
<file path=[Content_Types].xml><?xml version="1.0" encoding="utf-8"?>
<Types xmlns="http://schemas.openxmlformats.org/package/2006/content-types">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8" roundtripDataSignature="AMtx7miZJJXcXqI09RzTPKcPNsWDAHwAb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customschemas.google.com/relationships/presentationmetadata" Target="meta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 name="Shape 7"/>
        <p:cNvGrpSpPr/>
        <p:nvPr/>
      </p:nvGrpSpPr>
      <p:grpSpPr>
        <a:xfrm>
          <a:off x="0" y="0"/>
          <a:ext cx="0" cy="0"/>
          <a:chOff x="0" y="0"/>
          <a:chExt cx="0" cy="0"/>
        </a:xfrm>
      </p:grpSpPr>
      <p:sp>
        <p:nvSpPr>
          <p:cNvPr id="8" name="Google Shape;8;g3d4495dda88_0_0: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 name="Google Shape;9;g3d4495dda88_0_0: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 name="Google Shape;10;g3d4495dda88_0_0: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 name="Shape 20"/>
        <p:cNvGrpSpPr/>
        <p:nvPr/>
      </p:nvGrpSpPr>
      <p:grpSpPr>
        <a:xfrm>
          <a:off x="0" y="0"/>
          <a:ext cx="0" cy="0"/>
          <a:chOff x="0" y="0"/>
          <a:chExt cx="0" cy="0"/>
        </a:xfrm>
      </p:grpSpPr>
      <p:sp>
        <p:nvSpPr>
          <p:cNvPr id="21" name="Google Shape;2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 name="Google Shape;22;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g3d4495dda88_0_12: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 name="Google Shape;42;g3d4495dda88_0_12: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43" name="Google Shape;43;g3d4495dda88_0_12: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d4495dda88_0_28: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 name="Google Shape;58;g3d4495dda88_0_28: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59" name="Google Shape;59;g3d4495dda88_0_28: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d4495dda88_0_39: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 name="Google Shape;70;g3d4495dda88_0_39: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1" name="Google Shape;71;g3d4495dda88_0_39: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d4495dda88_0_65: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g3d4495dda88_0_65: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8" name="Google Shape;98;g3d4495dda88_0_65: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d4495dda88_0_88: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g3d4495dda88_0_88: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21" name="Google Shape;121;g3d4495dda88_0_88: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d4495dda88_0_1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5" name="Google Shape;155;g3d4495dda88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d4495dda88_0_149: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g3d4495dda88_0_149: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84" name="Google Shape;184;g3d4495dda88_0_149: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d4495dda88_0_168: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3" name="Google Shape;203;g3d4495dda88_0_168: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204" name="Google Shape;204;g3d4495dda88_0_168: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d4495dda88_0_190: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g3d4495dda88_0_190: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227" name="Google Shape;227;g3d4495dda88_0_190: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d4495dda88_0_217: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g3d4495dda88_0_217: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255" name="Google Shape;255;g3d4495dda88_0_217: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d4495dda88_0_244: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2" name="Google Shape;282;g3d4495dda88_0_244: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283" name="Google Shape;283;g3d4495dda88_0_244: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3d4495dda88_0_272: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1" name="Google Shape;311;g3d4495dda88_0_272: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312" name="Google Shape;312;g3d4495dda88_0_272: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d4495dda88_0_304: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4" name="Google Shape;344;g3d4495dda88_0_304: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345" name="Google Shape;345;g3d4495dda88_0_304: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d4495dda88_0_3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5" name="Google Shape;365;g3d4495dda88_0_3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3d4495dda88_0_343: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5" name="Google Shape;385;g3d4495dda88_0_343: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386" name="Google Shape;386;g3d4495dda88_0_343: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3d4495dda88_0_371: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4" name="Google Shape;414;g3d4495dda88_0_371: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415" name="Google Shape;415;g3d4495dda88_0_371: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3d4495dda88_0_415: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7" name="Google Shape;437;g3d4495dda88_0_415: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438" name="Google Shape;438;g3d4495dda88_0_415: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3d4495dda88_0_393: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3" name="Google Shape;463;g3d4495dda88_0_393: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464" name="Google Shape;464;g3d4495dda88_0_393: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3d4495dda88_0_440: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6" name="Google Shape;486;g3d4495dda88_0_440: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487" name="Google Shape;487;g3d4495dda88_0_440: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3d4495dda88_0_457:notes"/>
          <p:cNvSpPr/>
          <p:nvPr>
            <p:ph idx="2" type="sldImg"/>
          </p:nvPr>
        </p:nvSpPr>
        <p:spPr>
          <a:xfrm>
            <a:off x="1828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3" name="Google Shape;503;g3d4495dda88_0_457: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504" name="Google Shape;504;g3d4495dda88_0_457: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6" name="Shape 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2204F"/>
        </a:solidFill>
      </p:bgPr>
    </p:bg>
    <p:spTree>
      <p:nvGrpSpPr>
        <p:cNvPr id="11" name="Shape 11"/>
        <p:cNvGrpSpPr/>
        <p:nvPr/>
      </p:nvGrpSpPr>
      <p:grpSpPr>
        <a:xfrm>
          <a:off x="0" y="0"/>
          <a:ext cx="0" cy="0"/>
          <a:chOff x="0" y="0"/>
          <a:chExt cx="0" cy="0"/>
        </a:xfrm>
      </p:grpSpPr>
      <p:sp>
        <p:nvSpPr>
          <p:cNvPr id="12" name="Google Shape;12;g3d4495dda88_0_0"/>
          <p:cNvSpPr/>
          <p:nvPr/>
        </p:nvSpPr>
        <p:spPr>
          <a:xfrm>
            <a:off x="0" y="0"/>
            <a:ext cx="9144000" cy="164700"/>
          </a:xfrm>
          <a:prstGeom prst="rect">
            <a:avLst/>
          </a:prstGeom>
          <a:solidFill>
            <a:srgbClr val="F8F9FF"/>
          </a:solidFill>
          <a:ln cap="flat" cmpd="sng" w="12700">
            <a:solidFill>
              <a:srgbClr val="F8F9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g3d4495dda88_0_0"/>
          <p:cNvSpPr/>
          <p:nvPr/>
        </p:nvSpPr>
        <p:spPr>
          <a:xfrm>
            <a:off x="0" y="4974336"/>
            <a:ext cx="9144000" cy="164700"/>
          </a:xfrm>
          <a:prstGeom prst="rect">
            <a:avLst/>
          </a:prstGeom>
          <a:solidFill>
            <a:srgbClr val="F8F9FF"/>
          </a:solidFill>
          <a:ln cap="flat" cmpd="sng" w="12700">
            <a:solidFill>
              <a:srgbClr val="F8F9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g3d4495dda88_0_0"/>
          <p:cNvSpPr/>
          <p:nvPr/>
        </p:nvSpPr>
        <p:spPr>
          <a:xfrm>
            <a:off x="6583680" y="164592"/>
            <a:ext cx="2560200" cy="4809600"/>
          </a:xfrm>
          <a:prstGeom prst="rect">
            <a:avLst/>
          </a:prstGeom>
          <a:solidFill>
            <a:srgbClr val="6C2C7C"/>
          </a:solidFill>
          <a:ln cap="flat" cmpd="sng" w="12700">
            <a:solidFill>
              <a:srgbClr val="6C2C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g3d4495dda88_0_0"/>
          <p:cNvSpPr/>
          <p:nvPr/>
        </p:nvSpPr>
        <p:spPr>
          <a:xfrm>
            <a:off x="6903720" y="640080"/>
            <a:ext cx="1920300" cy="1920300"/>
          </a:xfrm>
          <a:prstGeom prst="ellipse">
            <a:avLst/>
          </a:prstGeom>
          <a:solidFill>
            <a:srgbClr val="D8EEFA">
              <a:alpha val="65098"/>
            </a:srgbClr>
          </a:solidFill>
          <a:ln cap="flat" cmpd="sng" w="12700">
            <a:solidFill>
              <a:srgbClr val="D8EEFA">
                <a:alpha val="65098"/>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g3d4495dda88_0_0"/>
          <p:cNvSpPr/>
          <p:nvPr/>
        </p:nvSpPr>
        <p:spPr>
          <a:xfrm>
            <a:off x="7223760" y="1188720"/>
            <a:ext cx="1280100" cy="1280100"/>
          </a:xfrm>
          <a:prstGeom prst="ellipse">
            <a:avLst/>
          </a:prstGeom>
          <a:solidFill>
            <a:srgbClr val="F8F9FF">
              <a:alpha val="60000"/>
            </a:srgbClr>
          </a:solidFill>
          <a:ln cap="flat" cmpd="sng" w="12700">
            <a:solidFill>
              <a:srgbClr val="F8F9FF">
                <a:alpha val="60000"/>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g3d4495dda88_0_0"/>
          <p:cNvSpPr/>
          <p:nvPr/>
        </p:nvSpPr>
        <p:spPr>
          <a:xfrm>
            <a:off x="502950" y="1188727"/>
            <a:ext cx="5852100" cy="1551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8F9FF"/>
              </a:buClr>
              <a:buSzPts val="3800"/>
              <a:buFont typeface="Georgia"/>
              <a:buNone/>
            </a:pPr>
            <a:r>
              <a:rPr b="1" i="0" lang="en" sz="3800" u="none" cap="none" strike="noStrike">
                <a:solidFill>
                  <a:srgbClr val="F8F9FF"/>
                </a:solidFill>
                <a:latin typeface="Georgia"/>
                <a:ea typeface="Georgia"/>
                <a:cs typeface="Georgia"/>
                <a:sym typeface="Georgia"/>
              </a:rPr>
              <a:t>Show Up to Defend </a:t>
            </a:r>
            <a:endParaRPr b="1" i="0" sz="3800" u="none" cap="none" strike="noStrike">
              <a:solidFill>
                <a:srgbClr val="F8F9FF"/>
              </a:solidFill>
              <a:latin typeface="Georgia"/>
              <a:ea typeface="Georgia"/>
              <a:cs typeface="Georgia"/>
              <a:sym typeface="Georgia"/>
            </a:endParaRPr>
          </a:p>
          <a:p>
            <a:pPr indent="0" lvl="0" marL="0" marR="0" rtl="0" algn="l">
              <a:lnSpc>
                <a:spcPct val="100000"/>
              </a:lnSpc>
              <a:spcBef>
                <a:spcPts val="0"/>
              </a:spcBef>
              <a:spcAft>
                <a:spcPts val="0"/>
              </a:spcAft>
              <a:buClr>
                <a:srgbClr val="F8F9FF"/>
              </a:buClr>
              <a:buSzPts val="3800"/>
              <a:buFont typeface="Georgia"/>
              <a:buNone/>
            </a:pPr>
            <a:r>
              <a:rPr b="1" i="0" lang="en" sz="3800" u="none" cap="none" strike="noStrike">
                <a:solidFill>
                  <a:srgbClr val="F8F9FF"/>
                </a:solidFill>
                <a:latin typeface="Georgia"/>
                <a:ea typeface="Georgia"/>
                <a:cs typeface="Georgia"/>
                <a:sym typeface="Georgia"/>
              </a:rPr>
              <a:t>the Constitution </a:t>
            </a:r>
            <a:endParaRPr b="0" i="0" sz="3800" u="none" cap="none" strike="noStrike">
              <a:solidFill>
                <a:schemeClr val="dk1"/>
              </a:solidFill>
              <a:latin typeface="Calibri"/>
              <a:ea typeface="Calibri"/>
              <a:cs typeface="Calibri"/>
              <a:sym typeface="Calibri"/>
            </a:endParaRPr>
          </a:p>
        </p:txBody>
      </p:sp>
      <p:sp>
        <p:nvSpPr>
          <p:cNvPr id="18" name="Google Shape;18;g3d4495dda88_0_0"/>
          <p:cNvSpPr/>
          <p:nvPr/>
        </p:nvSpPr>
        <p:spPr>
          <a:xfrm>
            <a:off x="557850" y="2515425"/>
            <a:ext cx="4944300" cy="811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0DCFA"/>
              </a:buClr>
              <a:buSzPts val="1600"/>
              <a:buFont typeface="Calibri"/>
              <a:buNone/>
            </a:pPr>
            <a:r>
              <a:rPr b="1" i="1" lang="en" sz="1800" u="none" cap="none" strike="noStrike">
                <a:solidFill>
                  <a:srgbClr val="CE0067"/>
                </a:solidFill>
                <a:latin typeface="Calibri"/>
                <a:ea typeface="Calibri"/>
                <a:cs typeface="Calibri"/>
                <a:sym typeface="Calibri"/>
              </a:rPr>
              <a:t>A Roadmap for Defending the Constitution and </a:t>
            </a:r>
            <a:endParaRPr b="1" i="1" sz="1800" u="none" cap="none" strike="noStrike">
              <a:solidFill>
                <a:srgbClr val="CE0067"/>
              </a:solidFill>
              <a:latin typeface="Calibri"/>
              <a:ea typeface="Calibri"/>
              <a:cs typeface="Calibri"/>
              <a:sym typeface="Calibri"/>
            </a:endParaRPr>
          </a:p>
          <a:p>
            <a:pPr indent="0" lvl="0" marL="0" marR="0" rtl="0" algn="l">
              <a:lnSpc>
                <a:spcPct val="100000"/>
              </a:lnSpc>
              <a:spcBef>
                <a:spcPts val="0"/>
              </a:spcBef>
              <a:spcAft>
                <a:spcPts val="0"/>
              </a:spcAft>
              <a:buClr>
                <a:srgbClr val="D0DCFA"/>
              </a:buClr>
              <a:buSzPts val="1600"/>
              <a:buFont typeface="Calibri"/>
              <a:buNone/>
            </a:pPr>
            <a:r>
              <a:rPr b="1" i="1" lang="en" sz="1800" u="none" cap="none" strike="noStrike">
                <a:solidFill>
                  <a:srgbClr val="CE0067"/>
                </a:solidFill>
                <a:latin typeface="Calibri"/>
                <a:ea typeface="Calibri"/>
                <a:cs typeface="Calibri"/>
                <a:sym typeface="Calibri"/>
              </a:rPr>
              <a:t>Empowering the People</a:t>
            </a:r>
            <a:endParaRPr b="1" i="1" sz="1800" u="none" cap="none" strike="noStrike">
              <a:solidFill>
                <a:srgbClr val="CE0067"/>
              </a:solidFill>
              <a:latin typeface="Calibri"/>
              <a:ea typeface="Calibri"/>
              <a:cs typeface="Calibri"/>
              <a:sym typeface="Calibri"/>
            </a:endParaRPr>
          </a:p>
        </p:txBody>
      </p:sp>
      <p:sp>
        <p:nvSpPr>
          <p:cNvPr id="19" name="Google Shape;19;g3d4495dda88_0_0"/>
          <p:cNvSpPr/>
          <p:nvPr/>
        </p:nvSpPr>
        <p:spPr>
          <a:xfrm>
            <a:off x="607875" y="3547875"/>
            <a:ext cx="5655900" cy="1042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1B2A6B"/>
              </a:buClr>
              <a:buSzPts val="1100"/>
              <a:buFont typeface="Calibri"/>
              <a:buNone/>
            </a:pPr>
            <a:r>
              <a:rPr b="0" i="1" lang="en" sz="1500" u="none" cap="none" strike="noStrike">
                <a:solidFill>
                  <a:schemeClr val="lt1"/>
                </a:solidFill>
                <a:latin typeface="Calibri"/>
                <a:ea typeface="Calibri"/>
                <a:cs typeface="Calibri"/>
                <a:sym typeface="Calibri"/>
              </a:rPr>
              <a:t>"The Constitution is worth saving, the rule of law is worth saving, democracy is worth saving — but these things can and will be lost if everyone waits around for someone else."  </a:t>
            </a:r>
            <a:endParaRPr b="0" i="1" sz="15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1B2A6B"/>
              </a:buClr>
              <a:buSzPts val="1100"/>
              <a:buFont typeface="Calibri"/>
              <a:buNone/>
            </a:pPr>
            <a:r>
              <a:rPr b="0" i="1" lang="en" sz="1500" u="none" cap="none" strike="noStrike">
                <a:solidFill>
                  <a:schemeClr val="lt1"/>
                </a:solidFill>
                <a:latin typeface="Calibri"/>
                <a:ea typeface="Calibri"/>
                <a:cs typeface="Calibri"/>
                <a:sym typeface="Calibri"/>
              </a:rPr>
              <a:t>— Timothy Snyder</a:t>
            </a:r>
            <a:endParaRPr b="0" i="0" sz="15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D0DCFA"/>
              </a:buClr>
              <a:buSzPts val="1200"/>
              <a:buFont typeface="Calibri"/>
              <a:buNone/>
            </a:pPr>
            <a:r>
              <a:rPr b="0" i="1" lang="en" sz="1200" u="none" cap="none" strike="noStrike">
                <a:solidFill>
                  <a:srgbClr val="D0DCFA"/>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9FF"/>
        </a:solidFill>
      </p:bgPr>
    </p:bg>
    <p:spTree>
      <p:nvGrpSpPr>
        <p:cNvPr id="23" name="Shape 23"/>
        <p:cNvGrpSpPr/>
        <p:nvPr/>
      </p:nvGrpSpPr>
      <p:grpSpPr>
        <a:xfrm>
          <a:off x="0" y="0"/>
          <a:ext cx="0" cy="0"/>
          <a:chOff x="0" y="0"/>
          <a:chExt cx="0" cy="0"/>
        </a:xfrm>
      </p:grpSpPr>
      <p:sp>
        <p:nvSpPr>
          <p:cNvPr id="24" name="Google Shape;24;p1"/>
          <p:cNvSpPr/>
          <p:nvPr/>
        </p:nvSpPr>
        <p:spPr>
          <a:xfrm>
            <a:off x="411480" y="200000"/>
            <a:ext cx="8321100" cy="519900"/>
          </a:xfrm>
          <a:prstGeom prst="rect">
            <a:avLst/>
          </a:prstGeom>
          <a:solidFill>
            <a:srgbClr val="F8F9FF">
              <a:alpha val="60000"/>
            </a:srgbClr>
          </a:solidFill>
          <a:ln>
            <a:noFill/>
          </a:ln>
        </p:spPr>
        <p:txBody>
          <a:bodyPr anchorCtr="0" anchor="ctr" bIns="60000" lIns="182875" spcFirstLastPara="1" rIns="182875" wrap="square" tIns="60000">
            <a:normAutofit/>
          </a:bodyPr>
          <a:lstStyle/>
          <a:p>
            <a:pPr indent="0" lvl="0" marL="0" marR="0" rtl="0" algn="l">
              <a:lnSpc>
                <a:spcPct val="100000"/>
              </a:lnSpc>
              <a:spcBef>
                <a:spcPts val="0"/>
              </a:spcBef>
              <a:spcAft>
                <a:spcPts val="0"/>
              </a:spcAft>
              <a:buClr>
                <a:srgbClr val="000000"/>
              </a:buClr>
              <a:buSzPts val="3200"/>
              <a:buFont typeface="Arial"/>
              <a:buNone/>
            </a:pPr>
            <a:r>
              <a:rPr b="1" i="0" lang="en" sz="3200" u="none" cap="none" strike="noStrike">
                <a:solidFill>
                  <a:srgbClr val="12204F"/>
                </a:solidFill>
                <a:latin typeface="Georgia"/>
                <a:ea typeface="Georgia"/>
                <a:cs typeface="Georgia"/>
                <a:sym typeface="Georgia"/>
              </a:rPr>
              <a:t>How This Deck Is Organized</a:t>
            </a:r>
            <a:endParaRPr b="0" i="0" sz="1400" u="none" cap="none" strike="noStrike">
              <a:solidFill>
                <a:srgbClr val="12204F"/>
              </a:solidFill>
              <a:latin typeface="Arial"/>
              <a:ea typeface="Arial"/>
              <a:cs typeface="Arial"/>
              <a:sym typeface="Arial"/>
            </a:endParaRPr>
          </a:p>
        </p:txBody>
      </p:sp>
      <p:sp>
        <p:nvSpPr>
          <p:cNvPr id="25" name="Google Shape;25;p1"/>
          <p:cNvSpPr/>
          <p:nvPr/>
        </p:nvSpPr>
        <p:spPr>
          <a:xfrm>
            <a:off x="411480" y="750000"/>
            <a:ext cx="8321100" cy="240000"/>
          </a:xfrm>
          <a:prstGeom prst="rect">
            <a:avLst/>
          </a:prstGeom>
          <a:solidFill>
            <a:srgbClr val="F8F9FF"/>
          </a:solid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000000"/>
              </a:buClr>
              <a:buSzPts val="1300"/>
              <a:buFont typeface="Arial"/>
              <a:buNone/>
            </a:pPr>
            <a:r>
              <a:rPr b="1" i="1" lang="en" sz="1400" u="none" cap="none" strike="noStrike">
                <a:solidFill>
                  <a:srgbClr val="6C2C7C"/>
                </a:solidFill>
                <a:latin typeface="Calibri"/>
                <a:ea typeface="Calibri"/>
                <a:cs typeface="Calibri"/>
                <a:sym typeface="Calibri"/>
              </a:rPr>
              <a:t>An roadmap for the resistance movement covering why, how, and what.</a:t>
            </a:r>
            <a:endParaRPr b="1" i="0" sz="1400" u="none" cap="none" strike="noStrike">
              <a:solidFill>
                <a:srgbClr val="000000"/>
              </a:solidFill>
              <a:latin typeface="Calibri"/>
              <a:ea typeface="Calibri"/>
              <a:cs typeface="Calibri"/>
              <a:sym typeface="Calibri"/>
            </a:endParaRPr>
          </a:p>
        </p:txBody>
      </p:sp>
      <p:sp>
        <p:nvSpPr>
          <p:cNvPr id="26" name="Google Shape;26;p1"/>
          <p:cNvSpPr/>
          <p:nvPr/>
        </p:nvSpPr>
        <p:spPr>
          <a:xfrm>
            <a:off x="282000" y="1080000"/>
            <a:ext cx="2800000" cy="380000"/>
          </a:xfrm>
          <a:prstGeom prst="rect">
            <a:avLst/>
          </a:prstGeom>
          <a:solidFill>
            <a:srgbClr val="12204F"/>
          </a:solidFill>
          <a:ln>
            <a:noFill/>
          </a:ln>
        </p:spPr>
        <p:txBody>
          <a:bodyPr anchorCtr="0" anchor="ctr" bIns="45700" lIns="137150" spcFirstLastPara="1" rIns="91425" wrap="square" tIns="45700">
            <a:normAutofit/>
          </a:bodyPr>
          <a:lstStyle/>
          <a:p>
            <a:pPr indent="0" lvl="0" marL="0" marR="0" rtl="0" algn="l">
              <a:lnSpc>
                <a:spcPct val="100000"/>
              </a:lnSpc>
              <a:spcBef>
                <a:spcPts val="0"/>
              </a:spcBef>
              <a:spcAft>
                <a:spcPts val="0"/>
              </a:spcAft>
              <a:buClr>
                <a:srgbClr val="000000"/>
              </a:buClr>
              <a:buSzPts val="1300"/>
              <a:buFont typeface="Arial"/>
              <a:buNone/>
            </a:pPr>
            <a:r>
              <a:rPr b="1" i="0" lang="en" sz="1300" u="none" cap="none" strike="noStrike">
                <a:solidFill>
                  <a:srgbClr val="FFFFFF"/>
                </a:solidFill>
                <a:latin typeface="Calibri"/>
                <a:ea typeface="Calibri"/>
                <a:cs typeface="Calibri"/>
                <a:sym typeface="Calibri"/>
              </a:rPr>
              <a:t>1   WHY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1" lang="en" sz="1000" u="none" cap="none" strike="noStrike">
                <a:solidFill>
                  <a:srgbClr val="FFFFFF"/>
                </a:solidFill>
                <a:latin typeface="Calibri"/>
                <a:ea typeface="Calibri"/>
                <a:cs typeface="Calibri"/>
                <a:sym typeface="Calibri"/>
              </a:rPr>
              <a:t>Slides 3–5</a:t>
            </a:r>
            <a:endParaRPr b="0" i="0" sz="1400" u="none" cap="none" strike="noStrike">
              <a:solidFill>
                <a:srgbClr val="000000"/>
              </a:solidFill>
              <a:latin typeface="Arial"/>
              <a:ea typeface="Arial"/>
              <a:cs typeface="Arial"/>
              <a:sym typeface="Arial"/>
            </a:endParaRPr>
          </a:p>
        </p:txBody>
      </p:sp>
      <p:sp>
        <p:nvSpPr>
          <p:cNvPr id="27" name="Google Shape;27;p1"/>
          <p:cNvSpPr/>
          <p:nvPr/>
        </p:nvSpPr>
        <p:spPr>
          <a:xfrm>
            <a:off x="282000" y="1460000"/>
            <a:ext cx="2799900" cy="1299900"/>
          </a:xfrm>
          <a:prstGeom prst="rect">
            <a:avLst/>
          </a:prstGeom>
          <a:solidFill>
            <a:srgbClr val="ECF0FE"/>
          </a:solidFill>
          <a:ln>
            <a:noFill/>
          </a:ln>
        </p:spPr>
        <p:txBody>
          <a:bodyPr anchorCtr="0" anchor="t" bIns="45700" lIns="137150" spcFirstLastPara="1" rIns="91425" wrap="square" tIns="100000">
            <a:normAutofit/>
          </a:bodyPr>
          <a:lstStyle/>
          <a:p>
            <a:pPr indent="-317500" lvl="0" marL="4572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Why this moment demands action</a:t>
            </a:r>
            <a:endParaRPr b="0" i="0" sz="16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The 3.5% principle</a:t>
            </a:r>
            <a:endParaRPr b="0" i="0" sz="16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Hobbyism vs real organizing</a:t>
            </a:r>
            <a:endParaRPr b="0" i="0" sz="1600" u="none" cap="none" strike="noStrike">
              <a:solidFill>
                <a:srgbClr val="000000"/>
              </a:solidFill>
              <a:latin typeface="Arial"/>
              <a:ea typeface="Arial"/>
              <a:cs typeface="Arial"/>
              <a:sym typeface="Arial"/>
            </a:endParaRPr>
          </a:p>
        </p:txBody>
      </p:sp>
      <p:sp>
        <p:nvSpPr>
          <p:cNvPr id="28" name="Google Shape;28;p1"/>
          <p:cNvSpPr/>
          <p:nvPr/>
        </p:nvSpPr>
        <p:spPr>
          <a:xfrm>
            <a:off x="3172000" y="1080000"/>
            <a:ext cx="2800000" cy="380000"/>
          </a:xfrm>
          <a:prstGeom prst="rect">
            <a:avLst/>
          </a:prstGeom>
          <a:solidFill>
            <a:srgbClr val="CE0067"/>
          </a:solidFill>
          <a:ln>
            <a:noFill/>
          </a:ln>
        </p:spPr>
        <p:txBody>
          <a:bodyPr anchorCtr="0" anchor="ctr" bIns="45700" lIns="137150" spcFirstLastPara="1" rIns="91425" wrap="square" tIns="45700">
            <a:normAutofit/>
          </a:bodyPr>
          <a:lstStyle/>
          <a:p>
            <a:pPr indent="0" lvl="0" marL="0" marR="0" rtl="0" algn="l">
              <a:lnSpc>
                <a:spcPct val="100000"/>
              </a:lnSpc>
              <a:spcBef>
                <a:spcPts val="0"/>
              </a:spcBef>
              <a:spcAft>
                <a:spcPts val="0"/>
              </a:spcAft>
              <a:buClr>
                <a:srgbClr val="000000"/>
              </a:buClr>
              <a:buSzPts val="1300"/>
              <a:buFont typeface="Arial"/>
              <a:buNone/>
            </a:pPr>
            <a:r>
              <a:rPr b="1" i="0" lang="en" sz="1300" u="none" cap="none" strike="noStrike">
                <a:solidFill>
                  <a:srgbClr val="FFFFFF"/>
                </a:solidFill>
                <a:latin typeface="Calibri"/>
                <a:ea typeface="Calibri"/>
                <a:cs typeface="Calibri"/>
                <a:sym typeface="Calibri"/>
              </a:rPr>
              <a:t>2  CASE STUDIES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1" lang="en" sz="1000" u="none" cap="none" strike="noStrike">
                <a:solidFill>
                  <a:srgbClr val="FFFFFF"/>
                </a:solidFill>
                <a:latin typeface="Calibri"/>
                <a:ea typeface="Calibri"/>
                <a:cs typeface="Calibri"/>
                <a:sym typeface="Calibri"/>
              </a:rPr>
              <a:t>Slides 6–8</a:t>
            </a:r>
            <a:endParaRPr b="0" i="0" sz="1400" u="none" cap="none" strike="noStrike">
              <a:solidFill>
                <a:srgbClr val="000000"/>
              </a:solidFill>
              <a:latin typeface="Arial"/>
              <a:ea typeface="Arial"/>
              <a:cs typeface="Arial"/>
              <a:sym typeface="Arial"/>
            </a:endParaRPr>
          </a:p>
        </p:txBody>
      </p:sp>
      <p:sp>
        <p:nvSpPr>
          <p:cNvPr id="29" name="Google Shape;29;p1"/>
          <p:cNvSpPr/>
          <p:nvPr/>
        </p:nvSpPr>
        <p:spPr>
          <a:xfrm>
            <a:off x="3172000" y="1460000"/>
            <a:ext cx="2800000" cy="1300000"/>
          </a:xfrm>
          <a:prstGeom prst="rect">
            <a:avLst/>
          </a:prstGeom>
          <a:solidFill>
            <a:srgbClr val="ECF0FE"/>
          </a:solidFill>
          <a:ln>
            <a:noFill/>
          </a:ln>
        </p:spPr>
        <p:txBody>
          <a:bodyPr anchorCtr="0" anchor="t" bIns="45700" lIns="137150" spcFirstLastPara="1" rIns="91425" wrap="square" tIns="100000">
            <a:normAutofit/>
          </a:bodyPr>
          <a:lstStyle/>
          <a:p>
            <a:pPr indent="-317500" lvl="0" marL="4572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Minneapolis neighbors</a:t>
            </a:r>
            <a:endParaRPr b="0" i="0" sz="16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South Korea’s six hours</a:t>
            </a:r>
            <a:endParaRPr b="0" i="0" sz="16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The Disney boycott</a:t>
            </a:r>
            <a:endParaRPr b="0" i="0" sz="1600" u="none" cap="none" strike="noStrike">
              <a:solidFill>
                <a:srgbClr val="000000"/>
              </a:solidFill>
              <a:latin typeface="Arial"/>
              <a:ea typeface="Arial"/>
              <a:cs typeface="Arial"/>
              <a:sym typeface="Arial"/>
            </a:endParaRPr>
          </a:p>
        </p:txBody>
      </p:sp>
      <p:sp>
        <p:nvSpPr>
          <p:cNvPr id="30" name="Google Shape;30;p1"/>
          <p:cNvSpPr/>
          <p:nvPr/>
        </p:nvSpPr>
        <p:spPr>
          <a:xfrm>
            <a:off x="6062000" y="1080000"/>
            <a:ext cx="2800000" cy="380000"/>
          </a:xfrm>
          <a:prstGeom prst="rect">
            <a:avLst/>
          </a:prstGeom>
          <a:solidFill>
            <a:srgbClr val="6C2C7C"/>
          </a:solidFill>
          <a:ln>
            <a:noFill/>
          </a:ln>
        </p:spPr>
        <p:txBody>
          <a:bodyPr anchorCtr="0" anchor="ctr" bIns="45700" lIns="137150" spcFirstLastPara="1" rIns="91425" wrap="square" tIns="45700">
            <a:normAutofit/>
          </a:bodyPr>
          <a:lstStyle/>
          <a:p>
            <a:pPr indent="0" lvl="0" marL="0" marR="0" rtl="0" algn="l">
              <a:lnSpc>
                <a:spcPct val="100000"/>
              </a:lnSpc>
              <a:spcBef>
                <a:spcPts val="0"/>
              </a:spcBef>
              <a:spcAft>
                <a:spcPts val="0"/>
              </a:spcAft>
              <a:buClr>
                <a:srgbClr val="000000"/>
              </a:buClr>
              <a:buSzPts val="1300"/>
              <a:buFont typeface="Arial"/>
              <a:buNone/>
            </a:pPr>
            <a:r>
              <a:rPr b="1" i="0" lang="en" sz="1300" u="none" cap="none" strike="noStrike">
                <a:solidFill>
                  <a:srgbClr val="FFFFFF"/>
                </a:solidFill>
                <a:latin typeface="Calibri"/>
                <a:ea typeface="Calibri"/>
                <a:cs typeface="Calibri"/>
                <a:sym typeface="Calibri"/>
              </a:rPr>
              <a:t>3  NONVIOLENT TOOLS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1" lang="en" sz="1000" u="none" cap="none" strike="noStrike">
                <a:solidFill>
                  <a:srgbClr val="FFFFFF"/>
                </a:solidFill>
                <a:latin typeface="Calibri"/>
                <a:ea typeface="Calibri"/>
                <a:cs typeface="Calibri"/>
                <a:sym typeface="Calibri"/>
              </a:rPr>
              <a:t>Slide 9</a:t>
            </a:r>
            <a:endParaRPr b="0" i="0" sz="1400" u="none" cap="none" strike="noStrike">
              <a:solidFill>
                <a:srgbClr val="000000"/>
              </a:solidFill>
              <a:latin typeface="Arial"/>
              <a:ea typeface="Arial"/>
              <a:cs typeface="Arial"/>
              <a:sym typeface="Arial"/>
            </a:endParaRPr>
          </a:p>
        </p:txBody>
      </p:sp>
      <p:sp>
        <p:nvSpPr>
          <p:cNvPr id="31" name="Google Shape;31;p1"/>
          <p:cNvSpPr/>
          <p:nvPr/>
        </p:nvSpPr>
        <p:spPr>
          <a:xfrm>
            <a:off x="6062000" y="1460000"/>
            <a:ext cx="2800000" cy="1300000"/>
          </a:xfrm>
          <a:prstGeom prst="rect">
            <a:avLst/>
          </a:prstGeom>
          <a:solidFill>
            <a:srgbClr val="ECF0FE"/>
          </a:solidFill>
          <a:ln>
            <a:noFill/>
          </a:ln>
        </p:spPr>
        <p:txBody>
          <a:bodyPr anchorCtr="0" anchor="t" bIns="45700" lIns="137150" spcFirstLastPara="1" rIns="91425" wrap="square" tIns="100000">
            <a:normAutofit/>
          </a:bodyPr>
          <a:lstStyle/>
          <a:p>
            <a:pPr indent="-317500" lvl="0" marL="4572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Gene Sharp’s research and tools for resisting </a:t>
            </a:r>
            <a:endParaRPr b="0" i="0" sz="16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Political, economic &amp;</a:t>
            </a:r>
            <a:endParaRPr b="0" i="0" sz="1600" u="none" cap="none" strike="noStrike">
              <a:solidFill>
                <a:srgbClr val="000000"/>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rPr b="0" i="0" lang="en" sz="1400" u="none" cap="none" strike="noStrike">
                <a:solidFill>
                  <a:srgbClr val="1B2A6B"/>
                </a:solidFill>
                <a:latin typeface="Calibri"/>
                <a:ea typeface="Calibri"/>
                <a:cs typeface="Calibri"/>
                <a:sym typeface="Calibri"/>
              </a:rPr>
              <a:t>social pressures</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rgbClr val="000000"/>
              </a:buClr>
              <a:buSzPts val="10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1"/>
          <p:cNvSpPr/>
          <p:nvPr/>
        </p:nvSpPr>
        <p:spPr>
          <a:xfrm>
            <a:off x="282000" y="2860000"/>
            <a:ext cx="2800000" cy="380000"/>
          </a:xfrm>
          <a:prstGeom prst="rect">
            <a:avLst/>
          </a:prstGeom>
          <a:solidFill>
            <a:srgbClr val="12204F"/>
          </a:solidFill>
          <a:ln>
            <a:noFill/>
          </a:ln>
        </p:spPr>
        <p:txBody>
          <a:bodyPr anchorCtr="0" anchor="ctr" bIns="45700" lIns="137150" spcFirstLastPara="1" rIns="91425" wrap="square" tIns="45700">
            <a:normAutofit/>
          </a:bodyPr>
          <a:lstStyle/>
          <a:p>
            <a:pPr indent="0" lvl="0" marL="0" marR="0" rtl="0" algn="l">
              <a:lnSpc>
                <a:spcPct val="100000"/>
              </a:lnSpc>
              <a:spcBef>
                <a:spcPts val="0"/>
              </a:spcBef>
              <a:spcAft>
                <a:spcPts val="0"/>
              </a:spcAft>
              <a:buClr>
                <a:srgbClr val="000000"/>
              </a:buClr>
              <a:buSzPts val="1300"/>
              <a:buFont typeface="Arial"/>
              <a:buNone/>
            </a:pPr>
            <a:r>
              <a:rPr b="1" i="0" lang="en" sz="1300" u="none" cap="none" strike="noStrike">
                <a:solidFill>
                  <a:srgbClr val="FFFFFF"/>
                </a:solidFill>
                <a:latin typeface="Calibri"/>
                <a:ea typeface="Calibri"/>
                <a:cs typeface="Calibri"/>
                <a:sym typeface="Calibri"/>
              </a:rPr>
              <a:t>4   CREATE A CRISIS PLAN</a:t>
            </a:r>
            <a:endParaRPr b="1" i="0" sz="13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300"/>
              <a:buFont typeface="Arial"/>
              <a:buNone/>
            </a:pPr>
            <a:r>
              <a:rPr b="0" i="1" lang="en" sz="1000" u="none" cap="none" strike="noStrike">
                <a:solidFill>
                  <a:srgbClr val="FFFFFF"/>
                </a:solidFill>
                <a:latin typeface="Calibri"/>
                <a:ea typeface="Calibri"/>
                <a:cs typeface="Calibri"/>
                <a:sym typeface="Calibri"/>
              </a:rPr>
              <a:t>Slides 10–14</a:t>
            </a:r>
            <a:endParaRPr b="0" i="0" sz="1400" u="none" cap="none" strike="noStrike">
              <a:solidFill>
                <a:srgbClr val="000000"/>
              </a:solidFill>
              <a:latin typeface="Arial"/>
              <a:ea typeface="Arial"/>
              <a:cs typeface="Arial"/>
              <a:sym typeface="Arial"/>
            </a:endParaRPr>
          </a:p>
        </p:txBody>
      </p:sp>
      <p:sp>
        <p:nvSpPr>
          <p:cNvPr id="33" name="Google Shape;33;p1"/>
          <p:cNvSpPr/>
          <p:nvPr/>
        </p:nvSpPr>
        <p:spPr>
          <a:xfrm>
            <a:off x="282000" y="3240000"/>
            <a:ext cx="2800000" cy="1300000"/>
          </a:xfrm>
          <a:prstGeom prst="rect">
            <a:avLst/>
          </a:prstGeom>
          <a:solidFill>
            <a:srgbClr val="ECF0FE"/>
          </a:solidFill>
          <a:ln>
            <a:noFill/>
          </a:ln>
        </p:spPr>
        <p:txBody>
          <a:bodyPr anchorCtr="0" anchor="t" bIns="45700" lIns="137150" spcFirstLastPara="1" rIns="91425" wrap="square" tIns="100000">
            <a:normAutofit/>
          </a:bodyPr>
          <a:lstStyle/>
          <a:p>
            <a:pPr indent="-317500" lvl="0" marL="4572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Crisis triggers</a:t>
            </a:r>
            <a:endParaRPr b="0" i="0" sz="16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First hour &amp; first 24 hrs</a:t>
            </a:r>
            <a:endParaRPr b="0" i="0" sz="16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Message discipline &amp; planning</a:t>
            </a:r>
            <a:endParaRPr b="0" i="0" sz="1600" u="none" cap="none" strike="noStrike">
              <a:solidFill>
                <a:srgbClr val="000000"/>
              </a:solidFill>
              <a:latin typeface="Arial"/>
              <a:ea typeface="Arial"/>
              <a:cs typeface="Arial"/>
              <a:sym typeface="Arial"/>
            </a:endParaRPr>
          </a:p>
        </p:txBody>
      </p:sp>
      <p:sp>
        <p:nvSpPr>
          <p:cNvPr id="34" name="Google Shape;34;p1"/>
          <p:cNvSpPr/>
          <p:nvPr/>
        </p:nvSpPr>
        <p:spPr>
          <a:xfrm>
            <a:off x="3172000" y="2860000"/>
            <a:ext cx="2800000" cy="380000"/>
          </a:xfrm>
          <a:prstGeom prst="rect">
            <a:avLst/>
          </a:prstGeom>
          <a:solidFill>
            <a:srgbClr val="CE0067"/>
          </a:solidFill>
          <a:ln>
            <a:noFill/>
          </a:ln>
        </p:spPr>
        <p:txBody>
          <a:bodyPr anchorCtr="0" anchor="ctr" bIns="45700" lIns="137150" spcFirstLastPara="1" rIns="91425" wrap="square" tIns="45700">
            <a:normAutofit/>
          </a:bodyPr>
          <a:lstStyle/>
          <a:p>
            <a:pPr indent="0" lvl="0" marL="0" marR="0" rtl="0" algn="l">
              <a:lnSpc>
                <a:spcPct val="100000"/>
              </a:lnSpc>
              <a:spcBef>
                <a:spcPts val="0"/>
              </a:spcBef>
              <a:spcAft>
                <a:spcPts val="0"/>
              </a:spcAft>
              <a:buClr>
                <a:srgbClr val="000000"/>
              </a:buClr>
              <a:buSzPts val="1300"/>
              <a:buFont typeface="Arial"/>
              <a:buNone/>
            </a:pPr>
            <a:r>
              <a:rPr b="1" i="0" lang="en" sz="1300" u="none" cap="none" strike="noStrike">
                <a:solidFill>
                  <a:srgbClr val="FFFFFF"/>
                </a:solidFill>
                <a:latin typeface="Calibri"/>
                <a:ea typeface="Calibri"/>
                <a:cs typeface="Calibri"/>
                <a:sym typeface="Calibri"/>
              </a:rPr>
              <a:t>5   BUILD THE NETWORK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1" lang="en" sz="1000" u="none" cap="none" strike="noStrike">
                <a:solidFill>
                  <a:srgbClr val="FFFFFF"/>
                </a:solidFill>
                <a:latin typeface="Calibri"/>
                <a:ea typeface="Calibri"/>
                <a:cs typeface="Calibri"/>
                <a:sym typeface="Calibri"/>
              </a:rPr>
              <a:t>Slides 15–19</a:t>
            </a:r>
            <a:endParaRPr b="0" i="0" sz="1400" u="none" cap="none" strike="noStrike">
              <a:solidFill>
                <a:srgbClr val="000000"/>
              </a:solidFill>
              <a:latin typeface="Arial"/>
              <a:ea typeface="Arial"/>
              <a:cs typeface="Arial"/>
              <a:sym typeface="Arial"/>
            </a:endParaRPr>
          </a:p>
        </p:txBody>
      </p:sp>
      <p:sp>
        <p:nvSpPr>
          <p:cNvPr id="35" name="Google Shape;35;p1"/>
          <p:cNvSpPr/>
          <p:nvPr/>
        </p:nvSpPr>
        <p:spPr>
          <a:xfrm>
            <a:off x="3172000" y="3240000"/>
            <a:ext cx="2800000" cy="1300000"/>
          </a:xfrm>
          <a:prstGeom prst="rect">
            <a:avLst/>
          </a:prstGeom>
          <a:solidFill>
            <a:srgbClr val="ECF0FE"/>
          </a:solidFill>
          <a:ln>
            <a:noFill/>
          </a:ln>
        </p:spPr>
        <p:txBody>
          <a:bodyPr anchorCtr="0" anchor="t" bIns="45700" lIns="137150" spcFirstLastPara="1" rIns="91425" wrap="square" tIns="100000">
            <a:normAutofit/>
          </a:bodyPr>
          <a:lstStyle/>
          <a:p>
            <a:pPr indent="-317500" lvl="0" marL="4572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Crisis plan → local network</a:t>
            </a:r>
            <a:endParaRPr b="0" i="0" sz="16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Voter power &amp; pressure</a:t>
            </a:r>
            <a:endParaRPr b="0" i="0" sz="16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Conversations &amp; storytelling</a:t>
            </a:r>
            <a:endParaRPr b="0" i="0" sz="1400" u="none" cap="none" strike="noStrike">
              <a:solidFill>
                <a:srgbClr val="1B2A6B"/>
              </a:solidFill>
              <a:latin typeface="Calibri"/>
              <a:ea typeface="Calibri"/>
              <a:cs typeface="Calibri"/>
              <a:sym typeface="Calibri"/>
            </a:endParaRPr>
          </a:p>
          <a:p>
            <a:pPr indent="-317500" lvl="0" marL="4572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Digital Security</a:t>
            </a:r>
            <a:endParaRPr b="0" i="0" sz="1400" u="none" cap="none" strike="noStrike">
              <a:solidFill>
                <a:srgbClr val="1B2A6B"/>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rgbClr val="000000"/>
              </a:buClr>
              <a:buSzPts val="10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
          <p:cNvSpPr/>
          <p:nvPr/>
        </p:nvSpPr>
        <p:spPr>
          <a:xfrm>
            <a:off x="6062000" y="2860000"/>
            <a:ext cx="2800000" cy="380000"/>
          </a:xfrm>
          <a:prstGeom prst="rect">
            <a:avLst/>
          </a:prstGeom>
          <a:solidFill>
            <a:srgbClr val="6C2C7C"/>
          </a:solidFill>
          <a:ln>
            <a:noFill/>
          </a:ln>
        </p:spPr>
        <p:txBody>
          <a:bodyPr anchorCtr="0" anchor="ctr" bIns="45700" lIns="137150" spcFirstLastPara="1" rIns="91425" wrap="square" tIns="45700">
            <a:normAutofit/>
          </a:bodyPr>
          <a:lstStyle/>
          <a:p>
            <a:pPr indent="0" lvl="0" marL="0" marR="0" rtl="0" algn="l">
              <a:lnSpc>
                <a:spcPct val="100000"/>
              </a:lnSpc>
              <a:spcBef>
                <a:spcPts val="0"/>
              </a:spcBef>
              <a:spcAft>
                <a:spcPts val="0"/>
              </a:spcAft>
              <a:buClr>
                <a:srgbClr val="000000"/>
              </a:buClr>
              <a:buSzPts val="1300"/>
              <a:buFont typeface="Arial"/>
              <a:buNone/>
            </a:pPr>
            <a:r>
              <a:rPr b="1" i="0" lang="en" sz="1300" u="none" cap="none" strike="noStrike">
                <a:solidFill>
                  <a:srgbClr val="FFFFFF"/>
                </a:solidFill>
                <a:latin typeface="Calibri"/>
                <a:ea typeface="Calibri"/>
                <a:cs typeface="Calibri"/>
                <a:sym typeface="Calibri"/>
              </a:rPr>
              <a:t>6   PRINCIPLES AND POWER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1" lang="en" sz="1000" u="none" cap="none" strike="noStrike">
                <a:solidFill>
                  <a:srgbClr val="FFFFFF"/>
                </a:solidFill>
                <a:latin typeface="Calibri"/>
                <a:ea typeface="Calibri"/>
                <a:cs typeface="Calibri"/>
                <a:sym typeface="Calibri"/>
              </a:rPr>
              <a:t>Slides 20–21</a:t>
            </a:r>
            <a:endParaRPr b="0" i="0" sz="1400" u="none" cap="none" strike="noStrike">
              <a:solidFill>
                <a:srgbClr val="000000"/>
              </a:solidFill>
              <a:latin typeface="Arial"/>
              <a:ea typeface="Arial"/>
              <a:cs typeface="Arial"/>
              <a:sym typeface="Arial"/>
            </a:endParaRPr>
          </a:p>
        </p:txBody>
      </p:sp>
      <p:sp>
        <p:nvSpPr>
          <p:cNvPr id="37" name="Google Shape;37;p1"/>
          <p:cNvSpPr/>
          <p:nvPr/>
        </p:nvSpPr>
        <p:spPr>
          <a:xfrm>
            <a:off x="6062000" y="3240000"/>
            <a:ext cx="2800000" cy="1300000"/>
          </a:xfrm>
          <a:prstGeom prst="rect">
            <a:avLst/>
          </a:prstGeom>
          <a:solidFill>
            <a:srgbClr val="ECF0FE"/>
          </a:solidFill>
          <a:ln>
            <a:noFill/>
          </a:ln>
        </p:spPr>
        <p:txBody>
          <a:bodyPr anchorCtr="0" anchor="t" bIns="45700" lIns="137150" spcFirstLastPara="1" rIns="91425" wrap="square" tIns="100000">
            <a:normAutofit/>
          </a:bodyPr>
          <a:lstStyle/>
          <a:p>
            <a:pPr indent="-317500" lvl="0" marL="4572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Movement values </a:t>
            </a:r>
            <a:endParaRPr b="0" i="0" sz="16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Community and the power of love </a:t>
            </a:r>
            <a:endParaRPr b="0" i="0" sz="1600" u="none" cap="none" strike="noStrike">
              <a:solidFill>
                <a:srgbClr val="000000"/>
              </a:solidFill>
              <a:latin typeface="Arial"/>
              <a:ea typeface="Arial"/>
              <a:cs typeface="Arial"/>
              <a:sym typeface="Arial"/>
            </a:endParaRPr>
          </a:p>
        </p:txBody>
      </p:sp>
      <p:sp>
        <p:nvSpPr>
          <p:cNvPr id="38" name="Google Shape;38;p1"/>
          <p:cNvSpPr/>
          <p:nvPr/>
        </p:nvSpPr>
        <p:spPr>
          <a:xfrm>
            <a:off x="536425" y="4585900"/>
            <a:ext cx="8071200" cy="347400"/>
          </a:xfrm>
          <a:prstGeom prst="rect">
            <a:avLst/>
          </a:prstGeom>
          <a:solidFill>
            <a:srgbClr val="C4D4F4"/>
          </a:solidFill>
          <a:ln cap="flat" cmpd="sng" w="12700">
            <a:solidFill>
              <a:srgbClr val="C4D4F4"/>
            </a:solidFill>
            <a:prstDash val="solid"/>
            <a:round/>
            <a:headEnd len="sm" w="sm" type="none"/>
            <a:tailEnd len="sm" w="sm" type="none"/>
          </a:ln>
          <a:effectLst>
            <a:outerShdw blurRad="50800" rotWithShape="0" algn="bl" dir="16200000" dist="25400">
              <a:srgbClr val="1B2A6B">
                <a:alpha val="784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1"/>
          <p:cNvSpPr/>
          <p:nvPr/>
        </p:nvSpPr>
        <p:spPr>
          <a:xfrm>
            <a:off x="719425" y="4585900"/>
            <a:ext cx="7888200" cy="435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300"/>
              <a:buFont typeface="Arial"/>
              <a:buNone/>
            </a:pPr>
            <a:r>
              <a:rPr b="1" i="1" lang="en" sz="1300" u="none" cap="none" strike="noStrike">
                <a:solidFill>
                  <a:srgbClr val="12204F"/>
                </a:solidFill>
                <a:latin typeface="Calibri"/>
                <a:ea typeface="Calibri"/>
                <a:cs typeface="Calibri"/>
                <a:sym typeface="Calibri"/>
              </a:rPr>
              <a:t>Show up. Create a crisis plan together. Build a local network to empower the people. </a:t>
            </a:r>
            <a:endParaRPr b="1" i="0" sz="1400" u="none" cap="none" strike="noStrike">
              <a:solidFill>
                <a:srgbClr val="12204F"/>
              </a:solidFill>
              <a:latin typeface="Calibri"/>
              <a:ea typeface="Calibri"/>
              <a:cs typeface="Calibri"/>
              <a:sym typeface="Calibri"/>
            </a:endParaRPr>
          </a:p>
          <a:p>
            <a:pPr indent="0" lvl="0" marL="0" marR="0" rtl="0" algn="l">
              <a:lnSpc>
                <a:spcPct val="100000"/>
              </a:lnSpc>
              <a:spcBef>
                <a:spcPts val="0"/>
              </a:spcBef>
              <a:spcAft>
                <a:spcPts val="0"/>
              </a:spcAft>
              <a:buClr>
                <a:srgbClr val="1B2A6B"/>
              </a:buClr>
              <a:buSzPts val="1400"/>
              <a:buFont typeface="Calibri"/>
              <a:buNone/>
            </a:pPr>
            <a:r>
              <a:t/>
            </a:r>
            <a:endParaRPr b="1" i="1" sz="1400" u="none" cap="none" strike="noStrike">
              <a:solidFill>
                <a:srgbClr val="CE0067"/>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9FF"/>
        </a:solidFill>
      </p:bgPr>
    </p:bg>
    <p:spTree>
      <p:nvGrpSpPr>
        <p:cNvPr id="44" name="Shape 44"/>
        <p:cNvGrpSpPr/>
        <p:nvPr/>
      </p:nvGrpSpPr>
      <p:grpSpPr>
        <a:xfrm>
          <a:off x="0" y="0"/>
          <a:ext cx="0" cy="0"/>
          <a:chOff x="0" y="0"/>
          <a:chExt cx="0" cy="0"/>
        </a:xfrm>
      </p:grpSpPr>
      <p:sp>
        <p:nvSpPr>
          <p:cNvPr id="45" name="Google Shape;45;g3d4495dda88_0_12"/>
          <p:cNvSpPr/>
          <p:nvPr/>
        </p:nvSpPr>
        <p:spPr>
          <a:xfrm>
            <a:off x="411480" y="256032"/>
            <a:ext cx="83211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3000"/>
              <a:buFont typeface="Georgia"/>
              <a:buNone/>
            </a:pPr>
            <a:r>
              <a:rPr b="1" i="0" lang="en" sz="3000" u="none" cap="none" strike="noStrike">
                <a:solidFill>
                  <a:srgbClr val="1B2A6B"/>
                </a:solidFill>
                <a:latin typeface="Georgia"/>
                <a:ea typeface="Georgia"/>
                <a:cs typeface="Georgia"/>
                <a:sym typeface="Georgia"/>
              </a:rPr>
              <a:t>Why This Movement</a:t>
            </a:r>
            <a:endParaRPr b="0" i="0" sz="3000" u="none" cap="none" strike="noStrike">
              <a:solidFill>
                <a:schemeClr val="dk1"/>
              </a:solidFill>
              <a:latin typeface="Calibri"/>
              <a:ea typeface="Calibri"/>
              <a:cs typeface="Calibri"/>
              <a:sym typeface="Calibri"/>
            </a:endParaRPr>
          </a:p>
        </p:txBody>
      </p:sp>
      <p:sp>
        <p:nvSpPr>
          <p:cNvPr id="46" name="Google Shape;46;g3d4495dda88_0_12"/>
          <p:cNvSpPr/>
          <p:nvPr/>
        </p:nvSpPr>
        <p:spPr>
          <a:xfrm>
            <a:off x="502940" y="866245"/>
            <a:ext cx="81381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8F9FF"/>
              </a:buClr>
              <a:buSzPts val="1250"/>
              <a:buFont typeface="Georgia"/>
              <a:buNone/>
            </a:pPr>
            <a:r>
              <a:rPr b="1" i="1" lang="en" sz="1400" u="none" cap="none" strike="noStrike">
                <a:solidFill>
                  <a:srgbClr val="1B2A6B"/>
                </a:solidFill>
                <a:latin typeface="Calibri"/>
                <a:ea typeface="Calibri"/>
                <a:cs typeface="Calibri"/>
                <a:sym typeface="Calibri"/>
              </a:rPr>
              <a:t>Let's organize local networks to defend the Constitution and reclaim the power of the people.</a:t>
            </a:r>
            <a:endParaRPr b="0" i="0" sz="1400" u="none" cap="none" strike="noStrike">
              <a:solidFill>
                <a:schemeClr val="dk1"/>
              </a:solidFill>
              <a:latin typeface="Calibri"/>
              <a:ea typeface="Calibri"/>
              <a:cs typeface="Calibri"/>
              <a:sym typeface="Calibri"/>
            </a:endParaRPr>
          </a:p>
        </p:txBody>
      </p:sp>
      <p:sp>
        <p:nvSpPr>
          <p:cNvPr id="47" name="Google Shape;47;g3d4495dda88_0_12"/>
          <p:cNvSpPr/>
          <p:nvPr/>
        </p:nvSpPr>
        <p:spPr>
          <a:xfrm>
            <a:off x="174952" y="1645200"/>
            <a:ext cx="2870400" cy="365700"/>
          </a:xfrm>
          <a:prstGeom prst="rect">
            <a:avLst/>
          </a:prstGeom>
          <a:solidFill>
            <a:srgbClr val="CE0067"/>
          </a:solidFill>
          <a:ln cap="flat" cmpd="sng" w="12700">
            <a:solidFill>
              <a:srgbClr val="CE0067"/>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FFFFFF"/>
              </a:solidFill>
              <a:latin typeface="Calibri"/>
              <a:ea typeface="Calibri"/>
              <a:cs typeface="Calibri"/>
              <a:sym typeface="Calibri"/>
            </a:endParaRPr>
          </a:p>
        </p:txBody>
      </p:sp>
      <p:sp>
        <p:nvSpPr>
          <p:cNvPr id="48" name="Google Shape;48;g3d4495dda88_0_12"/>
          <p:cNvSpPr/>
          <p:nvPr/>
        </p:nvSpPr>
        <p:spPr>
          <a:xfrm>
            <a:off x="266392" y="1681776"/>
            <a:ext cx="2687400" cy="292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 sz="1300" u="none" cap="none" strike="noStrike">
                <a:solidFill>
                  <a:srgbClr val="FFFFFF"/>
                </a:solidFill>
                <a:latin typeface="Georgia"/>
                <a:ea typeface="Georgia"/>
                <a:cs typeface="Georgia"/>
                <a:sym typeface="Georgia"/>
              </a:rPr>
              <a:t>Over 8 Million Showed Up</a:t>
            </a:r>
            <a:endParaRPr b="0" i="0" sz="1300" u="none" cap="none" strike="noStrike">
              <a:solidFill>
                <a:schemeClr val="dk1"/>
              </a:solidFill>
              <a:latin typeface="Calibri"/>
              <a:ea typeface="Calibri"/>
              <a:cs typeface="Calibri"/>
              <a:sym typeface="Calibri"/>
            </a:endParaRPr>
          </a:p>
        </p:txBody>
      </p:sp>
      <p:sp>
        <p:nvSpPr>
          <p:cNvPr id="49" name="Google Shape;49;g3d4495dda88_0_12"/>
          <p:cNvSpPr/>
          <p:nvPr/>
        </p:nvSpPr>
        <p:spPr>
          <a:xfrm>
            <a:off x="174952" y="2010960"/>
            <a:ext cx="2870400" cy="2743200"/>
          </a:xfrm>
          <a:prstGeom prst="rect">
            <a:avLst/>
          </a:prstGeom>
          <a:solidFill>
            <a:srgbClr val="ECF0FE"/>
          </a:solidFill>
          <a:ln cap="flat" cmpd="sng" w="9525">
            <a:solidFill>
              <a:srgbClr val="C4D4F4"/>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20000"/>
              </a:lnSpc>
              <a:spcBef>
                <a:spcPts val="0"/>
              </a:spcBef>
              <a:spcAft>
                <a:spcPts val="0"/>
              </a:spcAft>
              <a:buClr>
                <a:srgbClr val="000000"/>
              </a:buClr>
              <a:buSzPts val="1150"/>
              <a:buFont typeface="Arial"/>
              <a:buNone/>
            </a:pPr>
            <a:r>
              <a:rPr b="0" i="0" lang="en" sz="1350" u="none" cap="none" strike="noStrike">
                <a:solidFill>
                  <a:srgbClr val="1B2A6B"/>
                </a:solidFill>
                <a:latin typeface="Calibri"/>
                <a:ea typeface="Calibri"/>
                <a:cs typeface="Calibri"/>
                <a:sym typeface="Calibri"/>
              </a:rPr>
              <a:t>On March 28, 2026, at 3,300 events in all 50 states.</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160"/>
              </a:spcBef>
              <a:spcAft>
                <a:spcPts val="0"/>
              </a:spcAft>
              <a:buClr>
                <a:srgbClr val="000000"/>
              </a:buClr>
              <a:buSzPts val="1150"/>
              <a:buFont typeface="Arial"/>
              <a:buNone/>
            </a:pPr>
            <a:r>
              <a:t/>
            </a:r>
            <a:endParaRPr b="0" i="0" sz="1350" u="none" cap="none" strike="noStrike">
              <a:solidFill>
                <a:srgbClr val="1B2A6B"/>
              </a:solidFill>
              <a:latin typeface="Calibri"/>
              <a:ea typeface="Calibri"/>
              <a:cs typeface="Calibri"/>
              <a:sym typeface="Calibri"/>
            </a:endParaRPr>
          </a:p>
          <a:p>
            <a:pPr indent="0" lvl="0" marL="0" marR="0" rtl="0" algn="l">
              <a:lnSpc>
                <a:spcPct val="120000"/>
              </a:lnSpc>
              <a:spcBef>
                <a:spcPts val="160"/>
              </a:spcBef>
              <a:spcAft>
                <a:spcPts val="160"/>
              </a:spcAft>
              <a:buClr>
                <a:srgbClr val="000000"/>
              </a:buClr>
              <a:buSzPts val="1150"/>
              <a:buFont typeface="Arial"/>
              <a:buNone/>
            </a:pPr>
            <a:r>
              <a:rPr b="0" i="0" lang="en" sz="1350" u="none" cap="none" strike="noStrike">
                <a:solidFill>
                  <a:srgbClr val="1B2A6B"/>
                </a:solidFill>
                <a:latin typeface="Calibri"/>
                <a:ea typeface="Calibri"/>
                <a:cs typeface="Calibri"/>
                <a:sym typeface="Calibri"/>
              </a:rPr>
              <a:t>Now imagine if those 8 million formed local networks with sustained participation — nameless, leaderless, self-organized — like what happened in Minneapolis.</a:t>
            </a:r>
            <a:endParaRPr b="0" i="0" sz="1600" u="none" cap="none" strike="noStrike">
              <a:solidFill>
                <a:srgbClr val="000000"/>
              </a:solidFill>
              <a:latin typeface="Arial"/>
              <a:ea typeface="Arial"/>
              <a:cs typeface="Arial"/>
              <a:sym typeface="Arial"/>
            </a:endParaRPr>
          </a:p>
        </p:txBody>
      </p:sp>
      <p:sp>
        <p:nvSpPr>
          <p:cNvPr id="50" name="Google Shape;50;g3d4495dda88_0_12"/>
          <p:cNvSpPr/>
          <p:nvPr/>
        </p:nvSpPr>
        <p:spPr>
          <a:xfrm>
            <a:off x="3136793" y="1645200"/>
            <a:ext cx="2870400" cy="365700"/>
          </a:xfrm>
          <a:prstGeom prst="rect">
            <a:avLst/>
          </a:prstGeom>
          <a:solidFill>
            <a:srgbClr val="1B2A6B"/>
          </a:solidFill>
          <a:ln cap="flat" cmpd="sng" w="12700">
            <a:solidFill>
              <a:schemeClr val="lt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FFFFFF"/>
              </a:solidFill>
              <a:latin typeface="Calibri"/>
              <a:ea typeface="Calibri"/>
              <a:cs typeface="Calibri"/>
              <a:sym typeface="Calibri"/>
            </a:endParaRPr>
          </a:p>
        </p:txBody>
      </p:sp>
      <p:sp>
        <p:nvSpPr>
          <p:cNvPr id="51" name="Google Shape;51;g3d4495dda88_0_12"/>
          <p:cNvSpPr/>
          <p:nvPr/>
        </p:nvSpPr>
        <p:spPr>
          <a:xfrm>
            <a:off x="3228232" y="1681776"/>
            <a:ext cx="2687400" cy="292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 sz="1300" u="none" cap="none" strike="noStrike">
                <a:solidFill>
                  <a:srgbClr val="FFFFFF"/>
                </a:solidFill>
                <a:latin typeface="Georgia"/>
                <a:ea typeface="Georgia"/>
                <a:cs typeface="Georgia"/>
                <a:sym typeface="Georgia"/>
              </a:rPr>
              <a:t>Minneapolis Showed the Way</a:t>
            </a:r>
            <a:endParaRPr b="0" i="0" sz="1300" u="none" cap="none" strike="noStrike">
              <a:solidFill>
                <a:schemeClr val="dk1"/>
              </a:solidFill>
              <a:latin typeface="Calibri"/>
              <a:ea typeface="Calibri"/>
              <a:cs typeface="Calibri"/>
              <a:sym typeface="Calibri"/>
            </a:endParaRPr>
          </a:p>
        </p:txBody>
      </p:sp>
      <p:sp>
        <p:nvSpPr>
          <p:cNvPr id="52" name="Google Shape;52;g3d4495dda88_0_12"/>
          <p:cNvSpPr/>
          <p:nvPr/>
        </p:nvSpPr>
        <p:spPr>
          <a:xfrm>
            <a:off x="3136793" y="2010960"/>
            <a:ext cx="2870400" cy="2743200"/>
          </a:xfrm>
          <a:prstGeom prst="rect">
            <a:avLst/>
          </a:prstGeom>
          <a:solidFill>
            <a:srgbClr val="ECF0FE"/>
          </a:solidFill>
          <a:ln cap="flat" cmpd="sng" w="9525">
            <a:solidFill>
              <a:srgbClr val="C4D4F4"/>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20000"/>
              </a:lnSpc>
              <a:spcBef>
                <a:spcPts val="0"/>
              </a:spcBef>
              <a:spcAft>
                <a:spcPts val="0"/>
              </a:spcAft>
              <a:buClr>
                <a:srgbClr val="000000"/>
              </a:buClr>
              <a:buSzPts val="1150"/>
              <a:buFont typeface="Arial"/>
              <a:buNone/>
            </a:pPr>
            <a:r>
              <a:rPr b="0" i="0" lang="en" sz="1350" u="none" cap="none" strike="noStrike">
                <a:solidFill>
                  <a:srgbClr val="1B2A6B"/>
                </a:solidFill>
                <a:latin typeface="Calibri"/>
                <a:ea typeface="Calibri"/>
                <a:cs typeface="Calibri"/>
                <a:sym typeface="Calibri"/>
              </a:rPr>
              <a:t>Neighbors who barely knew each other built something durable to protect each other.</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160"/>
              </a:spcBef>
              <a:spcAft>
                <a:spcPts val="0"/>
              </a:spcAft>
              <a:buClr>
                <a:srgbClr val="000000"/>
              </a:buClr>
              <a:buSzPts val="1150"/>
              <a:buFont typeface="Arial"/>
              <a:buNone/>
            </a:pPr>
            <a:r>
              <a:t/>
            </a:r>
            <a:endParaRPr b="0" i="0" sz="1350" u="none" cap="none" strike="noStrike">
              <a:solidFill>
                <a:srgbClr val="1B2A6B"/>
              </a:solidFill>
              <a:latin typeface="Calibri"/>
              <a:ea typeface="Calibri"/>
              <a:cs typeface="Calibri"/>
              <a:sym typeface="Calibri"/>
            </a:endParaRPr>
          </a:p>
          <a:p>
            <a:pPr indent="0" lvl="0" marL="0" marR="0" rtl="0" algn="l">
              <a:lnSpc>
                <a:spcPct val="120000"/>
              </a:lnSpc>
              <a:spcBef>
                <a:spcPts val="160"/>
              </a:spcBef>
              <a:spcAft>
                <a:spcPts val="0"/>
              </a:spcAft>
              <a:buClr>
                <a:srgbClr val="000000"/>
              </a:buClr>
              <a:buSzPts val="1150"/>
              <a:buFont typeface="Arial"/>
              <a:buNone/>
            </a:pPr>
            <a:r>
              <a:rPr b="0" i="0" lang="en" sz="1350" u="none" cap="none" strike="noStrike">
                <a:solidFill>
                  <a:srgbClr val="1B2A6B"/>
                </a:solidFill>
                <a:latin typeface="Calibri"/>
                <a:ea typeface="Calibri"/>
                <a:cs typeface="Calibri"/>
                <a:sym typeface="Calibri"/>
              </a:rPr>
              <a:t>No leaders required. No permission needed. Just love and care — and the will to show up.</a:t>
            </a:r>
            <a:endParaRPr b="0" i="0" sz="1350" u="none" cap="none" strike="noStrike">
              <a:solidFill>
                <a:srgbClr val="1B2A6B"/>
              </a:solidFill>
              <a:latin typeface="Calibri"/>
              <a:ea typeface="Calibri"/>
              <a:cs typeface="Calibri"/>
              <a:sym typeface="Calibri"/>
            </a:endParaRPr>
          </a:p>
          <a:p>
            <a:pPr indent="0" lvl="0" marL="0" marR="0" rtl="0" algn="l">
              <a:lnSpc>
                <a:spcPct val="120000"/>
              </a:lnSpc>
              <a:spcBef>
                <a:spcPts val="160"/>
              </a:spcBef>
              <a:spcAft>
                <a:spcPts val="0"/>
              </a:spcAft>
              <a:buClr>
                <a:srgbClr val="000000"/>
              </a:buClr>
              <a:buSzPts val="1150"/>
              <a:buFont typeface="Arial"/>
              <a:buNone/>
            </a:pPr>
            <a:r>
              <a:t/>
            </a:r>
            <a:endParaRPr b="0" i="0" sz="1350" u="none" cap="none" strike="noStrike">
              <a:solidFill>
                <a:srgbClr val="1B2A6B"/>
              </a:solidFill>
              <a:latin typeface="Calibri"/>
              <a:ea typeface="Calibri"/>
              <a:cs typeface="Calibri"/>
              <a:sym typeface="Calibri"/>
            </a:endParaRPr>
          </a:p>
          <a:p>
            <a:pPr indent="0" lvl="0" marL="0" marR="0" rtl="0" algn="l">
              <a:lnSpc>
                <a:spcPct val="120000"/>
              </a:lnSpc>
              <a:spcBef>
                <a:spcPts val="160"/>
              </a:spcBef>
              <a:spcAft>
                <a:spcPts val="160"/>
              </a:spcAft>
              <a:buClr>
                <a:srgbClr val="000000"/>
              </a:buClr>
              <a:buSzPts val="1150"/>
              <a:buFont typeface="Arial"/>
              <a:buNone/>
            </a:pPr>
            <a:r>
              <a:rPr b="0" i="0" lang="en" sz="1350" u="none" cap="none" strike="noStrike">
                <a:solidFill>
                  <a:srgbClr val="1B2A6B"/>
                </a:solidFill>
                <a:latin typeface="Calibri"/>
                <a:ea typeface="Calibri"/>
                <a:cs typeface="Calibri"/>
                <a:sym typeface="Calibri"/>
              </a:rPr>
              <a:t>Some started calling this “neighborism.”</a:t>
            </a:r>
            <a:endParaRPr b="0" i="0" sz="1350" u="none" cap="none" strike="noStrike">
              <a:solidFill>
                <a:srgbClr val="1B2A6B"/>
              </a:solidFill>
              <a:latin typeface="Calibri"/>
              <a:ea typeface="Calibri"/>
              <a:cs typeface="Calibri"/>
              <a:sym typeface="Calibri"/>
            </a:endParaRPr>
          </a:p>
        </p:txBody>
      </p:sp>
      <p:sp>
        <p:nvSpPr>
          <p:cNvPr id="53" name="Google Shape;53;g3d4495dda88_0_12"/>
          <p:cNvSpPr/>
          <p:nvPr/>
        </p:nvSpPr>
        <p:spPr>
          <a:xfrm>
            <a:off x="6098633" y="1645200"/>
            <a:ext cx="2870400" cy="365700"/>
          </a:xfrm>
          <a:prstGeom prst="rect">
            <a:avLst/>
          </a:prstGeom>
          <a:solidFill>
            <a:srgbClr val="6C2C7C"/>
          </a:solidFill>
          <a:ln cap="flat" cmpd="sng" w="12700">
            <a:solidFill>
              <a:srgbClr val="6C2C7C"/>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FFFFFF"/>
              </a:solidFill>
              <a:latin typeface="Calibri"/>
              <a:ea typeface="Calibri"/>
              <a:cs typeface="Calibri"/>
              <a:sym typeface="Calibri"/>
            </a:endParaRPr>
          </a:p>
        </p:txBody>
      </p:sp>
      <p:sp>
        <p:nvSpPr>
          <p:cNvPr id="54" name="Google Shape;54;g3d4495dda88_0_12"/>
          <p:cNvSpPr/>
          <p:nvPr/>
        </p:nvSpPr>
        <p:spPr>
          <a:xfrm>
            <a:off x="6190073" y="1681776"/>
            <a:ext cx="2687400" cy="292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 sz="1300" u="none" cap="none" strike="noStrike">
                <a:solidFill>
                  <a:srgbClr val="FFFFFF"/>
                </a:solidFill>
                <a:latin typeface="Georgia"/>
                <a:ea typeface="Georgia"/>
                <a:cs typeface="Georgia"/>
                <a:sym typeface="Georgia"/>
              </a:rPr>
              <a:t>Two Paths. One Preparation.</a:t>
            </a:r>
            <a:endParaRPr b="0" i="0" sz="1300" u="none" cap="none" strike="noStrike">
              <a:solidFill>
                <a:schemeClr val="dk1"/>
              </a:solidFill>
              <a:latin typeface="Calibri"/>
              <a:ea typeface="Calibri"/>
              <a:cs typeface="Calibri"/>
              <a:sym typeface="Calibri"/>
            </a:endParaRPr>
          </a:p>
        </p:txBody>
      </p:sp>
      <p:sp>
        <p:nvSpPr>
          <p:cNvPr id="55" name="Google Shape;55;g3d4495dda88_0_12"/>
          <p:cNvSpPr/>
          <p:nvPr/>
        </p:nvSpPr>
        <p:spPr>
          <a:xfrm>
            <a:off x="6098633" y="2010960"/>
            <a:ext cx="2870400" cy="2743200"/>
          </a:xfrm>
          <a:prstGeom prst="rect">
            <a:avLst/>
          </a:prstGeom>
          <a:solidFill>
            <a:srgbClr val="ECF0FE"/>
          </a:solidFill>
          <a:ln cap="flat" cmpd="sng" w="9525">
            <a:solidFill>
              <a:srgbClr val="C4D4F4"/>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20000"/>
              </a:lnSpc>
              <a:spcBef>
                <a:spcPts val="0"/>
              </a:spcBef>
              <a:spcAft>
                <a:spcPts val="0"/>
              </a:spcAft>
              <a:buClr>
                <a:srgbClr val="000000"/>
              </a:buClr>
              <a:buSzPts val="1150"/>
              <a:buFont typeface="Arial"/>
              <a:buNone/>
            </a:pPr>
            <a:r>
              <a:rPr b="0" i="0" lang="en" sz="1350" u="none" cap="none" strike="noStrike">
                <a:solidFill>
                  <a:srgbClr val="1B2A6B"/>
                </a:solidFill>
                <a:latin typeface="Calibri"/>
                <a:ea typeface="Calibri"/>
                <a:cs typeface="Calibri"/>
                <a:sym typeface="Calibri"/>
              </a:rPr>
              <a:t>A sudden crisis — courts defied, election stolen, martial law declared — that demands action in hours.</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160"/>
              </a:spcBef>
              <a:spcAft>
                <a:spcPts val="0"/>
              </a:spcAft>
              <a:buClr>
                <a:srgbClr val="000000"/>
              </a:buClr>
              <a:buSzPts val="1150"/>
              <a:buFont typeface="Arial"/>
              <a:buNone/>
            </a:pPr>
            <a:r>
              <a:t/>
            </a:r>
            <a:endParaRPr b="0" i="0" sz="1350" u="none" cap="none" strike="noStrike">
              <a:solidFill>
                <a:srgbClr val="1B2A6B"/>
              </a:solidFill>
              <a:latin typeface="Calibri"/>
              <a:ea typeface="Calibri"/>
              <a:cs typeface="Calibri"/>
              <a:sym typeface="Calibri"/>
            </a:endParaRPr>
          </a:p>
          <a:p>
            <a:pPr indent="0" lvl="0" marL="0" marR="0" rtl="0" algn="l">
              <a:lnSpc>
                <a:spcPct val="120000"/>
              </a:lnSpc>
              <a:spcBef>
                <a:spcPts val="160"/>
              </a:spcBef>
              <a:spcAft>
                <a:spcPts val="0"/>
              </a:spcAft>
              <a:buClr>
                <a:srgbClr val="000000"/>
              </a:buClr>
              <a:buSzPts val="1150"/>
              <a:buFont typeface="Arial"/>
              <a:buNone/>
            </a:pPr>
            <a:r>
              <a:rPr b="0" i="0" lang="en" sz="1350" u="none" cap="none" strike="noStrike">
                <a:solidFill>
                  <a:srgbClr val="1B2A6B"/>
                </a:solidFill>
                <a:latin typeface="Calibri"/>
                <a:ea typeface="Calibri"/>
                <a:cs typeface="Calibri"/>
                <a:sym typeface="Calibri"/>
              </a:rPr>
              <a:t>Or slow erosion: press attacked, prosecutors weaponized.</a:t>
            </a:r>
            <a:endParaRPr b="0" i="0" sz="1600" u="none" cap="none" strike="noStrike">
              <a:solidFill>
                <a:srgbClr val="000000"/>
              </a:solidFill>
              <a:latin typeface="Arial"/>
              <a:ea typeface="Arial"/>
              <a:cs typeface="Arial"/>
              <a:sym typeface="Arial"/>
            </a:endParaRPr>
          </a:p>
          <a:p>
            <a:pPr indent="0" lvl="0" marL="0" marR="0" rtl="0" algn="l">
              <a:lnSpc>
                <a:spcPct val="120000"/>
              </a:lnSpc>
              <a:spcBef>
                <a:spcPts val="160"/>
              </a:spcBef>
              <a:spcAft>
                <a:spcPts val="0"/>
              </a:spcAft>
              <a:buClr>
                <a:srgbClr val="000000"/>
              </a:buClr>
              <a:buSzPts val="1150"/>
              <a:buFont typeface="Arial"/>
              <a:buNone/>
            </a:pPr>
            <a:r>
              <a:t/>
            </a:r>
            <a:endParaRPr b="0" i="0" sz="1350" u="none" cap="none" strike="noStrike">
              <a:solidFill>
                <a:srgbClr val="1B2A6B"/>
              </a:solidFill>
              <a:latin typeface="Calibri"/>
              <a:ea typeface="Calibri"/>
              <a:cs typeface="Calibri"/>
              <a:sym typeface="Calibri"/>
            </a:endParaRPr>
          </a:p>
          <a:p>
            <a:pPr indent="0" lvl="0" marL="0" marR="0" rtl="0" algn="l">
              <a:lnSpc>
                <a:spcPct val="120000"/>
              </a:lnSpc>
              <a:spcBef>
                <a:spcPts val="160"/>
              </a:spcBef>
              <a:spcAft>
                <a:spcPts val="160"/>
              </a:spcAft>
              <a:buClr>
                <a:srgbClr val="000000"/>
              </a:buClr>
              <a:buSzPts val="1150"/>
              <a:buFont typeface="Arial"/>
              <a:buNone/>
            </a:pPr>
            <a:r>
              <a:rPr b="0" i="0" lang="en" sz="1350" u="none" cap="none" strike="noStrike">
                <a:solidFill>
                  <a:srgbClr val="1B2A6B"/>
                </a:solidFill>
                <a:latin typeface="Calibri"/>
                <a:ea typeface="Calibri"/>
                <a:cs typeface="Calibri"/>
                <a:sym typeface="Calibri"/>
              </a:rPr>
              <a:t>Both require organized people who already know and trust each other.</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9FF"/>
        </a:solidFill>
      </p:bgPr>
    </p:bg>
    <p:spTree>
      <p:nvGrpSpPr>
        <p:cNvPr id="60" name="Shape 60"/>
        <p:cNvGrpSpPr/>
        <p:nvPr/>
      </p:nvGrpSpPr>
      <p:grpSpPr>
        <a:xfrm>
          <a:off x="0" y="0"/>
          <a:ext cx="0" cy="0"/>
          <a:chOff x="0" y="0"/>
          <a:chExt cx="0" cy="0"/>
        </a:xfrm>
      </p:grpSpPr>
      <p:sp>
        <p:nvSpPr>
          <p:cNvPr id="61" name="Google Shape;61;g3d4495dda88_0_28"/>
          <p:cNvSpPr/>
          <p:nvPr/>
        </p:nvSpPr>
        <p:spPr>
          <a:xfrm>
            <a:off x="569880" y="247082"/>
            <a:ext cx="83211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3200"/>
              <a:buFont typeface="Georgia"/>
              <a:buNone/>
            </a:pPr>
            <a:r>
              <a:rPr b="1" i="0" lang="en" sz="3200" u="none" cap="none" strike="noStrike">
                <a:solidFill>
                  <a:srgbClr val="1B2A6B"/>
                </a:solidFill>
                <a:latin typeface="Georgia"/>
                <a:ea typeface="Georgia"/>
                <a:cs typeface="Georgia"/>
                <a:sym typeface="Georgia"/>
              </a:rPr>
              <a:t>The Will of the People</a:t>
            </a:r>
            <a:endParaRPr b="0" i="0" sz="3200" u="none" cap="none" strike="noStrike">
              <a:solidFill>
                <a:schemeClr val="dk1"/>
              </a:solidFill>
              <a:latin typeface="Calibri"/>
              <a:ea typeface="Calibri"/>
              <a:cs typeface="Calibri"/>
              <a:sym typeface="Calibri"/>
            </a:endParaRPr>
          </a:p>
        </p:txBody>
      </p:sp>
      <p:sp>
        <p:nvSpPr>
          <p:cNvPr id="62" name="Google Shape;62;g3d4495dda88_0_28"/>
          <p:cNvSpPr/>
          <p:nvPr/>
        </p:nvSpPr>
        <p:spPr>
          <a:xfrm>
            <a:off x="569880" y="795722"/>
            <a:ext cx="8321100" cy="34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1350"/>
              <a:buFont typeface="Calibri"/>
              <a:buNone/>
            </a:pPr>
            <a:r>
              <a:rPr b="1" i="1" lang="en" sz="1400" u="none" cap="none" strike="noStrike">
                <a:solidFill>
                  <a:srgbClr val="1B2A6B"/>
                </a:solidFill>
                <a:latin typeface="Calibri"/>
                <a:ea typeface="Calibri"/>
                <a:cs typeface="Calibri"/>
                <a:sym typeface="Calibri"/>
              </a:rPr>
              <a:t>The importance of building a powerful, local network.</a:t>
            </a:r>
            <a:endParaRPr b="1" i="0" sz="1400" u="none" cap="none" strike="noStrike">
              <a:solidFill>
                <a:schemeClr val="dk1"/>
              </a:solidFill>
              <a:latin typeface="Calibri"/>
              <a:ea typeface="Calibri"/>
              <a:cs typeface="Calibri"/>
              <a:sym typeface="Calibri"/>
            </a:endParaRPr>
          </a:p>
        </p:txBody>
      </p:sp>
      <p:sp>
        <p:nvSpPr>
          <p:cNvPr id="63" name="Google Shape;63;g3d4495dda88_0_28"/>
          <p:cNvSpPr/>
          <p:nvPr/>
        </p:nvSpPr>
        <p:spPr>
          <a:xfrm>
            <a:off x="502920" y="1261872"/>
            <a:ext cx="8138100" cy="658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1B2A6B"/>
              </a:buClr>
              <a:buSzPts val="1400"/>
              <a:buFont typeface="Calibri"/>
              <a:buNone/>
            </a:pPr>
            <a:r>
              <a:rPr b="0" i="0" lang="en" sz="1500" u="none" cap="none" strike="noStrike">
                <a:solidFill>
                  <a:srgbClr val="1B2A6B"/>
                </a:solidFill>
                <a:latin typeface="Calibri"/>
                <a:ea typeface="Calibri"/>
                <a:cs typeface="Calibri"/>
                <a:sym typeface="Calibri"/>
              </a:rPr>
              <a:t>Congress has some tools to stop a constitutional breakdown initiated by the federal government. It can terminate emergency declarations, restrict the Insurrection Act, withhold military funding, and ultimately impeach. </a:t>
            </a:r>
            <a:r>
              <a:rPr b="1" i="0" lang="en" sz="1500" u="none" cap="none" strike="noStrike">
                <a:solidFill>
                  <a:srgbClr val="CE0067"/>
                </a:solidFill>
                <a:latin typeface="Calibri"/>
                <a:ea typeface="Calibri"/>
                <a:cs typeface="Calibri"/>
                <a:sym typeface="Calibri"/>
              </a:rPr>
              <a:t>But laws are only as strong as the will to enforce them.</a:t>
            </a:r>
            <a:endParaRPr b="1" i="0" sz="1500" u="none" cap="none" strike="noStrike">
              <a:solidFill>
                <a:srgbClr val="CE0067"/>
              </a:solidFill>
              <a:latin typeface="Calibri"/>
              <a:ea typeface="Calibri"/>
              <a:cs typeface="Calibri"/>
              <a:sym typeface="Calibri"/>
            </a:endParaRPr>
          </a:p>
        </p:txBody>
      </p:sp>
      <p:sp>
        <p:nvSpPr>
          <p:cNvPr id="64" name="Google Shape;64;g3d4495dda88_0_28"/>
          <p:cNvSpPr/>
          <p:nvPr/>
        </p:nvSpPr>
        <p:spPr>
          <a:xfrm>
            <a:off x="502920" y="2039130"/>
            <a:ext cx="8138100" cy="658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1B2A6B"/>
              </a:buClr>
              <a:buSzPts val="1400"/>
              <a:buFont typeface="Calibri"/>
              <a:buNone/>
            </a:pPr>
            <a:r>
              <a:rPr b="0" i="0" lang="en" sz="1500" u="none" cap="none" strike="noStrike">
                <a:solidFill>
                  <a:srgbClr val="1B2A6B"/>
                </a:solidFill>
                <a:latin typeface="Calibri"/>
                <a:ea typeface="Calibri"/>
                <a:cs typeface="Calibri"/>
                <a:sym typeface="Calibri"/>
              </a:rPr>
              <a:t>Political scientist Erica Chenoweth studied resistance campaigns across more than a century and found that nonviolent campaigns succeed by broadening the base of resistance and raising the costs to opponents of maintaining the status quo.</a:t>
            </a:r>
            <a:endParaRPr b="0" i="0" sz="1500" u="none" cap="none" strike="noStrike">
              <a:solidFill>
                <a:schemeClr val="dk1"/>
              </a:solidFill>
              <a:latin typeface="Calibri"/>
              <a:ea typeface="Calibri"/>
              <a:cs typeface="Calibri"/>
              <a:sym typeface="Calibri"/>
            </a:endParaRPr>
          </a:p>
        </p:txBody>
      </p:sp>
      <p:sp>
        <p:nvSpPr>
          <p:cNvPr id="65" name="Google Shape;65;g3d4495dda88_0_28"/>
          <p:cNvSpPr/>
          <p:nvPr/>
        </p:nvSpPr>
        <p:spPr>
          <a:xfrm>
            <a:off x="569875" y="2872100"/>
            <a:ext cx="8071200" cy="1168500"/>
          </a:xfrm>
          <a:prstGeom prst="rect">
            <a:avLst/>
          </a:prstGeom>
          <a:solidFill>
            <a:srgbClr val="ECF0FE"/>
          </a:solidFill>
          <a:ln>
            <a:noFill/>
          </a:ln>
        </p:spPr>
        <p:txBody>
          <a:bodyPr anchorCtr="0" anchor="ctr" bIns="0" lIns="0" spcFirstLastPara="1" rIns="127000" wrap="square" tIns="127000">
            <a:noAutofit/>
          </a:bodyPr>
          <a:lstStyle/>
          <a:p>
            <a:pPr indent="0" lvl="0" marL="0" marR="0" rtl="0" algn="ctr">
              <a:lnSpc>
                <a:spcPct val="100000"/>
              </a:lnSpc>
              <a:spcBef>
                <a:spcPts val="0"/>
              </a:spcBef>
              <a:spcAft>
                <a:spcPts val="0"/>
              </a:spcAft>
              <a:buClr>
                <a:srgbClr val="1B2A6B"/>
              </a:buClr>
              <a:buSzPts val="1400"/>
              <a:buFont typeface="Calibri"/>
              <a:buNone/>
            </a:pPr>
            <a:r>
              <a:rPr b="0" i="0" lang="en" sz="2100" u="none" cap="none" strike="noStrike">
                <a:solidFill>
                  <a:srgbClr val="1B2A6B"/>
                </a:solidFill>
                <a:latin typeface="Calibri"/>
                <a:ea typeface="Calibri"/>
                <a:cs typeface="Calibri"/>
                <a:sym typeface="Calibri"/>
              </a:rPr>
              <a:t>No government has survived </a:t>
            </a:r>
            <a:r>
              <a:rPr b="1" i="0" lang="en" sz="2100" u="none" cap="none" strike="noStrike">
                <a:solidFill>
                  <a:srgbClr val="1B2A6B"/>
                </a:solidFill>
                <a:latin typeface="Calibri"/>
                <a:ea typeface="Calibri"/>
                <a:cs typeface="Calibri"/>
                <a:sym typeface="Calibri"/>
              </a:rPr>
              <a:t>sustained participation by 3.5% of the population</a:t>
            </a:r>
            <a:r>
              <a:rPr b="0" i="0" lang="en" sz="2100" u="none" cap="none" strike="noStrike">
                <a:solidFill>
                  <a:srgbClr val="1B2A6B"/>
                </a:solidFill>
                <a:latin typeface="Calibri"/>
                <a:ea typeface="Calibri"/>
                <a:cs typeface="Calibri"/>
                <a:sym typeface="Calibri"/>
              </a:rPr>
              <a:t> — in the US, that's about 11 million people. Over 8 million participated in No Kings rallies across all fifty states.</a:t>
            </a:r>
            <a:endParaRPr b="0" i="0" sz="2100" u="none" cap="none" strike="noStrike">
              <a:solidFill>
                <a:srgbClr val="1B2A6B"/>
              </a:solidFill>
              <a:latin typeface="Calibri"/>
              <a:ea typeface="Calibri"/>
              <a:cs typeface="Calibri"/>
              <a:sym typeface="Calibri"/>
            </a:endParaRPr>
          </a:p>
        </p:txBody>
      </p:sp>
      <p:sp>
        <p:nvSpPr>
          <p:cNvPr id="66" name="Google Shape;66;g3d4495dda88_0_28"/>
          <p:cNvSpPr/>
          <p:nvPr/>
        </p:nvSpPr>
        <p:spPr>
          <a:xfrm>
            <a:off x="569875" y="4191675"/>
            <a:ext cx="8071200" cy="347400"/>
          </a:xfrm>
          <a:prstGeom prst="rect">
            <a:avLst/>
          </a:prstGeom>
          <a:solidFill>
            <a:srgbClr val="C4D4F4"/>
          </a:solidFill>
          <a:ln cap="flat" cmpd="sng" w="12700">
            <a:solidFill>
              <a:srgbClr val="C4D4F4"/>
            </a:solidFill>
            <a:prstDash val="solid"/>
            <a:round/>
            <a:headEnd len="sm" w="sm" type="none"/>
            <a:tailEnd len="sm" w="sm" type="none"/>
          </a:ln>
          <a:effectLst>
            <a:outerShdw blurRad="50800" rotWithShape="0" algn="bl" dir="16200000" dist="25400">
              <a:srgbClr val="1B2A6B">
                <a:alpha val="784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g3d4495dda88_0_28"/>
          <p:cNvSpPr/>
          <p:nvPr/>
        </p:nvSpPr>
        <p:spPr>
          <a:xfrm>
            <a:off x="752875" y="4191675"/>
            <a:ext cx="7888200" cy="435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1B2A6B"/>
              </a:buClr>
              <a:buSzPts val="1400"/>
              <a:buFont typeface="Calibri"/>
              <a:buNone/>
            </a:pPr>
            <a:r>
              <a:rPr b="1" i="1" lang="en" sz="1400" u="none" cap="none" strike="noStrike">
                <a:solidFill>
                  <a:srgbClr val="1B2A6B"/>
                </a:solidFill>
                <a:latin typeface="Calibri"/>
                <a:ea typeface="Calibri"/>
                <a:cs typeface="Calibri"/>
                <a:sym typeface="Calibri"/>
              </a:rPr>
              <a:t>The key phrase is “sustained participation.” </a:t>
            </a:r>
            <a:endParaRPr b="1" i="0" sz="1400" u="none" cap="none" strike="noStrike">
              <a:solidFill>
                <a:srgbClr val="CE0067"/>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9FF"/>
        </a:solidFill>
      </p:bgPr>
    </p:bg>
    <p:spTree>
      <p:nvGrpSpPr>
        <p:cNvPr id="72" name="Shape 72"/>
        <p:cNvGrpSpPr/>
        <p:nvPr/>
      </p:nvGrpSpPr>
      <p:grpSpPr>
        <a:xfrm>
          <a:off x="0" y="0"/>
          <a:ext cx="0" cy="0"/>
          <a:chOff x="0" y="0"/>
          <a:chExt cx="0" cy="0"/>
        </a:xfrm>
      </p:grpSpPr>
      <p:sp>
        <p:nvSpPr>
          <p:cNvPr id="73" name="Google Shape;73;g3d4495dda88_0_39"/>
          <p:cNvSpPr/>
          <p:nvPr/>
        </p:nvSpPr>
        <p:spPr>
          <a:xfrm>
            <a:off x="411480" y="256032"/>
            <a:ext cx="83211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3000"/>
              <a:buFont typeface="Georgia"/>
              <a:buNone/>
            </a:pPr>
            <a:r>
              <a:rPr b="1" i="0" lang="en" sz="3000" u="none" cap="none" strike="noStrike">
                <a:solidFill>
                  <a:srgbClr val="1B2A6B"/>
                </a:solidFill>
                <a:latin typeface="Georgia"/>
                <a:ea typeface="Georgia"/>
                <a:cs typeface="Georgia"/>
                <a:sym typeface="Georgia"/>
              </a:rPr>
              <a:t>Political Hobbyism vs Real Organizing</a:t>
            </a:r>
            <a:endParaRPr b="0" i="0" sz="3000" u="none" cap="none" strike="noStrike">
              <a:solidFill>
                <a:schemeClr val="dk1"/>
              </a:solidFill>
              <a:latin typeface="Calibri"/>
              <a:ea typeface="Calibri"/>
              <a:cs typeface="Calibri"/>
              <a:sym typeface="Calibri"/>
            </a:endParaRPr>
          </a:p>
        </p:txBody>
      </p:sp>
      <p:sp>
        <p:nvSpPr>
          <p:cNvPr id="74" name="Google Shape;74;g3d4495dda88_0_39"/>
          <p:cNvSpPr/>
          <p:nvPr/>
        </p:nvSpPr>
        <p:spPr>
          <a:xfrm>
            <a:off x="411480" y="804672"/>
            <a:ext cx="8321100" cy="34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1350"/>
              <a:buFont typeface="Calibri"/>
              <a:buNone/>
            </a:pPr>
            <a:r>
              <a:rPr b="1" i="1" lang="en" sz="1400" u="none" cap="none" strike="noStrike">
                <a:solidFill>
                  <a:srgbClr val="1B2A6B"/>
                </a:solidFill>
                <a:latin typeface="Calibri"/>
                <a:ea typeface="Calibri"/>
                <a:cs typeface="Calibri"/>
                <a:sym typeface="Calibri"/>
              </a:rPr>
              <a:t>Politics is about building power, not just expressing values.</a:t>
            </a:r>
            <a:endParaRPr b="1" i="0" sz="1400" u="none" cap="none" strike="noStrike">
              <a:solidFill>
                <a:schemeClr val="dk1"/>
              </a:solidFill>
              <a:latin typeface="Calibri"/>
              <a:ea typeface="Calibri"/>
              <a:cs typeface="Calibri"/>
              <a:sym typeface="Calibri"/>
            </a:endParaRPr>
          </a:p>
        </p:txBody>
      </p:sp>
      <p:sp>
        <p:nvSpPr>
          <p:cNvPr id="75" name="Google Shape;75;g3d4495dda88_0_39"/>
          <p:cNvSpPr/>
          <p:nvPr/>
        </p:nvSpPr>
        <p:spPr>
          <a:xfrm>
            <a:off x="411480" y="1261872"/>
            <a:ext cx="8321100" cy="820000"/>
          </a:xfrm>
          <a:prstGeom prst="rect">
            <a:avLst/>
          </a:prstGeom>
          <a:solidFill>
            <a:srgbClr val="CE0067"/>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g3d4495dda88_0_39"/>
          <p:cNvSpPr/>
          <p:nvPr/>
        </p:nvSpPr>
        <p:spPr>
          <a:xfrm>
            <a:off x="548640" y="1289304"/>
            <a:ext cx="8046600" cy="75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800"/>
              <a:buFont typeface="Georgia"/>
              <a:buNone/>
            </a:pPr>
            <a:r>
              <a:rPr b="1" i="0" lang="en" sz="2700" u="none" cap="none" strike="noStrike">
                <a:solidFill>
                  <a:srgbClr val="FFFFFF"/>
                </a:solidFill>
                <a:latin typeface="Georgia"/>
                <a:ea typeface="Georgia"/>
                <a:cs typeface="Georgia"/>
                <a:sym typeface="Georgia"/>
              </a:rPr>
              <a:t>4 in 5 </a:t>
            </a:r>
            <a:r>
              <a:rPr b="1" i="0" lang="en" sz="1600" u="none" cap="none" strike="noStrike">
                <a:solidFill>
                  <a:schemeClr val="lt1"/>
                </a:solidFill>
                <a:latin typeface="Calibri"/>
                <a:ea typeface="Calibri"/>
                <a:cs typeface="Calibri"/>
                <a:sym typeface="Calibri"/>
              </a:rPr>
              <a:t>people who spend 2+ hrs/day on politics spend zero minutes on actual organizing. </a:t>
            </a:r>
            <a:r>
              <a:rPr b="0" i="0" lang="en" sz="1600" u="none" cap="none" strike="noStrike">
                <a:solidFill>
                  <a:srgbClr val="DCE8FC"/>
                </a:solidFill>
                <a:latin typeface="Calibri"/>
                <a:ea typeface="Calibri"/>
                <a:cs typeface="Calibri"/>
                <a:sym typeface="Calibri"/>
              </a:rPr>
              <a:t> </a:t>
            </a:r>
            <a:endParaRPr b="0" i="0" sz="1600" u="none" cap="none" strike="noStrike">
              <a:solidFill>
                <a:srgbClr val="DCE8FC"/>
              </a:solidFill>
              <a:latin typeface="Calibri"/>
              <a:ea typeface="Calibri"/>
              <a:cs typeface="Calibri"/>
              <a:sym typeface="Calibri"/>
            </a:endParaRPr>
          </a:p>
          <a:p>
            <a:pPr indent="457200" lvl="0" marL="4572000" marR="0" rtl="0" algn="l">
              <a:lnSpc>
                <a:spcPct val="100000"/>
              </a:lnSpc>
              <a:spcBef>
                <a:spcPts val="0"/>
              </a:spcBef>
              <a:spcAft>
                <a:spcPts val="0"/>
              </a:spcAft>
              <a:buClr>
                <a:srgbClr val="FFFFFF"/>
              </a:buClr>
              <a:buSzPts val="2800"/>
              <a:buFont typeface="Georgia"/>
              <a:buNone/>
            </a:pPr>
            <a:r>
              <a:rPr b="0" i="0" lang="en" sz="1300" u="none" cap="none" strike="noStrike">
                <a:solidFill>
                  <a:srgbClr val="DCE8FC"/>
                </a:solidFill>
                <a:latin typeface="Calibri"/>
                <a:ea typeface="Calibri"/>
                <a:cs typeface="Calibri"/>
                <a:sym typeface="Calibri"/>
              </a:rPr>
              <a:t>—</a:t>
            </a:r>
            <a:r>
              <a:rPr b="0" i="0" lang="en" sz="1300" u="none" cap="none" strike="noStrike">
                <a:solidFill>
                  <a:schemeClr val="lt1"/>
                </a:solidFill>
                <a:latin typeface="Calibri"/>
                <a:ea typeface="Calibri"/>
                <a:cs typeface="Calibri"/>
                <a:sym typeface="Calibri"/>
              </a:rPr>
              <a:t>  Eitan Hersh, </a:t>
            </a:r>
            <a:r>
              <a:rPr b="0" i="1" lang="en" sz="1300" u="none" cap="none" strike="noStrike">
                <a:solidFill>
                  <a:schemeClr val="lt1"/>
                </a:solidFill>
                <a:latin typeface="Calibri"/>
                <a:ea typeface="Calibri"/>
                <a:cs typeface="Calibri"/>
                <a:sym typeface="Calibri"/>
              </a:rPr>
              <a:t>Politics Is for Power</a:t>
            </a:r>
            <a:endParaRPr b="0" i="0" sz="2800" u="none" cap="none" strike="noStrike">
              <a:solidFill>
                <a:schemeClr val="lt1"/>
              </a:solidFill>
              <a:latin typeface="Calibri"/>
              <a:ea typeface="Calibri"/>
              <a:cs typeface="Calibri"/>
              <a:sym typeface="Calibri"/>
            </a:endParaRPr>
          </a:p>
        </p:txBody>
      </p:sp>
      <p:sp>
        <p:nvSpPr>
          <p:cNvPr id="77" name="Google Shape;77;g3d4495dda88_0_39"/>
          <p:cNvSpPr/>
          <p:nvPr/>
        </p:nvSpPr>
        <p:spPr>
          <a:xfrm>
            <a:off x="411480" y="2221544"/>
            <a:ext cx="3931800" cy="347400"/>
          </a:xfrm>
          <a:prstGeom prst="rect">
            <a:avLst/>
          </a:prstGeom>
          <a:solidFill>
            <a:srgbClr val="6C2C7C"/>
          </a:solidFill>
          <a:ln cap="flat" cmpd="sng" w="12700">
            <a:solidFill>
              <a:srgbClr val="6C2C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g3d4495dda88_0_39"/>
          <p:cNvSpPr/>
          <p:nvPr/>
        </p:nvSpPr>
        <p:spPr>
          <a:xfrm>
            <a:off x="521208" y="2258120"/>
            <a:ext cx="37857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300"/>
              <a:buFont typeface="Georgia"/>
              <a:buNone/>
            </a:pPr>
            <a:r>
              <a:rPr b="1" i="0" lang="en" sz="1300" u="none" cap="none" strike="noStrike">
                <a:solidFill>
                  <a:srgbClr val="FFFFFF"/>
                </a:solidFill>
                <a:latin typeface="Georgia"/>
                <a:ea typeface="Georgia"/>
                <a:cs typeface="Georgia"/>
                <a:sym typeface="Georgia"/>
              </a:rPr>
              <a:t>Political Hobbyism — What Most of Us Do</a:t>
            </a:r>
            <a:endParaRPr b="0" i="0" sz="1300" u="none" cap="none" strike="noStrike">
              <a:solidFill>
                <a:schemeClr val="dk1"/>
              </a:solidFill>
              <a:latin typeface="Calibri"/>
              <a:ea typeface="Calibri"/>
              <a:cs typeface="Calibri"/>
              <a:sym typeface="Calibri"/>
            </a:endParaRPr>
          </a:p>
        </p:txBody>
      </p:sp>
      <p:sp>
        <p:nvSpPr>
          <p:cNvPr id="79" name="Google Shape;79;g3d4495dda88_0_39"/>
          <p:cNvSpPr/>
          <p:nvPr/>
        </p:nvSpPr>
        <p:spPr>
          <a:xfrm>
            <a:off x="411480" y="2587304"/>
            <a:ext cx="3931800" cy="603600"/>
          </a:xfrm>
          <a:prstGeom prst="rect">
            <a:avLst/>
          </a:prstGeom>
          <a:solidFill>
            <a:srgbClr val="E8ECFC"/>
          </a:solidFill>
          <a:ln cap="flat" cmpd="sng" w="9525">
            <a:solidFill>
              <a:srgbClr val="C4D4F4"/>
            </a:solidFill>
            <a:prstDash val="solid"/>
            <a:round/>
            <a:headEnd len="sm" w="sm" type="none"/>
            <a:tailEnd len="sm" w="sm" type="none"/>
          </a:ln>
          <a:effectLst>
            <a:outerShdw blurRad="63500" rotWithShape="0" algn="bl" dir="8100000" dist="25400">
              <a:srgbClr val="1B2A6B">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g3d4495dda88_0_39"/>
          <p:cNvSpPr/>
          <p:nvPr/>
        </p:nvSpPr>
        <p:spPr>
          <a:xfrm>
            <a:off x="530352" y="2642168"/>
            <a:ext cx="3749100" cy="493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C2C7C"/>
              </a:buClr>
              <a:buSzPts val="1050"/>
              <a:buFont typeface="Georgia"/>
              <a:buNone/>
            </a:pPr>
            <a:r>
              <a:rPr b="1" i="0" lang="en" sz="1200" u="none" cap="none" strike="noStrike">
                <a:solidFill>
                  <a:srgbClr val="6C2C7C"/>
                </a:solidFill>
                <a:latin typeface="Georgia"/>
                <a:ea typeface="Georgia"/>
                <a:cs typeface="Georgia"/>
                <a:sym typeface="Georgia"/>
              </a:rPr>
              <a:t>Consume &amp; react. </a:t>
            </a:r>
            <a:r>
              <a:rPr b="0" i="0" lang="en" sz="1200" u="none" cap="none" strike="noStrike">
                <a:solidFill>
                  <a:srgbClr val="1B2A6B"/>
                </a:solidFill>
                <a:latin typeface="Calibri"/>
                <a:ea typeface="Calibri"/>
                <a:cs typeface="Calibri"/>
                <a:sym typeface="Calibri"/>
              </a:rPr>
              <a:t>Scroll news, share outrage, post hot takes. Emotional engagement is not political power — it changes nothing on the ground.</a:t>
            </a:r>
            <a:endParaRPr b="0" i="0" sz="1200" u="none" cap="none" strike="noStrike">
              <a:solidFill>
                <a:schemeClr val="dk1"/>
              </a:solidFill>
              <a:latin typeface="Calibri"/>
              <a:ea typeface="Calibri"/>
              <a:cs typeface="Calibri"/>
              <a:sym typeface="Calibri"/>
            </a:endParaRPr>
          </a:p>
        </p:txBody>
      </p:sp>
      <p:sp>
        <p:nvSpPr>
          <p:cNvPr id="81" name="Google Shape;81;g3d4495dda88_0_39"/>
          <p:cNvSpPr/>
          <p:nvPr/>
        </p:nvSpPr>
        <p:spPr>
          <a:xfrm>
            <a:off x="411480" y="3245672"/>
            <a:ext cx="3931800" cy="603600"/>
          </a:xfrm>
          <a:prstGeom prst="rect">
            <a:avLst/>
          </a:prstGeom>
          <a:solidFill>
            <a:srgbClr val="E8ECFC"/>
          </a:solidFill>
          <a:ln cap="flat" cmpd="sng" w="9525">
            <a:solidFill>
              <a:srgbClr val="C4D4F4"/>
            </a:solidFill>
            <a:prstDash val="solid"/>
            <a:round/>
            <a:headEnd len="sm" w="sm" type="none"/>
            <a:tailEnd len="sm" w="sm" type="none"/>
          </a:ln>
          <a:effectLst>
            <a:outerShdw blurRad="63500" rotWithShape="0" algn="bl" dir="8100000" dist="25400">
              <a:srgbClr val="1B2A6B">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g3d4495dda88_0_39"/>
          <p:cNvSpPr/>
          <p:nvPr/>
        </p:nvSpPr>
        <p:spPr>
          <a:xfrm>
            <a:off x="530350" y="3364852"/>
            <a:ext cx="3749100" cy="429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C2C7C"/>
              </a:buClr>
              <a:buSzPts val="1050"/>
              <a:buFont typeface="Georgia"/>
              <a:buNone/>
            </a:pPr>
            <a:r>
              <a:rPr b="1" i="0" lang="en" sz="1200" u="none" cap="none" strike="noStrike">
                <a:solidFill>
                  <a:srgbClr val="6C2C7C"/>
                </a:solidFill>
                <a:latin typeface="Georgia"/>
                <a:ea typeface="Georgia"/>
                <a:cs typeface="Georgia"/>
                <a:sym typeface="Georgia"/>
              </a:rPr>
              <a:t>Perform publicly. </a:t>
            </a:r>
            <a:r>
              <a:rPr b="0" i="0" lang="en" sz="1200" u="none" cap="none" strike="noStrike">
                <a:solidFill>
                  <a:srgbClr val="1B2A6B"/>
                </a:solidFill>
                <a:latin typeface="Calibri"/>
                <a:ea typeface="Calibri"/>
                <a:cs typeface="Calibri"/>
                <a:sym typeface="Calibri"/>
              </a:rPr>
              <a:t>Signal views to people who already agree. This is identity work, not organizing.</a:t>
            </a:r>
            <a:endParaRPr b="0" i="0" sz="1200" u="none" cap="none" strike="noStrike">
              <a:solidFill>
                <a:schemeClr val="dk1"/>
              </a:solidFill>
              <a:latin typeface="Calibri"/>
              <a:ea typeface="Calibri"/>
              <a:cs typeface="Calibri"/>
              <a:sym typeface="Calibri"/>
            </a:endParaRPr>
          </a:p>
        </p:txBody>
      </p:sp>
      <p:sp>
        <p:nvSpPr>
          <p:cNvPr id="83" name="Google Shape;83;g3d4495dda88_0_39"/>
          <p:cNvSpPr/>
          <p:nvPr/>
        </p:nvSpPr>
        <p:spPr>
          <a:xfrm>
            <a:off x="411480" y="3904040"/>
            <a:ext cx="3931800" cy="603600"/>
          </a:xfrm>
          <a:prstGeom prst="rect">
            <a:avLst/>
          </a:prstGeom>
          <a:solidFill>
            <a:srgbClr val="E8ECFC"/>
          </a:solidFill>
          <a:ln cap="flat" cmpd="sng" w="9525">
            <a:solidFill>
              <a:srgbClr val="C4D4F4"/>
            </a:solidFill>
            <a:prstDash val="solid"/>
            <a:round/>
            <a:headEnd len="sm" w="sm" type="none"/>
            <a:tailEnd len="sm" w="sm" type="none"/>
          </a:ln>
          <a:effectLst>
            <a:outerShdw blurRad="63500" rotWithShape="0" algn="bl" dir="8100000" dist="25400">
              <a:srgbClr val="1B2A6B">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g3d4495dda88_0_39"/>
          <p:cNvSpPr/>
          <p:nvPr/>
        </p:nvSpPr>
        <p:spPr>
          <a:xfrm>
            <a:off x="530352" y="3958904"/>
            <a:ext cx="3749100" cy="493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C2C7C"/>
              </a:buClr>
              <a:buSzPts val="1050"/>
              <a:buFont typeface="Georgia"/>
              <a:buNone/>
            </a:pPr>
            <a:r>
              <a:rPr b="1" i="0" lang="en" sz="1200" u="none" cap="none" strike="noStrike">
                <a:solidFill>
                  <a:srgbClr val="6C2C7C"/>
                </a:solidFill>
                <a:latin typeface="Georgia"/>
                <a:ea typeface="Georgia"/>
                <a:cs typeface="Georgia"/>
                <a:sym typeface="Georgia"/>
              </a:rPr>
              <a:t>Wait for a leader. </a:t>
            </a:r>
            <a:r>
              <a:rPr b="0" i="0" lang="en" sz="1200" u="none" cap="none" strike="noStrike">
                <a:solidFill>
                  <a:srgbClr val="1B2A6B"/>
                </a:solidFill>
                <a:latin typeface="Calibri"/>
                <a:ea typeface="Calibri"/>
                <a:cs typeface="Calibri"/>
                <a:sym typeface="Calibri"/>
              </a:rPr>
              <a:t>Donate to campaigns but keep a distance day-to-day. Depend on charisma rather than relationships you build yourself.</a:t>
            </a:r>
            <a:endParaRPr b="0" i="0" sz="1200" u="none" cap="none" strike="noStrike">
              <a:solidFill>
                <a:schemeClr val="dk1"/>
              </a:solidFill>
              <a:latin typeface="Calibri"/>
              <a:ea typeface="Calibri"/>
              <a:cs typeface="Calibri"/>
              <a:sym typeface="Calibri"/>
            </a:endParaRPr>
          </a:p>
        </p:txBody>
      </p:sp>
      <p:sp>
        <p:nvSpPr>
          <p:cNvPr id="85" name="Google Shape;85;g3d4495dda88_0_39"/>
          <p:cNvSpPr/>
          <p:nvPr/>
        </p:nvSpPr>
        <p:spPr>
          <a:xfrm>
            <a:off x="4754880" y="2221544"/>
            <a:ext cx="3977700" cy="347400"/>
          </a:xfrm>
          <a:prstGeom prst="rect">
            <a:avLst/>
          </a:prstGeom>
          <a:solidFill>
            <a:srgbClr val="CE0067"/>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g3d4495dda88_0_39"/>
          <p:cNvSpPr/>
          <p:nvPr/>
        </p:nvSpPr>
        <p:spPr>
          <a:xfrm>
            <a:off x="4864608" y="2258120"/>
            <a:ext cx="38313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300"/>
              <a:buFont typeface="Georgia"/>
              <a:buNone/>
            </a:pPr>
            <a:r>
              <a:rPr b="1" i="0" lang="en" sz="1300" u="none" cap="none" strike="noStrike">
                <a:solidFill>
                  <a:srgbClr val="FFFFFF"/>
                </a:solidFill>
                <a:latin typeface="Georgia"/>
                <a:ea typeface="Georgia"/>
                <a:cs typeface="Georgia"/>
                <a:sym typeface="Georgia"/>
              </a:rPr>
              <a:t>Real Organizing According to Hersh</a:t>
            </a:r>
            <a:endParaRPr b="0" i="0" sz="1300" u="none" cap="none" strike="noStrike">
              <a:solidFill>
                <a:schemeClr val="dk1"/>
              </a:solidFill>
              <a:latin typeface="Calibri"/>
              <a:ea typeface="Calibri"/>
              <a:cs typeface="Calibri"/>
              <a:sym typeface="Calibri"/>
            </a:endParaRPr>
          </a:p>
        </p:txBody>
      </p:sp>
      <p:sp>
        <p:nvSpPr>
          <p:cNvPr id="87" name="Google Shape;87;g3d4495dda88_0_39"/>
          <p:cNvSpPr/>
          <p:nvPr/>
        </p:nvSpPr>
        <p:spPr>
          <a:xfrm>
            <a:off x="4754880" y="2587304"/>
            <a:ext cx="3977700" cy="603600"/>
          </a:xfrm>
          <a:prstGeom prst="rect">
            <a:avLst/>
          </a:prstGeom>
          <a:solidFill>
            <a:srgbClr val="ECF0FE"/>
          </a:solidFill>
          <a:ln cap="flat" cmpd="sng" w="9525">
            <a:solidFill>
              <a:srgbClr val="C4D4F4"/>
            </a:solidFill>
            <a:prstDash val="solid"/>
            <a:round/>
            <a:headEnd len="sm" w="sm" type="none"/>
            <a:tailEnd len="sm" w="sm" type="none"/>
          </a:ln>
          <a:effectLst>
            <a:outerShdw blurRad="63500" rotWithShape="0" algn="bl" dir="8100000" dist="25400">
              <a:srgbClr val="1B2A6B">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g3d4495dda88_0_39"/>
          <p:cNvSpPr/>
          <p:nvPr/>
        </p:nvSpPr>
        <p:spPr>
          <a:xfrm>
            <a:off x="4873750" y="2642250"/>
            <a:ext cx="3721500" cy="493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050"/>
              <a:buFont typeface="Georgia"/>
              <a:buNone/>
            </a:pPr>
            <a:r>
              <a:rPr b="1" i="0" lang="en" sz="1200" u="none" cap="none" strike="noStrike">
                <a:solidFill>
                  <a:srgbClr val="CE0067"/>
                </a:solidFill>
                <a:latin typeface="Georgia"/>
                <a:ea typeface="Georgia"/>
                <a:cs typeface="Georgia"/>
                <a:sym typeface="Georgia"/>
              </a:rPr>
              <a:t>Acquire power, not just express values. </a:t>
            </a:r>
            <a:r>
              <a:rPr b="0" i="0" lang="en" sz="1200" u="none" cap="none" strike="noStrike">
                <a:solidFill>
                  <a:srgbClr val="1B2A6B"/>
                </a:solidFill>
                <a:latin typeface="Calibri"/>
                <a:ea typeface="Calibri"/>
                <a:cs typeface="Calibri"/>
                <a:sym typeface="Calibri"/>
              </a:rPr>
              <a:t>Organizing is the work of building the capacity to make people in power do things they otherwise wouldn't. </a:t>
            </a:r>
            <a:endParaRPr b="0" i="0" sz="1200" u="none" cap="none" strike="noStrike">
              <a:solidFill>
                <a:schemeClr val="dk1"/>
              </a:solidFill>
              <a:latin typeface="Calibri"/>
              <a:ea typeface="Calibri"/>
              <a:cs typeface="Calibri"/>
              <a:sym typeface="Calibri"/>
            </a:endParaRPr>
          </a:p>
        </p:txBody>
      </p:sp>
      <p:sp>
        <p:nvSpPr>
          <p:cNvPr id="89" name="Google Shape;89;g3d4495dda88_0_39"/>
          <p:cNvSpPr/>
          <p:nvPr/>
        </p:nvSpPr>
        <p:spPr>
          <a:xfrm>
            <a:off x="4754880" y="3245672"/>
            <a:ext cx="3977700" cy="603600"/>
          </a:xfrm>
          <a:prstGeom prst="rect">
            <a:avLst/>
          </a:prstGeom>
          <a:solidFill>
            <a:srgbClr val="ECF0FE"/>
          </a:solidFill>
          <a:ln cap="flat" cmpd="sng" w="9525">
            <a:solidFill>
              <a:srgbClr val="C4D4F4"/>
            </a:solidFill>
            <a:prstDash val="solid"/>
            <a:round/>
            <a:headEnd len="sm" w="sm" type="none"/>
            <a:tailEnd len="sm" w="sm" type="none"/>
          </a:ln>
          <a:effectLst>
            <a:outerShdw blurRad="63500" rotWithShape="0" algn="bl" dir="8100000" dist="25400">
              <a:srgbClr val="1B2A6B">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g3d4495dda88_0_39"/>
          <p:cNvSpPr/>
          <p:nvPr/>
        </p:nvSpPr>
        <p:spPr>
          <a:xfrm>
            <a:off x="4873750" y="3300725"/>
            <a:ext cx="3749100" cy="493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050"/>
              <a:buFont typeface="Georgia"/>
              <a:buNone/>
            </a:pPr>
            <a:r>
              <a:rPr b="1" i="0" lang="en" sz="1200" u="none" cap="none" strike="noStrike">
                <a:solidFill>
                  <a:srgbClr val="CE0067"/>
                </a:solidFill>
                <a:latin typeface="Georgia"/>
                <a:ea typeface="Georgia"/>
                <a:cs typeface="Georgia"/>
                <a:sym typeface="Georgia"/>
              </a:rPr>
              <a:t>Build relationships with people who don't already agree. </a:t>
            </a:r>
            <a:r>
              <a:rPr b="0" i="0" lang="en" sz="1200" u="none" cap="none" strike="noStrike">
                <a:solidFill>
                  <a:srgbClr val="1B2A6B"/>
                </a:solidFill>
                <a:latin typeface="Calibri"/>
                <a:ea typeface="Calibri"/>
                <a:cs typeface="Calibri"/>
                <a:sym typeface="Calibri"/>
              </a:rPr>
              <a:t>Real organizing means going to where persuadable people are and building trust over time.</a:t>
            </a:r>
            <a:endParaRPr b="0" i="0" sz="1200" u="none" cap="none" strike="noStrike">
              <a:solidFill>
                <a:schemeClr val="dk1"/>
              </a:solidFill>
              <a:latin typeface="Calibri"/>
              <a:ea typeface="Calibri"/>
              <a:cs typeface="Calibri"/>
              <a:sym typeface="Calibri"/>
            </a:endParaRPr>
          </a:p>
        </p:txBody>
      </p:sp>
      <p:sp>
        <p:nvSpPr>
          <p:cNvPr id="91" name="Google Shape;91;g3d4495dda88_0_39"/>
          <p:cNvSpPr/>
          <p:nvPr/>
        </p:nvSpPr>
        <p:spPr>
          <a:xfrm>
            <a:off x="4754875" y="3904051"/>
            <a:ext cx="3977700" cy="695100"/>
          </a:xfrm>
          <a:prstGeom prst="rect">
            <a:avLst/>
          </a:prstGeom>
          <a:solidFill>
            <a:srgbClr val="ECF0FE"/>
          </a:solidFill>
          <a:ln cap="flat" cmpd="sng" w="9525">
            <a:solidFill>
              <a:srgbClr val="C4D4F4"/>
            </a:solidFill>
            <a:prstDash val="solid"/>
            <a:round/>
            <a:headEnd len="sm" w="sm" type="none"/>
            <a:tailEnd len="sm" w="sm" type="none"/>
          </a:ln>
          <a:effectLst>
            <a:outerShdw blurRad="63500" rotWithShape="0" algn="bl" dir="8100000" dist="25400">
              <a:srgbClr val="1B2A6B">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g3d4495dda88_0_39"/>
          <p:cNvSpPr/>
          <p:nvPr/>
        </p:nvSpPr>
        <p:spPr>
          <a:xfrm>
            <a:off x="4873752" y="3958904"/>
            <a:ext cx="3794700" cy="493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050"/>
              <a:buFont typeface="Georgia"/>
              <a:buNone/>
            </a:pPr>
            <a:r>
              <a:rPr b="1" i="0" lang="en" sz="1200" u="none" cap="none" strike="noStrike">
                <a:solidFill>
                  <a:srgbClr val="CE0067"/>
                </a:solidFill>
                <a:latin typeface="Georgia"/>
                <a:ea typeface="Georgia"/>
                <a:cs typeface="Georgia"/>
                <a:sym typeface="Georgia"/>
              </a:rPr>
              <a:t>Show up between crises, not just during them. </a:t>
            </a:r>
            <a:r>
              <a:rPr b="0" i="0" lang="en" sz="1200" u="none" cap="none" strike="noStrike">
                <a:solidFill>
                  <a:srgbClr val="1B2A6B"/>
                </a:solidFill>
                <a:latin typeface="Calibri"/>
                <a:ea typeface="Calibri"/>
                <a:cs typeface="Calibri"/>
                <a:sym typeface="Calibri"/>
              </a:rPr>
              <a:t>The organizer who appears only when things are urgent has no relationships to activate. Power is built slowly.</a:t>
            </a:r>
            <a:endParaRPr b="0" i="0" sz="1200" u="none" cap="none" strike="noStrike">
              <a:solidFill>
                <a:schemeClr val="dk1"/>
              </a:solidFill>
              <a:latin typeface="Calibri"/>
              <a:ea typeface="Calibri"/>
              <a:cs typeface="Calibri"/>
              <a:sym typeface="Calibri"/>
            </a:endParaRPr>
          </a:p>
        </p:txBody>
      </p:sp>
      <p:sp>
        <p:nvSpPr>
          <p:cNvPr id="93" name="Google Shape;93;g3d4495dda88_0_39"/>
          <p:cNvSpPr/>
          <p:nvPr/>
        </p:nvSpPr>
        <p:spPr>
          <a:xfrm>
            <a:off x="411475" y="4745228"/>
            <a:ext cx="8321100" cy="34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950"/>
              <a:buFont typeface="Calibri"/>
              <a:buNone/>
            </a:pPr>
            <a:r>
              <a:t/>
            </a:r>
            <a:endParaRPr b="0" i="0" sz="1250" u="none" cap="none" strike="noStrike">
              <a:solidFill>
                <a:schemeClr val="dk1"/>
              </a:solidFill>
              <a:latin typeface="Calibri"/>
              <a:ea typeface="Calibri"/>
              <a:cs typeface="Calibri"/>
              <a:sym typeface="Calibri"/>
            </a:endParaRPr>
          </a:p>
        </p:txBody>
      </p:sp>
      <p:sp>
        <p:nvSpPr>
          <p:cNvPr id="94" name="Google Shape;94;g3d4495dda88_0_39"/>
          <p:cNvSpPr/>
          <p:nvPr/>
        </p:nvSpPr>
        <p:spPr>
          <a:xfrm>
            <a:off x="411475" y="4745225"/>
            <a:ext cx="8321100" cy="347400"/>
          </a:xfrm>
          <a:prstGeom prst="rect">
            <a:avLst/>
          </a:prstGeom>
          <a:solidFill>
            <a:srgbClr val="C4D4F4"/>
          </a:solidFill>
          <a:ln cap="flat" cmpd="sng" w="12700">
            <a:solidFill>
              <a:srgbClr val="C4D4F4"/>
            </a:solidFill>
            <a:prstDash val="solid"/>
            <a:round/>
            <a:headEnd len="sm" w="sm" type="none"/>
            <a:tailEnd len="sm" w="sm" type="none"/>
          </a:ln>
          <a:effectLst>
            <a:outerShdw blurRad="50800" rotWithShape="0" algn="bl" dir="16200000" dist="25400">
              <a:srgbClr val="1B2A6B">
                <a:alpha val="784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1" lang="en" sz="1400" u="none" cap="none" strike="noStrike">
                <a:solidFill>
                  <a:srgbClr val="1B2A6B"/>
                </a:solidFill>
                <a:latin typeface="Calibri"/>
                <a:ea typeface="Calibri"/>
                <a:cs typeface="Calibri"/>
                <a:sym typeface="Calibri"/>
              </a:rPr>
              <a:t>"That no one is relying on you is a great sign that what you're doing is a shallow hobby." — Eitan Hersh</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9FF"/>
        </a:solidFill>
      </p:bgPr>
    </p:bg>
    <p:spTree>
      <p:nvGrpSpPr>
        <p:cNvPr id="99" name="Shape 99"/>
        <p:cNvGrpSpPr/>
        <p:nvPr/>
      </p:nvGrpSpPr>
      <p:grpSpPr>
        <a:xfrm>
          <a:off x="0" y="0"/>
          <a:ext cx="0" cy="0"/>
          <a:chOff x="0" y="0"/>
          <a:chExt cx="0" cy="0"/>
        </a:xfrm>
      </p:grpSpPr>
      <p:sp>
        <p:nvSpPr>
          <p:cNvPr id="100" name="Google Shape;100;g3d4495dda88_0_65"/>
          <p:cNvSpPr/>
          <p:nvPr/>
        </p:nvSpPr>
        <p:spPr>
          <a:xfrm>
            <a:off x="411480" y="256032"/>
            <a:ext cx="83211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3000"/>
              <a:buFont typeface="Georgia"/>
              <a:buNone/>
            </a:pPr>
            <a:r>
              <a:rPr b="1" i="0" lang="en" sz="2600" u="none" cap="none" strike="noStrike">
                <a:solidFill>
                  <a:srgbClr val="1B2A6B"/>
                </a:solidFill>
                <a:latin typeface="Georgia"/>
                <a:ea typeface="Georgia"/>
                <a:cs typeface="Georgia"/>
                <a:sym typeface="Georgia"/>
              </a:rPr>
              <a:t>Minneapolis Responded to a Crisis</a:t>
            </a:r>
            <a:endParaRPr b="0" i="0" sz="2600" u="none" cap="none" strike="noStrike">
              <a:solidFill>
                <a:schemeClr val="dk1"/>
              </a:solidFill>
              <a:latin typeface="Calibri"/>
              <a:ea typeface="Calibri"/>
              <a:cs typeface="Calibri"/>
              <a:sym typeface="Calibri"/>
            </a:endParaRPr>
          </a:p>
        </p:txBody>
      </p:sp>
      <p:sp>
        <p:nvSpPr>
          <p:cNvPr id="101" name="Google Shape;101;g3d4495dda88_0_65"/>
          <p:cNvSpPr/>
          <p:nvPr/>
        </p:nvSpPr>
        <p:spPr>
          <a:xfrm>
            <a:off x="406805" y="979522"/>
            <a:ext cx="8321100" cy="34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1350"/>
              <a:buFont typeface="Calibri"/>
              <a:buNone/>
            </a:pPr>
            <a:r>
              <a:t/>
            </a:r>
            <a:endParaRPr b="0" i="0" sz="1250" u="none" cap="none" strike="noStrike">
              <a:solidFill>
                <a:schemeClr val="dk1"/>
              </a:solidFill>
              <a:latin typeface="Calibri"/>
              <a:ea typeface="Calibri"/>
              <a:cs typeface="Calibri"/>
              <a:sym typeface="Calibri"/>
            </a:endParaRPr>
          </a:p>
        </p:txBody>
      </p:sp>
      <p:sp>
        <p:nvSpPr>
          <p:cNvPr id="102" name="Google Shape;102;g3d4495dda88_0_65"/>
          <p:cNvSpPr/>
          <p:nvPr/>
        </p:nvSpPr>
        <p:spPr>
          <a:xfrm>
            <a:off x="543965" y="1052674"/>
            <a:ext cx="8046600" cy="347400"/>
          </a:xfrm>
          <a:prstGeom prst="rect">
            <a:avLst/>
          </a:prstGeom>
          <a:noFill/>
          <a:ln>
            <a:noFill/>
          </a:ln>
        </p:spPr>
        <p:txBody>
          <a:bodyPr anchorCtr="0" anchor="ctr" bIns="0" lIns="0" spcFirstLastPara="1" rIns="0" wrap="square" tIns="0">
            <a:noAutofit/>
          </a:bodyPr>
          <a:lstStyle/>
          <a:p>
            <a:pPr indent="0" lvl="0" marL="0" marR="0" rtl="0" algn="l">
              <a:lnSpc>
                <a:spcPct val="115000"/>
              </a:lnSpc>
              <a:spcBef>
                <a:spcPts val="1200"/>
              </a:spcBef>
              <a:spcAft>
                <a:spcPts val="1200"/>
              </a:spcAft>
              <a:buClr>
                <a:schemeClr val="dk1"/>
              </a:buClr>
              <a:buSzPts val="1100"/>
              <a:buFont typeface="Arial"/>
              <a:buNone/>
            </a:pPr>
            <a:r>
              <a:rPr b="1" i="1" lang="en" sz="1400" u="none" cap="none" strike="noStrike">
                <a:solidFill>
                  <a:srgbClr val="1B2A6B"/>
                </a:solidFill>
                <a:latin typeface="Calibri"/>
                <a:ea typeface="Calibri"/>
                <a:cs typeface="Calibri"/>
                <a:sym typeface="Calibri"/>
              </a:rPr>
              <a:t>The people created a nameless, leaderless, self-organized network that is the foundation for long-term resistance and empowerment.</a:t>
            </a:r>
            <a:endParaRPr b="1" i="1" sz="1400" u="none" cap="none" strike="noStrike">
              <a:solidFill>
                <a:srgbClr val="E8ECFC"/>
              </a:solidFill>
              <a:latin typeface="Calibri"/>
              <a:ea typeface="Calibri"/>
              <a:cs typeface="Calibri"/>
              <a:sym typeface="Calibri"/>
            </a:endParaRPr>
          </a:p>
        </p:txBody>
      </p:sp>
      <p:sp>
        <p:nvSpPr>
          <p:cNvPr id="103" name="Google Shape;103;g3d4495dda88_0_65"/>
          <p:cNvSpPr/>
          <p:nvPr/>
        </p:nvSpPr>
        <p:spPr>
          <a:xfrm>
            <a:off x="406880" y="1629799"/>
            <a:ext cx="2697600" cy="347400"/>
          </a:xfrm>
          <a:prstGeom prst="rect">
            <a:avLst/>
          </a:prstGeom>
          <a:solidFill>
            <a:srgbClr val="CE0067"/>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g3d4495dda88_0_65"/>
          <p:cNvSpPr/>
          <p:nvPr/>
        </p:nvSpPr>
        <p:spPr>
          <a:xfrm>
            <a:off x="516608" y="1666375"/>
            <a:ext cx="2551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300"/>
              <a:buFont typeface="Georgia"/>
              <a:buNone/>
            </a:pPr>
            <a:r>
              <a:rPr b="1" i="0" lang="en" sz="1300" u="none" cap="none" strike="noStrike">
                <a:solidFill>
                  <a:srgbClr val="FFFFFF"/>
                </a:solidFill>
                <a:latin typeface="Georgia"/>
                <a:ea typeface="Georgia"/>
                <a:cs typeface="Georgia"/>
                <a:sym typeface="Georgia"/>
              </a:rPr>
              <a:t>They Showed Up </a:t>
            </a:r>
            <a:endParaRPr b="0" i="0" sz="1300" u="none" cap="none" strike="noStrike">
              <a:solidFill>
                <a:schemeClr val="dk1"/>
              </a:solidFill>
              <a:latin typeface="Calibri"/>
              <a:ea typeface="Calibri"/>
              <a:cs typeface="Calibri"/>
              <a:sym typeface="Calibri"/>
            </a:endParaRPr>
          </a:p>
        </p:txBody>
      </p:sp>
      <p:sp>
        <p:nvSpPr>
          <p:cNvPr id="105" name="Google Shape;105;g3d4495dda88_0_65"/>
          <p:cNvSpPr/>
          <p:nvPr/>
        </p:nvSpPr>
        <p:spPr>
          <a:xfrm>
            <a:off x="406880" y="1977271"/>
            <a:ext cx="2697600" cy="20574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g3d4495dda88_0_65"/>
          <p:cNvSpPr/>
          <p:nvPr/>
        </p:nvSpPr>
        <p:spPr>
          <a:xfrm>
            <a:off x="411475" y="2032125"/>
            <a:ext cx="2619600" cy="19203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Brought food to neighbors afraid to leave home</a:t>
            </a:r>
            <a:endParaRPr b="0" i="0" sz="14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Escorted children to school safely</a:t>
            </a:r>
            <a:endParaRPr b="0" i="0" sz="14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Stood watch outside neighbors' homes through the night</a:t>
            </a:r>
            <a:endParaRPr b="0" i="0" sz="1400" u="none" cap="none" strike="noStrike">
              <a:solidFill>
                <a:schemeClr val="dk1"/>
              </a:solidFill>
              <a:latin typeface="Calibri"/>
              <a:ea typeface="Calibri"/>
              <a:cs typeface="Calibri"/>
              <a:sym typeface="Calibri"/>
            </a:endParaRPr>
          </a:p>
        </p:txBody>
      </p:sp>
      <p:sp>
        <p:nvSpPr>
          <p:cNvPr id="107" name="Google Shape;107;g3d4495dda88_0_65"/>
          <p:cNvSpPr/>
          <p:nvPr/>
        </p:nvSpPr>
        <p:spPr>
          <a:xfrm>
            <a:off x="3223232" y="1629799"/>
            <a:ext cx="2697600" cy="347400"/>
          </a:xfrm>
          <a:prstGeom prst="rect">
            <a:avLst/>
          </a:prstGeom>
          <a:solidFill>
            <a:srgbClr val="89ABE3"/>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g3d4495dda88_0_65"/>
          <p:cNvSpPr/>
          <p:nvPr/>
        </p:nvSpPr>
        <p:spPr>
          <a:xfrm>
            <a:off x="3332960" y="1666375"/>
            <a:ext cx="2551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300"/>
              <a:buFont typeface="Georgia"/>
              <a:buNone/>
            </a:pPr>
            <a:r>
              <a:rPr b="1" i="0" lang="en" sz="1300" u="none" cap="none" strike="noStrike">
                <a:solidFill>
                  <a:srgbClr val="FFFFFF"/>
                </a:solidFill>
                <a:latin typeface="Georgia"/>
                <a:ea typeface="Georgia"/>
                <a:cs typeface="Georgia"/>
                <a:sym typeface="Georgia"/>
              </a:rPr>
              <a:t>They Watched with Care</a:t>
            </a:r>
            <a:endParaRPr b="0" i="0" sz="1300" u="none" cap="none" strike="noStrike">
              <a:solidFill>
                <a:schemeClr val="dk1"/>
              </a:solidFill>
              <a:latin typeface="Calibri"/>
              <a:ea typeface="Calibri"/>
              <a:cs typeface="Calibri"/>
              <a:sym typeface="Calibri"/>
            </a:endParaRPr>
          </a:p>
        </p:txBody>
      </p:sp>
      <p:sp>
        <p:nvSpPr>
          <p:cNvPr id="109" name="Google Shape;109;g3d4495dda88_0_65"/>
          <p:cNvSpPr/>
          <p:nvPr/>
        </p:nvSpPr>
        <p:spPr>
          <a:xfrm>
            <a:off x="3223232" y="1977271"/>
            <a:ext cx="2697600" cy="20574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g3d4495dda88_0_65"/>
          <p:cNvSpPr/>
          <p:nvPr/>
        </p:nvSpPr>
        <p:spPr>
          <a:xfrm>
            <a:off x="3227950" y="2032125"/>
            <a:ext cx="2619600" cy="19203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Sent encrypted alerts when ICE was spotted nearby</a:t>
            </a:r>
            <a:endParaRPr b="0" i="0" sz="14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Documented federal vehicles and agent behavior on video</a:t>
            </a:r>
            <a:endParaRPr b="0" i="0" sz="14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Kept each other informed — neighbor to neighbor</a:t>
            </a:r>
            <a:endParaRPr b="0" i="0" sz="1400" u="none" cap="none" strike="noStrike">
              <a:solidFill>
                <a:schemeClr val="dk1"/>
              </a:solidFill>
              <a:latin typeface="Calibri"/>
              <a:ea typeface="Calibri"/>
              <a:cs typeface="Calibri"/>
              <a:sym typeface="Calibri"/>
            </a:endParaRPr>
          </a:p>
        </p:txBody>
      </p:sp>
      <p:sp>
        <p:nvSpPr>
          <p:cNvPr id="111" name="Google Shape;111;g3d4495dda88_0_65"/>
          <p:cNvSpPr/>
          <p:nvPr/>
        </p:nvSpPr>
        <p:spPr>
          <a:xfrm>
            <a:off x="6039584" y="1629799"/>
            <a:ext cx="2697600" cy="347400"/>
          </a:xfrm>
          <a:prstGeom prst="rect">
            <a:avLst/>
          </a:prstGeom>
          <a:solidFill>
            <a:srgbClr val="6C2C7C"/>
          </a:solidFill>
          <a:ln cap="flat" cmpd="sng" w="12700">
            <a:solidFill>
              <a:srgbClr val="6C2C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g3d4495dda88_0_65"/>
          <p:cNvSpPr/>
          <p:nvPr/>
        </p:nvSpPr>
        <p:spPr>
          <a:xfrm>
            <a:off x="6149312" y="1666375"/>
            <a:ext cx="2551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300"/>
              <a:buFont typeface="Georgia"/>
              <a:buNone/>
            </a:pPr>
            <a:r>
              <a:rPr b="1" i="0" lang="en" sz="1300" u="none" cap="none" strike="noStrike">
                <a:solidFill>
                  <a:srgbClr val="FFFFFF"/>
                </a:solidFill>
                <a:latin typeface="Georgia"/>
                <a:ea typeface="Georgia"/>
                <a:cs typeface="Georgia"/>
                <a:sym typeface="Georgia"/>
              </a:rPr>
              <a:t>They Responded with Love</a:t>
            </a:r>
            <a:endParaRPr b="0" i="0" sz="1300" u="none" cap="none" strike="noStrike">
              <a:solidFill>
                <a:schemeClr val="dk1"/>
              </a:solidFill>
              <a:latin typeface="Calibri"/>
              <a:ea typeface="Calibri"/>
              <a:cs typeface="Calibri"/>
              <a:sym typeface="Calibri"/>
            </a:endParaRPr>
          </a:p>
        </p:txBody>
      </p:sp>
      <p:sp>
        <p:nvSpPr>
          <p:cNvPr id="113" name="Google Shape;113;g3d4495dda88_0_65"/>
          <p:cNvSpPr/>
          <p:nvPr/>
        </p:nvSpPr>
        <p:spPr>
          <a:xfrm>
            <a:off x="6039584" y="1977271"/>
            <a:ext cx="2697600" cy="20574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g3d4495dda88_0_65"/>
          <p:cNvSpPr/>
          <p:nvPr/>
        </p:nvSpPr>
        <p:spPr>
          <a:xfrm>
            <a:off x="6044300" y="2032125"/>
            <a:ext cx="2619600" cy="19203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De-escalated tense situations with calm presence</a:t>
            </a:r>
            <a:endParaRPr b="0" i="0" sz="14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Provided first aid to the injured</a:t>
            </a:r>
            <a:endParaRPr b="0" i="0" sz="14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Connected neighbors with lawyers and legal support</a:t>
            </a:r>
            <a:endParaRPr b="0" i="0" sz="1400" u="none" cap="none" strike="noStrike">
              <a:solidFill>
                <a:schemeClr val="dk1"/>
              </a:solidFill>
              <a:latin typeface="Calibri"/>
              <a:ea typeface="Calibri"/>
              <a:cs typeface="Calibri"/>
              <a:sym typeface="Calibri"/>
            </a:endParaRPr>
          </a:p>
        </p:txBody>
      </p:sp>
      <p:sp>
        <p:nvSpPr>
          <p:cNvPr id="115" name="Google Shape;115;g3d4495dda88_0_65"/>
          <p:cNvSpPr/>
          <p:nvPr/>
        </p:nvSpPr>
        <p:spPr>
          <a:xfrm>
            <a:off x="406880" y="4116967"/>
            <a:ext cx="8321100" cy="4389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g3d4495dda88_0_65"/>
          <p:cNvSpPr/>
          <p:nvPr/>
        </p:nvSpPr>
        <p:spPr>
          <a:xfrm>
            <a:off x="544040" y="4135255"/>
            <a:ext cx="8046600" cy="384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C2C7C"/>
              </a:buClr>
              <a:buSzPts val="1250"/>
              <a:buFont typeface="Calibri"/>
              <a:buNone/>
            </a:pPr>
            <a:r>
              <a:rPr b="1" i="1" lang="en" sz="1400" u="none" cap="none" strike="noStrike">
                <a:solidFill>
                  <a:srgbClr val="1B2A6B"/>
                </a:solidFill>
                <a:latin typeface="Calibri"/>
                <a:ea typeface="Calibri"/>
                <a:cs typeface="Calibri"/>
                <a:sym typeface="Calibri"/>
              </a:rPr>
              <a:t>One older suburban woman says she doesn't even call it political. Her word for it: humanist.</a:t>
            </a:r>
            <a:endParaRPr b="1" i="0" sz="1400" u="none" cap="none" strike="noStrike">
              <a:solidFill>
                <a:schemeClr val="dk1"/>
              </a:solidFill>
              <a:latin typeface="Calibri"/>
              <a:ea typeface="Calibri"/>
              <a:cs typeface="Calibri"/>
              <a:sym typeface="Calibri"/>
            </a:endParaRPr>
          </a:p>
        </p:txBody>
      </p:sp>
      <p:sp>
        <p:nvSpPr>
          <p:cNvPr id="117" name="Google Shape;117;g3d4495dda88_0_65"/>
          <p:cNvSpPr/>
          <p:nvPr/>
        </p:nvSpPr>
        <p:spPr>
          <a:xfrm>
            <a:off x="514440" y="1478399"/>
            <a:ext cx="8046600" cy="34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C2C7C"/>
              </a:buClr>
              <a:buSzPts val="1250"/>
              <a:buFont typeface="Calibri"/>
              <a:buNone/>
            </a:pPr>
            <a:r>
              <a:t/>
            </a:r>
            <a:endParaRPr b="0" i="0" sz="1250" u="none" cap="none" strike="noStrike">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9FF"/>
        </a:solidFill>
      </p:bgPr>
    </p:bg>
    <p:spTree>
      <p:nvGrpSpPr>
        <p:cNvPr id="122" name="Shape 122"/>
        <p:cNvGrpSpPr/>
        <p:nvPr/>
      </p:nvGrpSpPr>
      <p:grpSpPr>
        <a:xfrm>
          <a:off x="0" y="0"/>
          <a:ext cx="0" cy="0"/>
          <a:chOff x="0" y="0"/>
          <a:chExt cx="0" cy="0"/>
        </a:xfrm>
      </p:grpSpPr>
      <p:sp>
        <p:nvSpPr>
          <p:cNvPr id="123" name="Google Shape;123;g3d4495dda88_0_88"/>
          <p:cNvSpPr/>
          <p:nvPr/>
        </p:nvSpPr>
        <p:spPr>
          <a:xfrm>
            <a:off x="411480" y="256032"/>
            <a:ext cx="83211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3000"/>
              <a:buFont typeface="Georgia"/>
              <a:buNone/>
            </a:pPr>
            <a:r>
              <a:rPr b="1" i="0" lang="en" sz="2600" u="none" cap="none" strike="noStrike">
                <a:solidFill>
                  <a:srgbClr val="1B2A6B"/>
                </a:solidFill>
                <a:latin typeface="Georgia"/>
                <a:ea typeface="Georgia"/>
                <a:cs typeface="Georgia"/>
                <a:sym typeface="Georgia"/>
              </a:rPr>
              <a:t>How South Koreans Stopped Martial Law</a:t>
            </a:r>
            <a:endParaRPr b="0" i="0" sz="2600" u="none" cap="none" strike="noStrike">
              <a:solidFill>
                <a:schemeClr val="dk1"/>
              </a:solidFill>
              <a:latin typeface="Calibri"/>
              <a:ea typeface="Calibri"/>
              <a:cs typeface="Calibri"/>
              <a:sym typeface="Calibri"/>
            </a:endParaRPr>
          </a:p>
        </p:txBody>
      </p:sp>
      <p:sp>
        <p:nvSpPr>
          <p:cNvPr id="124" name="Google Shape;124;g3d4495dda88_0_88"/>
          <p:cNvSpPr/>
          <p:nvPr/>
        </p:nvSpPr>
        <p:spPr>
          <a:xfrm>
            <a:off x="411480" y="804672"/>
            <a:ext cx="8321100" cy="34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1350"/>
              <a:buFont typeface="Calibri"/>
              <a:buNone/>
            </a:pPr>
            <a:r>
              <a:rPr b="0" i="1" lang="en" sz="1350" u="none" cap="none" strike="noStrike">
                <a:solidFill>
                  <a:srgbClr val="1B2A6B"/>
                </a:solidFill>
                <a:latin typeface="Calibri"/>
                <a:ea typeface="Calibri"/>
                <a:cs typeface="Calibri"/>
                <a:sym typeface="Calibri"/>
              </a:rPr>
              <a:t>On a Tuesday night in December 2024, an authoritarian move was stopped. By ordinary citizens. In six hours.</a:t>
            </a:r>
            <a:endParaRPr b="0" i="0" sz="1350" u="none" cap="none" strike="noStrike">
              <a:solidFill>
                <a:schemeClr val="dk1"/>
              </a:solidFill>
              <a:latin typeface="Calibri"/>
              <a:ea typeface="Calibri"/>
              <a:cs typeface="Calibri"/>
              <a:sym typeface="Calibri"/>
            </a:endParaRPr>
          </a:p>
        </p:txBody>
      </p:sp>
      <p:sp>
        <p:nvSpPr>
          <p:cNvPr id="125" name="Google Shape;125;g3d4495dda88_0_88"/>
          <p:cNvSpPr/>
          <p:nvPr/>
        </p:nvSpPr>
        <p:spPr>
          <a:xfrm>
            <a:off x="411480" y="850392"/>
            <a:ext cx="8321100" cy="475500"/>
          </a:xfrm>
          <a:prstGeom prst="rect">
            <a:avLst/>
          </a:prstGeom>
          <a:solidFill>
            <a:srgbClr val="CE0067"/>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g3d4495dda88_0_88"/>
          <p:cNvSpPr/>
          <p:nvPr/>
        </p:nvSpPr>
        <p:spPr>
          <a:xfrm>
            <a:off x="548640" y="877824"/>
            <a:ext cx="8046600" cy="402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8F9FF"/>
              </a:buClr>
              <a:buSzPts val="1250"/>
              <a:buFont typeface="Georgia"/>
              <a:buNone/>
            </a:pPr>
            <a:r>
              <a:rPr b="1" i="1" lang="en" sz="1400" u="none" cap="none" strike="noStrike">
                <a:solidFill>
                  <a:srgbClr val="F8F9FF"/>
                </a:solidFill>
                <a:latin typeface="Calibri"/>
                <a:ea typeface="Calibri"/>
                <a:cs typeface="Calibri"/>
                <a:sym typeface="Calibri"/>
              </a:rPr>
              <a:t>December 3, 2024 — 10:30pm: President Yoon Suk-yeol declared martial law, suspending the constitution and deploying soldiers to the National Assembly. By 4:30am, it was over.</a:t>
            </a:r>
            <a:endParaRPr b="1" i="1" sz="1400" u="none" cap="none" strike="noStrike">
              <a:solidFill>
                <a:srgbClr val="F8F9FF"/>
              </a:solidFill>
              <a:latin typeface="Calibri"/>
              <a:ea typeface="Calibri"/>
              <a:cs typeface="Calibri"/>
              <a:sym typeface="Calibri"/>
            </a:endParaRPr>
          </a:p>
        </p:txBody>
      </p:sp>
      <p:sp>
        <p:nvSpPr>
          <p:cNvPr id="127" name="Google Shape;127;g3d4495dda88_0_88"/>
          <p:cNvSpPr/>
          <p:nvPr/>
        </p:nvSpPr>
        <p:spPr>
          <a:xfrm>
            <a:off x="274320" y="1426464"/>
            <a:ext cx="2788800" cy="347400"/>
          </a:xfrm>
          <a:prstGeom prst="rect">
            <a:avLst/>
          </a:prstGeom>
          <a:solidFill>
            <a:srgbClr val="6C2C7C"/>
          </a:solidFill>
          <a:ln cap="flat" cmpd="sng" w="12700">
            <a:solidFill>
              <a:srgbClr val="6C2C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g3d4495dda88_0_88"/>
          <p:cNvSpPr/>
          <p:nvPr/>
        </p:nvSpPr>
        <p:spPr>
          <a:xfrm>
            <a:off x="384048" y="1463040"/>
            <a:ext cx="26427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300"/>
              <a:buFont typeface="Georgia"/>
              <a:buNone/>
            </a:pPr>
            <a:r>
              <a:rPr b="1" i="0" lang="en" sz="1300" u="none" cap="none" strike="noStrike">
                <a:solidFill>
                  <a:srgbClr val="FFFFFF"/>
                </a:solidFill>
                <a:latin typeface="Georgia"/>
                <a:ea typeface="Georgia"/>
                <a:cs typeface="Georgia"/>
                <a:sym typeface="Georgia"/>
              </a:rPr>
              <a:t>What Happened</a:t>
            </a:r>
            <a:endParaRPr b="0" i="0" sz="1300" u="none" cap="none" strike="noStrike">
              <a:solidFill>
                <a:schemeClr val="dk1"/>
              </a:solidFill>
              <a:latin typeface="Calibri"/>
              <a:ea typeface="Calibri"/>
              <a:cs typeface="Calibri"/>
              <a:sym typeface="Calibri"/>
            </a:endParaRPr>
          </a:p>
        </p:txBody>
      </p:sp>
      <p:sp>
        <p:nvSpPr>
          <p:cNvPr id="129" name="Google Shape;129;g3d4495dda88_0_88"/>
          <p:cNvSpPr/>
          <p:nvPr/>
        </p:nvSpPr>
        <p:spPr>
          <a:xfrm>
            <a:off x="274320" y="1792224"/>
            <a:ext cx="2788800" cy="9693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g3d4495dda88_0_88"/>
          <p:cNvSpPr/>
          <p:nvPr/>
        </p:nvSpPr>
        <p:spPr>
          <a:xfrm>
            <a:off x="402336" y="1865376"/>
            <a:ext cx="2578500" cy="822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C2C7C"/>
              </a:buClr>
              <a:buSzPts val="1100"/>
              <a:buFont typeface="Georgia"/>
              <a:buNone/>
            </a:pPr>
            <a:r>
              <a:rPr b="1" i="0" lang="en" sz="1100" u="none" cap="none" strike="noStrike">
                <a:solidFill>
                  <a:srgbClr val="6C2C7C"/>
                </a:solidFill>
                <a:latin typeface="Georgia"/>
                <a:ea typeface="Georgia"/>
                <a:cs typeface="Georgia"/>
                <a:sym typeface="Georgia"/>
              </a:rPr>
              <a:t>Citizens flooded the streets. </a:t>
            </a:r>
            <a:r>
              <a:rPr b="0" i="0" lang="en" sz="1100" u="none" cap="none" strike="noStrike">
                <a:solidFill>
                  <a:srgbClr val="1B2A6B"/>
                </a:solidFill>
                <a:latin typeface="Calibri"/>
                <a:ea typeface="Calibri"/>
                <a:cs typeface="Calibri"/>
                <a:sym typeface="Calibri"/>
              </a:rPr>
              <a:t>Within hours, thousands surrounded the National Assembly — unarmed, peaceful, and unmovable.</a:t>
            </a:r>
            <a:endParaRPr b="0" i="0" sz="1100" u="none" cap="none" strike="noStrike">
              <a:solidFill>
                <a:schemeClr val="dk1"/>
              </a:solidFill>
              <a:latin typeface="Calibri"/>
              <a:ea typeface="Calibri"/>
              <a:cs typeface="Calibri"/>
              <a:sym typeface="Calibri"/>
            </a:endParaRPr>
          </a:p>
        </p:txBody>
      </p:sp>
      <p:sp>
        <p:nvSpPr>
          <p:cNvPr id="131" name="Google Shape;131;g3d4495dda88_0_88"/>
          <p:cNvSpPr/>
          <p:nvPr/>
        </p:nvSpPr>
        <p:spPr>
          <a:xfrm>
            <a:off x="274320" y="2834640"/>
            <a:ext cx="2788800" cy="9693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g3d4495dda88_0_88"/>
          <p:cNvSpPr/>
          <p:nvPr/>
        </p:nvSpPr>
        <p:spPr>
          <a:xfrm>
            <a:off x="402336" y="2907792"/>
            <a:ext cx="2578500" cy="822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C2C7C"/>
              </a:buClr>
              <a:buSzPts val="1100"/>
              <a:buFont typeface="Georgia"/>
              <a:buNone/>
            </a:pPr>
            <a:r>
              <a:rPr b="1" i="0" lang="en" sz="1100" u="none" cap="none" strike="noStrike">
                <a:solidFill>
                  <a:srgbClr val="6C2C7C"/>
                </a:solidFill>
                <a:latin typeface="Georgia"/>
                <a:ea typeface="Georgia"/>
                <a:cs typeface="Georgia"/>
                <a:sym typeface="Georgia"/>
              </a:rPr>
              <a:t>Assembly members pushed through. </a:t>
            </a:r>
            <a:r>
              <a:rPr b="0" i="0" lang="en" sz="1100" u="none" cap="none" strike="noStrike">
                <a:solidFill>
                  <a:srgbClr val="1B2A6B"/>
                </a:solidFill>
                <a:latin typeface="Calibri"/>
                <a:ea typeface="Calibri"/>
                <a:cs typeface="Calibri"/>
                <a:sym typeface="Calibri"/>
              </a:rPr>
              <a:t>Lawmakers physically forced their way into the building past soldiers to cast the votes that overturned the decree.</a:t>
            </a:r>
            <a:endParaRPr b="0" i="0" sz="1100" u="none" cap="none" strike="noStrike">
              <a:solidFill>
                <a:schemeClr val="dk1"/>
              </a:solidFill>
              <a:latin typeface="Calibri"/>
              <a:ea typeface="Calibri"/>
              <a:cs typeface="Calibri"/>
              <a:sym typeface="Calibri"/>
            </a:endParaRPr>
          </a:p>
        </p:txBody>
      </p:sp>
      <p:sp>
        <p:nvSpPr>
          <p:cNvPr id="133" name="Google Shape;133;g3d4495dda88_0_88"/>
          <p:cNvSpPr/>
          <p:nvPr/>
        </p:nvSpPr>
        <p:spPr>
          <a:xfrm>
            <a:off x="274320" y="3877056"/>
            <a:ext cx="2788800" cy="9693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g3d4495dda88_0_88"/>
          <p:cNvSpPr/>
          <p:nvPr/>
        </p:nvSpPr>
        <p:spPr>
          <a:xfrm>
            <a:off x="402336" y="3950208"/>
            <a:ext cx="2578500" cy="822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C2C7C"/>
              </a:buClr>
              <a:buSzPts val="1100"/>
              <a:buFont typeface="Georgia"/>
              <a:buNone/>
            </a:pPr>
            <a:r>
              <a:rPr b="1" i="0" lang="en" sz="1100" u="none" cap="none" strike="noStrike">
                <a:solidFill>
                  <a:srgbClr val="6C2C7C"/>
                </a:solidFill>
                <a:latin typeface="Georgia"/>
                <a:ea typeface="Georgia"/>
                <a:cs typeface="Georgia"/>
                <a:sym typeface="Georgia"/>
              </a:rPr>
              <a:t>Soldiers stood down. </a:t>
            </a:r>
            <a:r>
              <a:rPr b="0" i="0" lang="en" sz="1100" u="none" cap="none" strike="noStrike">
                <a:solidFill>
                  <a:srgbClr val="1B2A6B"/>
                </a:solidFill>
                <a:latin typeface="Calibri"/>
                <a:ea typeface="Calibri"/>
                <a:cs typeface="Calibri"/>
                <a:sym typeface="Calibri"/>
              </a:rPr>
              <a:t>Faced with massive peaceful resistance, the military refused to carry out orders against their own people.</a:t>
            </a:r>
            <a:endParaRPr b="0" i="0" sz="1100" u="none" cap="none" strike="noStrike">
              <a:solidFill>
                <a:schemeClr val="dk1"/>
              </a:solidFill>
              <a:latin typeface="Calibri"/>
              <a:ea typeface="Calibri"/>
              <a:cs typeface="Calibri"/>
              <a:sym typeface="Calibri"/>
            </a:endParaRPr>
          </a:p>
        </p:txBody>
      </p:sp>
      <p:sp>
        <p:nvSpPr>
          <p:cNvPr id="135" name="Google Shape;135;g3d4495dda88_0_88"/>
          <p:cNvSpPr/>
          <p:nvPr/>
        </p:nvSpPr>
        <p:spPr>
          <a:xfrm>
            <a:off x="3182112" y="1426464"/>
            <a:ext cx="2788800" cy="347400"/>
          </a:xfrm>
          <a:prstGeom prst="rect">
            <a:avLst/>
          </a:prstGeom>
          <a:solidFill>
            <a:srgbClr val="CE0067"/>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g3d4495dda88_0_88"/>
          <p:cNvSpPr/>
          <p:nvPr/>
        </p:nvSpPr>
        <p:spPr>
          <a:xfrm>
            <a:off x="3291840" y="1463040"/>
            <a:ext cx="26427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300"/>
              <a:buFont typeface="Georgia"/>
              <a:buNone/>
            </a:pPr>
            <a:r>
              <a:rPr b="1" i="0" lang="en" sz="1300" u="none" cap="none" strike="noStrike">
                <a:solidFill>
                  <a:srgbClr val="FFFFFF"/>
                </a:solidFill>
                <a:latin typeface="Georgia"/>
                <a:ea typeface="Georgia"/>
                <a:cs typeface="Georgia"/>
                <a:sym typeface="Georgia"/>
              </a:rPr>
              <a:t>How They Did It</a:t>
            </a:r>
            <a:endParaRPr b="0" i="0" sz="1300" u="none" cap="none" strike="noStrike">
              <a:solidFill>
                <a:schemeClr val="dk1"/>
              </a:solidFill>
              <a:latin typeface="Calibri"/>
              <a:ea typeface="Calibri"/>
              <a:cs typeface="Calibri"/>
              <a:sym typeface="Calibri"/>
            </a:endParaRPr>
          </a:p>
        </p:txBody>
      </p:sp>
      <p:sp>
        <p:nvSpPr>
          <p:cNvPr id="137" name="Google Shape;137;g3d4495dda88_0_88"/>
          <p:cNvSpPr/>
          <p:nvPr/>
        </p:nvSpPr>
        <p:spPr>
          <a:xfrm>
            <a:off x="3182112" y="1792224"/>
            <a:ext cx="2788800" cy="9693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g3d4495dda88_0_88"/>
          <p:cNvSpPr/>
          <p:nvPr/>
        </p:nvSpPr>
        <p:spPr>
          <a:xfrm>
            <a:off x="3310128" y="1865376"/>
            <a:ext cx="2578500" cy="822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100"/>
              <a:buFont typeface="Georgia"/>
              <a:buNone/>
            </a:pPr>
            <a:r>
              <a:rPr b="1" i="0" lang="en" sz="1100" u="none" cap="none" strike="noStrike">
                <a:solidFill>
                  <a:srgbClr val="CE0067"/>
                </a:solidFill>
                <a:latin typeface="Georgia"/>
                <a:ea typeface="Georgia"/>
                <a:cs typeface="Georgia"/>
                <a:sym typeface="Georgia"/>
              </a:rPr>
              <a:t>They were organized before the crisis. </a:t>
            </a:r>
            <a:r>
              <a:rPr b="0" i="0" lang="en" sz="1100" u="none" cap="none" strike="noStrike">
                <a:solidFill>
                  <a:srgbClr val="1B2A6B"/>
                </a:solidFill>
                <a:latin typeface="Calibri"/>
                <a:ea typeface="Calibri"/>
                <a:cs typeface="Calibri"/>
                <a:sym typeface="Calibri"/>
              </a:rPr>
              <a:t>Networks, signal groups, and protest muscle memory were already in place. They didn't need to start from scratch.</a:t>
            </a:r>
            <a:endParaRPr b="0" i="0" sz="1100" u="none" cap="none" strike="noStrike">
              <a:solidFill>
                <a:schemeClr val="dk1"/>
              </a:solidFill>
              <a:latin typeface="Calibri"/>
              <a:ea typeface="Calibri"/>
              <a:cs typeface="Calibri"/>
              <a:sym typeface="Calibri"/>
            </a:endParaRPr>
          </a:p>
        </p:txBody>
      </p:sp>
      <p:sp>
        <p:nvSpPr>
          <p:cNvPr id="139" name="Google Shape;139;g3d4495dda88_0_88"/>
          <p:cNvSpPr/>
          <p:nvPr/>
        </p:nvSpPr>
        <p:spPr>
          <a:xfrm>
            <a:off x="3182112" y="2834640"/>
            <a:ext cx="2788800" cy="9693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g3d4495dda88_0_88"/>
          <p:cNvSpPr/>
          <p:nvPr/>
        </p:nvSpPr>
        <p:spPr>
          <a:xfrm>
            <a:off x="3310128" y="2907792"/>
            <a:ext cx="2578500" cy="822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100"/>
              <a:buFont typeface="Georgia"/>
              <a:buNone/>
            </a:pPr>
            <a:r>
              <a:rPr b="1" i="0" lang="en" sz="1100" u="none" cap="none" strike="noStrike">
                <a:solidFill>
                  <a:srgbClr val="CE0067"/>
                </a:solidFill>
                <a:latin typeface="Georgia"/>
                <a:ea typeface="Georgia"/>
                <a:cs typeface="Georgia"/>
                <a:sym typeface="Georgia"/>
              </a:rPr>
              <a:t>They moved immediately. </a:t>
            </a:r>
            <a:r>
              <a:rPr b="0" i="0" lang="en" sz="1100" u="none" cap="none" strike="noStrike">
                <a:solidFill>
                  <a:srgbClr val="1B2A6B"/>
                </a:solidFill>
                <a:latin typeface="Calibri"/>
                <a:ea typeface="Calibri"/>
                <a:cs typeface="Calibri"/>
                <a:sym typeface="Calibri"/>
              </a:rPr>
              <a:t>The first hour matters most. Citizens didn't wait for permission or a leader — they showed up.</a:t>
            </a:r>
            <a:endParaRPr b="0" i="0" sz="1100" u="none" cap="none" strike="noStrike">
              <a:solidFill>
                <a:schemeClr val="dk1"/>
              </a:solidFill>
              <a:latin typeface="Calibri"/>
              <a:ea typeface="Calibri"/>
              <a:cs typeface="Calibri"/>
              <a:sym typeface="Calibri"/>
            </a:endParaRPr>
          </a:p>
        </p:txBody>
      </p:sp>
      <p:sp>
        <p:nvSpPr>
          <p:cNvPr id="141" name="Google Shape;141;g3d4495dda88_0_88"/>
          <p:cNvSpPr/>
          <p:nvPr/>
        </p:nvSpPr>
        <p:spPr>
          <a:xfrm>
            <a:off x="3182112" y="3877056"/>
            <a:ext cx="2788800" cy="9693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g3d4495dda88_0_88"/>
          <p:cNvSpPr/>
          <p:nvPr/>
        </p:nvSpPr>
        <p:spPr>
          <a:xfrm>
            <a:off x="3310128" y="3950208"/>
            <a:ext cx="2578500" cy="822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100"/>
              <a:buFont typeface="Georgia"/>
              <a:buNone/>
            </a:pPr>
            <a:r>
              <a:rPr b="1" i="0" lang="en" sz="1100" u="none" cap="none" strike="noStrike">
                <a:solidFill>
                  <a:srgbClr val="CE0067"/>
                </a:solidFill>
                <a:latin typeface="Georgia"/>
                <a:ea typeface="Georgia"/>
                <a:cs typeface="Georgia"/>
                <a:sym typeface="Georgia"/>
              </a:rPr>
              <a:t>They stayed nonviolent. </a:t>
            </a:r>
            <a:r>
              <a:rPr b="0" i="0" lang="en" sz="1100" u="none" cap="none" strike="noStrike">
                <a:solidFill>
                  <a:srgbClr val="1B2A6B"/>
                </a:solidFill>
                <a:latin typeface="Calibri"/>
                <a:ea typeface="Calibri"/>
                <a:cs typeface="Calibri"/>
                <a:sym typeface="Calibri"/>
              </a:rPr>
              <a:t>No weapons. No riots. The moral clarity of nonviolent resistance made the government's position untenable.</a:t>
            </a:r>
            <a:endParaRPr b="0" i="0" sz="1100" u="none" cap="none" strike="noStrike">
              <a:solidFill>
                <a:schemeClr val="dk1"/>
              </a:solidFill>
              <a:latin typeface="Calibri"/>
              <a:ea typeface="Calibri"/>
              <a:cs typeface="Calibri"/>
              <a:sym typeface="Calibri"/>
            </a:endParaRPr>
          </a:p>
        </p:txBody>
      </p:sp>
      <p:sp>
        <p:nvSpPr>
          <p:cNvPr id="143" name="Google Shape;143;g3d4495dda88_0_88"/>
          <p:cNvSpPr/>
          <p:nvPr/>
        </p:nvSpPr>
        <p:spPr>
          <a:xfrm>
            <a:off x="6089904" y="1426464"/>
            <a:ext cx="2788800" cy="347400"/>
          </a:xfrm>
          <a:prstGeom prst="rect">
            <a:avLst/>
          </a:prstGeom>
          <a:solidFill>
            <a:srgbClr val="1B2A6B"/>
          </a:solidFill>
          <a:ln cap="flat" cmpd="sng" w="12700">
            <a:solidFill>
              <a:srgbClr val="1B2A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g3d4495dda88_0_88"/>
          <p:cNvSpPr/>
          <p:nvPr/>
        </p:nvSpPr>
        <p:spPr>
          <a:xfrm>
            <a:off x="6199632" y="1463040"/>
            <a:ext cx="26427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300"/>
              <a:buFont typeface="Georgia"/>
              <a:buNone/>
            </a:pPr>
            <a:r>
              <a:rPr b="1" i="0" lang="en" sz="1300" u="none" cap="none" strike="noStrike">
                <a:solidFill>
                  <a:srgbClr val="FFFFFF"/>
                </a:solidFill>
                <a:latin typeface="Georgia"/>
                <a:ea typeface="Georgia"/>
                <a:cs typeface="Georgia"/>
                <a:sym typeface="Georgia"/>
              </a:rPr>
              <a:t>What It Means for Us</a:t>
            </a:r>
            <a:endParaRPr b="0" i="0" sz="1300" u="none" cap="none" strike="noStrike">
              <a:solidFill>
                <a:schemeClr val="dk1"/>
              </a:solidFill>
              <a:latin typeface="Calibri"/>
              <a:ea typeface="Calibri"/>
              <a:cs typeface="Calibri"/>
              <a:sym typeface="Calibri"/>
            </a:endParaRPr>
          </a:p>
        </p:txBody>
      </p:sp>
      <p:sp>
        <p:nvSpPr>
          <p:cNvPr id="145" name="Google Shape;145;g3d4495dda88_0_88"/>
          <p:cNvSpPr/>
          <p:nvPr/>
        </p:nvSpPr>
        <p:spPr>
          <a:xfrm>
            <a:off x="6089904" y="1792224"/>
            <a:ext cx="2788800" cy="9693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g3d4495dda88_0_88"/>
          <p:cNvSpPr/>
          <p:nvPr/>
        </p:nvSpPr>
        <p:spPr>
          <a:xfrm>
            <a:off x="6217920" y="1865376"/>
            <a:ext cx="2578500" cy="822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A6B"/>
              </a:buClr>
              <a:buSzPts val="1100"/>
              <a:buFont typeface="Georgia"/>
              <a:buNone/>
            </a:pPr>
            <a:r>
              <a:rPr b="1" i="0" lang="en" sz="1100" u="none" cap="none" strike="noStrike">
                <a:solidFill>
                  <a:srgbClr val="1B2A6B"/>
                </a:solidFill>
                <a:latin typeface="Georgia"/>
                <a:ea typeface="Georgia"/>
                <a:cs typeface="Georgia"/>
                <a:sym typeface="Georgia"/>
              </a:rPr>
              <a:t>This is not theoretical. </a:t>
            </a:r>
            <a:r>
              <a:rPr b="0" i="0" lang="en" sz="1100" u="none" cap="none" strike="noStrike">
                <a:solidFill>
                  <a:srgbClr val="1B2A6B"/>
                </a:solidFill>
                <a:latin typeface="Calibri"/>
                <a:ea typeface="Calibri"/>
                <a:cs typeface="Calibri"/>
                <a:sym typeface="Calibri"/>
              </a:rPr>
              <a:t>It happened in a modern constitutional republic with a functioning military. It happened fast. It was stopped by citizens.</a:t>
            </a:r>
            <a:endParaRPr b="0" i="0" sz="1100" u="none" cap="none" strike="noStrike">
              <a:solidFill>
                <a:schemeClr val="dk1"/>
              </a:solidFill>
              <a:latin typeface="Calibri"/>
              <a:ea typeface="Calibri"/>
              <a:cs typeface="Calibri"/>
              <a:sym typeface="Calibri"/>
            </a:endParaRPr>
          </a:p>
        </p:txBody>
      </p:sp>
      <p:sp>
        <p:nvSpPr>
          <p:cNvPr id="147" name="Google Shape;147;g3d4495dda88_0_88"/>
          <p:cNvSpPr/>
          <p:nvPr/>
        </p:nvSpPr>
        <p:spPr>
          <a:xfrm>
            <a:off x="6089904" y="2834640"/>
            <a:ext cx="2788800" cy="9693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g3d4495dda88_0_88"/>
          <p:cNvSpPr/>
          <p:nvPr/>
        </p:nvSpPr>
        <p:spPr>
          <a:xfrm>
            <a:off x="6217920" y="2907792"/>
            <a:ext cx="2578500" cy="822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A6B"/>
              </a:buClr>
              <a:buSzPts val="1100"/>
              <a:buFont typeface="Georgia"/>
              <a:buNone/>
            </a:pPr>
            <a:r>
              <a:rPr b="1" i="0" lang="en" sz="1100" u="none" cap="none" strike="noStrike">
                <a:solidFill>
                  <a:srgbClr val="1B2A6B"/>
                </a:solidFill>
                <a:latin typeface="Georgia"/>
                <a:ea typeface="Georgia"/>
                <a:cs typeface="Georgia"/>
                <a:sym typeface="Georgia"/>
              </a:rPr>
              <a:t>Six hours. </a:t>
            </a:r>
            <a:r>
              <a:rPr b="0" i="0" lang="en" sz="1100" u="none" cap="none" strike="noStrike">
                <a:solidFill>
                  <a:srgbClr val="1B2A6B"/>
                </a:solidFill>
                <a:latin typeface="Calibri"/>
                <a:ea typeface="Calibri"/>
                <a:cs typeface="Calibri"/>
                <a:sym typeface="Calibri"/>
              </a:rPr>
              <a:t>That is the window. Preparation, networks, and willingness to act — built before the crisis — made the difference.</a:t>
            </a:r>
            <a:endParaRPr b="0" i="0" sz="1100" u="none" cap="none" strike="noStrike">
              <a:solidFill>
                <a:schemeClr val="dk1"/>
              </a:solidFill>
              <a:latin typeface="Calibri"/>
              <a:ea typeface="Calibri"/>
              <a:cs typeface="Calibri"/>
              <a:sym typeface="Calibri"/>
            </a:endParaRPr>
          </a:p>
        </p:txBody>
      </p:sp>
      <p:sp>
        <p:nvSpPr>
          <p:cNvPr id="149" name="Google Shape;149;g3d4495dda88_0_88"/>
          <p:cNvSpPr/>
          <p:nvPr/>
        </p:nvSpPr>
        <p:spPr>
          <a:xfrm>
            <a:off x="6089904" y="3877056"/>
            <a:ext cx="2788800" cy="9693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g3d4495dda88_0_88"/>
          <p:cNvSpPr/>
          <p:nvPr/>
        </p:nvSpPr>
        <p:spPr>
          <a:xfrm>
            <a:off x="6217920" y="3950208"/>
            <a:ext cx="2578500" cy="822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A6B"/>
              </a:buClr>
              <a:buSzPts val="1100"/>
              <a:buFont typeface="Georgia"/>
              <a:buNone/>
            </a:pPr>
            <a:r>
              <a:rPr b="1" i="0" lang="en" sz="1100" u="none" cap="none" strike="noStrike">
                <a:solidFill>
                  <a:srgbClr val="1B2A6B"/>
                </a:solidFill>
                <a:latin typeface="Georgia"/>
                <a:ea typeface="Georgia"/>
                <a:cs typeface="Georgia"/>
                <a:sym typeface="Georgia"/>
              </a:rPr>
              <a:t>We can do this. </a:t>
            </a:r>
            <a:r>
              <a:rPr b="0" i="0" lang="en" sz="1100" u="none" cap="none" strike="noStrike">
                <a:solidFill>
                  <a:srgbClr val="1B2A6B"/>
                </a:solidFill>
                <a:latin typeface="Calibri"/>
                <a:ea typeface="Calibri"/>
                <a:cs typeface="Calibri"/>
                <a:sym typeface="Calibri"/>
              </a:rPr>
              <a:t>Not because it will be easy, but because people like us have done it before. The template exists.</a:t>
            </a:r>
            <a:endParaRPr b="0" i="0" sz="1100" u="none" cap="none" strike="noStrike">
              <a:solidFill>
                <a:schemeClr val="dk1"/>
              </a:solidFill>
              <a:latin typeface="Calibri"/>
              <a:ea typeface="Calibri"/>
              <a:cs typeface="Calibri"/>
              <a:sym typeface="Calibri"/>
            </a:endParaRPr>
          </a:p>
        </p:txBody>
      </p:sp>
      <p:sp>
        <p:nvSpPr>
          <p:cNvPr id="151" name="Google Shape;151;g3d4495dda88_0_88"/>
          <p:cNvSpPr/>
          <p:nvPr/>
        </p:nvSpPr>
        <p:spPr>
          <a:xfrm>
            <a:off x="411475" y="4860000"/>
            <a:ext cx="8321100" cy="274200"/>
          </a:xfrm>
          <a:prstGeom prst="rect">
            <a:avLst/>
          </a:prstGeom>
          <a:solidFill>
            <a:srgbClr val="C4D4F4"/>
          </a:solidFill>
          <a:ln cap="flat" cmpd="sng" w="12700">
            <a:solidFill>
              <a:srgbClr val="C4D4F4"/>
            </a:solidFill>
            <a:prstDash val="solid"/>
            <a:round/>
            <a:headEnd len="sm" w="sm" type="none"/>
            <a:tailEnd len="sm" w="sm" type="none"/>
          </a:ln>
          <a:effectLst>
            <a:outerShdw blurRad="50800" rotWithShape="0" algn="bl" dir="16200000" dist="25400">
              <a:srgbClr val="1B2A6B">
                <a:alpha val="784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g3d4495dda88_0_88"/>
          <p:cNvSpPr/>
          <p:nvPr/>
        </p:nvSpPr>
        <p:spPr>
          <a:xfrm>
            <a:off x="502925" y="4841699"/>
            <a:ext cx="81381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E0067"/>
              </a:buClr>
              <a:buSzPts val="1200"/>
              <a:buFont typeface="Calibri"/>
              <a:buNone/>
            </a:pPr>
            <a:r>
              <a:rPr b="1" i="1" lang="en" sz="1400" u="none" cap="none" strike="noStrike">
                <a:solidFill>
                  <a:srgbClr val="1B2A6B"/>
                </a:solidFill>
                <a:latin typeface="Calibri"/>
                <a:ea typeface="Calibri"/>
                <a:cs typeface="Calibri"/>
                <a:sym typeface="Calibri"/>
              </a:rPr>
              <a:t>South Korean people stopped it in six hours. We can too. </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9FF"/>
        </a:solidFill>
      </p:bgPr>
    </p:bg>
    <p:spTree>
      <p:nvGrpSpPr>
        <p:cNvPr id="156" name="Shape 156"/>
        <p:cNvGrpSpPr/>
        <p:nvPr/>
      </p:nvGrpSpPr>
      <p:grpSpPr>
        <a:xfrm>
          <a:off x="0" y="0"/>
          <a:ext cx="0" cy="0"/>
          <a:chOff x="0" y="0"/>
          <a:chExt cx="0" cy="0"/>
        </a:xfrm>
      </p:grpSpPr>
      <p:sp>
        <p:nvSpPr>
          <p:cNvPr id="157" name="Google Shape;157;g3d4495dda88_0_122"/>
          <p:cNvSpPr/>
          <p:nvPr/>
        </p:nvSpPr>
        <p:spPr>
          <a:xfrm>
            <a:off x="411480" y="256032"/>
            <a:ext cx="83211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3000"/>
              <a:buFont typeface="Georgia"/>
              <a:buNone/>
            </a:pPr>
            <a:r>
              <a:rPr b="1" i="0" lang="en" sz="2600" u="none" cap="none" strike="noStrike">
                <a:solidFill>
                  <a:srgbClr val="1B2A6B"/>
                </a:solidFill>
                <a:latin typeface="Georgia"/>
                <a:ea typeface="Georgia"/>
                <a:cs typeface="Georgia"/>
                <a:sym typeface="Georgia"/>
              </a:rPr>
              <a:t>The Disney Boycott Worked</a:t>
            </a:r>
            <a:endParaRPr b="0" i="0" sz="2600" u="none" cap="none" strike="noStrike">
              <a:solidFill>
                <a:schemeClr val="dk1"/>
              </a:solidFill>
              <a:latin typeface="Calibri"/>
              <a:ea typeface="Calibri"/>
              <a:cs typeface="Calibri"/>
              <a:sym typeface="Calibri"/>
            </a:endParaRPr>
          </a:p>
        </p:txBody>
      </p:sp>
      <p:sp>
        <p:nvSpPr>
          <p:cNvPr id="158" name="Google Shape;158;g3d4495dda88_0_122"/>
          <p:cNvSpPr/>
          <p:nvPr/>
        </p:nvSpPr>
        <p:spPr>
          <a:xfrm>
            <a:off x="411480" y="804672"/>
            <a:ext cx="8321100" cy="34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1350"/>
              <a:buFont typeface="Calibri"/>
              <a:buNone/>
            </a:pPr>
            <a:r>
              <a:rPr b="0" i="1" lang="en" sz="1350" u="none" cap="none" strike="noStrike">
                <a:solidFill>
                  <a:srgbClr val="1B2A6B"/>
                </a:solidFill>
                <a:latin typeface="Calibri"/>
                <a:ea typeface="Calibri"/>
                <a:cs typeface="Calibri"/>
                <a:sym typeface="Calibri"/>
              </a:rPr>
              <a:t>In days, not months. By citizens with no central organization, no massive budget, and one clear ask.</a:t>
            </a:r>
            <a:endParaRPr b="0" i="0" sz="1350" u="none" cap="none" strike="noStrike">
              <a:solidFill>
                <a:schemeClr val="dk1"/>
              </a:solidFill>
              <a:latin typeface="Calibri"/>
              <a:ea typeface="Calibri"/>
              <a:cs typeface="Calibri"/>
              <a:sym typeface="Calibri"/>
            </a:endParaRPr>
          </a:p>
        </p:txBody>
      </p:sp>
      <p:sp>
        <p:nvSpPr>
          <p:cNvPr id="159" name="Google Shape;159;g3d4495dda88_0_122"/>
          <p:cNvSpPr/>
          <p:nvPr/>
        </p:nvSpPr>
        <p:spPr>
          <a:xfrm>
            <a:off x="411480" y="850392"/>
            <a:ext cx="8321100" cy="475500"/>
          </a:xfrm>
          <a:prstGeom prst="rect">
            <a:avLst/>
          </a:prstGeom>
          <a:solidFill>
            <a:srgbClr val="CE0067"/>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g3d4495dda88_0_122"/>
          <p:cNvSpPr/>
          <p:nvPr/>
        </p:nvSpPr>
        <p:spPr>
          <a:xfrm>
            <a:off x="548640" y="877824"/>
            <a:ext cx="8046600" cy="402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8F9FF"/>
              </a:buClr>
              <a:buSzPts val="1250"/>
              <a:buFont typeface="Georgia"/>
              <a:buNone/>
            </a:pPr>
            <a:r>
              <a:rPr b="1" i="1" lang="en" sz="1400" u="none" cap="none" strike="noStrike">
                <a:solidFill>
                  <a:srgbClr val="F8F9FF"/>
                </a:solidFill>
                <a:latin typeface="Calibri"/>
                <a:ea typeface="Calibri"/>
                <a:cs typeface="Calibri"/>
                <a:sym typeface="Calibri"/>
              </a:rPr>
              <a:t>1.7 million participants. When Disney suspended Jimmy Kimmel under political pressure, organized citizens launched a boycott — and Disney reversed course in days.</a:t>
            </a:r>
            <a:endParaRPr b="1" i="1" sz="1400" u="none" cap="none" strike="noStrike">
              <a:solidFill>
                <a:srgbClr val="F8F9FF"/>
              </a:solidFill>
              <a:latin typeface="Calibri"/>
              <a:ea typeface="Calibri"/>
              <a:cs typeface="Calibri"/>
              <a:sym typeface="Calibri"/>
            </a:endParaRPr>
          </a:p>
        </p:txBody>
      </p:sp>
      <p:sp>
        <p:nvSpPr>
          <p:cNvPr id="161" name="Google Shape;161;g3d4495dda88_0_122"/>
          <p:cNvSpPr/>
          <p:nvPr/>
        </p:nvSpPr>
        <p:spPr>
          <a:xfrm>
            <a:off x="274320" y="1426464"/>
            <a:ext cx="2788800" cy="347400"/>
          </a:xfrm>
          <a:prstGeom prst="rect">
            <a:avLst/>
          </a:prstGeom>
          <a:solidFill>
            <a:srgbClr val="6C2C7C"/>
          </a:solidFill>
          <a:ln cap="flat" cmpd="sng" w="12700">
            <a:solidFill>
              <a:srgbClr val="6C2C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g3d4495dda88_0_122"/>
          <p:cNvSpPr/>
          <p:nvPr/>
        </p:nvSpPr>
        <p:spPr>
          <a:xfrm>
            <a:off x="384048" y="1463040"/>
            <a:ext cx="26427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300"/>
              <a:buFont typeface="Georgia"/>
              <a:buNone/>
            </a:pPr>
            <a:r>
              <a:rPr b="1" i="0" lang="en" sz="1300" u="none" cap="none" strike="noStrike">
                <a:solidFill>
                  <a:srgbClr val="FFFFFF"/>
                </a:solidFill>
                <a:latin typeface="Georgia"/>
                <a:ea typeface="Georgia"/>
                <a:cs typeface="Georgia"/>
                <a:sym typeface="Georgia"/>
              </a:rPr>
              <a:t>What Happened</a:t>
            </a:r>
            <a:endParaRPr b="0" i="0" sz="1300" u="none" cap="none" strike="noStrike">
              <a:solidFill>
                <a:schemeClr val="dk1"/>
              </a:solidFill>
              <a:latin typeface="Calibri"/>
              <a:ea typeface="Calibri"/>
              <a:cs typeface="Calibri"/>
              <a:sym typeface="Calibri"/>
            </a:endParaRPr>
          </a:p>
        </p:txBody>
      </p:sp>
      <p:sp>
        <p:nvSpPr>
          <p:cNvPr id="163" name="Google Shape;163;g3d4495dda88_0_122"/>
          <p:cNvSpPr/>
          <p:nvPr/>
        </p:nvSpPr>
        <p:spPr>
          <a:xfrm>
            <a:off x="274320" y="1792224"/>
            <a:ext cx="2788800" cy="14265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g3d4495dda88_0_122"/>
          <p:cNvSpPr/>
          <p:nvPr/>
        </p:nvSpPr>
        <p:spPr>
          <a:xfrm>
            <a:off x="402336" y="1865376"/>
            <a:ext cx="2578500" cy="1280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C2C7C"/>
              </a:buClr>
              <a:buSzPts val="1100"/>
              <a:buFont typeface="Georgia"/>
              <a:buNone/>
            </a:pPr>
            <a:r>
              <a:rPr b="0" i="0" lang="en" sz="1400" u="none" cap="none" strike="noStrike">
                <a:solidFill>
                  <a:srgbClr val="6C2C7C"/>
                </a:solidFill>
                <a:latin typeface="Calibri"/>
                <a:ea typeface="Calibri"/>
                <a:cs typeface="Calibri"/>
                <a:sym typeface="Calibri"/>
              </a:rPr>
              <a:t>Disney suspended Jimmy Kimmel under political pressure. 1.7 million people responded immediately.</a:t>
            </a:r>
            <a:endParaRPr b="0" i="0" sz="1400" u="none" cap="none" strike="noStrike">
              <a:solidFill>
                <a:schemeClr val="dk1"/>
              </a:solidFill>
              <a:latin typeface="Calibri"/>
              <a:ea typeface="Calibri"/>
              <a:cs typeface="Calibri"/>
              <a:sym typeface="Calibri"/>
            </a:endParaRPr>
          </a:p>
        </p:txBody>
      </p:sp>
      <p:sp>
        <p:nvSpPr>
          <p:cNvPr id="165" name="Google Shape;165;g3d4495dda88_0_122"/>
          <p:cNvSpPr/>
          <p:nvPr/>
        </p:nvSpPr>
        <p:spPr>
          <a:xfrm>
            <a:off x="274320" y="3218688"/>
            <a:ext cx="2788800" cy="14265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g3d4495dda88_0_122"/>
          <p:cNvSpPr/>
          <p:nvPr/>
        </p:nvSpPr>
        <p:spPr>
          <a:xfrm>
            <a:off x="402336" y="3291840"/>
            <a:ext cx="2578500" cy="1280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C2C7C"/>
              </a:buClr>
              <a:buSzPts val="1100"/>
              <a:buFont typeface="Georgia"/>
              <a:buNone/>
            </a:pPr>
            <a:r>
              <a:rPr b="0" i="0" lang="en" sz="1400" u="none" cap="none" strike="noStrike">
                <a:solidFill>
                  <a:srgbClr val="6C2C7C"/>
                </a:solidFill>
                <a:latin typeface="Calibri"/>
                <a:ea typeface="Calibri"/>
                <a:cs typeface="Calibri"/>
                <a:sym typeface="Calibri"/>
              </a:rPr>
              <a:t>Disney reversed course within days. Kimmel hosted the Oscars. The boycott stopped.</a:t>
            </a:r>
            <a:endParaRPr b="0" i="0" sz="1400" u="none" cap="none" strike="noStrike">
              <a:solidFill>
                <a:schemeClr val="dk1"/>
              </a:solidFill>
              <a:latin typeface="Calibri"/>
              <a:ea typeface="Calibri"/>
              <a:cs typeface="Calibri"/>
              <a:sym typeface="Calibri"/>
            </a:endParaRPr>
          </a:p>
        </p:txBody>
      </p:sp>
      <p:sp>
        <p:nvSpPr>
          <p:cNvPr id="167" name="Google Shape;167;g3d4495dda88_0_122"/>
          <p:cNvSpPr/>
          <p:nvPr/>
        </p:nvSpPr>
        <p:spPr>
          <a:xfrm>
            <a:off x="3182112" y="1426464"/>
            <a:ext cx="2788800" cy="347400"/>
          </a:xfrm>
          <a:prstGeom prst="rect">
            <a:avLst/>
          </a:prstGeom>
          <a:solidFill>
            <a:srgbClr val="CE0067"/>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g3d4495dda88_0_122"/>
          <p:cNvSpPr/>
          <p:nvPr/>
        </p:nvSpPr>
        <p:spPr>
          <a:xfrm>
            <a:off x="3291840" y="1463040"/>
            <a:ext cx="26427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300"/>
              <a:buFont typeface="Georgia"/>
              <a:buNone/>
            </a:pPr>
            <a:r>
              <a:rPr b="1" i="0" lang="en" sz="1300" u="none" cap="none" strike="noStrike">
                <a:solidFill>
                  <a:srgbClr val="FFFFFF"/>
                </a:solidFill>
                <a:latin typeface="Georgia"/>
                <a:ea typeface="Georgia"/>
                <a:cs typeface="Georgia"/>
                <a:sym typeface="Georgia"/>
              </a:rPr>
              <a:t>How They Did It</a:t>
            </a:r>
            <a:endParaRPr b="0" i="0" sz="1300" u="none" cap="none" strike="noStrike">
              <a:solidFill>
                <a:schemeClr val="dk1"/>
              </a:solidFill>
              <a:latin typeface="Calibri"/>
              <a:ea typeface="Calibri"/>
              <a:cs typeface="Calibri"/>
              <a:sym typeface="Calibri"/>
            </a:endParaRPr>
          </a:p>
        </p:txBody>
      </p:sp>
      <p:sp>
        <p:nvSpPr>
          <p:cNvPr id="169" name="Google Shape;169;g3d4495dda88_0_122"/>
          <p:cNvSpPr/>
          <p:nvPr/>
        </p:nvSpPr>
        <p:spPr>
          <a:xfrm>
            <a:off x="3182112" y="1792224"/>
            <a:ext cx="2788800" cy="14265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g3d4495dda88_0_122"/>
          <p:cNvSpPr/>
          <p:nvPr/>
        </p:nvSpPr>
        <p:spPr>
          <a:xfrm>
            <a:off x="3310128" y="1865376"/>
            <a:ext cx="2578500" cy="1280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100"/>
              <a:buFont typeface="Georgia"/>
              <a:buNone/>
            </a:pPr>
            <a:r>
              <a:rPr b="0" i="0" lang="en" sz="1400" u="none" cap="none" strike="noStrike">
                <a:solidFill>
                  <a:srgbClr val="CE0067"/>
                </a:solidFill>
                <a:latin typeface="Calibri"/>
                <a:ea typeface="Calibri"/>
                <a:cs typeface="Calibri"/>
                <a:sym typeface="Calibri"/>
              </a:rPr>
              <a:t>Cancel Disney+. Skip the films. Avoid the parks. No central org, no leader — just one clear ask that spread organically.</a:t>
            </a:r>
            <a:endParaRPr b="0" i="0" sz="1400" u="none" cap="none" strike="noStrike">
              <a:solidFill>
                <a:schemeClr val="dk1"/>
              </a:solidFill>
              <a:latin typeface="Calibri"/>
              <a:ea typeface="Calibri"/>
              <a:cs typeface="Calibri"/>
              <a:sym typeface="Calibri"/>
            </a:endParaRPr>
          </a:p>
        </p:txBody>
      </p:sp>
      <p:sp>
        <p:nvSpPr>
          <p:cNvPr id="171" name="Google Shape;171;g3d4495dda88_0_122"/>
          <p:cNvSpPr/>
          <p:nvPr/>
        </p:nvSpPr>
        <p:spPr>
          <a:xfrm>
            <a:off x="3182112" y="3218688"/>
            <a:ext cx="2788800" cy="14265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g3d4495dda88_0_122"/>
          <p:cNvSpPr/>
          <p:nvPr/>
        </p:nvSpPr>
        <p:spPr>
          <a:xfrm>
            <a:off x="3310128" y="3291840"/>
            <a:ext cx="2578500" cy="1280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100"/>
              <a:buFont typeface="Georgia"/>
              <a:buNone/>
            </a:pPr>
            <a:r>
              <a:rPr b="0" i="0" lang="en" sz="1400" u="none" cap="none" strike="noStrike">
                <a:solidFill>
                  <a:srgbClr val="CE0067"/>
                </a:solidFill>
                <a:latin typeface="Calibri"/>
                <a:ea typeface="Calibri"/>
                <a:cs typeface="Calibri"/>
                <a:sym typeface="Calibri"/>
              </a:rPr>
              <a:t>The ask was specific and nonpartisan — one reversible decision, not a crusade. Disciplined message, disciplined exit.</a:t>
            </a:r>
            <a:endParaRPr b="0" i="0" sz="1400" u="none" cap="none" strike="noStrike">
              <a:solidFill>
                <a:schemeClr val="dk1"/>
              </a:solidFill>
              <a:latin typeface="Calibri"/>
              <a:ea typeface="Calibri"/>
              <a:cs typeface="Calibri"/>
              <a:sym typeface="Calibri"/>
            </a:endParaRPr>
          </a:p>
        </p:txBody>
      </p:sp>
      <p:sp>
        <p:nvSpPr>
          <p:cNvPr id="173" name="Google Shape;173;g3d4495dda88_0_122"/>
          <p:cNvSpPr/>
          <p:nvPr/>
        </p:nvSpPr>
        <p:spPr>
          <a:xfrm>
            <a:off x="6089904" y="1426464"/>
            <a:ext cx="2788800" cy="347400"/>
          </a:xfrm>
          <a:prstGeom prst="rect">
            <a:avLst/>
          </a:prstGeom>
          <a:solidFill>
            <a:srgbClr val="1B2A6B"/>
          </a:solidFill>
          <a:ln cap="flat" cmpd="sng" w="12700">
            <a:solidFill>
              <a:srgbClr val="1B2A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g3d4495dda88_0_122"/>
          <p:cNvSpPr/>
          <p:nvPr/>
        </p:nvSpPr>
        <p:spPr>
          <a:xfrm>
            <a:off x="6199632" y="1463040"/>
            <a:ext cx="26427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300"/>
              <a:buFont typeface="Georgia"/>
              <a:buNone/>
            </a:pPr>
            <a:r>
              <a:rPr b="1" i="0" lang="en" sz="1300" u="none" cap="none" strike="noStrike">
                <a:solidFill>
                  <a:srgbClr val="FFFFFF"/>
                </a:solidFill>
                <a:latin typeface="Georgia"/>
                <a:ea typeface="Georgia"/>
                <a:cs typeface="Georgia"/>
                <a:sym typeface="Georgia"/>
              </a:rPr>
              <a:t>What It Means for Us</a:t>
            </a:r>
            <a:endParaRPr b="0" i="0" sz="1300" u="none" cap="none" strike="noStrike">
              <a:solidFill>
                <a:schemeClr val="dk1"/>
              </a:solidFill>
              <a:latin typeface="Calibri"/>
              <a:ea typeface="Calibri"/>
              <a:cs typeface="Calibri"/>
              <a:sym typeface="Calibri"/>
            </a:endParaRPr>
          </a:p>
        </p:txBody>
      </p:sp>
      <p:sp>
        <p:nvSpPr>
          <p:cNvPr id="175" name="Google Shape;175;g3d4495dda88_0_122"/>
          <p:cNvSpPr/>
          <p:nvPr/>
        </p:nvSpPr>
        <p:spPr>
          <a:xfrm>
            <a:off x="6089904" y="1792224"/>
            <a:ext cx="2788800" cy="14265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g3d4495dda88_0_122"/>
          <p:cNvSpPr/>
          <p:nvPr/>
        </p:nvSpPr>
        <p:spPr>
          <a:xfrm>
            <a:off x="6217920" y="1865376"/>
            <a:ext cx="2578500" cy="1280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A6B"/>
              </a:buClr>
              <a:buSzPts val="1100"/>
              <a:buFont typeface="Georgia"/>
              <a:buNone/>
            </a:pPr>
            <a:r>
              <a:rPr b="0" i="0" lang="en" sz="1400" u="none" cap="none" strike="noStrike">
                <a:solidFill>
                  <a:srgbClr val="1B2A6B"/>
                </a:solidFill>
                <a:latin typeface="Calibri"/>
                <a:ea typeface="Calibri"/>
                <a:cs typeface="Calibri"/>
                <a:sym typeface="Calibri"/>
              </a:rPr>
              <a:t>Corporations run on subscriptions and goodwill. Organized economic pressure changes the math — fast.</a:t>
            </a:r>
            <a:endParaRPr b="0" i="0" sz="1400" u="none" cap="none" strike="noStrike">
              <a:solidFill>
                <a:schemeClr val="dk1"/>
              </a:solidFill>
              <a:latin typeface="Calibri"/>
              <a:ea typeface="Calibri"/>
              <a:cs typeface="Calibri"/>
              <a:sym typeface="Calibri"/>
            </a:endParaRPr>
          </a:p>
        </p:txBody>
      </p:sp>
      <p:sp>
        <p:nvSpPr>
          <p:cNvPr id="177" name="Google Shape;177;g3d4495dda88_0_122"/>
          <p:cNvSpPr/>
          <p:nvPr/>
        </p:nvSpPr>
        <p:spPr>
          <a:xfrm>
            <a:off x="6089904" y="3218688"/>
            <a:ext cx="2788800" cy="14265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g3d4495dda88_0_122"/>
          <p:cNvSpPr/>
          <p:nvPr/>
        </p:nvSpPr>
        <p:spPr>
          <a:xfrm>
            <a:off x="6217920" y="3291840"/>
            <a:ext cx="2578500" cy="1280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A6B"/>
              </a:buClr>
              <a:buSzPts val="1100"/>
              <a:buFont typeface="Georgia"/>
              <a:buNone/>
            </a:pPr>
            <a:r>
              <a:rPr b="0" i="0" lang="en" sz="1400" u="none" cap="none" strike="noStrike">
                <a:solidFill>
                  <a:srgbClr val="1B2A6B"/>
                </a:solidFill>
                <a:latin typeface="Calibri"/>
                <a:ea typeface="Calibri"/>
                <a:cs typeface="Calibri"/>
                <a:sym typeface="Calibri"/>
              </a:rPr>
              <a:t>Pick a specific, winnable target. Make one ask. Apply pressure. Exit when you win. This is Gene Sharp’s method in action.</a:t>
            </a:r>
            <a:endParaRPr b="0" i="0" sz="1400" u="none" cap="none" strike="noStrike">
              <a:solidFill>
                <a:schemeClr val="dk1"/>
              </a:solidFill>
              <a:latin typeface="Calibri"/>
              <a:ea typeface="Calibri"/>
              <a:cs typeface="Calibri"/>
              <a:sym typeface="Calibri"/>
            </a:endParaRPr>
          </a:p>
        </p:txBody>
      </p:sp>
      <p:sp>
        <p:nvSpPr>
          <p:cNvPr id="179" name="Google Shape;179;g3d4495dda88_0_122"/>
          <p:cNvSpPr/>
          <p:nvPr/>
        </p:nvSpPr>
        <p:spPr>
          <a:xfrm>
            <a:off x="411480" y="4660000"/>
            <a:ext cx="8321100" cy="384000"/>
          </a:xfrm>
          <a:prstGeom prst="rect">
            <a:avLst/>
          </a:prstGeom>
          <a:solidFill>
            <a:srgbClr val="C4D4F4"/>
          </a:solidFill>
          <a:ln cap="flat" cmpd="sng" w="12700">
            <a:solidFill>
              <a:srgbClr val="C4D4F4"/>
            </a:solidFill>
            <a:prstDash val="solid"/>
            <a:round/>
            <a:headEnd len="sm" w="sm" type="none"/>
            <a:tailEnd len="sm" w="sm" type="none"/>
          </a:ln>
          <a:effectLst>
            <a:outerShdw blurRad="50800" rotWithShape="0" algn="bl" dir="16200000" dist="25400">
              <a:srgbClr val="1B2A6B">
                <a:alpha val="784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g3d4495dda88_0_122"/>
          <p:cNvSpPr/>
          <p:nvPr/>
        </p:nvSpPr>
        <p:spPr>
          <a:xfrm>
            <a:off x="502920" y="4678288"/>
            <a:ext cx="8138100" cy="34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E0067"/>
              </a:buClr>
              <a:buSzPts val="1200"/>
              <a:buFont typeface="Calibri"/>
              <a:buNone/>
            </a:pPr>
            <a:r>
              <a:rPr b="1" i="1" lang="en" sz="1400" u="none" cap="none" strike="noStrike">
                <a:solidFill>
                  <a:srgbClr val="1B2A6B"/>
                </a:solidFill>
                <a:latin typeface="Calibri"/>
                <a:ea typeface="Calibri"/>
                <a:cs typeface="Calibri"/>
                <a:sym typeface="Calibri"/>
              </a:rPr>
              <a:t>Economic non-cooperation works — when we’re organized.</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9FF"/>
        </a:solidFill>
      </p:bgPr>
    </p:bg>
    <p:spTree>
      <p:nvGrpSpPr>
        <p:cNvPr id="185" name="Shape 185"/>
        <p:cNvGrpSpPr/>
        <p:nvPr/>
      </p:nvGrpSpPr>
      <p:grpSpPr>
        <a:xfrm>
          <a:off x="0" y="0"/>
          <a:ext cx="0" cy="0"/>
          <a:chOff x="0" y="0"/>
          <a:chExt cx="0" cy="0"/>
        </a:xfrm>
      </p:grpSpPr>
      <p:sp>
        <p:nvSpPr>
          <p:cNvPr id="186" name="Google Shape;186;g3d4495dda88_0_149"/>
          <p:cNvSpPr/>
          <p:nvPr/>
        </p:nvSpPr>
        <p:spPr>
          <a:xfrm>
            <a:off x="411480" y="256032"/>
            <a:ext cx="83211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2400"/>
              <a:buFont typeface="Georgia"/>
              <a:buNone/>
            </a:pPr>
            <a:r>
              <a:rPr b="1" i="0" lang="en" sz="2400" u="none" cap="none" strike="noStrike">
                <a:solidFill>
                  <a:srgbClr val="1B2A6B"/>
                </a:solidFill>
                <a:latin typeface="Georgia"/>
                <a:ea typeface="Georgia"/>
                <a:cs typeface="Georgia"/>
                <a:sym typeface="Georgia"/>
              </a:rPr>
              <a:t>Resistance Tools That We Can Use</a:t>
            </a:r>
            <a:endParaRPr b="0" i="0" sz="2400" u="none" cap="none" strike="noStrike">
              <a:solidFill>
                <a:schemeClr val="dk1"/>
              </a:solidFill>
              <a:latin typeface="Calibri"/>
              <a:ea typeface="Calibri"/>
              <a:cs typeface="Calibri"/>
              <a:sym typeface="Calibri"/>
            </a:endParaRPr>
          </a:p>
        </p:txBody>
      </p:sp>
      <p:sp>
        <p:nvSpPr>
          <p:cNvPr id="187" name="Google Shape;187;g3d4495dda88_0_149"/>
          <p:cNvSpPr/>
          <p:nvPr/>
        </p:nvSpPr>
        <p:spPr>
          <a:xfrm>
            <a:off x="429700" y="871825"/>
            <a:ext cx="8321100" cy="648600"/>
          </a:xfrm>
          <a:prstGeom prst="rect">
            <a:avLst/>
          </a:prstGeom>
          <a:solidFill>
            <a:srgbClr val="C4D4F4"/>
          </a:solidFill>
          <a:ln cap="flat" cmpd="sng" w="9525">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g3d4495dda88_0_149"/>
          <p:cNvSpPr/>
          <p:nvPr/>
        </p:nvSpPr>
        <p:spPr>
          <a:xfrm>
            <a:off x="566865" y="908409"/>
            <a:ext cx="8046600" cy="384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E0067"/>
              </a:buClr>
              <a:buSzPts val="1200"/>
              <a:buFont typeface="Georgia"/>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CE0067"/>
              </a:buClr>
              <a:buSzPts val="1200"/>
              <a:buFont typeface="Georgia"/>
              <a:buNone/>
            </a:pPr>
            <a:r>
              <a:rPr b="1" i="1" lang="en" sz="1400" u="none" cap="none" strike="noStrike">
                <a:solidFill>
                  <a:srgbClr val="1B2A6B"/>
                </a:solidFill>
                <a:latin typeface="Calibri"/>
                <a:ea typeface="Calibri"/>
                <a:cs typeface="Calibri"/>
                <a:sym typeface="Calibri"/>
              </a:rPr>
              <a:t>Gene Sharp — Recommended Reading: From Dictatorship to Democracy &amp; Waging Nonviolent Struggle.</a:t>
            </a:r>
            <a:r>
              <a:rPr b="0" i="1" lang="en" sz="1400" u="none" cap="none" strike="noStrike">
                <a:solidFill>
                  <a:srgbClr val="1B2A6B"/>
                </a:solidFill>
                <a:latin typeface="Calibri"/>
                <a:ea typeface="Calibri"/>
                <a:cs typeface="Calibri"/>
                <a:sym typeface="Calibri"/>
              </a:rPr>
              <a:t> Used by organizers in Serbia, Burma, Iran, and Ukraine.</a:t>
            </a:r>
            <a:endParaRPr b="0" i="1" sz="1400" u="none" cap="none" strike="noStrike">
              <a:solidFill>
                <a:schemeClr val="dk1"/>
              </a:solidFill>
              <a:latin typeface="Calibri"/>
              <a:ea typeface="Calibri"/>
              <a:cs typeface="Calibri"/>
              <a:sym typeface="Calibri"/>
            </a:endParaRPr>
          </a:p>
        </p:txBody>
      </p:sp>
      <p:sp>
        <p:nvSpPr>
          <p:cNvPr id="189" name="Google Shape;189;g3d4495dda88_0_149"/>
          <p:cNvSpPr/>
          <p:nvPr/>
        </p:nvSpPr>
        <p:spPr>
          <a:xfrm>
            <a:off x="406880" y="1717670"/>
            <a:ext cx="2697600" cy="347400"/>
          </a:xfrm>
          <a:prstGeom prst="rect">
            <a:avLst/>
          </a:prstGeom>
          <a:solidFill>
            <a:srgbClr val="6C2C7C"/>
          </a:solidFill>
          <a:ln cap="flat" cmpd="sng" w="12700">
            <a:solidFill>
              <a:srgbClr val="6C2C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g3d4495dda88_0_149"/>
          <p:cNvSpPr/>
          <p:nvPr/>
        </p:nvSpPr>
        <p:spPr>
          <a:xfrm>
            <a:off x="516608" y="1754246"/>
            <a:ext cx="2551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300"/>
              <a:buFont typeface="Georgia"/>
              <a:buNone/>
            </a:pPr>
            <a:r>
              <a:rPr b="1" i="0" lang="en" sz="1300" u="none" cap="none" strike="noStrike">
                <a:solidFill>
                  <a:srgbClr val="FFFFFF"/>
                </a:solidFill>
                <a:latin typeface="Georgia"/>
                <a:ea typeface="Georgia"/>
                <a:cs typeface="Georgia"/>
                <a:sym typeface="Georgia"/>
              </a:rPr>
              <a:t>Political Noncooperation</a:t>
            </a:r>
            <a:endParaRPr b="0" i="0" sz="1300" u="none" cap="none" strike="noStrike">
              <a:solidFill>
                <a:schemeClr val="dk1"/>
              </a:solidFill>
              <a:latin typeface="Calibri"/>
              <a:ea typeface="Calibri"/>
              <a:cs typeface="Calibri"/>
              <a:sym typeface="Calibri"/>
            </a:endParaRPr>
          </a:p>
        </p:txBody>
      </p:sp>
      <p:sp>
        <p:nvSpPr>
          <p:cNvPr id="191" name="Google Shape;191;g3d4495dda88_0_149"/>
          <p:cNvSpPr/>
          <p:nvPr/>
        </p:nvSpPr>
        <p:spPr>
          <a:xfrm>
            <a:off x="406880" y="2065142"/>
            <a:ext cx="2697600" cy="23775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g3d4495dda88_0_149"/>
          <p:cNvSpPr/>
          <p:nvPr/>
        </p:nvSpPr>
        <p:spPr>
          <a:xfrm>
            <a:off x="516608" y="2129150"/>
            <a:ext cx="2514600" cy="2240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Refuse to participate in administration-aligned events</a:t>
            </a:r>
            <a:endParaRPr b="0" i="0" sz="14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Boycott complicit institutions and their sponsors</a:t>
            </a:r>
            <a:endParaRPr b="0" i="0" sz="14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Delay and slow-walk unjust orders at every level</a:t>
            </a:r>
            <a:endParaRPr b="0" i="0" sz="1400" u="none" cap="none" strike="noStrike">
              <a:solidFill>
                <a:schemeClr val="dk1"/>
              </a:solidFill>
              <a:latin typeface="Calibri"/>
              <a:ea typeface="Calibri"/>
              <a:cs typeface="Calibri"/>
              <a:sym typeface="Calibri"/>
            </a:endParaRPr>
          </a:p>
        </p:txBody>
      </p:sp>
      <p:sp>
        <p:nvSpPr>
          <p:cNvPr id="193" name="Google Shape;193;g3d4495dda88_0_149"/>
          <p:cNvSpPr/>
          <p:nvPr/>
        </p:nvSpPr>
        <p:spPr>
          <a:xfrm>
            <a:off x="3223232" y="1717670"/>
            <a:ext cx="2697600" cy="347400"/>
          </a:xfrm>
          <a:prstGeom prst="rect">
            <a:avLst/>
          </a:prstGeom>
          <a:solidFill>
            <a:srgbClr val="CE0067"/>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g3d4495dda88_0_149"/>
          <p:cNvSpPr/>
          <p:nvPr/>
        </p:nvSpPr>
        <p:spPr>
          <a:xfrm>
            <a:off x="3332960" y="1754246"/>
            <a:ext cx="2551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300"/>
              <a:buFont typeface="Georgia"/>
              <a:buNone/>
            </a:pPr>
            <a:r>
              <a:rPr b="1" i="0" lang="en" sz="1300" u="none" cap="none" strike="noStrike">
                <a:solidFill>
                  <a:srgbClr val="FFFFFF"/>
                </a:solidFill>
                <a:latin typeface="Georgia"/>
                <a:ea typeface="Georgia"/>
                <a:cs typeface="Georgia"/>
                <a:sym typeface="Georgia"/>
              </a:rPr>
              <a:t>Economic Pressure</a:t>
            </a:r>
            <a:endParaRPr b="0" i="0" sz="1300" u="none" cap="none" strike="noStrike">
              <a:solidFill>
                <a:schemeClr val="dk1"/>
              </a:solidFill>
              <a:latin typeface="Calibri"/>
              <a:ea typeface="Calibri"/>
              <a:cs typeface="Calibri"/>
              <a:sym typeface="Calibri"/>
            </a:endParaRPr>
          </a:p>
        </p:txBody>
      </p:sp>
      <p:sp>
        <p:nvSpPr>
          <p:cNvPr id="195" name="Google Shape;195;g3d4495dda88_0_149"/>
          <p:cNvSpPr/>
          <p:nvPr/>
        </p:nvSpPr>
        <p:spPr>
          <a:xfrm>
            <a:off x="3223232" y="2065142"/>
            <a:ext cx="2697600" cy="23775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g3d4495dda88_0_149"/>
          <p:cNvSpPr/>
          <p:nvPr/>
        </p:nvSpPr>
        <p:spPr>
          <a:xfrm>
            <a:off x="3332960" y="2129150"/>
            <a:ext cx="2514600" cy="2240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General strikes and coordinated work stoppages</a:t>
            </a:r>
            <a:endParaRPr b="0" i="0" sz="14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Boycott businesses enabling harm</a:t>
            </a:r>
            <a:endParaRPr b="0" i="0" sz="14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Divest from complicit financial institutions</a:t>
            </a:r>
            <a:endParaRPr b="0" i="0" sz="1400" u="none" cap="none" strike="noStrike">
              <a:solidFill>
                <a:schemeClr val="dk1"/>
              </a:solidFill>
              <a:latin typeface="Calibri"/>
              <a:ea typeface="Calibri"/>
              <a:cs typeface="Calibri"/>
              <a:sym typeface="Calibri"/>
            </a:endParaRPr>
          </a:p>
        </p:txBody>
      </p:sp>
      <p:sp>
        <p:nvSpPr>
          <p:cNvPr id="197" name="Google Shape;197;g3d4495dda88_0_149"/>
          <p:cNvSpPr/>
          <p:nvPr/>
        </p:nvSpPr>
        <p:spPr>
          <a:xfrm>
            <a:off x="6039584" y="1717670"/>
            <a:ext cx="2697600" cy="347400"/>
          </a:xfrm>
          <a:prstGeom prst="rect">
            <a:avLst/>
          </a:prstGeom>
          <a:solidFill>
            <a:srgbClr val="CE0067"/>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g3d4495dda88_0_149"/>
          <p:cNvSpPr/>
          <p:nvPr/>
        </p:nvSpPr>
        <p:spPr>
          <a:xfrm>
            <a:off x="6149312" y="1754246"/>
            <a:ext cx="2551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300"/>
              <a:buFont typeface="Georgia"/>
              <a:buNone/>
            </a:pPr>
            <a:r>
              <a:rPr b="1" i="0" lang="en" sz="1300" u="none" cap="none" strike="noStrike">
                <a:solidFill>
                  <a:srgbClr val="FFFFFF"/>
                </a:solidFill>
                <a:latin typeface="Georgia"/>
                <a:ea typeface="Georgia"/>
                <a:cs typeface="Georgia"/>
                <a:sym typeface="Georgia"/>
              </a:rPr>
              <a:t>Social Resistance</a:t>
            </a:r>
            <a:endParaRPr b="0" i="0" sz="1300" u="none" cap="none" strike="noStrike">
              <a:solidFill>
                <a:schemeClr val="dk1"/>
              </a:solidFill>
              <a:latin typeface="Calibri"/>
              <a:ea typeface="Calibri"/>
              <a:cs typeface="Calibri"/>
              <a:sym typeface="Calibri"/>
            </a:endParaRPr>
          </a:p>
        </p:txBody>
      </p:sp>
      <p:sp>
        <p:nvSpPr>
          <p:cNvPr id="199" name="Google Shape;199;g3d4495dda88_0_149"/>
          <p:cNvSpPr/>
          <p:nvPr/>
        </p:nvSpPr>
        <p:spPr>
          <a:xfrm>
            <a:off x="6039584" y="2065142"/>
            <a:ext cx="2697600" cy="23775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g3d4495dda88_0_149"/>
          <p:cNvSpPr/>
          <p:nvPr/>
        </p:nvSpPr>
        <p:spPr>
          <a:xfrm>
            <a:off x="6149312" y="2129150"/>
            <a:ext cx="2514600" cy="2240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Build neighborhood networks and mutual aid systems</a:t>
            </a:r>
            <a:endParaRPr b="0" i="0" sz="14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Public accountability for collaborators</a:t>
            </a:r>
            <a:endParaRPr b="0" i="0" sz="14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Build parallel community structures that function independently</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9FF"/>
        </a:solidFill>
      </p:bgPr>
    </p:bg>
    <p:spTree>
      <p:nvGrpSpPr>
        <p:cNvPr id="205" name="Shape 205"/>
        <p:cNvGrpSpPr/>
        <p:nvPr/>
      </p:nvGrpSpPr>
      <p:grpSpPr>
        <a:xfrm>
          <a:off x="0" y="0"/>
          <a:ext cx="0" cy="0"/>
          <a:chOff x="0" y="0"/>
          <a:chExt cx="0" cy="0"/>
        </a:xfrm>
      </p:grpSpPr>
      <p:sp>
        <p:nvSpPr>
          <p:cNvPr id="206" name="Google Shape;206;g3d4495dda88_0_168"/>
          <p:cNvSpPr/>
          <p:nvPr/>
        </p:nvSpPr>
        <p:spPr>
          <a:xfrm>
            <a:off x="411475" y="256025"/>
            <a:ext cx="85953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2600"/>
              <a:buFont typeface="Georgia"/>
              <a:buNone/>
            </a:pPr>
            <a:r>
              <a:rPr b="1" i="0" lang="en" sz="2600" u="none" cap="none" strike="noStrike">
                <a:solidFill>
                  <a:srgbClr val="1B2A6B"/>
                </a:solidFill>
                <a:latin typeface="Georgia"/>
                <a:ea typeface="Georgia"/>
                <a:cs typeface="Georgia"/>
                <a:sym typeface="Georgia"/>
              </a:rPr>
              <a:t>If a Clear Crisis Is Triggered</a:t>
            </a:r>
            <a:endParaRPr b="0" i="0" sz="2600" u="none" cap="none" strike="noStrike">
              <a:solidFill>
                <a:schemeClr val="dk1"/>
              </a:solidFill>
              <a:latin typeface="Calibri"/>
              <a:ea typeface="Calibri"/>
              <a:cs typeface="Calibri"/>
              <a:sym typeface="Calibri"/>
            </a:endParaRPr>
          </a:p>
        </p:txBody>
      </p:sp>
      <p:sp>
        <p:nvSpPr>
          <p:cNvPr id="207" name="Google Shape;207;g3d4495dda88_0_168"/>
          <p:cNvSpPr/>
          <p:nvPr/>
        </p:nvSpPr>
        <p:spPr>
          <a:xfrm>
            <a:off x="457200" y="887771"/>
            <a:ext cx="8229600" cy="34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C2C7C"/>
              </a:buClr>
              <a:buSzPts val="1150"/>
              <a:buFont typeface="Calibri"/>
              <a:buNone/>
            </a:pPr>
            <a:r>
              <a:rPr b="1" i="1" lang="en" sz="1400" u="none" cap="none" strike="noStrike">
                <a:solidFill>
                  <a:srgbClr val="6C2C7C"/>
                </a:solidFill>
                <a:latin typeface="Calibri"/>
                <a:ea typeface="Calibri"/>
                <a:cs typeface="Calibri"/>
                <a:sym typeface="Calibri"/>
              </a:rPr>
              <a:t>We need to be prepared for emergency situations when there is a clear power grab, a constitutional crisis. </a:t>
            </a:r>
            <a:endParaRPr b="1" i="0" sz="1400" u="none" cap="none" strike="noStrike">
              <a:solidFill>
                <a:schemeClr val="dk1"/>
              </a:solidFill>
              <a:latin typeface="Calibri"/>
              <a:ea typeface="Calibri"/>
              <a:cs typeface="Calibri"/>
              <a:sym typeface="Calibri"/>
            </a:endParaRPr>
          </a:p>
        </p:txBody>
      </p:sp>
      <p:sp>
        <p:nvSpPr>
          <p:cNvPr id="208" name="Google Shape;208;g3d4495dda88_0_168"/>
          <p:cNvSpPr/>
          <p:nvPr/>
        </p:nvSpPr>
        <p:spPr>
          <a:xfrm>
            <a:off x="274320" y="1645920"/>
            <a:ext cx="402300" cy="402300"/>
          </a:xfrm>
          <a:prstGeom prst="ellipse">
            <a:avLst/>
          </a:prstGeom>
          <a:solidFill>
            <a:srgbClr val="6C2C7C"/>
          </a:solidFill>
          <a:ln cap="flat" cmpd="sng" w="12700">
            <a:solidFill>
              <a:srgbClr val="6C2C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g3d4495dda88_0_168"/>
          <p:cNvSpPr/>
          <p:nvPr/>
        </p:nvSpPr>
        <p:spPr>
          <a:xfrm>
            <a:off x="274320" y="1682496"/>
            <a:ext cx="402300" cy="32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500"/>
              <a:buFont typeface="Georgia"/>
              <a:buNone/>
            </a:pPr>
            <a:r>
              <a:rPr b="1" i="0" lang="en" sz="1500" u="none" cap="none" strike="noStrike">
                <a:solidFill>
                  <a:srgbClr val="FFFFFF"/>
                </a:solidFill>
                <a:latin typeface="Georgia"/>
                <a:ea typeface="Georgia"/>
                <a:cs typeface="Georgia"/>
                <a:sym typeface="Georgia"/>
              </a:rPr>
              <a:t>1</a:t>
            </a:r>
            <a:endParaRPr b="0" i="0" sz="1500" u="none" cap="none" strike="noStrike">
              <a:solidFill>
                <a:schemeClr val="dk1"/>
              </a:solidFill>
              <a:latin typeface="Calibri"/>
              <a:ea typeface="Calibri"/>
              <a:cs typeface="Calibri"/>
              <a:sym typeface="Calibri"/>
            </a:endParaRPr>
          </a:p>
        </p:txBody>
      </p:sp>
      <p:sp>
        <p:nvSpPr>
          <p:cNvPr id="210" name="Google Shape;210;g3d4495dda88_0_168"/>
          <p:cNvSpPr/>
          <p:nvPr/>
        </p:nvSpPr>
        <p:spPr>
          <a:xfrm>
            <a:off x="768096" y="1517904"/>
            <a:ext cx="8101500" cy="9510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g3d4495dda88_0_168"/>
          <p:cNvSpPr/>
          <p:nvPr/>
        </p:nvSpPr>
        <p:spPr>
          <a:xfrm>
            <a:off x="914400" y="1627632"/>
            <a:ext cx="7827300" cy="7497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C2C7C"/>
              </a:buClr>
              <a:buSzPts val="1200"/>
              <a:buFont typeface="Georgia"/>
              <a:buNone/>
            </a:pPr>
            <a:r>
              <a:rPr b="1" i="0" lang="en" sz="1400" u="none" cap="none" strike="noStrike">
                <a:solidFill>
                  <a:srgbClr val="6C2C7C"/>
                </a:solidFill>
                <a:latin typeface="Georgia"/>
                <a:ea typeface="Georgia"/>
                <a:cs typeface="Georgia"/>
                <a:sym typeface="Georgia"/>
              </a:rPr>
              <a:t>A crisis is declared — real or manufactured.  </a:t>
            </a:r>
            <a:r>
              <a:rPr b="0" i="0" lang="en" sz="1400" u="none" cap="none" strike="noStrike">
                <a:solidFill>
                  <a:srgbClr val="1B2A6B"/>
                </a:solidFill>
                <a:latin typeface="Calibri"/>
                <a:ea typeface="Calibri"/>
                <a:cs typeface="Calibri"/>
                <a:sym typeface="Calibri"/>
              </a:rPr>
              <a:t>A terrorist attack, a market collapse, mass unrest. The facts don't matter yet. The emergency does. Emergency powers are invoked before anyone can verify the trigger.</a:t>
            </a:r>
            <a:endParaRPr b="0" i="0" sz="1400" u="none" cap="none" strike="noStrike">
              <a:solidFill>
                <a:schemeClr val="dk1"/>
              </a:solidFill>
              <a:latin typeface="Calibri"/>
              <a:ea typeface="Calibri"/>
              <a:cs typeface="Calibri"/>
              <a:sym typeface="Calibri"/>
            </a:endParaRPr>
          </a:p>
        </p:txBody>
      </p:sp>
      <p:sp>
        <p:nvSpPr>
          <p:cNvPr id="212" name="Google Shape;212;g3d4495dda88_0_168"/>
          <p:cNvSpPr/>
          <p:nvPr/>
        </p:nvSpPr>
        <p:spPr>
          <a:xfrm>
            <a:off x="274320" y="2445920"/>
            <a:ext cx="402300" cy="402300"/>
          </a:xfrm>
          <a:prstGeom prst="ellipse">
            <a:avLst/>
          </a:prstGeom>
          <a:solidFill>
            <a:srgbClr val="6C2C7C"/>
          </a:solidFill>
          <a:ln cap="flat" cmpd="sng" w="12700">
            <a:solidFill>
              <a:srgbClr val="6C2C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g3d4495dda88_0_168"/>
          <p:cNvSpPr/>
          <p:nvPr/>
        </p:nvSpPr>
        <p:spPr>
          <a:xfrm>
            <a:off x="274320" y="2482496"/>
            <a:ext cx="402300" cy="32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500"/>
              <a:buFont typeface="Georgia"/>
              <a:buNone/>
            </a:pPr>
            <a:r>
              <a:rPr b="1" i="0" lang="en" sz="1500" u="none" cap="none" strike="noStrike">
                <a:solidFill>
                  <a:srgbClr val="FFFFFF"/>
                </a:solidFill>
                <a:latin typeface="Georgia"/>
                <a:ea typeface="Georgia"/>
                <a:cs typeface="Georgia"/>
                <a:sym typeface="Georgia"/>
              </a:rPr>
              <a:t>2</a:t>
            </a:r>
            <a:endParaRPr b="0" i="0" sz="1500" u="none" cap="none" strike="noStrike">
              <a:solidFill>
                <a:schemeClr val="dk1"/>
              </a:solidFill>
              <a:latin typeface="Calibri"/>
              <a:ea typeface="Calibri"/>
              <a:cs typeface="Calibri"/>
              <a:sym typeface="Calibri"/>
            </a:endParaRPr>
          </a:p>
        </p:txBody>
      </p:sp>
      <p:sp>
        <p:nvSpPr>
          <p:cNvPr id="214" name="Google Shape;214;g3d4495dda88_0_168"/>
          <p:cNvSpPr/>
          <p:nvPr/>
        </p:nvSpPr>
        <p:spPr>
          <a:xfrm>
            <a:off x="768096" y="2317904"/>
            <a:ext cx="8101500" cy="9510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g3d4495dda88_0_168"/>
          <p:cNvSpPr/>
          <p:nvPr/>
        </p:nvSpPr>
        <p:spPr>
          <a:xfrm>
            <a:off x="914400" y="2427632"/>
            <a:ext cx="7827300" cy="7497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C2C7C"/>
              </a:buClr>
              <a:buSzPts val="1200"/>
              <a:buFont typeface="Georgia"/>
              <a:buNone/>
            </a:pPr>
            <a:r>
              <a:rPr b="1" i="0" lang="en" sz="1300" u="none" cap="none" strike="noStrike">
                <a:solidFill>
                  <a:srgbClr val="6C2C7C"/>
                </a:solidFill>
                <a:latin typeface="Georgia"/>
                <a:ea typeface="Georgia"/>
                <a:cs typeface="Georgia"/>
                <a:sym typeface="Georgia"/>
              </a:rPr>
              <a:t>C</a:t>
            </a:r>
            <a:r>
              <a:rPr b="1" i="0" lang="en" sz="1400" u="none" cap="none" strike="noStrike">
                <a:solidFill>
                  <a:srgbClr val="6C2C7C"/>
                </a:solidFill>
                <a:latin typeface="Georgia"/>
                <a:ea typeface="Georgia"/>
                <a:cs typeface="Georgia"/>
                <a:sym typeface="Georgia"/>
              </a:rPr>
              <a:t>ivil liberties are suspended 'temporarily.'  </a:t>
            </a:r>
            <a:r>
              <a:rPr b="0" i="0" lang="en" sz="1400" u="none" cap="none" strike="noStrike">
                <a:solidFill>
                  <a:srgbClr val="1B2A6B"/>
                </a:solidFill>
                <a:latin typeface="Calibri"/>
                <a:ea typeface="Calibri"/>
                <a:cs typeface="Calibri"/>
                <a:sym typeface="Calibri"/>
              </a:rPr>
              <a:t>Arrests without warrant. Press access restricted. Protest criminalized. Each step is framed as necessary, limited, and short-term. None of it is walked back.</a:t>
            </a:r>
            <a:endParaRPr b="0" i="0" sz="1400" u="none" cap="none" strike="noStrike">
              <a:solidFill>
                <a:schemeClr val="dk1"/>
              </a:solidFill>
              <a:latin typeface="Calibri"/>
              <a:ea typeface="Calibri"/>
              <a:cs typeface="Calibri"/>
              <a:sym typeface="Calibri"/>
            </a:endParaRPr>
          </a:p>
        </p:txBody>
      </p:sp>
      <p:sp>
        <p:nvSpPr>
          <p:cNvPr id="216" name="Google Shape;216;g3d4495dda88_0_168"/>
          <p:cNvSpPr/>
          <p:nvPr/>
        </p:nvSpPr>
        <p:spPr>
          <a:xfrm>
            <a:off x="274320" y="3245920"/>
            <a:ext cx="402300" cy="402300"/>
          </a:xfrm>
          <a:prstGeom prst="ellipse">
            <a:avLst/>
          </a:prstGeom>
          <a:solidFill>
            <a:srgbClr val="6C2C7C"/>
          </a:solidFill>
          <a:ln cap="flat" cmpd="sng" w="12700">
            <a:solidFill>
              <a:srgbClr val="6C2C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g3d4495dda88_0_168"/>
          <p:cNvSpPr/>
          <p:nvPr/>
        </p:nvSpPr>
        <p:spPr>
          <a:xfrm>
            <a:off x="274320" y="3282496"/>
            <a:ext cx="402300" cy="32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500"/>
              <a:buFont typeface="Georgia"/>
              <a:buNone/>
            </a:pPr>
            <a:r>
              <a:rPr b="1" i="0" lang="en" sz="1500" u="none" cap="none" strike="noStrike">
                <a:solidFill>
                  <a:srgbClr val="FFFFFF"/>
                </a:solidFill>
                <a:latin typeface="Georgia"/>
                <a:ea typeface="Georgia"/>
                <a:cs typeface="Georgia"/>
                <a:sym typeface="Georgia"/>
              </a:rPr>
              <a:t>3</a:t>
            </a:r>
            <a:endParaRPr b="0" i="0" sz="1500" u="none" cap="none" strike="noStrike">
              <a:solidFill>
                <a:schemeClr val="dk1"/>
              </a:solidFill>
              <a:latin typeface="Calibri"/>
              <a:ea typeface="Calibri"/>
              <a:cs typeface="Calibri"/>
              <a:sym typeface="Calibri"/>
            </a:endParaRPr>
          </a:p>
        </p:txBody>
      </p:sp>
      <p:sp>
        <p:nvSpPr>
          <p:cNvPr id="218" name="Google Shape;218;g3d4495dda88_0_168"/>
          <p:cNvSpPr/>
          <p:nvPr/>
        </p:nvSpPr>
        <p:spPr>
          <a:xfrm>
            <a:off x="768096" y="3117904"/>
            <a:ext cx="8101500" cy="9510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g3d4495dda88_0_168"/>
          <p:cNvSpPr/>
          <p:nvPr/>
        </p:nvSpPr>
        <p:spPr>
          <a:xfrm>
            <a:off x="914400" y="3227632"/>
            <a:ext cx="7827300" cy="7497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C2C7C"/>
              </a:buClr>
              <a:buSzPts val="1200"/>
              <a:buFont typeface="Georgia"/>
              <a:buNone/>
            </a:pPr>
            <a:r>
              <a:rPr b="1" i="0" lang="en" sz="1400" u="none" cap="none" strike="noStrike">
                <a:solidFill>
                  <a:srgbClr val="6C2C7C"/>
                </a:solidFill>
                <a:latin typeface="Georgia"/>
                <a:ea typeface="Georgia"/>
                <a:cs typeface="Georgia"/>
                <a:sym typeface="Georgia"/>
              </a:rPr>
              <a:t>Elections are delayed or delegitimized.  </a:t>
            </a:r>
            <a:r>
              <a:rPr b="0" i="0" lang="en" sz="1400" u="none" cap="none" strike="noStrike">
                <a:solidFill>
                  <a:srgbClr val="1B2A6B"/>
                </a:solidFill>
                <a:latin typeface="Calibri"/>
                <a:ea typeface="Calibri"/>
                <a:cs typeface="Calibri"/>
                <a:sym typeface="Calibri"/>
              </a:rPr>
              <a:t>Opposition is labeled a threat to national security. Ballots are called fraudulent before they're counted. Courts are bypassed. 'We'll return to normal when it's safe.'</a:t>
            </a:r>
            <a:endParaRPr b="0" i="0" sz="1400" u="none" cap="none" strike="noStrike">
              <a:solidFill>
                <a:schemeClr val="dk1"/>
              </a:solidFill>
              <a:latin typeface="Calibri"/>
              <a:ea typeface="Calibri"/>
              <a:cs typeface="Calibri"/>
              <a:sym typeface="Calibri"/>
            </a:endParaRPr>
          </a:p>
        </p:txBody>
      </p:sp>
      <p:sp>
        <p:nvSpPr>
          <p:cNvPr id="220" name="Google Shape;220;g3d4495dda88_0_168"/>
          <p:cNvSpPr/>
          <p:nvPr/>
        </p:nvSpPr>
        <p:spPr>
          <a:xfrm>
            <a:off x="768096" y="3917904"/>
            <a:ext cx="8101500" cy="9510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g3d4495dda88_0_168"/>
          <p:cNvSpPr/>
          <p:nvPr/>
        </p:nvSpPr>
        <p:spPr>
          <a:xfrm>
            <a:off x="914400" y="4027632"/>
            <a:ext cx="7827300" cy="7497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C2C7C"/>
              </a:buClr>
              <a:buSzPts val="1200"/>
              <a:buFont typeface="Georgia"/>
              <a:buNone/>
            </a:pPr>
            <a:r>
              <a:rPr b="1" i="0" lang="en" sz="1400" u="none" cap="none" strike="noStrike">
                <a:solidFill>
                  <a:srgbClr val="6C2C7C"/>
                </a:solidFill>
                <a:latin typeface="Georgia"/>
                <a:ea typeface="Georgia"/>
                <a:cs typeface="Georgia"/>
                <a:sym typeface="Georgia"/>
              </a:rPr>
              <a:t>When courts are defied.  </a:t>
            </a:r>
            <a:r>
              <a:rPr b="0" i="0" lang="en" sz="1400" u="none" cap="none" strike="noStrike">
                <a:solidFill>
                  <a:srgbClr val="1B2A6B"/>
                </a:solidFill>
                <a:latin typeface="Calibri"/>
                <a:ea typeface="Calibri"/>
                <a:cs typeface="Calibri"/>
                <a:sym typeface="Calibri"/>
              </a:rPr>
              <a:t>When the executive branch refuses to comply with a clear, final court order — not appealing it, not clarifying it, just ignoring it — that’s the line.</a:t>
            </a:r>
            <a:endParaRPr b="0" i="0" sz="1400" u="none" cap="none" strike="noStrike">
              <a:solidFill>
                <a:schemeClr val="dk1"/>
              </a:solidFill>
              <a:latin typeface="Calibri"/>
              <a:ea typeface="Calibri"/>
              <a:cs typeface="Calibri"/>
              <a:sym typeface="Calibri"/>
            </a:endParaRPr>
          </a:p>
        </p:txBody>
      </p:sp>
      <p:sp>
        <p:nvSpPr>
          <p:cNvPr id="222" name="Google Shape;222;g3d4495dda88_0_168"/>
          <p:cNvSpPr/>
          <p:nvPr/>
        </p:nvSpPr>
        <p:spPr>
          <a:xfrm>
            <a:off x="274320" y="4045920"/>
            <a:ext cx="402300" cy="402300"/>
          </a:xfrm>
          <a:prstGeom prst="ellipse">
            <a:avLst/>
          </a:prstGeom>
          <a:solidFill>
            <a:srgbClr val="6C2C7C"/>
          </a:solidFill>
          <a:ln cap="flat" cmpd="sng" w="12700">
            <a:solidFill>
              <a:srgbClr val="6C2C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g3d4495dda88_0_168"/>
          <p:cNvSpPr/>
          <p:nvPr/>
        </p:nvSpPr>
        <p:spPr>
          <a:xfrm>
            <a:off x="274320" y="4082496"/>
            <a:ext cx="402300" cy="32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500"/>
              <a:buFont typeface="Georgia"/>
              <a:buNone/>
            </a:pPr>
            <a:r>
              <a:rPr b="1" i="0" lang="en" sz="1500" u="none" cap="none" strike="noStrike">
                <a:solidFill>
                  <a:srgbClr val="FFFFFF"/>
                </a:solidFill>
                <a:latin typeface="Georgia"/>
                <a:ea typeface="Georgia"/>
                <a:cs typeface="Georgia"/>
                <a:sym typeface="Georgia"/>
              </a:rPr>
              <a:t>4</a:t>
            </a:r>
            <a:endParaRPr b="0" i="0" sz="15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9FF"/>
        </a:solidFill>
      </p:bgPr>
    </p:bg>
    <p:spTree>
      <p:nvGrpSpPr>
        <p:cNvPr id="228" name="Shape 228"/>
        <p:cNvGrpSpPr/>
        <p:nvPr/>
      </p:nvGrpSpPr>
      <p:grpSpPr>
        <a:xfrm>
          <a:off x="0" y="0"/>
          <a:ext cx="0" cy="0"/>
          <a:chOff x="0" y="0"/>
          <a:chExt cx="0" cy="0"/>
        </a:xfrm>
      </p:grpSpPr>
      <p:sp>
        <p:nvSpPr>
          <p:cNvPr id="229" name="Google Shape;229;g3d4495dda88_0_190"/>
          <p:cNvSpPr/>
          <p:nvPr/>
        </p:nvSpPr>
        <p:spPr>
          <a:xfrm>
            <a:off x="411480" y="256032"/>
            <a:ext cx="83211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2600"/>
              <a:buFont typeface="Georgia"/>
              <a:buNone/>
            </a:pPr>
            <a:r>
              <a:rPr b="1" i="0" lang="en" sz="2600" u="none" cap="none" strike="noStrike">
                <a:solidFill>
                  <a:srgbClr val="1B2A6B"/>
                </a:solidFill>
                <a:latin typeface="Georgia"/>
                <a:ea typeface="Georgia"/>
                <a:cs typeface="Georgia"/>
                <a:sym typeface="Georgia"/>
              </a:rPr>
              <a:t>The First Hour of the Crisis</a:t>
            </a:r>
            <a:endParaRPr b="0" i="0" sz="2600" u="none" cap="none" strike="noStrike">
              <a:solidFill>
                <a:schemeClr val="dk1"/>
              </a:solidFill>
              <a:latin typeface="Calibri"/>
              <a:ea typeface="Calibri"/>
              <a:cs typeface="Calibri"/>
              <a:sym typeface="Calibri"/>
            </a:endParaRPr>
          </a:p>
        </p:txBody>
      </p:sp>
      <p:sp>
        <p:nvSpPr>
          <p:cNvPr id="230" name="Google Shape;230;g3d4495dda88_0_190"/>
          <p:cNvSpPr/>
          <p:nvPr/>
        </p:nvSpPr>
        <p:spPr>
          <a:xfrm>
            <a:off x="457200" y="823027"/>
            <a:ext cx="8229600" cy="484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C2C7C"/>
              </a:buClr>
              <a:buSzPts val="1100"/>
              <a:buFont typeface="Calibri"/>
              <a:buNone/>
            </a:pPr>
            <a:r>
              <a:rPr b="1" i="1" lang="en" sz="1400" u="none" cap="none" strike="noStrike">
                <a:solidFill>
                  <a:srgbClr val="1B2A6B"/>
                </a:solidFill>
                <a:latin typeface="Calibri"/>
                <a:ea typeface="Calibri"/>
                <a:cs typeface="Calibri"/>
                <a:sym typeface="Calibri"/>
              </a:rPr>
              <a:t>The first hour matters the most. Authoritarian seizures depend on confusion, shock, and the appearance of inevitability. Your job is to deny them that. Act visibly, calmly, and immediately.</a:t>
            </a:r>
            <a:endParaRPr b="1" i="0" sz="1400" u="none" cap="none" strike="noStrike">
              <a:solidFill>
                <a:schemeClr val="dk1"/>
              </a:solidFill>
              <a:latin typeface="Calibri"/>
              <a:ea typeface="Calibri"/>
              <a:cs typeface="Calibri"/>
              <a:sym typeface="Calibri"/>
            </a:endParaRPr>
          </a:p>
        </p:txBody>
      </p:sp>
      <p:sp>
        <p:nvSpPr>
          <p:cNvPr id="231" name="Google Shape;231;g3d4495dda88_0_190"/>
          <p:cNvSpPr/>
          <p:nvPr/>
        </p:nvSpPr>
        <p:spPr>
          <a:xfrm>
            <a:off x="274320" y="1600200"/>
            <a:ext cx="384000" cy="384000"/>
          </a:xfrm>
          <a:prstGeom prst="ellipse">
            <a:avLst/>
          </a:prstGeom>
          <a:solidFill>
            <a:srgbClr val="6C2C7C"/>
          </a:solidFill>
          <a:ln cap="flat" cmpd="sng" w="12700">
            <a:solidFill>
              <a:srgbClr val="6C2C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g3d4495dda88_0_190"/>
          <p:cNvSpPr/>
          <p:nvPr/>
        </p:nvSpPr>
        <p:spPr>
          <a:xfrm>
            <a:off x="274320" y="1627632"/>
            <a:ext cx="384000" cy="310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400"/>
              <a:buFont typeface="Georgia"/>
              <a:buNone/>
            </a:pPr>
            <a:r>
              <a:rPr b="1" i="0" lang="en" sz="1400" u="none" cap="none" strike="noStrike">
                <a:solidFill>
                  <a:srgbClr val="FFFFFF"/>
                </a:solidFill>
                <a:latin typeface="Georgia"/>
                <a:ea typeface="Georgia"/>
                <a:cs typeface="Georgia"/>
                <a:sym typeface="Georgia"/>
              </a:rPr>
              <a:t>1</a:t>
            </a:r>
            <a:endParaRPr b="0" i="0" sz="1400" u="none" cap="none" strike="noStrike">
              <a:solidFill>
                <a:schemeClr val="dk1"/>
              </a:solidFill>
              <a:latin typeface="Calibri"/>
              <a:ea typeface="Calibri"/>
              <a:cs typeface="Calibri"/>
              <a:sym typeface="Calibri"/>
            </a:endParaRPr>
          </a:p>
        </p:txBody>
      </p:sp>
      <p:sp>
        <p:nvSpPr>
          <p:cNvPr id="233" name="Google Shape;233;g3d4495dda88_0_190"/>
          <p:cNvSpPr/>
          <p:nvPr/>
        </p:nvSpPr>
        <p:spPr>
          <a:xfrm>
            <a:off x="749808" y="1481328"/>
            <a:ext cx="8119800" cy="6675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g3d4495dda88_0_190"/>
          <p:cNvSpPr/>
          <p:nvPr/>
        </p:nvSpPr>
        <p:spPr>
          <a:xfrm>
            <a:off x="877824" y="1563624"/>
            <a:ext cx="7863900" cy="539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C2C7C"/>
              </a:buClr>
              <a:buSzPts val="1150"/>
              <a:buFont typeface="Georgia"/>
              <a:buNone/>
            </a:pPr>
            <a:r>
              <a:rPr b="1" i="0" lang="en" sz="1250" u="none" cap="none" strike="noStrike">
                <a:solidFill>
                  <a:srgbClr val="6C2C7C"/>
                </a:solidFill>
                <a:latin typeface="Georgia"/>
                <a:ea typeface="Georgia"/>
                <a:cs typeface="Georgia"/>
                <a:sym typeface="Georgia"/>
              </a:rPr>
              <a:t>Don't freeze. Verify first. </a:t>
            </a:r>
            <a:r>
              <a:rPr b="1" i="0" lang="en" sz="1150" u="none" cap="none" strike="noStrike">
                <a:solidFill>
                  <a:srgbClr val="6C2C7C"/>
                </a:solidFill>
                <a:latin typeface="Georgia"/>
                <a:ea typeface="Georgia"/>
                <a:cs typeface="Georgia"/>
                <a:sym typeface="Georgia"/>
              </a:rPr>
              <a:t> </a:t>
            </a:r>
            <a:r>
              <a:rPr b="0" i="0" lang="en" sz="1200" u="none" cap="none" strike="noStrike">
                <a:solidFill>
                  <a:srgbClr val="1B2A6B"/>
                </a:solidFill>
                <a:latin typeface="Calibri"/>
                <a:ea typeface="Calibri"/>
                <a:cs typeface="Calibri"/>
                <a:sym typeface="Calibri"/>
              </a:rPr>
              <a:t>Take 5 minutes to confirm what you're seeing — check at least three independent sources. Do not share unverified information. Then act. Paralysis is the enemy; so is panic. Calm, informed action is your first task.</a:t>
            </a:r>
            <a:endParaRPr b="0" i="0" sz="1200" u="none" cap="none" strike="noStrike">
              <a:solidFill>
                <a:schemeClr val="dk1"/>
              </a:solidFill>
              <a:latin typeface="Calibri"/>
              <a:ea typeface="Calibri"/>
              <a:cs typeface="Calibri"/>
              <a:sym typeface="Calibri"/>
            </a:endParaRPr>
          </a:p>
        </p:txBody>
      </p:sp>
      <p:sp>
        <p:nvSpPr>
          <p:cNvPr id="235" name="Google Shape;235;g3d4495dda88_0_190"/>
          <p:cNvSpPr/>
          <p:nvPr/>
        </p:nvSpPr>
        <p:spPr>
          <a:xfrm>
            <a:off x="274320" y="2318004"/>
            <a:ext cx="384000" cy="384000"/>
          </a:xfrm>
          <a:prstGeom prst="ellipse">
            <a:avLst/>
          </a:prstGeom>
          <a:solidFill>
            <a:srgbClr val="CE0067"/>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g3d4495dda88_0_190"/>
          <p:cNvSpPr/>
          <p:nvPr/>
        </p:nvSpPr>
        <p:spPr>
          <a:xfrm>
            <a:off x="274320" y="2345436"/>
            <a:ext cx="384000" cy="310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400"/>
              <a:buFont typeface="Georgia"/>
              <a:buNone/>
            </a:pPr>
            <a:r>
              <a:rPr b="1" i="0" lang="en" sz="1400" u="none" cap="none" strike="noStrike">
                <a:solidFill>
                  <a:srgbClr val="FFFFFF"/>
                </a:solidFill>
                <a:latin typeface="Georgia"/>
                <a:ea typeface="Georgia"/>
                <a:cs typeface="Georgia"/>
                <a:sym typeface="Georgia"/>
              </a:rPr>
              <a:t>2</a:t>
            </a:r>
            <a:endParaRPr b="0" i="0" sz="1400" u="none" cap="none" strike="noStrike">
              <a:solidFill>
                <a:schemeClr val="dk1"/>
              </a:solidFill>
              <a:latin typeface="Calibri"/>
              <a:ea typeface="Calibri"/>
              <a:cs typeface="Calibri"/>
              <a:sym typeface="Calibri"/>
            </a:endParaRPr>
          </a:p>
        </p:txBody>
      </p:sp>
      <p:sp>
        <p:nvSpPr>
          <p:cNvPr id="237" name="Google Shape;237;g3d4495dda88_0_190"/>
          <p:cNvSpPr/>
          <p:nvPr/>
        </p:nvSpPr>
        <p:spPr>
          <a:xfrm>
            <a:off x="749808" y="2199132"/>
            <a:ext cx="8119800" cy="6675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g3d4495dda88_0_190"/>
          <p:cNvSpPr/>
          <p:nvPr/>
        </p:nvSpPr>
        <p:spPr>
          <a:xfrm>
            <a:off x="877824" y="2281428"/>
            <a:ext cx="7863900" cy="539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150"/>
              <a:buFont typeface="Georgia"/>
              <a:buNone/>
            </a:pPr>
            <a:r>
              <a:rPr b="1" i="0" lang="en" sz="1250" u="none" cap="none" strike="noStrike">
                <a:solidFill>
                  <a:srgbClr val="CE0067"/>
                </a:solidFill>
                <a:latin typeface="Georgia"/>
                <a:ea typeface="Georgia"/>
                <a:cs typeface="Georgia"/>
                <a:sym typeface="Georgia"/>
              </a:rPr>
              <a:t>Open Signal and alert your network.  </a:t>
            </a:r>
            <a:r>
              <a:rPr b="0" i="0" lang="en" sz="1200" u="none" cap="none" strike="noStrike">
                <a:solidFill>
                  <a:srgbClr val="1B2A6B"/>
                </a:solidFill>
                <a:latin typeface="Calibri"/>
                <a:ea typeface="Calibri"/>
                <a:cs typeface="Calibri"/>
                <a:sym typeface="Calibri"/>
              </a:rPr>
              <a:t>Send a brief, factual message to your Signal group: what you know, what you don't, and that you're watching. Ask people to do the same with their networks. Information that moves fast and accurately is the first line of resistance.</a:t>
            </a:r>
            <a:endParaRPr b="0" i="0" sz="1200" u="none" cap="none" strike="noStrike">
              <a:solidFill>
                <a:schemeClr val="dk1"/>
              </a:solidFill>
              <a:latin typeface="Calibri"/>
              <a:ea typeface="Calibri"/>
              <a:cs typeface="Calibri"/>
              <a:sym typeface="Calibri"/>
            </a:endParaRPr>
          </a:p>
        </p:txBody>
      </p:sp>
      <p:sp>
        <p:nvSpPr>
          <p:cNvPr id="239" name="Google Shape;239;g3d4495dda88_0_190"/>
          <p:cNvSpPr/>
          <p:nvPr/>
        </p:nvSpPr>
        <p:spPr>
          <a:xfrm>
            <a:off x="274320" y="3035808"/>
            <a:ext cx="384000" cy="384000"/>
          </a:xfrm>
          <a:prstGeom prst="ellipse">
            <a:avLst/>
          </a:prstGeom>
          <a:solidFill>
            <a:srgbClr val="1B2A6B"/>
          </a:solidFill>
          <a:ln cap="flat" cmpd="sng" w="12700">
            <a:solidFill>
              <a:srgbClr val="1B2A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g3d4495dda88_0_190"/>
          <p:cNvSpPr/>
          <p:nvPr/>
        </p:nvSpPr>
        <p:spPr>
          <a:xfrm>
            <a:off x="274320" y="3063240"/>
            <a:ext cx="384000" cy="310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400"/>
              <a:buFont typeface="Georgia"/>
              <a:buNone/>
            </a:pPr>
            <a:r>
              <a:rPr b="1" i="0" lang="en" sz="1400" u="none" cap="none" strike="noStrike">
                <a:solidFill>
                  <a:srgbClr val="FFFFFF"/>
                </a:solidFill>
                <a:latin typeface="Georgia"/>
                <a:ea typeface="Georgia"/>
                <a:cs typeface="Georgia"/>
                <a:sym typeface="Georgia"/>
              </a:rPr>
              <a:t>3</a:t>
            </a:r>
            <a:endParaRPr b="0" i="0" sz="1400" u="none" cap="none" strike="noStrike">
              <a:solidFill>
                <a:schemeClr val="dk1"/>
              </a:solidFill>
              <a:latin typeface="Calibri"/>
              <a:ea typeface="Calibri"/>
              <a:cs typeface="Calibri"/>
              <a:sym typeface="Calibri"/>
            </a:endParaRPr>
          </a:p>
        </p:txBody>
      </p:sp>
      <p:sp>
        <p:nvSpPr>
          <p:cNvPr id="241" name="Google Shape;241;g3d4495dda88_0_190"/>
          <p:cNvSpPr/>
          <p:nvPr/>
        </p:nvSpPr>
        <p:spPr>
          <a:xfrm>
            <a:off x="749808" y="2916936"/>
            <a:ext cx="8119800" cy="6675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g3d4495dda88_0_190"/>
          <p:cNvSpPr/>
          <p:nvPr/>
        </p:nvSpPr>
        <p:spPr>
          <a:xfrm>
            <a:off x="877824" y="2999232"/>
            <a:ext cx="7863900" cy="539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A6B"/>
              </a:buClr>
              <a:buSzPts val="1150"/>
              <a:buFont typeface="Georgia"/>
              <a:buNone/>
            </a:pPr>
            <a:r>
              <a:rPr b="1" i="0" lang="en" sz="1150" u="none" cap="none" strike="noStrike">
                <a:solidFill>
                  <a:srgbClr val="1B2A6B"/>
                </a:solidFill>
                <a:latin typeface="Georgia"/>
                <a:ea typeface="Georgia"/>
                <a:cs typeface="Georgia"/>
                <a:sym typeface="Georgia"/>
              </a:rPr>
              <a:t>C</a:t>
            </a:r>
            <a:r>
              <a:rPr b="1" i="0" lang="en" sz="1250" u="none" cap="none" strike="noStrike">
                <a:solidFill>
                  <a:srgbClr val="1B2A6B"/>
                </a:solidFill>
                <a:latin typeface="Georgia"/>
                <a:ea typeface="Georgia"/>
                <a:cs typeface="Georgia"/>
                <a:sym typeface="Georgia"/>
              </a:rPr>
              <a:t>all or text your elected officials — right now.  </a:t>
            </a:r>
            <a:r>
              <a:rPr b="0" i="0" lang="en" sz="1200" u="none" cap="none" strike="noStrike">
                <a:solidFill>
                  <a:srgbClr val="1B2A6B"/>
                </a:solidFill>
                <a:latin typeface="Calibri"/>
                <a:ea typeface="Calibri"/>
                <a:cs typeface="Calibri"/>
                <a:sym typeface="Calibri"/>
              </a:rPr>
              <a:t>Find your U.S. House rep and both senators. Call their offices. Leave a message. Text their public lines. Say: 'I am watching. I expect you to publicly affirm the Constitution and reject any suspension of democratic process.' Make them go on record.</a:t>
            </a:r>
            <a:endParaRPr b="0" i="0" sz="1200" u="none" cap="none" strike="noStrike">
              <a:solidFill>
                <a:schemeClr val="dk1"/>
              </a:solidFill>
              <a:latin typeface="Calibri"/>
              <a:ea typeface="Calibri"/>
              <a:cs typeface="Calibri"/>
              <a:sym typeface="Calibri"/>
            </a:endParaRPr>
          </a:p>
        </p:txBody>
      </p:sp>
      <p:sp>
        <p:nvSpPr>
          <p:cNvPr id="243" name="Google Shape;243;g3d4495dda88_0_190"/>
          <p:cNvSpPr/>
          <p:nvPr/>
        </p:nvSpPr>
        <p:spPr>
          <a:xfrm>
            <a:off x="274320" y="3753612"/>
            <a:ext cx="384000" cy="384000"/>
          </a:xfrm>
          <a:prstGeom prst="ellipse">
            <a:avLst/>
          </a:prstGeom>
          <a:solidFill>
            <a:srgbClr val="CE0067"/>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g3d4495dda88_0_190"/>
          <p:cNvSpPr/>
          <p:nvPr/>
        </p:nvSpPr>
        <p:spPr>
          <a:xfrm>
            <a:off x="274320" y="3781044"/>
            <a:ext cx="384000" cy="310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400"/>
              <a:buFont typeface="Georgia"/>
              <a:buNone/>
            </a:pPr>
            <a:r>
              <a:rPr b="1" i="0" lang="en" sz="1400" u="none" cap="none" strike="noStrike">
                <a:solidFill>
                  <a:srgbClr val="FFFFFF"/>
                </a:solidFill>
                <a:latin typeface="Georgia"/>
                <a:ea typeface="Georgia"/>
                <a:cs typeface="Georgia"/>
                <a:sym typeface="Georgia"/>
              </a:rPr>
              <a:t>4</a:t>
            </a:r>
            <a:endParaRPr b="0" i="0" sz="1400" u="none" cap="none" strike="noStrike">
              <a:solidFill>
                <a:schemeClr val="dk1"/>
              </a:solidFill>
              <a:latin typeface="Calibri"/>
              <a:ea typeface="Calibri"/>
              <a:cs typeface="Calibri"/>
              <a:sym typeface="Calibri"/>
            </a:endParaRPr>
          </a:p>
        </p:txBody>
      </p:sp>
      <p:sp>
        <p:nvSpPr>
          <p:cNvPr id="245" name="Google Shape;245;g3d4495dda88_0_190"/>
          <p:cNvSpPr/>
          <p:nvPr/>
        </p:nvSpPr>
        <p:spPr>
          <a:xfrm>
            <a:off x="749808" y="3634740"/>
            <a:ext cx="8119800" cy="6675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g3d4495dda88_0_190"/>
          <p:cNvSpPr/>
          <p:nvPr/>
        </p:nvSpPr>
        <p:spPr>
          <a:xfrm>
            <a:off x="877824" y="3717036"/>
            <a:ext cx="7863900" cy="539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150"/>
              <a:buFont typeface="Georgia"/>
              <a:buNone/>
            </a:pPr>
            <a:r>
              <a:rPr b="1" i="0" lang="en" sz="1250" u="none" cap="none" strike="noStrike">
                <a:solidFill>
                  <a:srgbClr val="CE0067"/>
                </a:solidFill>
                <a:latin typeface="Georgia"/>
                <a:ea typeface="Georgia"/>
                <a:cs typeface="Georgia"/>
                <a:sym typeface="Georgia"/>
              </a:rPr>
              <a:t>Get outside. Peacefully, visibly, immediately.</a:t>
            </a:r>
            <a:r>
              <a:rPr b="1" i="0" lang="en" sz="1150" u="none" cap="none" strike="noStrike">
                <a:solidFill>
                  <a:srgbClr val="CE0067"/>
                </a:solidFill>
                <a:latin typeface="Georgia"/>
                <a:ea typeface="Georgia"/>
                <a:cs typeface="Georgia"/>
                <a:sym typeface="Georgia"/>
              </a:rPr>
              <a:t>  </a:t>
            </a:r>
            <a:r>
              <a:rPr b="0" i="0" lang="en" sz="1200" u="none" cap="none" strike="noStrike">
                <a:solidFill>
                  <a:srgbClr val="1B2A6B"/>
                </a:solidFill>
                <a:latin typeface="Calibri"/>
                <a:ea typeface="Calibri"/>
                <a:cs typeface="Calibri"/>
                <a:sym typeface="Calibri"/>
              </a:rPr>
              <a:t>Go to the nearest public square, courthouse steps, or busy corner. Bring a sign or nothing at all. A visible, peaceful public presence in the first hour signals that people are not accepting this quietly. It is one of the most important things you can do.</a:t>
            </a:r>
            <a:endParaRPr b="0" i="0" sz="1200" u="none" cap="none" strike="noStrike">
              <a:solidFill>
                <a:schemeClr val="dk1"/>
              </a:solidFill>
              <a:latin typeface="Calibri"/>
              <a:ea typeface="Calibri"/>
              <a:cs typeface="Calibri"/>
              <a:sym typeface="Calibri"/>
            </a:endParaRPr>
          </a:p>
        </p:txBody>
      </p:sp>
      <p:sp>
        <p:nvSpPr>
          <p:cNvPr id="247" name="Google Shape;247;g3d4495dda88_0_190"/>
          <p:cNvSpPr/>
          <p:nvPr/>
        </p:nvSpPr>
        <p:spPr>
          <a:xfrm>
            <a:off x="274320" y="4471416"/>
            <a:ext cx="384000" cy="384000"/>
          </a:xfrm>
          <a:prstGeom prst="ellipse">
            <a:avLst/>
          </a:prstGeom>
          <a:solidFill>
            <a:srgbClr val="89ABE3"/>
          </a:solidFill>
          <a:ln cap="flat" cmpd="sng" w="12700">
            <a:solidFill>
              <a:srgbClr val="89ABE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g3d4495dda88_0_190"/>
          <p:cNvSpPr/>
          <p:nvPr/>
        </p:nvSpPr>
        <p:spPr>
          <a:xfrm>
            <a:off x="274320" y="4498848"/>
            <a:ext cx="384000" cy="310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400"/>
              <a:buFont typeface="Georgia"/>
              <a:buNone/>
            </a:pPr>
            <a:r>
              <a:rPr b="1" i="0" lang="en" sz="1400" u="none" cap="none" strike="noStrike">
                <a:solidFill>
                  <a:srgbClr val="FFFFFF"/>
                </a:solidFill>
                <a:latin typeface="Georgia"/>
                <a:ea typeface="Georgia"/>
                <a:cs typeface="Georgia"/>
                <a:sym typeface="Georgia"/>
              </a:rPr>
              <a:t>5</a:t>
            </a:r>
            <a:endParaRPr b="0" i="0" sz="1400" u="none" cap="none" strike="noStrike">
              <a:solidFill>
                <a:schemeClr val="dk1"/>
              </a:solidFill>
              <a:latin typeface="Calibri"/>
              <a:ea typeface="Calibri"/>
              <a:cs typeface="Calibri"/>
              <a:sym typeface="Calibri"/>
            </a:endParaRPr>
          </a:p>
        </p:txBody>
      </p:sp>
      <p:sp>
        <p:nvSpPr>
          <p:cNvPr id="249" name="Google Shape;249;g3d4495dda88_0_190"/>
          <p:cNvSpPr/>
          <p:nvPr/>
        </p:nvSpPr>
        <p:spPr>
          <a:xfrm>
            <a:off x="749808" y="4352544"/>
            <a:ext cx="8119800" cy="6675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 name="Google Shape;250;g3d4495dda88_0_190"/>
          <p:cNvSpPr/>
          <p:nvPr/>
        </p:nvSpPr>
        <p:spPr>
          <a:xfrm>
            <a:off x="877824" y="4434840"/>
            <a:ext cx="7863900" cy="539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89ABE3"/>
              </a:buClr>
              <a:buSzPts val="1150"/>
              <a:buFont typeface="Georgia"/>
              <a:buNone/>
            </a:pPr>
            <a:r>
              <a:rPr b="1" i="0" lang="en" sz="1250" u="none" cap="none" strike="noStrike">
                <a:solidFill>
                  <a:srgbClr val="6C2C7C"/>
                </a:solidFill>
                <a:latin typeface="Georgia"/>
                <a:ea typeface="Georgia"/>
                <a:cs typeface="Georgia"/>
                <a:sym typeface="Georgia"/>
              </a:rPr>
              <a:t>Document everything you see.</a:t>
            </a:r>
            <a:r>
              <a:rPr b="1" i="0" lang="en" sz="1250" u="none" cap="none" strike="noStrike">
                <a:solidFill>
                  <a:srgbClr val="89ABE3"/>
                </a:solidFill>
                <a:latin typeface="Georgia"/>
                <a:ea typeface="Georgia"/>
                <a:cs typeface="Georgia"/>
                <a:sym typeface="Georgia"/>
              </a:rPr>
              <a:t> </a:t>
            </a:r>
            <a:r>
              <a:rPr b="1" i="0" lang="en" sz="1150" u="none" cap="none" strike="noStrike">
                <a:solidFill>
                  <a:srgbClr val="89ABE3"/>
                </a:solidFill>
                <a:latin typeface="Georgia"/>
                <a:ea typeface="Georgia"/>
                <a:cs typeface="Georgia"/>
                <a:sym typeface="Georgia"/>
              </a:rPr>
              <a:t> </a:t>
            </a:r>
            <a:r>
              <a:rPr b="0" i="0" lang="en" sz="1200" u="none" cap="none" strike="noStrike">
                <a:solidFill>
                  <a:srgbClr val="1B2A6B"/>
                </a:solidFill>
                <a:latin typeface="Calibri"/>
                <a:ea typeface="Calibri"/>
                <a:cs typeface="Calibri"/>
                <a:sym typeface="Calibri"/>
              </a:rPr>
              <a:t>Take video and photos of public spaces, police presence, official vehicles, and any unusual activity. Backup to cloud immediately. Do not confront — observe and record. What gets documented gets preserved. What gets preserved can be used.</a:t>
            </a:r>
            <a:endParaRPr b="0" i="0" sz="1200" u="none" cap="none" strike="noStrike">
              <a:solidFill>
                <a:schemeClr val="dk1"/>
              </a:solidFill>
              <a:latin typeface="Calibri"/>
              <a:ea typeface="Calibri"/>
              <a:cs typeface="Calibri"/>
              <a:sym typeface="Calibri"/>
            </a:endParaRPr>
          </a:p>
        </p:txBody>
      </p:sp>
      <p:sp>
        <p:nvSpPr>
          <p:cNvPr id="251" name="Google Shape;251;g3d4495dda88_0_190"/>
          <p:cNvSpPr/>
          <p:nvPr/>
        </p:nvSpPr>
        <p:spPr>
          <a:xfrm>
            <a:off x="502920" y="4663440"/>
            <a:ext cx="8138100" cy="34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E0067"/>
              </a:buClr>
              <a:buSzPts val="1200"/>
              <a:buFont typeface="Calibri"/>
              <a:buNone/>
            </a:pPr>
            <a:r>
              <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9FF"/>
        </a:solidFill>
      </p:bgPr>
    </p:bg>
    <p:spTree>
      <p:nvGrpSpPr>
        <p:cNvPr id="256" name="Shape 256"/>
        <p:cNvGrpSpPr/>
        <p:nvPr/>
      </p:nvGrpSpPr>
      <p:grpSpPr>
        <a:xfrm>
          <a:off x="0" y="0"/>
          <a:ext cx="0" cy="0"/>
          <a:chOff x="0" y="0"/>
          <a:chExt cx="0" cy="0"/>
        </a:xfrm>
      </p:grpSpPr>
      <p:sp>
        <p:nvSpPr>
          <p:cNvPr id="257" name="Google Shape;257;g3d4495dda88_0_217"/>
          <p:cNvSpPr/>
          <p:nvPr/>
        </p:nvSpPr>
        <p:spPr>
          <a:xfrm>
            <a:off x="411480" y="256032"/>
            <a:ext cx="83211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2600"/>
              <a:buFont typeface="Georgia"/>
              <a:buNone/>
            </a:pPr>
            <a:r>
              <a:rPr b="1" i="0" lang="en" sz="2600" u="none" cap="none" strike="noStrike">
                <a:solidFill>
                  <a:srgbClr val="1B2A6B"/>
                </a:solidFill>
                <a:latin typeface="Georgia"/>
                <a:ea typeface="Georgia"/>
                <a:cs typeface="Georgia"/>
                <a:sym typeface="Georgia"/>
              </a:rPr>
              <a:t>The First 24 Hours of the Crisis</a:t>
            </a:r>
            <a:endParaRPr b="0" i="0" sz="2600" u="none" cap="none" strike="noStrike">
              <a:solidFill>
                <a:schemeClr val="dk1"/>
              </a:solidFill>
              <a:latin typeface="Calibri"/>
              <a:ea typeface="Calibri"/>
              <a:cs typeface="Calibri"/>
              <a:sym typeface="Calibri"/>
            </a:endParaRPr>
          </a:p>
        </p:txBody>
      </p:sp>
      <p:sp>
        <p:nvSpPr>
          <p:cNvPr id="258" name="Google Shape;258;g3d4495dda88_0_217"/>
          <p:cNvSpPr/>
          <p:nvPr/>
        </p:nvSpPr>
        <p:spPr>
          <a:xfrm>
            <a:off x="457200" y="823027"/>
            <a:ext cx="8229600" cy="484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C2C7C"/>
              </a:buClr>
              <a:buSzPts val="1100"/>
              <a:buFont typeface="Calibri"/>
              <a:buNone/>
            </a:pPr>
            <a:r>
              <a:rPr b="1" i="1" lang="en" sz="1200" u="none" cap="none" strike="noStrike">
                <a:solidFill>
                  <a:srgbClr val="6C2C7C"/>
                </a:solidFill>
                <a:latin typeface="Calibri"/>
                <a:ea typeface="Calibri"/>
                <a:cs typeface="Calibri"/>
                <a:sym typeface="Calibri"/>
              </a:rPr>
              <a:t>T</a:t>
            </a:r>
            <a:r>
              <a:rPr b="1" i="1" lang="en" sz="1400" u="none" cap="none" strike="noStrike">
                <a:solidFill>
                  <a:srgbClr val="1B2A6B"/>
                </a:solidFill>
                <a:latin typeface="Calibri"/>
                <a:ea typeface="Calibri"/>
                <a:cs typeface="Calibri"/>
                <a:sym typeface="Calibri"/>
              </a:rPr>
              <a:t>he seizure will try to normalize itself overnight. Your job in the first 24 hours is to prevent that — to keep the pressure public, organized, and unmistakably nonviolent.</a:t>
            </a:r>
            <a:endParaRPr b="1" i="0" sz="1400" u="none" cap="none" strike="noStrike">
              <a:solidFill>
                <a:schemeClr val="dk1"/>
              </a:solidFill>
              <a:latin typeface="Calibri"/>
              <a:ea typeface="Calibri"/>
              <a:cs typeface="Calibri"/>
              <a:sym typeface="Calibri"/>
            </a:endParaRPr>
          </a:p>
        </p:txBody>
      </p:sp>
      <p:sp>
        <p:nvSpPr>
          <p:cNvPr id="259" name="Google Shape;259;g3d4495dda88_0_217"/>
          <p:cNvSpPr/>
          <p:nvPr/>
        </p:nvSpPr>
        <p:spPr>
          <a:xfrm>
            <a:off x="274320" y="1600200"/>
            <a:ext cx="384000" cy="384000"/>
          </a:xfrm>
          <a:prstGeom prst="ellipse">
            <a:avLst/>
          </a:prstGeom>
          <a:solidFill>
            <a:srgbClr val="6C2C7C"/>
          </a:solidFill>
          <a:ln cap="flat" cmpd="sng" w="12700">
            <a:solidFill>
              <a:srgbClr val="6C2C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g3d4495dda88_0_217"/>
          <p:cNvSpPr/>
          <p:nvPr/>
        </p:nvSpPr>
        <p:spPr>
          <a:xfrm>
            <a:off x="274320" y="1627632"/>
            <a:ext cx="384000" cy="310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400"/>
              <a:buFont typeface="Georgia"/>
              <a:buNone/>
            </a:pPr>
            <a:r>
              <a:rPr b="1" i="0" lang="en" sz="1400" u="none" cap="none" strike="noStrike">
                <a:solidFill>
                  <a:srgbClr val="FFFFFF"/>
                </a:solidFill>
                <a:latin typeface="Georgia"/>
                <a:ea typeface="Georgia"/>
                <a:cs typeface="Georgia"/>
                <a:sym typeface="Georgia"/>
              </a:rPr>
              <a:t>1</a:t>
            </a:r>
            <a:endParaRPr b="0" i="0" sz="1400" u="none" cap="none" strike="noStrike">
              <a:solidFill>
                <a:schemeClr val="dk1"/>
              </a:solidFill>
              <a:latin typeface="Calibri"/>
              <a:ea typeface="Calibri"/>
              <a:cs typeface="Calibri"/>
              <a:sym typeface="Calibri"/>
            </a:endParaRPr>
          </a:p>
        </p:txBody>
      </p:sp>
      <p:sp>
        <p:nvSpPr>
          <p:cNvPr id="261" name="Google Shape;261;g3d4495dda88_0_217"/>
          <p:cNvSpPr/>
          <p:nvPr/>
        </p:nvSpPr>
        <p:spPr>
          <a:xfrm>
            <a:off x="749808" y="1481328"/>
            <a:ext cx="8119800" cy="6675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g3d4495dda88_0_217"/>
          <p:cNvSpPr/>
          <p:nvPr/>
        </p:nvSpPr>
        <p:spPr>
          <a:xfrm>
            <a:off x="877824" y="1563624"/>
            <a:ext cx="7863900" cy="539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C2C7C"/>
              </a:buClr>
              <a:buSzPts val="1150"/>
              <a:buFont typeface="Georgia"/>
              <a:buNone/>
            </a:pPr>
            <a:r>
              <a:rPr b="1" i="0" lang="en" sz="1150" u="none" cap="none" strike="noStrike">
                <a:solidFill>
                  <a:srgbClr val="6C2C7C"/>
                </a:solidFill>
                <a:latin typeface="Georgia"/>
                <a:ea typeface="Georgia"/>
                <a:cs typeface="Georgia"/>
                <a:sym typeface="Georgia"/>
              </a:rPr>
              <a:t>Organize a public gathering — within hours, not days.  </a:t>
            </a:r>
            <a:r>
              <a:rPr b="0" i="0" lang="en" sz="1150" u="none" cap="none" strike="noStrike">
                <a:solidFill>
                  <a:srgbClr val="1B2A6B"/>
                </a:solidFill>
                <a:latin typeface="Calibri"/>
                <a:ea typeface="Calibri"/>
                <a:cs typeface="Calibri"/>
                <a:sym typeface="Calibri"/>
              </a:rPr>
              <a:t>Use your existing Signal group and neighborhood networks to call people together at a public location. It doesn't need to be a march. A visible, peaceful, large gathering in a public square says: we are here, we are watching, and we are not afraid.</a:t>
            </a:r>
            <a:endParaRPr b="0" i="0" sz="1150" u="none" cap="none" strike="noStrike">
              <a:solidFill>
                <a:schemeClr val="dk1"/>
              </a:solidFill>
              <a:latin typeface="Calibri"/>
              <a:ea typeface="Calibri"/>
              <a:cs typeface="Calibri"/>
              <a:sym typeface="Calibri"/>
            </a:endParaRPr>
          </a:p>
        </p:txBody>
      </p:sp>
      <p:sp>
        <p:nvSpPr>
          <p:cNvPr id="263" name="Google Shape;263;g3d4495dda88_0_217"/>
          <p:cNvSpPr/>
          <p:nvPr/>
        </p:nvSpPr>
        <p:spPr>
          <a:xfrm>
            <a:off x="274320" y="2318004"/>
            <a:ext cx="384000" cy="384000"/>
          </a:xfrm>
          <a:prstGeom prst="ellipse">
            <a:avLst/>
          </a:prstGeom>
          <a:solidFill>
            <a:srgbClr val="CE0067"/>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g3d4495dda88_0_217"/>
          <p:cNvSpPr/>
          <p:nvPr/>
        </p:nvSpPr>
        <p:spPr>
          <a:xfrm>
            <a:off x="274320" y="2345436"/>
            <a:ext cx="384000" cy="310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400"/>
              <a:buFont typeface="Georgia"/>
              <a:buNone/>
            </a:pPr>
            <a:r>
              <a:rPr b="1" i="0" lang="en" sz="1400" u="none" cap="none" strike="noStrike">
                <a:solidFill>
                  <a:srgbClr val="FFFFFF"/>
                </a:solidFill>
                <a:latin typeface="Georgia"/>
                <a:ea typeface="Georgia"/>
                <a:cs typeface="Georgia"/>
                <a:sym typeface="Georgia"/>
              </a:rPr>
              <a:t>2</a:t>
            </a:r>
            <a:endParaRPr b="0" i="0" sz="1400" u="none" cap="none" strike="noStrike">
              <a:solidFill>
                <a:schemeClr val="dk1"/>
              </a:solidFill>
              <a:latin typeface="Calibri"/>
              <a:ea typeface="Calibri"/>
              <a:cs typeface="Calibri"/>
              <a:sym typeface="Calibri"/>
            </a:endParaRPr>
          </a:p>
        </p:txBody>
      </p:sp>
      <p:sp>
        <p:nvSpPr>
          <p:cNvPr id="265" name="Google Shape;265;g3d4495dda88_0_217"/>
          <p:cNvSpPr/>
          <p:nvPr/>
        </p:nvSpPr>
        <p:spPr>
          <a:xfrm>
            <a:off x="749808" y="2199132"/>
            <a:ext cx="8119800" cy="6675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g3d4495dda88_0_217"/>
          <p:cNvSpPr/>
          <p:nvPr/>
        </p:nvSpPr>
        <p:spPr>
          <a:xfrm>
            <a:off x="877824" y="2281428"/>
            <a:ext cx="7863900" cy="539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150"/>
              <a:buFont typeface="Georgia"/>
              <a:buNone/>
            </a:pPr>
            <a:r>
              <a:rPr b="1" i="0" lang="en" sz="1150" u="none" cap="none" strike="noStrike">
                <a:solidFill>
                  <a:srgbClr val="CE0067"/>
                </a:solidFill>
                <a:latin typeface="Georgia"/>
                <a:ea typeface="Georgia"/>
                <a:cs typeface="Georgia"/>
                <a:sym typeface="Georgia"/>
              </a:rPr>
              <a:t>Demand independent verification of the triggering event.  </a:t>
            </a:r>
            <a:r>
              <a:rPr b="0" i="0" lang="en" sz="1150" u="none" cap="none" strike="noStrike">
                <a:solidFill>
                  <a:srgbClr val="1B2A6B"/>
                </a:solidFill>
                <a:latin typeface="Calibri"/>
                <a:ea typeface="Calibri"/>
                <a:cs typeface="Calibri"/>
                <a:sym typeface="Calibri"/>
              </a:rPr>
              <a:t>Every authoritarian seizure uses a crisis as justification. Demand to know: who verified the threat? What independent evidence exists? Push elected officials, journalists, and civil liberties organizations to investigate the premise of the emergency before accepting it.</a:t>
            </a:r>
            <a:endParaRPr b="0" i="0" sz="1150" u="none" cap="none" strike="noStrike">
              <a:solidFill>
                <a:schemeClr val="dk1"/>
              </a:solidFill>
              <a:latin typeface="Calibri"/>
              <a:ea typeface="Calibri"/>
              <a:cs typeface="Calibri"/>
              <a:sym typeface="Calibri"/>
            </a:endParaRPr>
          </a:p>
        </p:txBody>
      </p:sp>
      <p:sp>
        <p:nvSpPr>
          <p:cNvPr id="267" name="Google Shape;267;g3d4495dda88_0_217"/>
          <p:cNvSpPr/>
          <p:nvPr/>
        </p:nvSpPr>
        <p:spPr>
          <a:xfrm>
            <a:off x="274320" y="3035808"/>
            <a:ext cx="384000" cy="384000"/>
          </a:xfrm>
          <a:prstGeom prst="ellipse">
            <a:avLst/>
          </a:prstGeom>
          <a:solidFill>
            <a:srgbClr val="1B2A6B"/>
          </a:solidFill>
          <a:ln cap="flat" cmpd="sng" w="12700">
            <a:solidFill>
              <a:srgbClr val="1B2A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 name="Google Shape;268;g3d4495dda88_0_217"/>
          <p:cNvSpPr/>
          <p:nvPr/>
        </p:nvSpPr>
        <p:spPr>
          <a:xfrm>
            <a:off x="274320" y="3063240"/>
            <a:ext cx="384000" cy="310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400"/>
              <a:buFont typeface="Georgia"/>
              <a:buNone/>
            </a:pPr>
            <a:r>
              <a:rPr b="1" i="0" lang="en" sz="1400" u="none" cap="none" strike="noStrike">
                <a:solidFill>
                  <a:srgbClr val="FFFFFF"/>
                </a:solidFill>
                <a:latin typeface="Georgia"/>
                <a:ea typeface="Georgia"/>
                <a:cs typeface="Georgia"/>
                <a:sym typeface="Georgia"/>
              </a:rPr>
              <a:t>3</a:t>
            </a:r>
            <a:endParaRPr b="0" i="0" sz="1400" u="none" cap="none" strike="noStrike">
              <a:solidFill>
                <a:schemeClr val="dk1"/>
              </a:solidFill>
              <a:latin typeface="Calibri"/>
              <a:ea typeface="Calibri"/>
              <a:cs typeface="Calibri"/>
              <a:sym typeface="Calibri"/>
            </a:endParaRPr>
          </a:p>
        </p:txBody>
      </p:sp>
      <p:sp>
        <p:nvSpPr>
          <p:cNvPr id="269" name="Google Shape;269;g3d4495dda88_0_217"/>
          <p:cNvSpPr/>
          <p:nvPr/>
        </p:nvSpPr>
        <p:spPr>
          <a:xfrm>
            <a:off x="749808" y="2916936"/>
            <a:ext cx="8119800" cy="6675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 name="Google Shape;270;g3d4495dda88_0_217"/>
          <p:cNvSpPr/>
          <p:nvPr/>
        </p:nvSpPr>
        <p:spPr>
          <a:xfrm>
            <a:off x="877824" y="2999232"/>
            <a:ext cx="7863900" cy="539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A6B"/>
              </a:buClr>
              <a:buSzPts val="1150"/>
              <a:buFont typeface="Georgia"/>
              <a:buNone/>
            </a:pPr>
            <a:r>
              <a:rPr b="1" i="0" lang="en" sz="1150" u="none" cap="none" strike="noStrike">
                <a:solidFill>
                  <a:srgbClr val="1B2A6B"/>
                </a:solidFill>
                <a:latin typeface="Georgia"/>
                <a:ea typeface="Georgia"/>
                <a:cs typeface="Georgia"/>
                <a:sym typeface="Georgia"/>
              </a:rPr>
              <a:t>Connect with organized resistance — don't go it alone.  </a:t>
            </a:r>
            <a:r>
              <a:rPr b="0" i="0" lang="en" sz="1150" u="none" cap="none" strike="noStrike">
                <a:solidFill>
                  <a:srgbClr val="1B2A6B"/>
                </a:solidFill>
                <a:latin typeface="Calibri"/>
                <a:ea typeface="Calibri"/>
                <a:cs typeface="Calibri"/>
                <a:sym typeface="Calibri"/>
              </a:rPr>
              <a:t>Contact your local Indivisible chapter, ACLU affiliate, union, or faith community. Organized, coordinated resistance is exponentially more powerful than individual action. Find out what's being planned. Show up. Bring others.</a:t>
            </a:r>
            <a:endParaRPr b="0" i="0" sz="1150" u="none" cap="none" strike="noStrike">
              <a:solidFill>
                <a:schemeClr val="dk1"/>
              </a:solidFill>
              <a:latin typeface="Calibri"/>
              <a:ea typeface="Calibri"/>
              <a:cs typeface="Calibri"/>
              <a:sym typeface="Calibri"/>
            </a:endParaRPr>
          </a:p>
        </p:txBody>
      </p:sp>
      <p:sp>
        <p:nvSpPr>
          <p:cNvPr id="271" name="Google Shape;271;g3d4495dda88_0_217"/>
          <p:cNvSpPr/>
          <p:nvPr/>
        </p:nvSpPr>
        <p:spPr>
          <a:xfrm>
            <a:off x="274320" y="3753612"/>
            <a:ext cx="384000" cy="384000"/>
          </a:xfrm>
          <a:prstGeom prst="ellipse">
            <a:avLst/>
          </a:prstGeom>
          <a:solidFill>
            <a:srgbClr val="CE0067"/>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g3d4495dda88_0_217"/>
          <p:cNvSpPr/>
          <p:nvPr/>
        </p:nvSpPr>
        <p:spPr>
          <a:xfrm>
            <a:off x="274320" y="3781044"/>
            <a:ext cx="384000" cy="310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400"/>
              <a:buFont typeface="Georgia"/>
              <a:buNone/>
            </a:pPr>
            <a:r>
              <a:rPr b="1" i="0" lang="en" sz="1400" u="none" cap="none" strike="noStrike">
                <a:solidFill>
                  <a:srgbClr val="FFFFFF"/>
                </a:solidFill>
                <a:latin typeface="Georgia"/>
                <a:ea typeface="Georgia"/>
                <a:cs typeface="Georgia"/>
                <a:sym typeface="Georgia"/>
              </a:rPr>
              <a:t>4</a:t>
            </a:r>
            <a:endParaRPr b="0" i="0" sz="1400" u="none" cap="none" strike="noStrike">
              <a:solidFill>
                <a:schemeClr val="dk1"/>
              </a:solidFill>
              <a:latin typeface="Calibri"/>
              <a:ea typeface="Calibri"/>
              <a:cs typeface="Calibri"/>
              <a:sym typeface="Calibri"/>
            </a:endParaRPr>
          </a:p>
        </p:txBody>
      </p:sp>
      <p:sp>
        <p:nvSpPr>
          <p:cNvPr id="273" name="Google Shape;273;g3d4495dda88_0_217"/>
          <p:cNvSpPr/>
          <p:nvPr/>
        </p:nvSpPr>
        <p:spPr>
          <a:xfrm>
            <a:off x="749808" y="3634740"/>
            <a:ext cx="8119800" cy="6675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 name="Google Shape;274;g3d4495dda88_0_217"/>
          <p:cNvSpPr/>
          <p:nvPr/>
        </p:nvSpPr>
        <p:spPr>
          <a:xfrm>
            <a:off x="877824" y="3717036"/>
            <a:ext cx="7863900" cy="539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150"/>
              <a:buFont typeface="Georgia"/>
              <a:buNone/>
            </a:pPr>
            <a:r>
              <a:rPr b="1" i="0" lang="en" sz="1150" u="none" cap="none" strike="noStrike">
                <a:solidFill>
                  <a:srgbClr val="CE0067"/>
                </a:solidFill>
                <a:latin typeface="Georgia"/>
                <a:ea typeface="Georgia"/>
                <a:cs typeface="Georgia"/>
                <a:sym typeface="Georgia"/>
              </a:rPr>
              <a:t>Support economic non-cooperation if called.  </a:t>
            </a:r>
            <a:r>
              <a:rPr b="0" i="0" lang="en" sz="1150" u="none" cap="none" strike="noStrike">
                <a:solidFill>
                  <a:srgbClr val="1B2A6B"/>
                </a:solidFill>
                <a:latin typeface="Calibri"/>
                <a:ea typeface="Calibri"/>
                <a:cs typeface="Calibri"/>
                <a:sym typeface="Calibri"/>
              </a:rPr>
              <a:t>General strikes, work stoppages, and consumer boycotts are among the most powerful nonviolent tools available. If labor organizations, civil society groups, or coordinated campaigns call for economic non-cooperation — support it. Economies cannot run without people.</a:t>
            </a:r>
            <a:endParaRPr b="0" i="0" sz="1150" u="none" cap="none" strike="noStrike">
              <a:solidFill>
                <a:schemeClr val="dk1"/>
              </a:solidFill>
              <a:latin typeface="Calibri"/>
              <a:ea typeface="Calibri"/>
              <a:cs typeface="Calibri"/>
              <a:sym typeface="Calibri"/>
            </a:endParaRPr>
          </a:p>
        </p:txBody>
      </p:sp>
      <p:sp>
        <p:nvSpPr>
          <p:cNvPr id="275" name="Google Shape;275;g3d4495dda88_0_217"/>
          <p:cNvSpPr/>
          <p:nvPr/>
        </p:nvSpPr>
        <p:spPr>
          <a:xfrm>
            <a:off x="274320" y="4471416"/>
            <a:ext cx="384000" cy="384000"/>
          </a:xfrm>
          <a:prstGeom prst="ellipse">
            <a:avLst/>
          </a:prstGeom>
          <a:solidFill>
            <a:srgbClr val="89ABE3"/>
          </a:solidFill>
          <a:ln cap="flat" cmpd="sng" w="12700">
            <a:solidFill>
              <a:srgbClr val="89ABE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g3d4495dda88_0_217"/>
          <p:cNvSpPr/>
          <p:nvPr/>
        </p:nvSpPr>
        <p:spPr>
          <a:xfrm>
            <a:off x="274320" y="4498848"/>
            <a:ext cx="384000" cy="310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400"/>
              <a:buFont typeface="Georgia"/>
              <a:buNone/>
            </a:pPr>
            <a:r>
              <a:rPr b="1" i="0" lang="en" sz="1400" u="none" cap="none" strike="noStrike">
                <a:solidFill>
                  <a:srgbClr val="FFFFFF"/>
                </a:solidFill>
                <a:latin typeface="Georgia"/>
                <a:ea typeface="Georgia"/>
                <a:cs typeface="Georgia"/>
                <a:sym typeface="Georgia"/>
              </a:rPr>
              <a:t>5</a:t>
            </a:r>
            <a:endParaRPr b="0" i="0" sz="1400" u="none" cap="none" strike="noStrike">
              <a:solidFill>
                <a:schemeClr val="dk1"/>
              </a:solidFill>
              <a:latin typeface="Calibri"/>
              <a:ea typeface="Calibri"/>
              <a:cs typeface="Calibri"/>
              <a:sym typeface="Calibri"/>
            </a:endParaRPr>
          </a:p>
        </p:txBody>
      </p:sp>
      <p:sp>
        <p:nvSpPr>
          <p:cNvPr id="277" name="Google Shape;277;g3d4495dda88_0_217"/>
          <p:cNvSpPr/>
          <p:nvPr/>
        </p:nvSpPr>
        <p:spPr>
          <a:xfrm>
            <a:off x="749808" y="4352544"/>
            <a:ext cx="8119800" cy="6675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g3d4495dda88_0_217"/>
          <p:cNvSpPr/>
          <p:nvPr/>
        </p:nvSpPr>
        <p:spPr>
          <a:xfrm>
            <a:off x="877824" y="4434840"/>
            <a:ext cx="7863900" cy="539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89ABE3"/>
              </a:buClr>
              <a:buSzPts val="1150"/>
              <a:buFont typeface="Georgia"/>
              <a:buNone/>
            </a:pPr>
            <a:r>
              <a:rPr b="1" i="0" lang="en" sz="1150" u="none" cap="none" strike="noStrike">
                <a:solidFill>
                  <a:srgbClr val="6C2C7C"/>
                </a:solidFill>
                <a:latin typeface="Georgia"/>
                <a:ea typeface="Georgia"/>
                <a:cs typeface="Georgia"/>
                <a:sym typeface="Georgia"/>
              </a:rPr>
              <a:t>Check on the most vulnerable people in your circle.</a:t>
            </a:r>
            <a:r>
              <a:rPr b="1" i="0" lang="en" sz="1150" u="none" cap="none" strike="noStrike">
                <a:solidFill>
                  <a:srgbClr val="89ABE3"/>
                </a:solidFill>
                <a:latin typeface="Georgia"/>
                <a:ea typeface="Georgia"/>
                <a:cs typeface="Georgia"/>
                <a:sym typeface="Georgia"/>
              </a:rPr>
              <a:t>  </a:t>
            </a:r>
            <a:r>
              <a:rPr b="0" i="0" lang="en" sz="1150" u="none" cap="none" strike="noStrike">
                <a:solidFill>
                  <a:srgbClr val="1B2A6B"/>
                </a:solidFill>
                <a:latin typeface="Calibri"/>
                <a:ea typeface="Calibri"/>
                <a:cs typeface="Calibri"/>
                <a:sym typeface="Calibri"/>
              </a:rPr>
              <a:t>Undocumented neighbors. Activists. Public figures. Journalists. People who were already being targeted before the crisis. Reach out. Offer shelter, resources, legal contacts, and presence. Protecting the most vulnerable is not a side task — it is the work.</a:t>
            </a:r>
            <a:endParaRPr b="0" i="0" sz="1150" u="none" cap="none" strike="noStrike">
              <a:solidFill>
                <a:schemeClr val="dk1"/>
              </a:solidFill>
              <a:latin typeface="Calibri"/>
              <a:ea typeface="Calibri"/>
              <a:cs typeface="Calibri"/>
              <a:sym typeface="Calibri"/>
            </a:endParaRPr>
          </a:p>
        </p:txBody>
      </p:sp>
      <p:sp>
        <p:nvSpPr>
          <p:cNvPr id="279" name="Google Shape;279;g3d4495dda88_0_217"/>
          <p:cNvSpPr/>
          <p:nvPr/>
        </p:nvSpPr>
        <p:spPr>
          <a:xfrm>
            <a:off x="818388" y="4736550"/>
            <a:ext cx="7982700" cy="310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E0067"/>
              </a:buClr>
              <a:buSzPts val="1200"/>
              <a:buFont typeface="Calibri"/>
              <a:buNone/>
            </a:pPr>
            <a:r>
              <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9FF"/>
        </a:solidFill>
      </p:bgPr>
    </p:bg>
    <p:spTree>
      <p:nvGrpSpPr>
        <p:cNvPr id="284" name="Shape 284"/>
        <p:cNvGrpSpPr/>
        <p:nvPr/>
      </p:nvGrpSpPr>
      <p:grpSpPr>
        <a:xfrm>
          <a:off x="0" y="0"/>
          <a:ext cx="0" cy="0"/>
          <a:chOff x="0" y="0"/>
          <a:chExt cx="0" cy="0"/>
        </a:xfrm>
      </p:grpSpPr>
      <p:sp>
        <p:nvSpPr>
          <p:cNvPr id="285" name="Google Shape;285;g3d4495dda88_0_244"/>
          <p:cNvSpPr/>
          <p:nvPr/>
        </p:nvSpPr>
        <p:spPr>
          <a:xfrm>
            <a:off x="411480" y="171332"/>
            <a:ext cx="83211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2800"/>
              <a:buFont typeface="Georgia"/>
              <a:buNone/>
            </a:pPr>
            <a:r>
              <a:rPr b="1" i="0" lang="en" sz="2800" u="none" cap="none" strike="noStrike">
                <a:solidFill>
                  <a:srgbClr val="1B2A6B"/>
                </a:solidFill>
                <a:latin typeface="Georgia"/>
                <a:ea typeface="Georgia"/>
                <a:cs typeface="Georgia"/>
                <a:sym typeface="Georgia"/>
              </a:rPr>
              <a:t>Message Discipline During a Crisis</a:t>
            </a:r>
            <a:endParaRPr b="0" i="0" sz="2800" u="none" cap="none" strike="noStrike">
              <a:solidFill>
                <a:schemeClr val="dk1"/>
              </a:solidFill>
              <a:latin typeface="Calibri"/>
              <a:ea typeface="Calibri"/>
              <a:cs typeface="Calibri"/>
              <a:sym typeface="Calibri"/>
            </a:endParaRPr>
          </a:p>
        </p:txBody>
      </p:sp>
      <p:sp>
        <p:nvSpPr>
          <p:cNvPr id="286" name="Google Shape;286;g3d4495dda88_0_244"/>
          <p:cNvSpPr/>
          <p:nvPr/>
        </p:nvSpPr>
        <p:spPr>
          <a:xfrm>
            <a:off x="411450" y="655525"/>
            <a:ext cx="8321100" cy="519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1350"/>
              <a:buFont typeface="Calibri"/>
              <a:buNone/>
            </a:pPr>
            <a:r>
              <a:rPr b="1" i="1" lang="en" sz="1400" u="none" cap="none" strike="noStrike">
                <a:solidFill>
                  <a:srgbClr val="1B2A6B"/>
                </a:solidFill>
                <a:latin typeface="Calibri"/>
                <a:ea typeface="Calibri"/>
                <a:cs typeface="Calibri"/>
                <a:sym typeface="Calibri"/>
              </a:rPr>
              <a:t>When everyone says the same thing, it gets heard. </a:t>
            </a:r>
            <a:endParaRPr b="1" i="0" sz="1400" u="none" cap="none" strike="noStrike">
              <a:solidFill>
                <a:schemeClr val="dk1"/>
              </a:solidFill>
              <a:latin typeface="Calibri"/>
              <a:ea typeface="Calibri"/>
              <a:cs typeface="Calibri"/>
              <a:sym typeface="Calibri"/>
            </a:endParaRPr>
          </a:p>
        </p:txBody>
      </p:sp>
      <p:sp>
        <p:nvSpPr>
          <p:cNvPr id="287" name="Google Shape;287;g3d4495dda88_0_244"/>
          <p:cNvSpPr/>
          <p:nvPr/>
        </p:nvSpPr>
        <p:spPr>
          <a:xfrm>
            <a:off x="274307" y="1156989"/>
            <a:ext cx="8595300" cy="713100"/>
          </a:xfrm>
          <a:prstGeom prst="rect">
            <a:avLst/>
          </a:prstGeom>
          <a:solidFill>
            <a:srgbClr val="6C2C7C"/>
          </a:solidFill>
          <a:ln cap="flat" cmpd="sng" w="12700">
            <a:solidFill>
              <a:srgbClr val="6C2C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g3d4495dda88_0_244"/>
          <p:cNvSpPr/>
          <p:nvPr/>
        </p:nvSpPr>
        <p:spPr>
          <a:xfrm>
            <a:off x="457188" y="1175277"/>
            <a:ext cx="8229600" cy="658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D8EEFA"/>
              </a:buClr>
              <a:buSzPts val="1000"/>
              <a:buFont typeface="Georgia"/>
              <a:buNone/>
            </a:pPr>
            <a:r>
              <a:rPr b="1" i="1" lang="en" sz="1400" u="none" cap="none" strike="noStrike">
                <a:solidFill>
                  <a:srgbClr val="D8EEFA"/>
                </a:solidFill>
                <a:latin typeface="Calibri"/>
                <a:ea typeface="Calibri"/>
                <a:cs typeface="Calibri"/>
                <a:sym typeface="Calibri"/>
              </a:rPr>
              <a:t>SAMPLE: </a:t>
            </a:r>
            <a:r>
              <a:rPr b="1" i="1" lang="en" sz="1400" u="none" cap="none" strike="noStrike">
                <a:solidFill>
                  <a:srgbClr val="F8F9FF"/>
                </a:solidFill>
                <a:latin typeface="Calibri"/>
                <a:ea typeface="Calibri"/>
                <a:cs typeface="Calibri"/>
                <a:sym typeface="Calibri"/>
              </a:rPr>
              <a:t>We the People reject the attempt by the federal government to interfere in our election. This is unconstitutional and must be stopped. We will not stand for it.</a:t>
            </a:r>
            <a:endParaRPr i="1" sz="1400" u="none" cap="none" strike="noStrike">
              <a:solidFill>
                <a:schemeClr val="dk1"/>
              </a:solidFill>
              <a:latin typeface="Calibri"/>
              <a:ea typeface="Calibri"/>
              <a:cs typeface="Calibri"/>
              <a:sym typeface="Calibri"/>
            </a:endParaRPr>
          </a:p>
        </p:txBody>
      </p:sp>
      <p:sp>
        <p:nvSpPr>
          <p:cNvPr id="289" name="Google Shape;289;g3d4495dda88_0_244"/>
          <p:cNvSpPr/>
          <p:nvPr/>
        </p:nvSpPr>
        <p:spPr>
          <a:xfrm>
            <a:off x="274308" y="1979949"/>
            <a:ext cx="2779800" cy="310800"/>
          </a:xfrm>
          <a:prstGeom prst="rect">
            <a:avLst/>
          </a:prstGeom>
          <a:solidFill>
            <a:srgbClr val="CE0067"/>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500" u="none" cap="none" strike="noStrike">
              <a:solidFill>
                <a:srgbClr val="000000"/>
              </a:solidFill>
              <a:latin typeface="Arial"/>
              <a:ea typeface="Arial"/>
              <a:cs typeface="Arial"/>
              <a:sym typeface="Arial"/>
            </a:endParaRPr>
          </a:p>
        </p:txBody>
      </p:sp>
      <p:sp>
        <p:nvSpPr>
          <p:cNvPr id="290" name="Google Shape;290;g3d4495dda88_0_244"/>
          <p:cNvSpPr/>
          <p:nvPr/>
        </p:nvSpPr>
        <p:spPr>
          <a:xfrm>
            <a:off x="365747" y="1979949"/>
            <a:ext cx="2633400" cy="310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8F9FF"/>
              </a:buClr>
              <a:buSzPts val="1200"/>
              <a:buFont typeface="Georgia"/>
              <a:buNone/>
            </a:pPr>
            <a:r>
              <a:rPr b="1" i="0" lang="en" sz="1300" u="none" cap="none" strike="noStrike">
                <a:solidFill>
                  <a:srgbClr val="F8F9FF"/>
                </a:solidFill>
                <a:latin typeface="Georgia"/>
                <a:ea typeface="Georgia"/>
                <a:cs typeface="Georgia"/>
                <a:sym typeface="Georgia"/>
              </a:rPr>
              <a:t>Social Media</a:t>
            </a:r>
            <a:endParaRPr b="0" i="0" sz="1300" u="none" cap="none" strike="noStrike">
              <a:solidFill>
                <a:schemeClr val="dk1"/>
              </a:solidFill>
              <a:latin typeface="Calibri"/>
              <a:ea typeface="Calibri"/>
              <a:cs typeface="Calibri"/>
              <a:sym typeface="Calibri"/>
            </a:endParaRPr>
          </a:p>
        </p:txBody>
      </p:sp>
      <p:sp>
        <p:nvSpPr>
          <p:cNvPr id="291" name="Google Shape;291;g3d4495dda88_0_244"/>
          <p:cNvSpPr/>
          <p:nvPr/>
        </p:nvSpPr>
        <p:spPr>
          <a:xfrm>
            <a:off x="274300" y="2290855"/>
            <a:ext cx="2779800" cy="519900"/>
          </a:xfrm>
          <a:prstGeom prst="rect">
            <a:avLst/>
          </a:prstGeom>
          <a:solidFill>
            <a:srgbClr val="C4D4F4"/>
          </a:solidFill>
          <a:ln cap="flat" cmpd="sng" w="12700">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300" u="none" cap="none" strike="noStrike">
              <a:solidFill>
                <a:srgbClr val="000000"/>
              </a:solidFill>
              <a:latin typeface="Arial"/>
              <a:ea typeface="Arial"/>
              <a:cs typeface="Arial"/>
              <a:sym typeface="Arial"/>
            </a:endParaRPr>
          </a:p>
        </p:txBody>
      </p:sp>
      <p:sp>
        <p:nvSpPr>
          <p:cNvPr id="292" name="Google Shape;292;g3d4495dda88_0_244"/>
          <p:cNvSpPr/>
          <p:nvPr/>
        </p:nvSpPr>
        <p:spPr>
          <a:xfrm>
            <a:off x="365750" y="2382350"/>
            <a:ext cx="2633400" cy="255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950"/>
              <a:buFont typeface="Calibri"/>
              <a:buNone/>
            </a:pPr>
            <a:r>
              <a:rPr b="0" lang="en" sz="1300" u="none" cap="none" strike="noStrike">
                <a:solidFill>
                  <a:srgbClr val="1B2A6B"/>
                </a:solidFill>
                <a:latin typeface="Calibri"/>
                <a:ea typeface="Calibri"/>
                <a:cs typeface="Calibri"/>
                <a:sym typeface="Calibri"/>
              </a:rPr>
              <a:t>X / Facebook / Instagram/ tiktok / Bluesky / YouTube</a:t>
            </a:r>
            <a:endParaRPr b="0" sz="1300" u="none" cap="none" strike="noStrike">
              <a:solidFill>
                <a:schemeClr val="dk1"/>
              </a:solidFill>
              <a:latin typeface="Calibri"/>
              <a:ea typeface="Calibri"/>
              <a:cs typeface="Calibri"/>
              <a:sym typeface="Calibri"/>
            </a:endParaRPr>
          </a:p>
        </p:txBody>
      </p:sp>
      <p:sp>
        <p:nvSpPr>
          <p:cNvPr id="293" name="Google Shape;293;g3d4495dda88_0_244"/>
          <p:cNvSpPr/>
          <p:nvPr/>
        </p:nvSpPr>
        <p:spPr>
          <a:xfrm>
            <a:off x="274325" y="2810775"/>
            <a:ext cx="2779800" cy="16305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300" u="none" cap="none" strike="noStrike">
              <a:solidFill>
                <a:srgbClr val="000000"/>
              </a:solidFill>
              <a:latin typeface="Arial"/>
              <a:ea typeface="Arial"/>
              <a:cs typeface="Arial"/>
              <a:sym typeface="Arial"/>
            </a:endParaRPr>
          </a:p>
        </p:txBody>
      </p:sp>
      <p:sp>
        <p:nvSpPr>
          <p:cNvPr id="294" name="Google Shape;294;g3d4495dda88_0_244"/>
          <p:cNvSpPr/>
          <p:nvPr/>
        </p:nvSpPr>
        <p:spPr>
          <a:xfrm>
            <a:off x="402325" y="2875248"/>
            <a:ext cx="2596800" cy="823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A6B"/>
              </a:buClr>
              <a:buSzPts val="1000"/>
              <a:buFont typeface="Calibri"/>
              <a:buNone/>
            </a:pPr>
            <a:r>
              <a:rPr b="0" i="1" lang="en" sz="1300" u="none" cap="none" strike="noStrike">
                <a:solidFill>
                  <a:srgbClr val="1B2A6B"/>
                </a:solidFill>
                <a:latin typeface="Calibri"/>
                <a:ea typeface="Calibri"/>
                <a:cs typeface="Calibri"/>
                <a:sym typeface="Calibri"/>
              </a:rPr>
              <a:t>We the People reject federal interference in our election. This is unconstitutional. We will not stand for it.</a:t>
            </a:r>
            <a:endParaRPr b="0" i="0" sz="13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b="0" i="0" sz="13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1B2A6B"/>
              </a:buClr>
              <a:buSzPts val="1000"/>
              <a:buFont typeface="Calibri"/>
              <a:buNone/>
            </a:pPr>
            <a:r>
              <a:rPr b="0" i="1" lang="en" sz="1300" u="none" cap="none" strike="noStrike">
                <a:solidFill>
                  <a:srgbClr val="1B2A6B"/>
                </a:solidFill>
                <a:latin typeface="Calibri"/>
                <a:ea typeface="Calibri"/>
                <a:cs typeface="Calibri"/>
                <a:sym typeface="Calibri"/>
              </a:rPr>
              <a:t>#ShowUp2Defend  #DefendTheConstitution #PatrioticAct</a:t>
            </a:r>
            <a:endParaRPr b="0" i="0" sz="1300" u="none" cap="none" strike="noStrike">
              <a:solidFill>
                <a:schemeClr val="dk1"/>
              </a:solidFill>
              <a:latin typeface="Calibri"/>
              <a:ea typeface="Calibri"/>
              <a:cs typeface="Calibri"/>
              <a:sym typeface="Calibri"/>
            </a:endParaRPr>
          </a:p>
        </p:txBody>
      </p:sp>
      <p:sp>
        <p:nvSpPr>
          <p:cNvPr id="295" name="Google Shape;295;g3d4495dda88_0_244"/>
          <p:cNvSpPr/>
          <p:nvPr/>
        </p:nvSpPr>
        <p:spPr>
          <a:xfrm>
            <a:off x="3182099" y="1979949"/>
            <a:ext cx="2779800" cy="310800"/>
          </a:xfrm>
          <a:prstGeom prst="rect">
            <a:avLst/>
          </a:prstGeom>
          <a:solidFill>
            <a:srgbClr val="6C2C7C"/>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500" u="none" cap="none" strike="noStrike">
              <a:solidFill>
                <a:srgbClr val="000000"/>
              </a:solidFill>
              <a:latin typeface="Arial"/>
              <a:ea typeface="Arial"/>
              <a:cs typeface="Arial"/>
              <a:sym typeface="Arial"/>
            </a:endParaRPr>
          </a:p>
        </p:txBody>
      </p:sp>
      <p:sp>
        <p:nvSpPr>
          <p:cNvPr id="296" name="Google Shape;296;g3d4495dda88_0_244"/>
          <p:cNvSpPr/>
          <p:nvPr/>
        </p:nvSpPr>
        <p:spPr>
          <a:xfrm>
            <a:off x="3273540" y="1979949"/>
            <a:ext cx="2633400" cy="310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8F9FF"/>
              </a:buClr>
              <a:buSzPts val="1200"/>
              <a:buFont typeface="Georgia"/>
              <a:buNone/>
            </a:pPr>
            <a:r>
              <a:rPr b="1" i="0" lang="en" sz="1300" u="none" cap="none" strike="noStrike">
                <a:solidFill>
                  <a:srgbClr val="F8F9FF"/>
                </a:solidFill>
                <a:latin typeface="Georgia"/>
                <a:ea typeface="Georgia"/>
                <a:cs typeface="Georgia"/>
                <a:sym typeface="Georgia"/>
              </a:rPr>
              <a:t>To the Media</a:t>
            </a:r>
            <a:endParaRPr b="0" i="0" sz="1300" u="none" cap="none" strike="noStrike">
              <a:solidFill>
                <a:schemeClr val="dk1"/>
              </a:solidFill>
              <a:latin typeface="Calibri"/>
              <a:ea typeface="Calibri"/>
              <a:cs typeface="Calibri"/>
              <a:sym typeface="Calibri"/>
            </a:endParaRPr>
          </a:p>
        </p:txBody>
      </p:sp>
      <p:sp>
        <p:nvSpPr>
          <p:cNvPr id="297" name="Google Shape;297;g3d4495dda88_0_244"/>
          <p:cNvSpPr/>
          <p:nvPr/>
        </p:nvSpPr>
        <p:spPr>
          <a:xfrm>
            <a:off x="3182100" y="2290855"/>
            <a:ext cx="2779800" cy="519900"/>
          </a:xfrm>
          <a:prstGeom prst="rect">
            <a:avLst/>
          </a:prstGeom>
          <a:solidFill>
            <a:srgbClr val="C4D4F4"/>
          </a:solidFill>
          <a:ln cap="flat" cmpd="sng" w="12700">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300" u="none" cap="none" strike="noStrike">
              <a:solidFill>
                <a:srgbClr val="000000"/>
              </a:solidFill>
              <a:latin typeface="Arial"/>
              <a:ea typeface="Arial"/>
              <a:cs typeface="Arial"/>
              <a:sym typeface="Arial"/>
            </a:endParaRPr>
          </a:p>
        </p:txBody>
      </p:sp>
      <p:sp>
        <p:nvSpPr>
          <p:cNvPr id="298" name="Google Shape;298;g3d4495dda88_0_244"/>
          <p:cNvSpPr/>
          <p:nvPr/>
        </p:nvSpPr>
        <p:spPr>
          <a:xfrm>
            <a:off x="3273550" y="2382351"/>
            <a:ext cx="2633400" cy="255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950"/>
              <a:buFont typeface="Calibri"/>
              <a:buNone/>
            </a:pPr>
            <a:r>
              <a:rPr b="0" lang="en" sz="1300" u="none" cap="none" strike="noStrike">
                <a:solidFill>
                  <a:srgbClr val="1B2A6B"/>
                </a:solidFill>
                <a:latin typeface="Calibri"/>
                <a:ea typeface="Calibri"/>
                <a:cs typeface="Calibri"/>
                <a:sym typeface="Calibri"/>
              </a:rPr>
              <a:t>Send to local media </a:t>
            </a:r>
            <a:endParaRPr b="0" sz="1300" u="none" cap="none" strike="noStrike">
              <a:solidFill>
                <a:schemeClr val="dk1"/>
              </a:solidFill>
              <a:latin typeface="Calibri"/>
              <a:ea typeface="Calibri"/>
              <a:cs typeface="Calibri"/>
              <a:sym typeface="Calibri"/>
            </a:endParaRPr>
          </a:p>
        </p:txBody>
      </p:sp>
      <p:sp>
        <p:nvSpPr>
          <p:cNvPr id="299" name="Google Shape;299;g3d4495dda88_0_244"/>
          <p:cNvSpPr/>
          <p:nvPr/>
        </p:nvSpPr>
        <p:spPr>
          <a:xfrm>
            <a:off x="3182125" y="2810750"/>
            <a:ext cx="2779800" cy="16305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300" u="none" cap="none" strike="noStrike">
              <a:solidFill>
                <a:srgbClr val="000000"/>
              </a:solidFill>
              <a:latin typeface="Arial"/>
              <a:ea typeface="Arial"/>
              <a:cs typeface="Arial"/>
              <a:sym typeface="Arial"/>
            </a:endParaRPr>
          </a:p>
        </p:txBody>
      </p:sp>
      <p:sp>
        <p:nvSpPr>
          <p:cNvPr id="300" name="Google Shape;300;g3d4495dda88_0_244"/>
          <p:cNvSpPr/>
          <p:nvPr/>
        </p:nvSpPr>
        <p:spPr>
          <a:xfrm>
            <a:off x="3310150" y="2875250"/>
            <a:ext cx="2596800" cy="1010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A6B"/>
              </a:buClr>
              <a:buSzPts val="1000"/>
              <a:buFont typeface="Calibri"/>
              <a:buNone/>
            </a:pPr>
            <a:r>
              <a:rPr b="0" i="1" lang="en" sz="1300" u="none" cap="none" strike="noStrike">
                <a:solidFill>
                  <a:srgbClr val="1B2A6B"/>
                </a:solidFill>
                <a:latin typeface="Calibri"/>
                <a:ea typeface="Calibri"/>
                <a:cs typeface="Calibri"/>
                <a:sym typeface="Calibri"/>
              </a:rPr>
              <a:t>"We the People reject the attempt by the federal government to interfere in our election. This is unconstitutional and must be stopped. We will not stand for it."</a:t>
            </a:r>
            <a:endParaRPr b="0" i="0" sz="13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1B2A6B"/>
              </a:buClr>
              <a:buSzPts val="1000"/>
              <a:buFont typeface="Calibri"/>
              <a:buNone/>
            </a:pPr>
            <a:r>
              <a:rPr b="0" i="1" lang="en" sz="1300" u="none" cap="none" strike="noStrike">
                <a:solidFill>
                  <a:srgbClr val="1B2A6B"/>
                </a:solidFill>
                <a:latin typeface="Calibri"/>
                <a:ea typeface="Calibri"/>
                <a:cs typeface="Calibri"/>
                <a:sym typeface="Calibri"/>
              </a:rPr>
              <a:t>— Community members across [your region], [date]</a:t>
            </a:r>
            <a:endParaRPr b="0" i="0" sz="1300" u="none" cap="none" strike="noStrike">
              <a:solidFill>
                <a:schemeClr val="dk1"/>
              </a:solidFill>
              <a:latin typeface="Calibri"/>
              <a:ea typeface="Calibri"/>
              <a:cs typeface="Calibri"/>
              <a:sym typeface="Calibri"/>
            </a:endParaRPr>
          </a:p>
        </p:txBody>
      </p:sp>
      <p:sp>
        <p:nvSpPr>
          <p:cNvPr id="301" name="Google Shape;301;g3d4495dda88_0_244"/>
          <p:cNvSpPr/>
          <p:nvPr/>
        </p:nvSpPr>
        <p:spPr>
          <a:xfrm>
            <a:off x="6089892" y="1979949"/>
            <a:ext cx="2779800" cy="310800"/>
          </a:xfrm>
          <a:prstGeom prst="rect">
            <a:avLst/>
          </a:prstGeom>
          <a:solidFill>
            <a:srgbClr val="1B2A6B"/>
          </a:solidFill>
          <a:ln cap="flat" cmpd="sng" w="12700">
            <a:solidFill>
              <a:srgbClr val="1B2A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500" u="none" cap="none" strike="noStrike">
              <a:solidFill>
                <a:srgbClr val="000000"/>
              </a:solidFill>
              <a:latin typeface="Arial"/>
              <a:ea typeface="Arial"/>
              <a:cs typeface="Arial"/>
              <a:sym typeface="Arial"/>
            </a:endParaRPr>
          </a:p>
        </p:txBody>
      </p:sp>
      <p:sp>
        <p:nvSpPr>
          <p:cNvPr id="302" name="Google Shape;302;g3d4495dda88_0_244"/>
          <p:cNvSpPr/>
          <p:nvPr/>
        </p:nvSpPr>
        <p:spPr>
          <a:xfrm>
            <a:off x="6181332" y="1979949"/>
            <a:ext cx="2633400" cy="310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8F9FF"/>
              </a:buClr>
              <a:buSzPts val="1200"/>
              <a:buFont typeface="Georgia"/>
              <a:buNone/>
            </a:pPr>
            <a:r>
              <a:rPr b="1" i="0" lang="en" sz="1300" u="none" cap="none" strike="noStrike">
                <a:solidFill>
                  <a:srgbClr val="F8F9FF"/>
                </a:solidFill>
                <a:latin typeface="Georgia"/>
                <a:ea typeface="Georgia"/>
                <a:cs typeface="Georgia"/>
                <a:sym typeface="Georgia"/>
              </a:rPr>
              <a:t>To Your Representatives</a:t>
            </a:r>
            <a:endParaRPr b="0" i="0" sz="1300" u="none" cap="none" strike="noStrike">
              <a:solidFill>
                <a:schemeClr val="dk1"/>
              </a:solidFill>
              <a:latin typeface="Calibri"/>
              <a:ea typeface="Calibri"/>
              <a:cs typeface="Calibri"/>
              <a:sym typeface="Calibri"/>
            </a:endParaRPr>
          </a:p>
        </p:txBody>
      </p:sp>
      <p:sp>
        <p:nvSpPr>
          <p:cNvPr id="303" name="Google Shape;303;g3d4495dda88_0_244"/>
          <p:cNvSpPr/>
          <p:nvPr/>
        </p:nvSpPr>
        <p:spPr>
          <a:xfrm>
            <a:off x="6089900" y="2290855"/>
            <a:ext cx="2779800" cy="519900"/>
          </a:xfrm>
          <a:prstGeom prst="rect">
            <a:avLst/>
          </a:prstGeom>
          <a:solidFill>
            <a:srgbClr val="C4D4F4"/>
          </a:solidFill>
          <a:ln cap="flat" cmpd="sng" w="12700">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300" u="none" cap="none" strike="noStrike">
              <a:solidFill>
                <a:srgbClr val="000000"/>
              </a:solidFill>
              <a:latin typeface="Arial"/>
              <a:ea typeface="Arial"/>
              <a:cs typeface="Arial"/>
              <a:sym typeface="Arial"/>
            </a:endParaRPr>
          </a:p>
        </p:txBody>
      </p:sp>
      <p:sp>
        <p:nvSpPr>
          <p:cNvPr id="304" name="Google Shape;304;g3d4495dda88_0_244"/>
          <p:cNvSpPr/>
          <p:nvPr/>
        </p:nvSpPr>
        <p:spPr>
          <a:xfrm>
            <a:off x="6181325" y="2290855"/>
            <a:ext cx="2633400" cy="519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950"/>
              <a:buFont typeface="Calibri"/>
              <a:buNone/>
            </a:pPr>
            <a:r>
              <a:rPr b="0" lang="en" sz="1300" u="none" cap="none" strike="noStrike">
                <a:solidFill>
                  <a:srgbClr val="1B2A6B"/>
                </a:solidFill>
                <a:latin typeface="Calibri"/>
                <a:ea typeface="Calibri"/>
                <a:cs typeface="Calibri"/>
                <a:sym typeface="Calibri"/>
              </a:rPr>
              <a:t>Call your federal, state, and local reps</a:t>
            </a:r>
            <a:endParaRPr b="0" sz="1300" u="none" cap="none" strike="noStrike">
              <a:solidFill>
                <a:schemeClr val="dk1"/>
              </a:solidFill>
              <a:latin typeface="Calibri"/>
              <a:ea typeface="Calibri"/>
              <a:cs typeface="Calibri"/>
              <a:sym typeface="Calibri"/>
            </a:endParaRPr>
          </a:p>
        </p:txBody>
      </p:sp>
      <p:sp>
        <p:nvSpPr>
          <p:cNvPr id="305" name="Google Shape;305;g3d4495dda88_0_244"/>
          <p:cNvSpPr/>
          <p:nvPr/>
        </p:nvSpPr>
        <p:spPr>
          <a:xfrm>
            <a:off x="6089900" y="2810875"/>
            <a:ext cx="2779800" cy="16305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300" u="none" cap="none" strike="noStrike">
              <a:solidFill>
                <a:srgbClr val="000000"/>
              </a:solidFill>
              <a:latin typeface="Arial"/>
              <a:ea typeface="Arial"/>
              <a:cs typeface="Arial"/>
              <a:sym typeface="Arial"/>
            </a:endParaRPr>
          </a:p>
        </p:txBody>
      </p:sp>
      <p:sp>
        <p:nvSpPr>
          <p:cNvPr id="306" name="Google Shape;306;g3d4495dda88_0_244"/>
          <p:cNvSpPr/>
          <p:nvPr/>
        </p:nvSpPr>
        <p:spPr>
          <a:xfrm>
            <a:off x="6217900" y="2919025"/>
            <a:ext cx="2596800" cy="780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A6B"/>
              </a:buClr>
              <a:buSzPts val="1000"/>
              <a:buFont typeface="Calibri"/>
              <a:buNone/>
            </a:pPr>
            <a:r>
              <a:rPr b="0" i="1" lang="en" sz="1300" u="none" cap="none" strike="noStrike">
                <a:solidFill>
                  <a:srgbClr val="1B2A6B"/>
                </a:solidFill>
                <a:latin typeface="Calibri"/>
                <a:ea typeface="Calibri"/>
                <a:cs typeface="Calibri"/>
                <a:sym typeface="Calibri"/>
              </a:rPr>
              <a:t>"I am a constituent. I reject federal interference in our election. I expect you to publicly affirm the Constitution and reject any suspension of democratic process. Your silence is not acceptable."</a:t>
            </a:r>
            <a:endParaRPr b="0" i="0" sz="1300" u="none" cap="none" strike="noStrike">
              <a:solidFill>
                <a:schemeClr val="dk1"/>
              </a:solidFill>
              <a:latin typeface="Calibri"/>
              <a:ea typeface="Calibri"/>
              <a:cs typeface="Calibri"/>
              <a:sym typeface="Calibri"/>
            </a:endParaRPr>
          </a:p>
        </p:txBody>
      </p:sp>
      <p:sp>
        <p:nvSpPr>
          <p:cNvPr id="307" name="Google Shape;307;g3d4495dda88_0_244"/>
          <p:cNvSpPr/>
          <p:nvPr/>
        </p:nvSpPr>
        <p:spPr>
          <a:xfrm>
            <a:off x="411480" y="4645152"/>
            <a:ext cx="8321100" cy="384000"/>
          </a:xfrm>
          <a:prstGeom prst="rect">
            <a:avLst/>
          </a:prstGeom>
          <a:solidFill>
            <a:srgbClr val="C4D4F4"/>
          </a:solidFill>
          <a:ln cap="flat" cmpd="sng" w="12700">
            <a:solidFill>
              <a:srgbClr val="C4D4F4"/>
            </a:solidFill>
            <a:prstDash val="solid"/>
            <a:round/>
            <a:headEnd len="sm" w="sm" type="none"/>
            <a:tailEnd len="sm" w="sm" type="none"/>
          </a:ln>
          <a:effectLst>
            <a:outerShdw blurRad="50800" rotWithShape="0" algn="bl" dir="16200000" dist="25400">
              <a:srgbClr val="1B2A6B">
                <a:alpha val="784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g3d4495dda88_0_244"/>
          <p:cNvSpPr/>
          <p:nvPr/>
        </p:nvSpPr>
        <p:spPr>
          <a:xfrm>
            <a:off x="502920" y="4663440"/>
            <a:ext cx="8138100" cy="34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E0067"/>
              </a:buClr>
              <a:buSzPts val="1200"/>
              <a:buFont typeface="Calibri"/>
              <a:buNone/>
            </a:pPr>
            <a:r>
              <a:rPr b="1" i="1" lang="en" sz="1400" u="none" cap="none" strike="noStrike">
                <a:solidFill>
                  <a:srgbClr val="1B2A6B"/>
                </a:solidFill>
                <a:latin typeface="Calibri"/>
                <a:ea typeface="Calibri"/>
                <a:cs typeface="Calibri"/>
                <a:sym typeface="Calibri"/>
              </a:rPr>
              <a:t>Tool for contacting our representatives: commoncause.org/find-your-representative</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9FF"/>
        </a:solidFill>
      </p:bgPr>
    </p:bg>
    <p:spTree>
      <p:nvGrpSpPr>
        <p:cNvPr id="313" name="Shape 313"/>
        <p:cNvGrpSpPr/>
        <p:nvPr/>
      </p:nvGrpSpPr>
      <p:grpSpPr>
        <a:xfrm>
          <a:off x="0" y="0"/>
          <a:ext cx="0" cy="0"/>
          <a:chOff x="0" y="0"/>
          <a:chExt cx="0" cy="0"/>
        </a:xfrm>
      </p:grpSpPr>
      <p:sp>
        <p:nvSpPr>
          <p:cNvPr id="314" name="Google Shape;314;g3d4495dda88_0_272"/>
          <p:cNvSpPr/>
          <p:nvPr/>
        </p:nvSpPr>
        <p:spPr>
          <a:xfrm>
            <a:off x="411480" y="147107"/>
            <a:ext cx="83211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2600"/>
              <a:buFont typeface="Georgia"/>
              <a:buNone/>
            </a:pPr>
            <a:r>
              <a:rPr b="1" i="0" lang="en" sz="2600" u="none" cap="none" strike="noStrike">
                <a:solidFill>
                  <a:srgbClr val="1B2A6B"/>
                </a:solidFill>
                <a:latin typeface="Georgia"/>
                <a:ea typeface="Georgia"/>
                <a:cs typeface="Georgia"/>
                <a:sym typeface="Georgia"/>
              </a:rPr>
              <a:t>Create a Crisis Plan</a:t>
            </a:r>
            <a:endParaRPr b="0" i="0" sz="2600" u="none" cap="none" strike="noStrike">
              <a:solidFill>
                <a:schemeClr val="dk1"/>
              </a:solidFill>
              <a:latin typeface="Calibri"/>
              <a:ea typeface="Calibri"/>
              <a:cs typeface="Calibri"/>
              <a:sym typeface="Calibri"/>
            </a:endParaRPr>
          </a:p>
        </p:txBody>
      </p:sp>
      <p:sp>
        <p:nvSpPr>
          <p:cNvPr id="315" name="Google Shape;315;g3d4495dda88_0_272"/>
          <p:cNvSpPr/>
          <p:nvPr/>
        </p:nvSpPr>
        <p:spPr>
          <a:xfrm>
            <a:off x="411480" y="621797"/>
            <a:ext cx="8321100" cy="34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1350"/>
              <a:buFont typeface="Calibri"/>
              <a:buNone/>
            </a:pPr>
            <a:r>
              <a:rPr b="1" i="1" lang="en" sz="1400" u="none" cap="none" strike="noStrike">
                <a:solidFill>
                  <a:srgbClr val="1B2A6B"/>
                </a:solidFill>
                <a:latin typeface="Calibri"/>
                <a:ea typeface="Calibri"/>
                <a:cs typeface="Calibri"/>
                <a:sym typeface="Calibri"/>
              </a:rPr>
              <a:t>Cultivate an active and prepared mindset so that when the emergency comes, we are already in motion.</a:t>
            </a:r>
            <a:endParaRPr b="1" i="0" sz="1400" u="none" cap="none" strike="noStrike">
              <a:solidFill>
                <a:schemeClr val="dk1"/>
              </a:solidFill>
              <a:latin typeface="Calibri"/>
              <a:ea typeface="Calibri"/>
              <a:cs typeface="Calibri"/>
              <a:sym typeface="Calibri"/>
            </a:endParaRPr>
          </a:p>
        </p:txBody>
      </p:sp>
      <p:sp>
        <p:nvSpPr>
          <p:cNvPr id="316" name="Google Shape;316;g3d4495dda88_0_272"/>
          <p:cNvSpPr/>
          <p:nvPr/>
        </p:nvSpPr>
        <p:spPr>
          <a:xfrm>
            <a:off x="201168" y="969264"/>
            <a:ext cx="2816400" cy="329100"/>
          </a:xfrm>
          <a:prstGeom prst="rect">
            <a:avLst/>
          </a:prstGeom>
          <a:solidFill>
            <a:srgbClr val="6C2C7C"/>
          </a:solidFill>
          <a:ln cap="flat" cmpd="sng" w="12700">
            <a:solidFill>
              <a:srgbClr val="6C2C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 name="Google Shape;317;g3d4495dda88_0_272"/>
          <p:cNvSpPr/>
          <p:nvPr/>
        </p:nvSpPr>
        <p:spPr>
          <a:xfrm>
            <a:off x="292608" y="969264"/>
            <a:ext cx="2670000" cy="329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8F9FF"/>
              </a:buClr>
              <a:buSzPts val="1200"/>
              <a:buFont typeface="Georgia"/>
              <a:buNone/>
            </a:pPr>
            <a:r>
              <a:rPr b="1" i="0" lang="en" sz="1200" u="none" cap="none" strike="noStrike">
                <a:solidFill>
                  <a:srgbClr val="F8F9FF"/>
                </a:solidFill>
                <a:latin typeface="Georgia"/>
                <a:ea typeface="Georgia"/>
                <a:cs typeface="Georgia"/>
                <a:sym typeface="Georgia"/>
              </a:rPr>
              <a:t>Run Drills. </a:t>
            </a:r>
            <a:endParaRPr b="0" i="0" sz="1200" u="none" cap="none" strike="noStrike">
              <a:solidFill>
                <a:schemeClr val="dk1"/>
              </a:solidFill>
              <a:latin typeface="Calibri"/>
              <a:ea typeface="Calibri"/>
              <a:cs typeface="Calibri"/>
              <a:sym typeface="Calibri"/>
            </a:endParaRPr>
          </a:p>
        </p:txBody>
      </p:sp>
      <p:sp>
        <p:nvSpPr>
          <p:cNvPr id="318" name="Google Shape;318;g3d4495dda88_0_272"/>
          <p:cNvSpPr/>
          <p:nvPr/>
        </p:nvSpPr>
        <p:spPr>
          <a:xfrm>
            <a:off x="201175" y="1298450"/>
            <a:ext cx="2816400" cy="6216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 name="Google Shape;319;g3d4495dda88_0_272"/>
          <p:cNvSpPr/>
          <p:nvPr/>
        </p:nvSpPr>
        <p:spPr>
          <a:xfrm>
            <a:off x="292600" y="1344175"/>
            <a:ext cx="2670000" cy="457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A6B"/>
              </a:buClr>
              <a:buSzPts val="1000"/>
              <a:buFont typeface="Calibri"/>
              <a:buNone/>
            </a:pPr>
            <a:r>
              <a:rPr b="0" i="1" lang="en" sz="1300" u="none" cap="none" strike="noStrike">
                <a:solidFill>
                  <a:srgbClr val="1B2A6B"/>
                </a:solidFill>
                <a:latin typeface="Calibri"/>
                <a:ea typeface="Calibri"/>
                <a:cs typeface="Calibri"/>
                <a:sym typeface="Calibri"/>
              </a:rPr>
              <a:t>Drills make action automatic. When a crisis hits, there is no time to figure things out. </a:t>
            </a:r>
            <a:endParaRPr b="0" i="0" sz="1300" u="none" cap="none" strike="noStrike">
              <a:solidFill>
                <a:schemeClr val="dk1"/>
              </a:solidFill>
              <a:latin typeface="Calibri"/>
              <a:ea typeface="Calibri"/>
              <a:cs typeface="Calibri"/>
              <a:sym typeface="Calibri"/>
            </a:endParaRPr>
          </a:p>
        </p:txBody>
      </p:sp>
      <p:sp>
        <p:nvSpPr>
          <p:cNvPr id="320" name="Google Shape;320;g3d4495dda88_0_272"/>
          <p:cNvSpPr/>
          <p:nvPr/>
        </p:nvSpPr>
        <p:spPr>
          <a:xfrm>
            <a:off x="201175" y="2048249"/>
            <a:ext cx="2816400" cy="11337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 name="Google Shape;321;g3d4495dda88_0_272"/>
          <p:cNvSpPr/>
          <p:nvPr/>
        </p:nvSpPr>
        <p:spPr>
          <a:xfrm>
            <a:off x="310900" y="2134651"/>
            <a:ext cx="2651700" cy="956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C2C7C"/>
              </a:buClr>
              <a:buSzPts val="1150"/>
              <a:buFont typeface="Georgia"/>
              <a:buNone/>
            </a:pPr>
            <a:r>
              <a:rPr b="1" i="0" lang="en" sz="1400" u="none" cap="none" strike="noStrike">
                <a:solidFill>
                  <a:srgbClr val="6C2C7C"/>
                </a:solidFill>
                <a:latin typeface="Georgia"/>
                <a:ea typeface="Georgia"/>
                <a:cs typeface="Georgia"/>
                <a:sym typeface="Georgia"/>
              </a:rPr>
              <a:t>The Martial Law Drill.  </a:t>
            </a:r>
            <a:r>
              <a:rPr b="0" i="0" lang="en" sz="1400" u="none" cap="none" strike="noStrike">
                <a:solidFill>
                  <a:srgbClr val="1B2A6B"/>
                </a:solidFill>
                <a:latin typeface="Calibri"/>
                <a:ea typeface="Calibri"/>
                <a:cs typeface="Calibri"/>
                <a:sym typeface="Calibri"/>
              </a:rPr>
              <a:t>It's 10pm. Martial law has just been declared. What does each person do in the next hour? </a:t>
            </a:r>
            <a:endParaRPr b="0" i="0" sz="1400" u="none" cap="none" strike="noStrike">
              <a:solidFill>
                <a:schemeClr val="dk1"/>
              </a:solidFill>
              <a:latin typeface="Calibri"/>
              <a:ea typeface="Calibri"/>
              <a:cs typeface="Calibri"/>
              <a:sym typeface="Calibri"/>
            </a:endParaRPr>
          </a:p>
        </p:txBody>
      </p:sp>
      <p:sp>
        <p:nvSpPr>
          <p:cNvPr id="322" name="Google Shape;322;g3d4495dda88_0_272"/>
          <p:cNvSpPr/>
          <p:nvPr/>
        </p:nvSpPr>
        <p:spPr>
          <a:xfrm>
            <a:off x="201168" y="3310128"/>
            <a:ext cx="2816400" cy="12618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g3d4495dda88_0_272"/>
          <p:cNvSpPr/>
          <p:nvPr/>
        </p:nvSpPr>
        <p:spPr>
          <a:xfrm>
            <a:off x="310896" y="3438144"/>
            <a:ext cx="2651700" cy="1042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C2C7C"/>
              </a:buClr>
              <a:buSzPts val="1150"/>
              <a:buFont typeface="Georgia"/>
              <a:buNone/>
            </a:pPr>
            <a:r>
              <a:rPr b="1" i="0" lang="en" sz="1350" u="none" cap="none" strike="noStrike">
                <a:solidFill>
                  <a:srgbClr val="6C2C7C"/>
                </a:solidFill>
                <a:latin typeface="Georgia"/>
                <a:ea typeface="Georgia"/>
                <a:cs typeface="Georgia"/>
                <a:sym typeface="Georgia"/>
              </a:rPr>
              <a:t>The Election Is Stolen Drill.  </a:t>
            </a:r>
            <a:r>
              <a:rPr b="0" i="0" lang="en" sz="1300" u="none" cap="none" strike="noStrike">
                <a:solidFill>
                  <a:srgbClr val="1B2A6B"/>
                </a:solidFill>
                <a:latin typeface="Calibri"/>
                <a:ea typeface="Calibri"/>
                <a:cs typeface="Calibri"/>
                <a:sym typeface="Calibri"/>
              </a:rPr>
              <a:t>The voting machines have been confiscated by the federal government. What do we do?</a:t>
            </a:r>
            <a:endParaRPr b="0" i="0" sz="1350" u="none" cap="none" strike="noStrike">
              <a:solidFill>
                <a:schemeClr val="dk1"/>
              </a:solidFill>
              <a:latin typeface="Calibri"/>
              <a:ea typeface="Calibri"/>
              <a:cs typeface="Calibri"/>
              <a:sym typeface="Calibri"/>
            </a:endParaRPr>
          </a:p>
        </p:txBody>
      </p:sp>
      <p:sp>
        <p:nvSpPr>
          <p:cNvPr id="324" name="Google Shape;324;g3d4495dda88_0_272"/>
          <p:cNvSpPr/>
          <p:nvPr/>
        </p:nvSpPr>
        <p:spPr>
          <a:xfrm>
            <a:off x="3182112" y="969264"/>
            <a:ext cx="2816400" cy="329100"/>
          </a:xfrm>
          <a:prstGeom prst="rect">
            <a:avLst/>
          </a:prstGeom>
          <a:solidFill>
            <a:srgbClr val="CE0067"/>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g3d4495dda88_0_272"/>
          <p:cNvSpPr/>
          <p:nvPr/>
        </p:nvSpPr>
        <p:spPr>
          <a:xfrm>
            <a:off x="3273552" y="969264"/>
            <a:ext cx="2670000" cy="329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8F9FF"/>
              </a:buClr>
              <a:buSzPts val="1200"/>
              <a:buFont typeface="Georgia"/>
              <a:buNone/>
            </a:pPr>
            <a:r>
              <a:rPr b="1" i="0" lang="en" sz="1200" u="none" cap="none" strike="noStrike">
                <a:solidFill>
                  <a:srgbClr val="F8F9FF"/>
                </a:solidFill>
                <a:latin typeface="Georgia"/>
                <a:ea typeface="Georgia"/>
                <a:cs typeface="Georgia"/>
                <a:sym typeface="Georgia"/>
              </a:rPr>
              <a:t>Prepare Your Message.</a:t>
            </a:r>
            <a:endParaRPr b="0" i="0" sz="1200" u="none" cap="none" strike="noStrike">
              <a:solidFill>
                <a:schemeClr val="dk1"/>
              </a:solidFill>
              <a:latin typeface="Calibri"/>
              <a:ea typeface="Calibri"/>
              <a:cs typeface="Calibri"/>
              <a:sym typeface="Calibri"/>
            </a:endParaRPr>
          </a:p>
        </p:txBody>
      </p:sp>
      <p:sp>
        <p:nvSpPr>
          <p:cNvPr id="326" name="Google Shape;326;g3d4495dda88_0_272"/>
          <p:cNvSpPr/>
          <p:nvPr/>
        </p:nvSpPr>
        <p:spPr>
          <a:xfrm>
            <a:off x="3182100" y="1298450"/>
            <a:ext cx="2816400" cy="6216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g3d4495dda88_0_272"/>
          <p:cNvSpPr/>
          <p:nvPr/>
        </p:nvSpPr>
        <p:spPr>
          <a:xfrm>
            <a:off x="3273550" y="1344175"/>
            <a:ext cx="2670000" cy="530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A6B"/>
              </a:buClr>
              <a:buSzPts val="1000"/>
              <a:buFont typeface="Calibri"/>
              <a:buNone/>
            </a:pPr>
            <a:r>
              <a:rPr b="0" i="1" lang="en" sz="1300" u="none" cap="none" strike="noStrike">
                <a:solidFill>
                  <a:srgbClr val="1B2A6B"/>
                </a:solidFill>
                <a:latin typeface="Calibri"/>
                <a:ea typeface="Calibri"/>
                <a:cs typeface="Calibri"/>
                <a:sym typeface="Calibri"/>
              </a:rPr>
              <a:t>Decide now what you will say — and how you will say it together.</a:t>
            </a:r>
            <a:endParaRPr b="0" i="0" sz="1300" u="none" cap="none" strike="noStrike">
              <a:solidFill>
                <a:schemeClr val="dk1"/>
              </a:solidFill>
              <a:latin typeface="Calibri"/>
              <a:ea typeface="Calibri"/>
              <a:cs typeface="Calibri"/>
              <a:sym typeface="Calibri"/>
            </a:endParaRPr>
          </a:p>
        </p:txBody>
      </p:sp>
      <p:sp>
        <p:nvSpPr>
          <p:cNvPr id="328" name="Google Shape;328;g3d4495dda88_0_272"/>
          <p:cNvSpPr/>
          <p:nvPr/>
        </p:nvSpPr>
        <p:spPr>
          <a:xfrm>
            <a:off x="3182100" y="2048349"/>
            <a:ext cx="2816400" cy="11337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g3d4495dda88_0_272"/>
          <p:cNvSpPr/>
          <p:nvPr/>
        </p:nvSpPr>
        <p:spPr>
          <a:xfrm>
            <a:off x="3291850" y="2093250"/>
            <a:ext cx="2651700" cy="1042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150"/>
              <a:buFont typeface="Georgia"/>
              <a:buNone/>
            </a:pPr>
            <a:r>
              <a:rPr b="1" i="0" lang="en" sz="1400" u="none" cap="none" strike="noStrike">
                <a:solidFill>
                  <a:srgbClr val="CE0067"/>
                </a:solidFill>
                <a:latin typeface="Georgia"/>
                <a:ea typeface="Georgia"/>
                <a:cs typeface="Georgia"/>
                <a:sym typeface="Georgia"/>
              </a:rPr>
              <a:t>Agree on two or three core phrases.  </a:t>
            </a:r>
            <a:r>
              <a:rPr b="0" i="0" lang="en" sz="1400" u="none" cap="none" strike="noStrike">
                <a:solidFill>
                  <a:srgbClr val="1B2A6B"/>
                </a:solidFill>
                <a:latin typeface="Calibri"/>
                <a:ea typeface="Calibri"/>
                <a:cs typeface="Calibri"/>
                <a:sym typeface="Calibri"/>
              </a:rPr>
              <a:t>Simple, clear, repeatable. 'We are nonviolent and we are not going away.' Practice saying them.</a:t>
            </a:r>
            <a:endParaRPr b="0" i="0" sz="1400" u="none" cap="none" strike="noStrike">
              <a:solidFill>
                <a:schemeClr val="dk1"/>
              </a:solidFill>
              <a:latin typeface="Calibri"/>
              <a:ea typeface="Calibri"/>
              <a:cs typeface="Calibri"/>
              <a:sym typeface="Calibri"/>
            </a:endParaRPr>
          </a:p>
        </p:txBody>
      </p:sp>
      <p:sp>
        <p:nvSpPr>
          <p:cNvPr id="330" name="Google Shape;330;g3d4495dda88_0_272"/>
          <p:cNvSpPr/>
          <p:nvPr/>
        </p:nvSpPr>
        <p:spPr>
          <a:xfrm>
            <a:off x="3182112" y="3310128"/>
            <a:ext cx="2816400" cy="12618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 name="Google Shape;331;g3d4495dda88_0_272"/>
          <p:cNvSpPr/>
          <p:nvPr/>
        </p:nvSpPr>
        <p:spPr>
          <a:xfrm>
            <a:off x="3291850" y="3346950"/>
            <a:ext cx="2651700" cy="11337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150"/>
              <a:buFont typeface="Georgia"/>
              <a:buNone/>
            </a:pPr>
            <a:r>
              <a:rPr b="1" i="0" lang="en" sz="1400" u="none" cap="none" strike="noStrike">
                <a:solidFill>
                  <a:srgbClr val="CE0067"/>
                </a:solidFill>
                <a:latin typeface="Georgia"/>
                <a:ea typeface="Georgia"/>
                <a:cs typeface="Georgia"/>
                <a:sym typeface="Georgia"/>
              </a:rPr>
              <a:t>Know what you will not say.  </a:t>
            </a:r>
            <a:r>
              <a:rPr b="0" i="0" lang="en" sz="1400" u="none" cap="none" strike="noStrike">
                <a:solidFill>
                  <a:srgbClr val="1B2A6B"/>
                </a:solidFill>
                <a:latin typeface="Calibri"/>
                <a:ea typeface="Calibri"/>
                <a:cs typeface="Calibri"/>
                <a:sym typeface="Calibri"/>
              </a:rPr>
              <a:t>Inflammatory language, unverified claims, anything that sounds like a threat. Message discipline means knowing the line and holding it.</a:t>
            </a:r>
            <a:endParaRPr b="0" i="0" sz="1400" u="none" cap="none" strike="noStrike">
              <a:solidFill>
                <a:schemeClr val="dk1"/>
              </a:solidFill>
              <a:latin typeface="Calibri"/>
              <a:ea typeface="Calibri"/>
              <a:cs typeface="Calibri"/>
              <a:sym typeface="Calibri"/>
            </a:endParaRPr>
          </a:p>
        </p:txBody>
      </p:sp>
      <p:sp>
        <p:nvSpPr>
          <p:cNvPr id="332" name="Google Shape;332;g3d4495dda88_0_272"/>
          <p:cNvSpPr/>
          <p:nvPr/>
        </p:nvSpPr>
        <p:spPr>
          <a:xfrm>
            <a:off x="6163056" y="969264"/>
            <a:ext cx="2816400" cy="329100"/>
          </a:xfrm>
          <a:prstGeom prst="rect">
            <a:avLst/>
          </a:prstGeom>
          <a:solidFill>
            <a:srgbClr val="1B2A6B"/>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B2A6B"/>
              </a:solidFill>
              <a:latin typeface="Arial"/>
              <a:ea typeface="Arial"/>
              <a:cs typeface="Arial"/>
              <a:sym typeface="Arial"/>
            </a:endParaRPr>
          </a:p>
        </p:txBody>
      </p:sp>
      <p:sp>
        <p:nvSpPr>
          <p:cNvPr id="333" name="Google Shape;333;g3d4495dda88_0_272"/>
          <p:cNvSpPr/>
          <p:nvPr/>
        </p:nvSpPr>
        <p:spPr>
          <a:xfrm>
            <a:off x="6254496" y="969264"/>
            <a:ext cx="2670000" cy="329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8F9FF"/>
              </a:buClr>
              <a:buSzPts val="1200"/>
              <a:buFont typeface="Georgia"/>
              <a:buNone/>
            </a:pPr>
            <a:r>
              <a:rPr b="1" i="0" lang="en" sz="1200" u="none" cap="none" strike="noStrike">
                <a:solidFill>
                  <a:srgbClr val="F8F9FF"/>
                </a:solidFill>
                <a:latin typeface="Georgia"/>
                <a:ea typeface="Georgia"/>
                <a:cs typeface="Georgia"/>
                <a:sym typeface="Georgia"/>
              </a:rPr>
              <a:t>Build the Network.</a:t>
            </a:r>
            <a:endParaRPr b="0" i="0" sz="1200" u="none" cap="none" strike="noStrike">
              <a:solidFill>
                <a:schemeClr val="dk1"/>
              </a:solidFill>
              <a:latin typeface="Calibri"/>
              <a:ea typeface="Calibri"/>
              <a:cs typeface="Calibri"/>
              <a:sym typeface="Calibri"/>
            </a:endParaRPr>
          </a:p>
        </p:txBody>
      </p:sp>
      <p:sp>
        <p:nvSpPr>
          <p:cNvPr id="334" name="Google Shape;334;g3d4495dda88_0_272"/>
          <p:cNvSpPr/>
          <p:nvPr/>
        </p:nvSpPr>
        <p:spPr>
          <a:xfrm>
            <a:off x="6163050" y="1298450"/>
            <a:ext cx="2816400" cy="6216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 name="Google Shape;335;g3d4495dda88_0_272"/>
          <p:cNvSpPr/>
          <p:nvPr/>
        </p:nvSpPr>
        <p:spPr>
          <a:xfrm>
            <a:off x="6254500" y="1325875"/>
            <a:ext cx="2765400" cy="621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A6B"/>
              </a:buClr>
              <a:buSzPts val="1000"/>
              <a:buFont typeface="Calibri"/>
              <a:buNone/>
            </a:pPr>
            <a:r>
              <a:rPr b="0" i="1" lang="en" sz="1300" u="none" cap="none" strike="noStrike">
                <a:solidFill>
                  <a:srgbClr val="1B2A6B"/>
                </a:solidFill>
                <a:latin typeface="Calibri"/>
                <a:ea typeface="Calibri"/>
                <a:cs typeface="Calibri"/>
                <a:sym typeface="Calibri"/>
              </a:rPr>
              <a:t>Mass turnout happens because conversations took place before the crisis.</a:t>
            </a:r>
            <a:endParaRPr b="0" i="0" sz="1300" u="none" cap="none" strike="noStrike">
              <a:solidFill>
                <a:schemeClr val="dk1"/>
              </a:solidFill>
              <a:latin typeface="Calibri"/>
              <a:ea typeface="Calibri"/>
              <a:cs typeface="Calibri"/>
              <a:sym typeface="Calibri"/>
            </a:endParaRPr>
          </a:p>
        </p:txBody>
      </p:sp>
      <p:sp>
        <p:nvSpPr>
          <p:cNvPr id="336" name="Google Shape;336;g3d4495dda88_0_272"/>
          <p:cNvSpPr/>
          <p:nvPr/>
        </p:nvSpPr>
        <p:spPr>
          <a:xfrm>
            <a:off x="6163050" y="2048349"/>
            <a:ext cx="2816400" cy="11337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g3d4495dda88_0_272"/>
          <p:cNvSpPr/>
          <p:nvPr/>
        </p:nvSpPr>
        <p:spPr>
          <a:xfrm>
            <a:off x="6272775" y="2093250"/>
            <a:ext cx="2651700" cy="997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150"/>
              <a:buFont typeface="Georgia"/>
              <a:buNone/>
            </a:pPr>
            <a:r>
              <a:rPr b="1" i="0" lang="en" sz="1150" u="none" cap="none" strike="noStrike">
                <a:solidFill>
                  <a:srgbClr val="1B2A6B"/>
                </a:solidFill>
                <a:latin typeface="Georgia"/>
                <a:ea typeface="Georgia"/>
                <a:cs typeface="Georgia"/>
                <a:sym typeface="Georgia"/>
              </a:rPr>
              <a:t>T</a:t>
            </a:r>
            <a:r>
              <a:rPr b="1" i="0" lang="en" sz="1400" u="none" cap="none" strike="noStrike">
                <a:solidFill>
                  <a:srgbClr val="1B2A6B"/>
                </a:solidFill>
                <a:latin typeface="Georgia"/>
                <a:ea typeface="Georgia"/>
                <a:cs typeface="Georgia"/>
                <a:sym typeface="Georgia"/>
              </a:rPr>
              <a:t>alk to your people before anything happens. </a:t>
            </a:r>
            <a:r>
              <a:rPr b="1" i="0" lang="en" sz="1400" u="none" cap="none" strike="noStrike">
                <a:solidFill>
                  <a:srgbClr val="CE0067"/>
                </a:solidFill>
                <a:latin typeface="Georgia"/>
                <a:ea typeface="Georgia"/>
                <a:cs typeface="Georgia"/>
                <a:sym typeface="Georgia"/>
              </a:rPr>
              <a:t> </a:t>
            </a:r>
            <a:r>
              <a:rPr b="0" i="0" lang="en" sz="1400" u="none" cap="none" strike="noStrike">
                <a:solidFill>
                  <a:srgbClr val="1B2A6B"/>
                </a:solidFill>
                <a:latin typeface="Calibri"/>
                <a:ea typeface="Calibri"/>
                <a:cs typeface="Calibri"/>
                <a:sym typeface="Calibri"/>
              </a:rPr>
              <a:t>Tell your neighbors, your coworkers, your family: here is what I'm prepared to do. Here is where I'll be. </a:t>
            </a:r>
            <a:endParaRPr b="0" i="0" sz="1400" u="none" cap="none" strike="noStrike">
              <a:solidFill>
                <a:schemeClr val="dk1"/>
              </a:solidFill>
              <a:latin typeface="Calibri"/>
              <a:ea typeface="Calibri"/>
              <a:cs typeface="Calibri"/>
              <a:sym typeface="Calibri"/>
            </a:endParaRPr>
          </a:p>
        </p:txBody>
      </p:sp>
      <p:sp>
        <p:nvSpPr>
          <p:cNvPr id="338" name="Google Shape;338;g3d4495dda88_0_272"/>
          <p:cNvSpPr/>
          <p:nvPr/>
        </p:nvSpPr>
        <p:spPr>
          <a:xfrm>
            <a:off x="6163056" y="3310128"/>
            <a:ext cx="2816400" cy="12618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 name="Google Shape;339;g3d4495dda88_0_272"/>
          <p:cNvSpPr/>
          <p:nvPr/>
        </p:nvSpPr>
        <p:spPr>
          <a:xfrm>
            <a:off x="6272775" y="3376600"/>
            <a:ext cx="2651700" cy="1104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150"/>
              <a:buFont typeface="Georgia"/>
              <a:buNone/>
            </a:pPr>
            <a:r>
              <a:rPr b="1" i="0" lang="en" sz="1400" u="none" cap="none" strike="noStrike">
                <a:solidFill>
                  <a:srgbClr val="1B2A6B"/>
                </a:solidFill>
                <a:latin typeface="Georgia"/>
                <a:ea typeface="Georgia"/>
                <a:cs typeface="Georgia"/>
                <a:sym typeface="Georgia"/>
              </a:rPr>
              <a:t>Talk to your representatives.</a:t>
            </a:r>
            <a:r>
              <a:rPr b="1" i="0" lang="en" sz="1400" u="none" cap="none" strike="noStrike">
                <a:solidFill>
                  <a:srgbClr val="CE0067"/>
                </a:solidFill>
                <a:latin typeface="Georgia"/>
                <a:ea typeface="Georgia"/>
                <a:cs typeface="Georgia"/>
                <a:sym typeface="Georgia"/>
              </a:rPr>
              <a:t>  </a:t>
            </a:r>
            <a:r>
              <a:rPr b="0" i="0" lang="en" sz="1400" u="none" cap="none" strike="noStrike">
                <a:solidFill>
                  <a:srgbClr val="1B2A6B"/>
                </a:solidFill>
                <a:latin typeface="Calibri"/>
                <a:ea typeface="Calibri"/>
                <a:cs typeface="Calibri"/>
                <a:sym typeface="Calibri"/>
              </a:rPr>
              <a:t>Explain the plan and ask them to plan on being there to join their constituents and make a statement. </a:t>
            </a:r>
            <a:endParaRPr b="0" i="0" sz="1400" u="none" cap="none" strike="noStrike">
              <a:solidFill>
                <a:schemeClr val="dk1"/>
              </a:solidFill>
              <a:latin typeface="Calibri"/>
              <a:ea typeface="Calibri"/>
              <a:cs typeface="Calibri"/>
              <a:sym typeface="Calibri"/>
            </a:endParaRPr>
          </a:p>
        </p:txBody>
      </p:sp>
      <p:sp>
        <p:nvSpPr>
          <p:cNvPr id="340" name="Google Shape;340;g3d4495dda88_0_272"/>
          <p:cNvSpPr/>
          <p:nvPr/>
        </p:nvSpPr>
        <p:spPr>
          <a:xfrm>
            <a:off x="411480" y="4645152"/>
            <a:ext cx="8321100" cy="384000"/>
          </a:xfrm>
          <a:prstGeom prst="rect">
            <a:avLst/>
          </a:prstGeom>
          <a:solidFill>
            <a:srgbClr val="C4D4F4"/>
          </a:solidFill>
          <a:ln cap="flat" cmpd="sng" w="12700">
            <a:solidFill>
              <a:srgbClr val="C4D4F4"/>
            </a:solidFill>
            <a:prstDash val="solid"/>
            <a:round/>
            <a:headEnd len="sm" w="sm" type="none"/>
            <a:tailEnd len="sm" w="sm" type="none"/>
          </a:ln>
          <a:effectLst>
            <a:outerShdw blurRad="50800" rotWithShape="0" algn="bl" dir="16200000" dist="25400">
              <a:srgbClr val="1B2A6B">
                <a:alpha val="784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1" name="Google Shape;341;g3d4495dda88_0_272"/>
          <p:cNvSpPr/>
          <p:nvPr/>
        </p:nvSpPr>
        <p:spPr>
          <a:xfrm>
            <a:off x="502920" y="4663440"/>
            <a:ext cx="8138100" cy="34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E0067"/>
              </a:buClr>
              <a:buSzPts val="1200"/>
              <a:buFont typeface="Calibri"/>
              <a:buNone/>
            </a:pPr>
            <a:r>
              <a:rPr b="1" i="1" lang="en" sz="1400" u="none" cap="none" strike="noStrike">
                <a:solidFill>
                  <a:srgbClr val="1B2A6B"/>
                </a:solidFill>
                <a:latin typeface="Calibri"/>
                <a:ea typeface="Calibri"/>
                <a:cs typeface="Calibri"/>
                <a:sym typeface="Calibri"/>
              </a:rPr>
              <a:t>The practice of creating a plan will set in motion the grassroots local organizing and building up people power. </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9FF"/>
        </a:solidFill>
      </p:bgPr>
    </p:bg>
    <p:spTree>
      <p:nvGrpSpPr>
        <p:cNvPr id="346" name="Shape 346"/>
        <p:cNvGrpSpPr/>
        <p:nvPr/>
      </p:nvGrpSpPr>
      <p:grpSpPr>
        <a:xfrm>
          <a:off x="0" y="0"/>
          <a:ext cx="0" cy="0"/>
          <a:chOff x="0" y="0"/>
          <a:chExt cx="0" cy="0"/>
        </a:xfrm>
      </p:grpSpPr>
      <p:sp>
        <p:nvSpPr>
          <p:cNvPr id="347" name="Google Shape;347;g3d4495dda88_0_304"/>
          <p:cNvSpPr/>
          <p:nvPr/>
        </p:nvSpPr>
        <p:spPr>
          <a:xfrm>
            <a:off x="411480" y="256032"/>
            <a:ext cx="83211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3000"/>
              <a:buFont typeface="Georgia"/>
              <a:buNone/>
            </a:pPr>
            <a:r>
              <a:rPr b="1" i="0" lang="en" sz="2600" u="none" cap="none" strike="noStrike">
                <a:solidFill>
                  <a:srgbClr val="1B2A6B"/>
                </a:solidFill>
                <a:latin typeface="Georgia"/>
                <a:ea typeface="Georgia"/>
                <a:cs typeface="Georgia"/>
                <a:sym typeface="Georgia"/>
              </a:rPr>
              <a:t>From a Crisis Plan to Building a Network</a:t>
            </a:r>
            <a:endParaRPr b="0" i="0" sz="2600" u="none" cap="none" strike="noStrike">
              <a:solidFill>
                <a:schemeClr val="dk1"/>
              </a:solidFill>
              <a:latin typeface="Calibri"/>
              <a:ea typeface="Calibri"/>
              <a:cs typeface="Calibri"/>
              <a:sym typeface="Calibri"/>
            </a:endParaRPr>
          </a:p>
        </p:txBody>
      </p:sp>
      <p:sp>
        <p:nvSpPr>
          <p:cNvPr id="348" name="Google Shape;348;g3d4495dda88_0_304"/>
          <p:cNvSpPr/>
          <p:nvPr/>
        </p:nvSpPr>
        <p:spPr>
          <a:xfrm>
            <a:off x="411480" y="804672"/>
            <a:ext cx="8321100" cy="34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1350"/>
              <a:buFont typeface="Calibri"/>
              <a:buNone/>
            </a:pPr>
            <a:r>
              <a:rPr b="1" i="1" lang="en" sz="1400" u="none" cap="none" strike="noStrike">
                <a:solidFill>
                  <a:srgbClr val="1B2A6B"/>
                </a:solidFill>
                <a:latin typeface="Calibri"/>
                <a:ea typeface="Calibri"/>
                <a:cs typeface="Calibri"/>
                <a:sym typeface="Calibri"/>
              </a:rPr>
              <a:t>Use this powerpoint to get the conversation started and build an organized local network </a:t>
            </a:r>
            <a:endParaRPr b="1" i="0" sz="1400" u="none" cap="none" strike="noStrike">
              <a:solidFill>
                <a:schemeClr val="dk1"/>
              </a:solidFill>
              <a:latin typeface="Calibri"/>
              <a:ea typeface="Calibri"/>
              <a:cs typeface="Calibri"/>
              <a:sym typeface="Calibri"/>
            </a:endParaRPr>
          </a:p>
        </p:txBody>
      </p:sp>
      <p:sp>
        <p:nvSpPr>
          <p:cNvPr id="349" name="Google Shape;349;g3d4495dda88_0_304"/>
          <p:cNvSpPr/>
          <p:nvPr/>
        </p:nvSpPr>
        <p:spPr>
          <a:xfrm>
            <a:off x="274320" y="1261872"/>
            <a:ext cx="2761500" cy="347400"/>
          </a:xfrm>
          <a:prstGeom prst="rect">
            <a:avLst/>
          </a:prstGeom>
          <a:solidFill>
            <a:srgbClr val="6C2C7C"/>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g3d4495dda88_0_304"/>
          <p:cNvSpPr/>
          <p:nvPr/>
        </p:nvSpPr>
        <p:spPr>
          <a:xfrm>
            <a:off x="384048" y="1298448"/>
            <a:ext cx="26151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300"/>
              <a:buFont typeface="Georgia"/>
              <a:buNone/>
            </a:pPr>
            <a:r>
              <a:rPr b="1" i="0" lang="en" sz="1300" u="none" cap="none" strike="noStrike">
                <a:solidFill>
                  <a:srgbClr val="FFFFFF"/>
                </a:solidFill>
                <a:latin typeface="Georgia"/>
                <a:ea typeface="Georgia"/>
                <a:cs typeface="Georgia"/>
                <a:sym typeface="Georgia"/>
              </a:rPr>
              <a:t>Week 1-2: Show Up</a:t>
            </a:r>
            <a:endParaRPr b="0" i="0" sz="1300" u="none" cap="none" strike="noStrike">
              <a:solidFill>
                <a:schemeClr val="dk1"/>
              </a:solidFill>
              <a:latin typeface="Calibri"/>
              <a:ea typeface="Calibri"/>
              <a:cs typeface="Calibri"/>
              <a:sym typeface="Calibri"/>
            </a:endParaRPr>
          </a:p>
        </p:txBody>
      </p:sp>
      <p:sp>
        <p:nvSpPr>
          <p:cNvPr id="351" name="Google Shape;351;g3d4495dda88_0_304"/>
          <p:cNvSpPr/>
          <p:nvPr/>
        </p:nvSpPr>
        <p:spPr>
          <a:xfrm>
            <a:off x="274320" y="1609344"/>
            <a:ext cx="2761500" cy="29079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2" name="Google Shape;352;g3d4495dda88_0_304"/>
          <p:cNvSpPr/>
          <p:nvPr/>
        </p:nvSpPr>
        <p:spPr>
          <a:xfrm>
            <a:off x="365625" y="1682500"/>
            <a:ext cx="2615100" cy="2779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Connect with your local Indivisible or No Kings chapter.</a:t>
            </a:r>
            <a:endParaRPr b="0" i="0" sz="14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Host a small gathering to go over this deck. A potluck is a good setup</a:t>
            </a:r>
            <a:endParaRPr b="0" i="0" sz="14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Ask people to organize their own meetings to review the powerpoint.</a:t>
            </a:r>
            <a:endParaRPr b="0" i="0" sz="1400" u="none" cap="none" strike="noStrike">
              <a:solidFill>
                <a:srgbClr val="1B2A6B"/>
              </a:solidFill>
              <a:latin typeface="Calibri"/>
              <a:ea typeface="Calibri"/>
              <a:cs typeface="Calibri"/>
              <a:sym typeface="Calibri"/>
            </a:endParaRPr>
          </a:p>
          <a:p>
            <a:pPr indent="-342900" lvl="0" marL="342900" marR="0" rtl="0" algn="l">
              <a:lnSpc>
                <a:spcPct val="100000"/>
              </a:lnSpc>
              <a:spcBef>
                <a:spcPts val="0"/>
              </a:spcBef>
              <a:spcAft>
                <a:spcPts val="0"/>
              </a:spcAft>
              <a:buClr>
                <a:srgbClr val="1B2A6B"/>
              </a:buClr>
              <a:buSzPts val="1300"/>
              <a:buFont typeface="Calibri"/>
              <a:buChar char="•"/>
            </a:pPr>
            <a:r>
              <a:rPr b="0" i="0" lang="en" sz="1400" u="none" cap="none" strike="noStrike">
                <a:solidFill>
                  <a:srgbClr val="1B2A6B"/>
                </a:solidFill>
                <a:latin typeface="Calibri"/>
                <a:ea typeface="Calibri"/>
                <a:cs typeface="Calibri"/>
                <a:sym typeface="Calibri"/>
              </a:rPr>
              <a:t>Sign up for Signal and start a neighborhood group text</a:t>
            </a:r>
            <a:r>
              <a:rPr b="0" i="0" lang="en" sz="1300" u="none" cap="none" strike="noStrike">
                <a:solidFill>
                  <a:srgbClr val="1B2A6B"/>
                </a:solidFill>
                <a:latin typeface="Calibri"/>
                <a:ea typeface="Calibri"/>
                <a:cs typeface="Calibri"/>
                <a:sym typeface="Calibri"/>
              </a:rPr>
              <a:t>.</a:t>
            </a:r>
            <a:endParaRPr b="0" i="0" sz="1300" u="none" cap="none" strike="noStrike">
              <a:solidFill>
                <a:schemeClr val="dk1"/>
              </a:solidFill>
              <a:latin typeface="Calibri"/>
              <a:ea typeface="Calibri"/>
              <a:cs typeface="Calibri"/>
              <a:sym typeface="Calibri"/>
            </a:endParaRPr>
          </a:p>
        </p:txBody>
      </p:sp>
      <p:sp>
        <p:nvSpPr>
          <p:cNvPr id="353" name="Google Shape;353;g3d4495dda88_0_304"/>
          <p:cNvSpPr/>
          <p:nvPr/>
        </p:nvSpPr>
        <p:spPr>
          <a:xfrm>
            <a:off x="3154680" y="1261872"/>
            <a:ext cx="2761500" cy="347400"/>
          </a:xfrm>
          <a:prstGeom prst="rect">
            <a:avLst/>
          </a:prstGeom>
          <a:solidFill>
            <a:srgbClr val="CE0067"/>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4" name="Google Shape;354;g3d4495dda88_0_304"/>
          <p:cNvSpPr/>
          <p:nvPr/>
        </p:nvSpPr>
        <p:spPr>
          <a:xfrm>
            <a:off x="3264408" y="1298448"/>
            <a:ext cx="26151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300"/>
              <a:buFont typeface="Georgia"/>
              <a:buNone/>
            </a:pPr>
            <a:r>
              <a:rPr b="1" i="0" lang="en" sz="1300" u="none" cap="none" strike="noStrike">
                <a:solidFill>
                  <a:srgbClr val="FFFFFF"/>
                </a:solidFill>
                <a:latin typeface="Georgia"/>
                <a:ea typeface="Georgia"/>
                <a:cs typeface="Georgia"/>
                <a:sym typeface="Georgia"/>
              </a:rPr>
              <a:t>Week 2-4: Organize</a:t>
            </a:r>
            <a:endParaRPr b="0" i="0" sz="1300" u="none" cap="none" strike="noStrike">
              <a:solidFill>
                <a:schemeClr val="dk1"/>
              </a:solidFill>
              <a:latin typeface="Calibri"/>
              <a:ea typeface="Calibri"/>
              <a:cs typeface="Calibri"/>
              <a:sym typeface="Calibri"/>
            </a:endParaRPr>
          </a:p>
        </p:txBody>
      </p:sp>
      <p:sp>
        <p:nvSpPr>
          <p:cNvPr id="355" name="Google Shape;355;g3d4495dda88_0_304"/>
          <p:cNvSpPr/>
          <p:nvPr/>
        </p:nvSpPr>
        <p:spPr>
          <a:xfrm>
            <a:off x="3154680" y="1609344"/>
            <a:ext cx="2761500" cy="29079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6" name="Google Shape;356;g3d4495dda88_0_304"/>
          <p:cNvSpPr/>
          <p:nvPr/>
        </p:nvSpPr>
        <p:spPr>
          <a:xfrm>
            <a:off x="3154675" y="1682500"/>
            <a:ext cx="2706600" cy="2779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Map your community's assets: medical training, legal knowledge, language skills, etc.</a:t>
            </a:r>
            <a:endParaRPr b="0" i="0" sz="14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Agree on an emergency communication protocol — who texts whom, in what order.</a:t>
            </a:r>
            <a:endParaRPr b="0" i="0" sz="1400" u="none" cap="none" strike="noStrike">
              <a:solidFill>
                <a:srgbClr val="1B2A6B"/>
              </a:solidFill>
              <a:latin typeface="Calibri"/>
              <a:ea typeface="Calibri"/>
              <a:cs typeface="Calibri"/>
              <a:sym typeface="Calibri"/>
            </a:endParaRPr>
          </a:p>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Run one or more  tabletop drills. </a:t>
            </a:r>
            <a:endParaRPr b="0" i="0" sz="1400" u="none" cap="none" strike="noStrike">
              <a:solidFill>
                <a:srgbClr val="1B2A6B"/>
              </a:solidFill>
              <a:latin typeface="Calibri"/>
              <a:ea typeface="Calibri"/>
              <a:cs typeface="Calibri"/>
              <a:sym typeface="Calibri"/>
            </a:endParaRPr>
          </a:p>
          <a:p>
            <a:pPr indent="-342900" lvl="0" marL="3429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Organize a half-day nonviolent resistance training.</a:t>
            </a:r>
            <a:endParaRPr b="0" i="0" sz="1400" u="none" cap="none" strike="noStrike">
              <a:solidFill>
                <a:schemeClr val="dk1"/>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1100"/>
              <a:buFont typeface="Arial"/>
              <a:buNone/>
            </a:pPr>
            <a:r>
              <a:t/>
            </a:r>
            <a:endParaRPr b="0" i="0" sz="1400" u="none" cap="none" strike="noStrike">
              <a:solidFill>
                <a:srgbClr val="1B2A6B"/>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1100"/>
              <a:buFont typeface="Arial"/>
              <a:buNone/>
            </a:pPr>
            <a:r>
              <a:t/>
            </a:r>
            <a:endParaRPr b="0" i="0" sz="1400" u="none" cap="none" strike="noStrike">
              <a:solidFill>
                <a:srgbClr val="1B2A6B"/>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1100"/>
              <a:buFont typeface="Arial"/>
              <a:buNone/>
            </a:pPr>
            <a:r>
              <a:t/>
            </a:r>
            <a:endParaRPr b="0" i="0" sz="1400" u="none" cap="none" strike="noStrike">
              <a:solidFill>
                <a:srgbClr val="1B2A6B"/>
              </a:solidFill>
              <a:latin typeface="Calibri"/>
              <a:ea typeface="Calibri"/>
              <a:cs typeface="Calibri"/>
              <a:sym typeface="Calibri"/>
            </a:endParaRPr>
          </a:p>
        </p:txBody>
      </p:sp>
      <p:sp>
        <p:nvSpPr>
          <p:cNvPr id="357" name="Google Shape;357;g3d4495dda88_0_304"/>
          <p:cNvSpPr/>
          <p:nvPr/>
        </p:nvSpPr>
        <p:spPr>
          <a:xfrm>
            <a:off x="6035040" y="1261872"/>
            <a:ext cx="2761500" cy="347400"/>
          </a:xfrm>
          <a:prstGeom prst="rect">
            <a:avLst/>
          </a:prstGeom>
          <a:solidFill>
            <a:srgbClr val="1B2A6B"/>
          </a:solidFill>
          <a:ln cap="flat" cmpd="sng" w="12700">
            <a:solidFill>
              <a:srgbClr val="1B2A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8" name="Google Shape;358;g3d4495dda88_0_304"/>
          <p:cNvSpPr/>
          <p:nvPr/>
        </p:nvSpPr>
        <p:spPr>
          <a:xfrm>
            <a:off x="6144768" y="1298448"/>
            <a:ext cx="26151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300"/>
              <a:buFont typeface="Georgia"/>
              <a:buNone/>
            </a:pPr>
            <a:r>
              <a:rPr b="1" i="0" lang="en" sz="1300" u="none" cap="none" strike="noStrike">
                <a:solidFill>
                  <a:srgbClr val="FFFFFF"/>
                </a:solidFill>
                <a:latin typeface="Georgia"/>
                <a:ea typeface="Georgia"/>
                <a:cs typeface="Georgia"/>
                <a:sym typeface="Georgia"/>
              </a:rPr>
              <a:t>Month 2+: Build Power</a:t>
            </a:r>
            <a:endParaRPr b="0" i="0" sz="1300" u="none" cap="none" strike="noStrike">
              <a:solidFill>
                <a:schemeClr val="dk1"/>
              </a:solidFill>
              <a:latin typeface="Calibri"/>
              <a:ea typeface="Calibri"/>
              <a:cs typeface="Calibri"/>
              <a:sym typeface="Calibri"/>
            </a:endParaRPr>
          </a:p>
        </p:txBody>
      </p:sp>
      <p:sp>
        <p:nvSpPr>
          <p:cNvPr id="359" name="Google Shape;359;g3d4495dda88_0_304"/>
          <p:cNvSpPr/>
          <p:nvPr/>
        </p:nvSpPr>
        <p:spPr>
          <a:xfrm>
            <a:off x="6035040" y="1609344"/>
            <a:ext cx="2761500" cy="29079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0" name="Google Shape;360;g3d4495dda88_0_304"/>
          <p:cNvSpPr/>
          <p:nvPr/>
        </p:nvSpPr>
        <p:spPr>
          <a:xfrm>
            <a:off x="5980050" y="1682500"/>
            <a:ext cx="2761500" cy="2779800"/>
          </a:xfrm>
          <a:prstGeom prst="rect">
            <a:avLst/>
          </a:prstGeom>
          <a:noFill/>
          <a:ln>
            <a:noFill/>
          </a:ln>
        </p:spPr>
        <p:txBody>
          <a:bodyPr anchorCtr="0" anchor="t" bIns="45700" lIns="91425" spcFirstLastPara="1" rIns="91425" wrap="square" tIns="45700">
            <a:noAutofit/>
          </a:bodyPr>
          <a:lstStyle/>
          <a:p>
            <a:pPr indent="-317500" lvl="0" marL="4572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Create a resistance plan for the long haul. Study Gene Sharp.</a:t>
            </a:r>
            <a:endParaRPr b="0" i="0" sz="1400" u="none" cap="none" strike="noStrike">
              <a:solidFill>
                <a:srgbClr val="1B2A6B"/>
              </a:solidFill>
              <a:latin typeface="Calibri"/>
              <a:ea typeface="Calibri"/>
              <a:cs typeface="Calibri"/>
              <a:sym typeface="Calibri"/>
            </a:endParaRPr>
          </a:p>
          <a:p>
            <a:pPr indent="-317500" lvl="0" marL="4572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Recruit people to take on specific ongoing roles — not just show up.</a:t>
            </a:r>
            <a:endParaRPr b="0" i="0" sz="1400" u="none" cap="none" strike="noStrike">
              <a:solidFill>
                <a:srgbClr val="1B2A6B"/>
              </a:solidFill>
              <a:latin typeface="Calibri"/>
              <a:ea typeface="Calibri"/>
              <a:cs typeface="Calibri"/>
              <a:sym typeface="Calibri"/>
            </a:endParaRPr>
          </a:p>
          <a:p>
            <a:pPr indent="-317500" lvl="0" marL="457200" marR="0" rtl="0" algn="l">
              <a:lnSpc>
                <a:spcPct val="100000"/>
              </a:lnSpc>
              <a:spcBef>
                <a:spcPts val="0"/>
              </a:spcBef>
              <a:spcAft>
                <a:spcPts val="0"/>
              </a:spcAft>
              <a:buClr>
                <a:srgbClr val="1B2A6B"/>
              </a:buClr>
              <a:buSzPts val="1400"/>
              <a:buFont typeface="Calibri"/>
              <a:buChar char="•"/>
            </a:pPr>
            <a:r>
              <a:rPr b="0" i="0" lang="en" sz="1400" u="none" cap="none" strike="noStrike">
                <a:solidFill>
                  <a:srgbClr val="1B2A6B"/>
                </a:solidFill>
                <a:latin typeface="Calibri"/>
                <a:ea typeface="Calibri"/>
                <a:cs typeface="Calibri"/>
                <a:sym typeface="Calibri"/>
              </a:rPr>
              <a:t>Organize trainings for people to learn the skills to do outreach beyond the existing network. For example, deep canvassing and cultural translation.</a:t>
            </a:r>
            <a:endParaRPr b="0" i="0" sz="1400" u="none" cap="none" strike="noStrike">
              <a:solidFill>
                <a:srgbClr val="1B2A6B"/>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1B2A6B"/>
              </a:solidFill>
              <a:latin typeface="Calibri"/>
              <a:ea typeface="Calibri"/>
              <a:cs typeface="Calibri"/>
              <a:sym typeface="Calibri"/>
            </a:endParaRPr>
          </a:p>
        </p:txBody>
      </p:sp>
      <p:sp>
        <p:nvSpPr>
          <p:cNvPr id="361" name="Google Shape;361;g3d4495dda88_0_304"/>
          <p:cNvSpPr/>
          <p:nvPr/>
        </p:nvSpPr>
        <p:spPr>
          <a:xfrm>
            <a:off x="411475" y="4645150"/>
            <a:ext cx="8321100" cy="414000"/>
          </a:xfrm>
          <a:prstGeom prst="rect">
            <a:avLst/>
          </a:prstGeom>
          <a:solidFill>
            <a:srgbClr val="C4D4F4"/>
          </a:solidFill>
          <a:ln cap="flat" cmpd="sng" w="12700">
            <a:solidFill>
              <a:srgbClr val="C4D4F4"/>
            </a:solidFill>
            <a:prstDash val="solid"/>
            <a:round/>
            <a:headEnd len="sm" w="sm" type="none"/>
            <a:tailEnd len="sm" w="sm" type="none"/>
          </a:ln>
          <a:effectLst>
            <a:outerShdw blurRad="50800" rotWithShape="0" algn="bl" dir="16200000" dist="25400">
              <a:srgbClr val="1B2A6B">
                <a:alpha val="784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2" name="Google Shape;362;g3d4495dda88_0_304"/>
          <p:cNvSpPr/>
          <p:nvPr/>
        </p:nvSpPr>
        <p:spPr>
          <a:xfrm>
            <a:off x="502920" y="4663440"/>
            <a:ext cx="8138100" cy="34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E0067"/>
              </a:buClr>
              <a:buSzPts val="1200"/>
              <a:buFont typeface="Calibri"/>
              <a:buNone/>
            </a:pPr>
            <a:r>
              <a:rPr b="1" i="1" lang="en" sz="1400" u="none" cap="none" strike="noStrike">
                <a:solidFill>
                  <a:srgbClr val="1B2A6B"/>
                </a:solidFill>
                <a:latin typeface="Calibri"/>
                <a:ea typeface="Calibri"/>
                <a:cs typeface="Calibri"/>
                <a:sym typeface="Calibri"/>
              </a:rPr>
              <a:t>Ultimately, we are building an organized local network to empower the people whether we are in a crisis or a stable democracy.</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9FF"/>
        </a:solidFill>
      </p:bgPr>
    </p:bg>
    <p:spTree>
      <p:nvGrpSpPr>
        <p:cNvPr id="366" name="Shape 366"/>
        <p:cNvGrpSpPr/>
        <p:nvPr/>
      </p:nvGrpSpPr>
      <p:grpSpPr>
        <a:xfrm>
          <a:off x="0" y="0"/>
          <a:ext cx="0" cy="0"/>
          <a:chOff x="0" y="0"/>
          <a:chExt cx="0" cy="0"/>
        </a:xfrm>
      </p:grpSpPr>
      <p:sp>
        <p:nvSpPr>
          <p:cNvPr id="367" name="Google Shape;367;g3d4495dda88_0_324"/>
          <p:cNvSpPr/>
          <p:nvPr/>
        </p:nvSpPr>
        <p:spPr>
          <a:xfrm>
            <a:off x="411475" y="256025"/>
            <a:ext cx="85953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2600"/>
              <a:buFont typeface="Georgia"/>
              <a:buNone/>
            </a:pPr>
            <a:r>
              <a:rPr b="1" i="0" lang="en" sz="2400" u="none" cap="none" strike="noStrike">
                <a:solidFill>
                  <a:srgbClr val="1B2A6B"/>
                </a:solidFill>
                <a:latin typeface="Georgia"/>
                <a:ea typeface="Georgia"/>
                <a:cs typeface="Georgia"/>
                <a:sym typeface="Georgia"/>
              </a:rPr>
              <a:t>Participation Builds Power </a:t>
            </a:r>
            <a:endParaRPr b="0" i="0" sz="2400" u="none" cap="none" strike="noStrike">
              <a:solidFill>
                <a:schemeClr val="dk1"/>
              </a:solidFill>
              <a:latin typeface="Calibri"/>
              <a:ea typeface="Calibri"/>
              <a:cs typeface="Calibri"/>
              <a:sym typeface="Calibri"/>
            </a:endParaRPr>
          </a:p>
        </p:txBody>
      </p:sp>
      <p:sp>
        <p:nvSpPr>
          <p:cNvPr id="368" name="Google Shape;368;g3d4495dda88_0_324"/>
          <p:cNvSpPr/>
          <p:nvPr/>
        </p:nvSpPr>
        <p:spPr>
          <a:xfrm>
            <a:off x="457225" y="952138"/>
            <a:ext cx="8321100" cy="196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C2C7C"/>
              </a:buClr>
              <a:buSzPts val="1150"/>
              <a:buFont typeface="Calibri"/>
              <a:buNone/>
            </a:pPr>
            <a:r>
              <a:rPr b="1" i="1" lang="en" sz="1400" u="none" cap="none" strike="noStrike">
                <a:solidFill>
                  <a:srgbClr val="1B2A6B"/>
                </a:solidFill>
                <a:latin typeface="Calibri"/>
                <a:ea typeface="Calibri"/>
                <a:cs typeface="Calibri"/>
                <a:sym typeface="Calibri"/>
              </a:rPr>
              <a:t>O</a:t>
            </a:r>
            <a:r>
              <a:rPr b="1" i="1" lang="en" sz="1400" u="none" cap="none" strike="noStrike">
                <a:solidFill>
                  <a:srgbClr val="6C2C7C"/>
                </a:solidFill>
                <a:latin typeface="Calibri"/>
                <a:ea typeface="Calibri"/>
                <a:cs typeface="Calibri"/>
                <a:sym typeface="Calibri"/>
              </a:rPr>
              <a:t>rganized local networks make traditional participation even more powerful.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6C2C7C"/>
              </a:buClr>
              <a:buSzPts val="1150"/>
              <a:buFont typeface="Calibri"/>
              <a:buNone/>
            </a:pPr>
            <a:r>
              <a:t/>
            </a:r>
            <a:endParaRPr b="1" i="1" sz="1500" u="none" cap="none" strike="noStrike">
              <a:solidFill>
                <a:srgbClr val="6C2C7C"/>
              </a:solidFill>
              <a:latin typeface="Calibri"/>
              <a:ea typeface="Calibri"/>
              <a:cs typeface="Calibri"/>
              <a:sym typeface="Calibri"/>
            </a:endParaRPr>
          </a:p>
        </p:txBody>
      </p:sp>
      <p:sp>
        <p:nvSpPr>
          <p:cNvPr id="369" name="Google Shape;369;g3d4495dda88_0_324"/>
          <p:cNvSpPr/>
          <p:nvPr/>
        </p:nvSpPr>
        <p:spPr>
          <a:xfrm>
            <a:off x="236783" y="1401595"/>
            <a:ext cx="402300" cy="402300"/>
          </a:xfrm>
          <a:prstGeom prst="ellipse">
            <a:avLst/>
          </a:prstGeom>
          <a:solidFill>
            <a:srgbClr val="6C2C7C"/>
          </a:solidFill>
          <a:ln cap="flat" cmpd="sng" w="12700">
            <a:solidFill>
              <a:srgbClr val="6C2C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g3d4495dda88_0_324"/>
          <p:cNvSpPr/>
          <p:nvPr/>
        </p:nvSpPr>
        <p:spPr>
          <a:xfrm>
            <a:off x="236783" y="1438171"/>
            <a:ext cx="402300" cy="32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500"/>
              <a:buFont typeface="Georgia"/>
              <a:buNone/>
            </a:pPr>
            <a:r>
              <a:rPr b="1" i="0" lang="en" sz="1500" u="none" cap="none" strike="noStrike">
                <a:solidFill>
                  <a:srgbClr val="FFFFFF"/>
                </a:solidFill>
                <a:latin typeface="Georgia"/>
                <a:ea typeface="Georgia"/>
                <a:cs typeface="Georgia"/>
                <a:sym typeface="Georgia"/>
              </a:rPr>
              <a:t>1</a:t>
            </a:r>
            <a:endParaRPr b="0" i="0" sz="1500" u="none" cap="none" strike="noStrike">
              <a:solidFill>
                <a:schemeClr val="dk1"/>
              </a:solidFill>
              <a:latin typeface="Calibri"/>
              <a:ea typeface="Calibri"/>
              <a:cs typeface="Calibri"/>
              <a:sym typeface="Calibri"/>
            </a:endParaRPr>
          </a:p>
        </p:txBody>
      </p:sp>
      <p:sp>
        <p:nvSpPr>
          <p:cNvPr id="371" name="Google Shape;371;g3d4495dda88_0_324"/>
          <p:cNvSpPr/>
          <p:nvPr/>
        </p:nvSpPr>
        <p:spPr>
          <a:xfrm>
            <a:off x="730558" y="1273579"/>
            <a:ext cx="8101500" cy="9510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g3d4495dda88_0_324"/>
          <p:cNvSpPr/>
          <p:nvPr/>
        </p:nvSpPr>
        <p:spPr>
          <a:xfrm>
            <a:off x="876863" y="1383307"/>
            <a:ext cx="7827300" cy="7497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C2C7C"/>
              </a:buClr>
              <a:buSzPts val="1200"/>
              <a:buFont typeface="Georgia"/>
              <a:buNone/>
            </a:pPr>
            <a:r>
              <a:rPr b="1" i="0" lang="en" sz="1400" u="none" cap="none" strike="noStrike">
                <a:solidFill>
                  <a:srgbClr val="6C2C7C"/>
                </a:solidFill>
                <a:latin typeface="Georgia"/>
                <a:ea typeface="Georgia"/>
                <a:cs typeface="Georgia"/>
                <a:sym typeface="Georgia"/>
              </a:rPr>
              <a:t>Vote in every election — especially 2026.  </a:t>
            </a:r>
            <a:r>
              <a:rPr b="0" i="0" lang="en" sz="1300" u="none" cap="none" strike="noStrike">
                <a:solidFill>
                  <a:srgbClr val="1B2A6B"/>
                </a:solidFill>
                <a:latin typeface="Calibri"/>
                <a:ea typeface="Calibri"/>
                <a:cs typeface="Calibri"/>
                <a:sym typeface="Calibri"/>
              </a:rPr>
              <a:t>The 2026 midterms may be the most important election of our lifetimes. Local races — school boards, city councils, state legislators, sheriffs — determine who enforces laws and who protects rights. </a:t>
            </a:r>
            <a:endParaRPr b="0" i="0" sz="1400" u="none" cap="none" strike="noStrike">
              <a:solidFill>
                <a:schemeClr val="dk1"/>
              </a:solidFill>
              <a:latin typeface="Calibri"/>
              <a:ea typeface="Calibri"/>
              <a:cs typeface="Calibri"/>
              <a:sym typeface="Calibri"/>
            </a:endParaRPr>
          </a:p>
        </p:txBody>
      </p:sp>
      <p:sp>
        <p:nvSpPr>
          <p:cNvPr id="373" name="Google Shape;373;g3d4495dda88_0_324"/>
          <p:cNvSpPr/>
          <p:nvPr/>
        </p:nvSpPr>
        <p:spPr>
          <a:xfrm>
            <a:off x="236783" y="2462299"/>
            <a:ext cx="402300" cy="402300"/>
          </a:xfrm>
          <a:prstGeom prst="ellipse">
            <a:avLst/>
          </a:prstGeom>
          <a:solidFill>
            <a:srgbClr val="6C2C7C"/>
          </a:solidFill>
          <a:ln cap="flat" cmpd="sng" w="12700">
            <a:solidFill>
              <a:srgbClr val="6C2C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g3d4495dda88_0_324"/>
          <p:cNvSpPr/>
          <p:nvPr/>
        </p:nvSpPr>
        <p:spPr>
          <a:xfrm>
            <a:off x="236783" y="2498875"/>
            <a:ext cx="402300" cy="32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500"/>
              <a:buFont typeface="Georgia"/>
              <a:buNone/>
            </a:pPr>
            <a:r>
              <a:rPr b="1" i="0" lang="en" sz="1500" u="none" cap="none" strike="noStrike">
                <a:solidFill>
                  <a:srgbClr val="FFFFFF"/>
                </a:solidFill>
                <a:latin typeface="Georgia"/>
                <a:ea typeface="Georgia"/>
                <a:cs typeface="Georgia"/>
                <a:sym typeface="Georgia"/>
              </a:rPr>
              <a:t>2</a:t>
            </a:r>
            <a:endParaRPr b="0" i="0" sz="1500" u="none" cap="none" strike="noStrike">
              <a:solidFill>
                <a:schemeClr val="dk1"/>
              </a:solidFill>
              <a:latin typeface="Calibri"/>
              <a:ea typeface="Calibri"/>
              <a:cs typeface="Calibri"/>
              <a:sym typeface="Calibri"/>
            </a:endParaRPr>
          </a:p>
        </p:txBody>
      </p:sp>
      <p:sp>
        <p:nvSpPr>
          <p:cNvPr id="375" name="Google Shape;375;g3d4495dda88_0_324"/>
          <p:cNvSpPr/>
          <p:nvPr/>
        </p:nvSpPr>
        <p:spPr>
          <a:xfrm>
            <a:off x="730558" y="2334283"/>
            <a:ext cx="8101500" cy="9510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g3d4495dda88_0_324"/>
          <p:cNvSpPr/>
          <p:nvPr/>
        </p:nvSpPr>
        <p:spPr>
          <a:xfrm>
            <a:off x="876863" y="2444011"/>
            <a:ext cx="7827300" cy="7497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C2C7C"/>
              </a:buClr>
              <a:buSzPts val="1200"/>
              <a:buFont typeface="Georgia"/>
              <a:buNone/>
            </a:pPr>
            <a:r>
              <a:rPr b="1" i="0" lang="en" sz="1400" u="none" cap="none" strike="noStrike">
                <a:solidFill>
                  <a:srgbClr val="6C2C7C"/>
                </a:solidFill>
                <a:latin typeface="Georgia"/>
                <a:ea typeface="Georgia"/>
                <a:cs typeface="Georgia"/>
                <a:sym typeface="Georgia"/>
              </a:rPr>
              <a:t>Call, write, and show up. Relentlessly.  </a:t>
            </a:r>
            <a:r>
              <a:rPr b="0" i="0" lang="en" sz="1300" u="none" cap="none" strike="noStrike">
                <a:solidFill>
                  <a:srgbClr val="1B2A6B"/>
                </a:solidFill>
                <a:latin typeface="Calibri"/>
                <a:ea typeface="Calibri"/>
                <a:cs typeface="Calibri"/>
                <a:sym typeface="Calibri"/>
              </a:rPr>
              <a:t>Elected officials respond to constituent pressure — especially persistent, organized pressure. Call both senators and your House rep every week. Show up to town halls. Bring others. Make them go on record. Silence from a representative is a choice — name it publicly.</a:t>
            </a:r>
            <a:endParaRPr b="0" i="0" sz="1400" u="none" cap="none" strike="noStrike">
              <a:solidFill>
                <a:schemeClr val="dk1"/>
              </a:solidFill>
              <a:latin typeface="Calibri"/>
              <a:ea typeface="Calibri"/>
              <a:cs typeface="Calibri"/>
              <a:sym typeface="Calibri"/>
            </a:endParaRPr>
          </a:p>
        </p:txBody>
      </p:sp>
      <p:sp>
        <p:nvSpPr>
          <p:cNvPr id="377" name="Google Shape;377;g3d4495dda88_0_324"/>
          <p:cNvSpPr/>
          <p:nvPr/>
        </p:nvSpPr>
        <p:spPr>
          <a:xfrm>
            <a:off x="236783" y="3523003"/>
            <a:ext cx="402300" cy="402300"/>
          </a:xfrm>
          <a:prstGeom prst="ellipse">
            <a:avLst/>
          </a:prstGeom>
          <a:solidFill>
            <a:srgbClr val="6C2C7C"/>
          </a:solidFill>
          <a:ln cap="flat" cmpd="sng" w="12700">
            <a:solidFill>
              <a:srgbClr val="6C2C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8" name="Google Shape;378;g3d4495dda88_0_324"/>
          <p:cNvSpPr/>
          <p:nvPr/>
        </p:nvSpPr>
        <p:spPr>
          <a:xfrm>
            <a:off x="236783" y="3559579"/>
            <a:ext cx="402300" cy="32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500"/>
              <a:buFont typeface="Georgia"/>
              <a:buNone/>
            </a:pPr>
            <a:r>
              <a:rPr b="1" i="0" lang="en" sz="1500" u="none" cap="none" strike="noStrike">
                <a:solidFill>
                  <a:srgbClr val="FFFFFF"/>
                </a:solidFill>
                <a:latin typeface="Georgia"/>
                <a:ea typeface="Georgia"/>
                <a:cs typeface="Georgia"/>
                <a:sym typeface="Georgia"/>
              </a:rPr>
              <a:t>3</a:t>
            </a:r>
            <a:endParaRPr b="0" i="0" sz="1500" u="none" cap="none" strike="noStrike">
              <a:solidFill>
                <a:schemeClr val="dk1"/>
              </a:solidFill>
              <a:latin typeface="Calibri"/>
              <a:ea typeface="Calibri"/>
              <a:cs typeface="Calibri"/>
              <a:sym typeface="Calibri"/>
            </a:endParaRPr>
          </a:p>
        </p:txBody>
      </p:sp>
      <p:sp>
        <p:nvSpPr>
          <p:cNvPr id="379" name="Google Shape;379;g3d4495dda88_0_324"/>
          <p:cNvSpPr/>
          <p:nvPr/>
        </p:nvSpPr>
        <p:spPr>
          <a:xfrm>
            <a:off x="730558" y="3394987"/>
            <a:ext cx="8101500" cy="9510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0" name="Google Shape;380;g3d4495dda88_0_324"/>
          <p:cNvSpPr/>
          <p:nvPr/>
        </p:nvSpPr>
        <p:spPr>
          <a:xfrm>
            <a:off x="876863" y="3504715"/>
            <a:ext cx="7827300" cy="7497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C2C7C"/>
              </a:buClr>
              <a:buSzPts val="1200"/>
              <a:buFont typeface="Calibri"/>
              <a:buNone/>
            </a:pPr>
            <a:r>
              <a:rPr b="1" i="0" lang="en" sz="1400" u="none" cap="none" strike="noStrike">
                <a:solidFill>
                  <a:srgbClr val="1B2A6B"/>
                </a:solidFill>
                <a:latin typeface="Georgia"/>
                <a:ea typeface="Georgia"/>
                <a:cs typeface="Georgia"/>
                <a:sym typeface="Georgia"/>
              </a:rPr>
              <a:t>Set a goal for improving turnout especially among young voters and naturalized citizens. </a:t>
            </a:r>
            <a:r>
              <a:rPr b="0" i="0" lang="en" sz="1300" u="none" cap="none" strike="noStrike">
                <a:solidFill>
                  <a:srgbClr val="1B2A6B"/>
                </a:solidFill>
                <a:latin typeface="Calibri"/>
                <a:ea typeface="Calibri"/>
                <a:cs typeface="Calibri"/>
                <a:sym typeface="Calibri"/>
              </a:rPr>
              <a:t>Local offices are often won with 200 votes. We can become kingmakers for every election, especially local ones. </a:t>
            </a:r>
            <a:endParaRPr b="0" i="0" sz="1400" u="none" cap="none" strike="noStrike">
              <a:solidFill>
                <a:schemeClr val="dk1"/>
              </a:solidFill>
              <a:latin typeface="Calibri"/>
              <a:ea typeface="Calibri"/>
              <a:cs typeface="Calibri"/>
              <a:sym typeface="Calibri"/>
            </a:endParaRPr>
          </a:p>
        </p:txBody>
      </p:sp>
      <p:sp>
        <p:nvSpPr>
          <p:cNvPr id="381" name="Google Shape;381;g3d4495dda88_0_324"/>
          <p:cNvSpPr/>
          <p:nvPr/>
        </p:nvSpPr>
        <p:spPr>
          <a:xfrm>
            <a:off x="411480" y="4645152"/>
            <a:ext cx="8321100" cy="384000"/>
          </a:xfrm>
          <a:prstGeom prst="rect">
            <a:avLst/>
          </a:prstGeom>
          <a:solidFill>
            <a:srgbClr val="E8ECFC"/>
          </a:solidFill>
          <a:ln cap="flat" cmpd="sng" w="12700">
            <a:solidFill>
              <a:srgbClr val="E8ECFC"/>
            </a:solidFill>
            <a:prstDash val="solid"/>
            <a:round/>
            <a:headEnd len="sm" w="sm" type="none"/>
            <a:tailEnd len="sm" w="sm" type="none"/>
          </a:ln>
          <a:effectLst>
            <a:outerShdw blurRad="50800" rotWithShape="0" algn="bl" dir="16200000" dist="25400">
              <a:srgbClr val="1B2A6B">
                <a:alpha val="784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g3d4495dda88_0_324"/>
          <p:cNvSpPr/>
          <p:nvPr/>
        </p:nvSpPr>
        <p:spPr>
          <a:xfrm>
            <a:off x="602775" y="4663450"/>
            <a:ext cx="8101500" cy="329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C2C7C"/>
              </a:buClr>
              <a:buSzPts val="1200"/>
              <a:buFont typeface="Calibri"/>
              <a:buNone/>
            </a:pPr>
            <a:r>
              <a:rPr b="1" i="1" lang="en" sz="1400" u="none" cap="none" strike="noStrike">
                <a:solidFill>
                  <a:srgbClr val="1B2A6B"/>
                </a:solidFill>
                <a:latin typeface="Calibri"/>
                <a:ea typeface="Calibri"/>
                <a:cs typeface="Calibri"/>
                <a:sym typeface="Calibri"/>
              </a:rPr>
              <a:t>Imagine our country if we had over 80% voter turnout in every election. It would change our country.</a:t>
            </a:r>
            <a:endParaRPr b="1" i="1" sz="1400" u="none" cap="none" strike="noStrike">
              <a:solidFill>
                <a:srgbClr val="CE0067"/>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9FF"/>
        </a:solidFill>
      </p:bgPr>
    </p:bg>
    <p:spTree>
      <p:nvGrpSpPr>
        <p:cNvPr id="387" name="Shape 387"/>
        <p:cNvGrpSpPr/>
        <p:nvPr/>
      </p:nvGrpSpPr>
      <p:grpSpPr>
        <a:xfrm>
          <a:off x="0" y="0"/>
          <a:ext cx="0" cy="0"/>
          <a:chOff x="0" y="0"/>
          <a:chExt cx="0" cy="0"/>
        </a:xfrm>
      </p:grpSpPr>
      <p:sp>
        <p:nvSpPr>
          <p:cNvPr id="388" name="Google Shape;388;g3d4495dda88_0_343"/>
          <p:cNvSpPr/>
          <p:nvPr/>
        </p:nvSpPr>
        <p:spPr>
          <a:xfrm>
            <a:off x="411480" y="256032"/>
            <a:ext cx="83211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3000"/>
              <a:buFont typeface="Georgia"/>
              <a:buNone/>
            </a:pPr>
            <a:r>
              <a:rPr b="1" i="0" lang="en" sz="3000" u="none" cap="none" strike="noStrike">
                <a:solidFill>
                  <a:srgbClr val="1B2A6B"/>
                </a:solidFill>
                <a:latin typeface="Georgia"/>
                <a:ea typeface="Georgia"/>
                <a:cs typeface="Georgia"/>
                <a:sym typeface="Georgia"/>
              </a:rPr>
              <a:t>Engaging in Difficult Conversations</a:t>
            </a:r>
            <a:endParaRPr b="0" i="0" sz="3000" u="none" cap="none" strike="noStrike">
              <a:solidFill>
                <a:schemeClr val="dk1"/>
              </a:solidFill>
              <a:latin typeface="Calibri"/>
              <a:ea typeface="Calibri"/>
              <a:cs typeface="Calibri"/>
              <a:sym typeface="Calibri"/>
            </a:endParaRPr>
          </a:p>
        </p:txBody>
      </p:sp>
      <p:sp>
        <p:nvSpPr>
          <p:cNvPr id="389" name="Google Shape;389;g3d4495dda88_0_343"/>
          <p:cNvSpPr/>
          <p:nvPr/>
        </p:nvSpPr>
        <p:spPr>
          <a:xfrm>
            <a:off x="411480" y="804672"/>
            <a:ext cx="8321100" cy="34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1350"/>
              <a:buFont typeface="Calibri"/>
              <a:buNone/>
            </a:pPr>
            <a:r>
              <a:rPr b="1" i="1" lang="en" sz="1400" u="none" cap="none" strike="noStrike">
                <a:solidFill>
                  <a:srgbClr val="1B2A6B"/>
                </a:solidFill>
                <a:latin typeface="Calibri"/>
                <a:ea typeface="Calibri"/>
                <a:cs typeface="Calibri"/>
                <a:sym typeface="Calibri"/>
              </a:rPr>
              <a:t>Organizing requires some challenging conversations with people who don’t always agree with you.</a:t>
            </a:r>
            <a:endParaRPr b="1" i="0" sz="1400" u="none" cap="none" strike="noStrike">
              <a:solidFill>
                <a:schemeClr val="dk1"/>
              </a:solidFill>
              <a:latin typeface="Calibri"/>
              <a:ea typeface="Calibri"/>
              <a:cs typeface="Calibri"/>
              <a:sym typeface="Calibri"/>
            </a:endParaRPr>
          </a:p>
        </p:txBody>
      </p:sp>
      <p:sp>
        <p:nvSpPr>
          <p:cNvPr id="390" name="Google Shape;390;g3d4495dda88_0_343"/>
          <p:cNvSpPr/>
          <p:nvPr/>
        </p:nvSpPr>
        <p:spPr>
          <a:xfrm>
            <a:off x="274320" y="1261872"/>
            <a:ext cx="4206300" cy="5760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g3d4495dda88_0_343"/>
          <p:cNvSpPr/>
          <p:nvPr/>
        </p:nvSpPr>
        <p:spPr>
          <a:xfrm>
            <a:off x="402336" y="1325880"/>
            <a:ext cx="3968400" cy="466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050"/>
              <a:buFont typeface="Georgia"/>
              <a:buNone/>
            </a:pPr>
            <a:r>
              <a:rPr b="1" i="0" lang="en" sz="1050" u="none" cap="none" strike="noStrike">
                <a:solidFill>
                  <a:srgbClr val="CE0067"/>
                </a:solidFill>
                <a:latin typeface="Georgia"/>
                <a:ea typeface="Georgia"/>
                <a:cs typeface="Georgia"/>
                <a:sym typeface="Georgia"/>
              </a:rPr>
              <a:t>Your first word is your breath.  </a:t>
            </a:r>
            <a:r>
              <a:rPr b="0" i="0" lang="en" sz="1000" u="none" cap="none" strike="noStrike">
                <a:solidFill>
                  <a:srgbClr val="1B2A6B"/>
                </a:solidFill>
                <a:latin typeface="Calibri"/>
                <a:ea typeface="Calibri"/>
                <a:cs typeface="Calibri"/>
                <a:sym typeface="Calibri"/>
              </a:rPr>
              <a:t>Before responding to anything charged, breathe first. It resets your nervous system and buys you the moment to respond instead of react.</a:t>
            </a:r>
            <a:endParaRPr b="0" i="0" sz="1050" u="none" cap="none" strike="noStrike">
              <a:solidFill>
                <a:schemeClr val="dk1"/>
              </a:solidFill>
              <a:latin typeface="Calibri"/>
              <a:ea typeface="Calibri"/>
              <a:cs typeface="Calibri"/>
              <a:sym typeface="Calibri"/>
            </a:endParaRPr>
          </a:p>
        </p:txBody>
      </p:sp>
      <p:sp>
        <p:nvSpPr>
          <p:cNvPr id="392" name="Google Shape;392;g3d4495dda88_0_343"/>
          <p:cNvSpPr/>
          <p:nvPr/>
        </p:nvSpPr>
        <p:spPr>
          <a:xfrm>
            <a:off x="274320" y="1883664"/>
            <a:ext cx="4206300" cy="5760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g3d4495dda88_0_343"/>
          <p:cNvSpPr/>
          <p:nvPr/>
        </p:nvSpPr>
        <p:spPr>
          <a:xfrm>
            <a:off x="402336" y="1947672"/>
            <a:ext cx="3968400" cy="466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050"/>
              <a:buFont typeface="Georgia"/>
              <a:buNone/>
            </a:pPr>
            <a:r>
              <a:rPr b="1" i="0" lang="en" sz="1050" u="none" cap="none" strike="noStrike">
                <a:solidFill>
                  <a:srgbClr val="CE0067"/>
                </a:solidFill>
                <a:latin typeface="Georgia"/>
                <a:ea typeface="Georgia"/>
                <a:cs typeface="Georgia"/>
                <a:sym typeface="Georgia"/>
              </a:rPr>
              <a:t>Mirror, don’t argue.  </a:t>
            </a:r>
            <a:r>
              <a:rPr b="0" i="0" lang="en" sz="1000" u="none" cap="none" strike="noStrike">
                <a:solidFill>
                  <a:srgbClr val="1B2A6B"/>
                </a:solidFill>
                <a:latin typeface="Calibri"/>
                <a:ea typeface="Calibri"/>
                <a:cs typeface="Calibri"/>
                <a:sym typeface="Calibri"/>
              </a:rPr>
              <a:t>Repeat the last few words they said, calmly. People open up when they feel heard — not challenged.</a:t>
            </a:r>
            <a:endParaRPr b="0" i="0" sz="1050" u="none" cap="none" strike="noStrike">
              <a:solidFill>
                <a:schemeClr val="dk1"/>
              </a:solidFill>
              <a:latin typeface="Calibri"/>
              <a:ea typeface="Calibri"/>
              <a:cs typeface="Calibri"/>
              <a:sym typeface="Calibri"/>
            </a:endParaRPr>
          </a:p>
        </p:txBody>
      </p:sp>
      <p:sp>
        <p:nvSpPr>
          <p:cNvPr id="394" name="Google Shape;394;g3d4495dda88_0_343"/>
          <p:cNvSpPr/>
          <p:nvPr/>
        </p:nvSpPr>
        <p:spPr>
          <a:xfrm>
            <a:off x="274320" y="2505456"/>
            <a:ext cx="4206300" cy="5760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5" name="Google Shape;395;g3d4495dda88_0_343"/>
          <p:cNvSpPr/>
          <p:nvPr/>
        </p:nvSpPr>
        <p:spPr>
          <a:xfrm>
            <a:off x="402336" y="2569464"/>
            <a:ext cx="3968400" cy="466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C2C7C"/>
              </a:buClr>
              <a:buSzPts val="1050"/>
              <a:buFont typeface="Georgia"/>
              <a:buNone/>
            </a:pPr>
            <a:r>
              <a:rPr b="1" i="0" lang="en" sz="1050" u="none" cap="none" strike="noStrike">
                <a:solidFill>
                  <a:srgbClr val="6C2C7C"/>
                </a:solidFill>
                <a:latin typeface="Georgia"/>
                <a:ea typeface="Georgia"/>
                <a:cs typeface="Georgia"/>
                <a:sym typeface="Georgia"/>
              </a:rPr>
              <a:t>Label the emotion.  </a:t>
            </a:r>
            <a:r>
              <a:rPr b="0" i="0" lang="en" sz="1000" u="none" cap="none" strike="noStrike">
                <a:solidFill>
                  <a:srgbClr val="1B2A6B"/>
                </a:solidFill>
                <a:latin typeface="Calibri"/>
                <a:ea typeface="Calibri"/>
                <a:cs typeface="Calibri"/>
                <a:sym typeface="Calibri"/>
              </a:rPr>
              <a:t>“It sounds like you’re frustrated.” Naming what someone feels defuses defensiveness and builds trust fast.</a:t>
            </a:r>
            <a:endParaRPr b="0" i="0" sz="1050" u="none" cap="none" strike="noStrike">
              <a:solidFill>
                <a:schemeClr val="dk1"/>
              </a:solidFill>
              <a:latin typeface="Calibri"/>
              <a:ea typeface="Calibri"/>
              <a:cs typeface="Calibri"/>
              <a:sym typeface="Calibri"/>
            </a:endParaRPr>
          </a:p>
        </p:txBody>
      </p:sp>
      <p:sp>
        <p:nvSpPr>
          <p:cNvPr id="396" name="Google Shape;396;g3d4495dda88_0_343"/>
          <p:cNvSpPr/>
          <p:nvPr/>
        </p:nvSpPr>
        <p:spPr>
          <a:xfrm>
            <a:off x="274320" y="3127248"/>
            <a:ext cx="4206300" cy="5760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7" name="Google Shape;397;g3d4495dda88_0_343"/>
          <p:cNvSpPr/>
          <p:nvPr/>
        </p:nvSpPr>
        <p:spPr>
          <a:xfrm>
            <a:off x="402336" y="3191256"/>
            <a:ext cx="3968400" cy="466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A6B"/>
              </a:buClr>
              <a:buSzPts val="1050"/>
              <a:buFont typeface="Georgia"/>
              <a:buNone/>
            </a:pPr>
            <a:r>
              <a:rPr b="1" i="0" lang="en" sz="1050" u="none" cap="none" strike="noStrike">
                <a:solidFill>
                  <a:srgbClr val="1B2A6B"/>
                </a:solidFill>
                <a:latin typeface="Georgia"/>
                <a:ea typeface="Georgia"/>
                <a:cs typeface="Georgia"/>
                <a:sym typeface="Georgia"/>
              </a:rPr>
              <a:t>Listen for values, not positions.  </a:t>
            </a:r>
            <a:r>
              <a:rPr b="0" i="0" lang="en" sz="1000" u="none" cap="none" strike="noStrike">
                <a:solidFill>
                  <a:srgbClr val="1B2A6B"/>
                </a:solidFill>
                <a:latin typeface="Calibri"/>
                <a:ea typeface="Calibri"/>
                <a:cs typeface="Calibri"/>
                <a:sym typeface="Calibri"/>
              </a:rPr>
              <a:t>People share bedrock concerns: family, safety, fairness, dignity. Start there — not with ideology — and you’ll find more common ground than you expect.</a:t>
            </a:r>
            <a:endParaRPr b="0" i="0" sz="1050" u="none" cap="none" strike="noStrike">
              <a:solidFill>
                <a:schemeClr val="dk1"/>
              </a:solidFill>
              <a:latin typeface="Calibri"/>
              <a:ea typeface="Calibri"/>
              <a:cs typeface="Calibri"/>
              <a:sym typeface="Calibri"/>
            </a:endParaRPr>
          </a:p>
        </p:txBody>
      </p:sp>
      <p:sp>
        <p:nvSpPr>
          <p:cNvPr id="398" name="Google Shape;398;g3d4495dda88_0_343"/>
          <p:cNvSpPr/>
          <p:nvPr/>
        </p:nvSpPr>
        <p:spPr>
          <a:xfrm>
            <a:off x="274320" y="3749040"/>
            <a:ext cx="4206300" cy="5760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9" name="Google Shape;399;g3d4495dda88_0_343"/>
          <p:cNvSpPr/>
          <p:nvPr/>
        </p:nvSpPr>
        <p:spPr>
          <a:xfrm>
            <a:off x="402336" y="3813048"/>
            <a:ext cx="3968400" cy="466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050"/>
              <a:buFont typeface="Georgia"/>
              <a:buNone/>
            </a:pPr>
            <a:r>
              <a:rPr b="1" i="0" lang="en" sz="1050" u="none" cap="none" strike="noStrike">
                <a:solidFill>
                  <a:srgbClr val="CE0067"/>
                </a:solidFill>
                <a:latin typeface="Georgia"/>
                <a:ea typeface="Georgia"/>
                <a:cs typeface="Georgia"/>
                <a:sym typeface="Georgia"/>
              </a:rPr>
              <a:t>Ask How and What, not Why.  </a:t>
            </a:r>
            <a:r>
              <a:rPr b="0" i="0" lang="en" sz="1000" u="none" cap="none" strike="noStrike">
                <a:solidFill>
                  <a:srgbClr val="1B2A6B"/>
                </a:solidFill>
                <a:latin typeface="Calibri"/>
                <a:ea typeface="Calibri"/>
                <a:cs typeface="Calibri"/>
                <a:sym typeface="Calibri"/>
              </a:rPr>
              <a:t>“How did you come to see it that way?” Why puts people on the defensive. How and What invite reflection.</a:t>
            </a:r>
            <a:endParaRPr b="0" i="0" sz="1050" u="none" cap="none" strike="noStrike">
              <a:solidFill>
                <a:schemeClr val="dk1"/>
              </a:solidFill>
              <a:latin typeface="Calibri"/>
              <a:ea typeface="Calibri"/>
              <a:cs typeface="Calibri"/>
              <a:sym typeface="Calibri"/>
            </a:endParaRPr>
          </a:p>
        </p:txBody>
      </p:sp>
      <p:sp>
        <p:nvSpPr>
          <p:cNvPr id="400" name="Google Shape;400;g3d4495dda88_0_343"/>
          <p:cNvSpPr/>
          <p:nvPr/>
        </p:nvSpPr>
        <p:spPr>
          <a:xfrm>
            <a:off x="4663440" y="1261872"/>
            <a:ext cx="4206300" cy="5760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1" name="Google Shape;401;g3d4495dda88_0_343"/>
          <p:cNvSpPr/>
          <p:nvPr/>
        </p:nvSpPr>
        <p:spPr>
          <a:xfrm>
            <a:off x="4791456" y="1325880"/>
            <a:ext cx="3968400" cy="466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050"/>
              <a:buFont typeface="Georgia"/>
              <a:buNone/>
            </a:pPr>
            <a:r>
              <a:rPr b="1" i="0" lang="en" sz="1050" u="none" cap="none" strike="noStrike">
                <a:solidFill>
                  <a:srgbClr val="CE0067"/>
                </a:solidFill>
                <a:latin typeface="Georgia"/>
                <a:ea typeface="Georgia"/>
                <a:cs typeface="Georgia"/>
                <a:sym typeface="Georgia"/>
              </a:rPr>
              <a:t>Name the dynamic, not the person.  </a:t>
            </a:r>
            <a:r>
              <a:rPr b="0" i="0" lang="en" sz="1000" u="none" cap="none" strike="noStrike">
                <a:solidFill>
                  <a:srgbClr val="1B2A6B"/>
                </a:solidFill>
                <a:latin typeface="Calibri"/>
                <a:ea typeface="Calibri"/>
                <a:cs typeface="Calibri"/>
                <a:sym typeface="Calibri"/>
              </a:rPr>
              <a:t>Instead of “You’re being aggressive,” try “I notice this conversation is getting heated.” Keeps the door open.</a:t>
            </a:r>
            <a:endParaRPr b="0" i="0" sz="1050" u="none" cap="none" strike="noStrike">
              <a:solidFill>
                <a:schemeClr val="dk1"/>
              </a:solidFill>
              <a:latin typeface="Calibri"/>
              <a:ea typeface="Calibri"/>
              <a:cs typeface="Calibri"/>
              <a:sym typeface="Calibri"/>
            </a:endParaRPr>
          </a:p>
        </p:txBody>
      </p:sp>
      <p:sp>
        <p:nvSpPr>
          <p:cNvPr id="402" name="Google Shape;402;g3d4495dda88_0_343"/>
          <p:cNvSpPr/>
          <p:nvPr/>
        </p:nvSpPr>
        <p:spPr>
          <a:xfrm>
            <a:off x="4663440" y="1883664"/>
            <a:ext cx="4206300" cy="5760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g3d4495dda88_0_343"/>
          <p:cNvSpPr/>
          <p:nvPr/>
        </p:nvSpPr>
        <p:spPr>
          <a:xfrm>
            <a:off x="4791456" y="1947672"/>
            <a:ext cx="3968400" cy="466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C2C7C"/>
              </a:buClr>
              <a:buSzPts val="1050"/>
              <a:buFont typeface="Georgia"/>
              <a:buNone/>
            </a:pPr>
            <a:r>
              <a:rPr b="1" i="0" lang="en" sz="1050" u="none" cap="none" strike="noStrike">
                <a:solidFill>
                  <a:srgbClr val="6C2C7C"/>
                </a:solidFill>
                <a:latin typeface="Georgia"/>
                <a:ea typeface="Georgia"/>
                <a:cs typeface="Georgia"/>
                <a:sym typeface="Georgia"/>
              </a:rPr>
              <a:t>Aim for ‘That’s right,’ not ‘You’re right.’  </a:t>
            </a:r>
            <a:r>
              <a:rPr b="0" i="0" lang="en" sz="1000" u="none" cap="none" strike="noStrike">
                <a:solidFill>
                  <a:srgbClr val="1B2A6B"/>
                </a:solidFill>
                <a:latin typeface="Calibri"/>
                <a:ea typeface="Calibri"/>
                <a:cs typeface="Calibri"/>
                <a:sym typeface="Calibri"/>
              </a:rPr>
              <a:t>When they say “that’s right” — they feel genuinely understood. That’s the turning point.</a:t>
            </a:r>
            <a:endParaRPr b="0" i="0" sz="1050" u="none" cap="none" strike="noStrike">
              <a:solidFill>
                <a:schemeClr val="dk1"/>
              </a:solidFill>
              <a:latin typeface="Calibri"/>
              <a:ea typeface="Calibri"/>
              <a:cs typeface="Calibri"/>
              <a:sym typeface="Calibri"/>
            </a:endParaRPr>
          </a:p>
        </p:txBody>
      </p:sp>
      <p:sp>
        <p:nvSpPr>
          <p:cNvPr id="404" name="Google Shape;404;g3d4495dda88_0_343"/>
          <p:cNvSpPr/>
          <p:nvPr/>
        </p:nvSpPr>
        <p:spPr>
          <a:xfrm>
            <a:off x="4663440" y="2505456"/>
            <a:ext cx="4206300" cy="5760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5" name="Google Shape;405;g3d4495dda88_0_343"/>
          <p:cNvSpPr/>
          <p:nvPr/>
        </p:nvSpPr>
        <p:spPr>
          <a:xfrm>
            <a:off x="4791456" y="2569464"/>
            <a:ext cx="3968400" cy="466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050"/>
              <a:buFont typeface="Georgia"/>
              <a:buNone/>
            </a:pPr>
            <a:r>
              <a:rPr b="1" i="0" lang="en" sz="1050" u="none" cap="none" strike="noStrike">
                <a:solidFill>
                  <a:srgbClr val="CE0067"/>
                </a:solidFill>
                <a:latin typeface="Georgia"/>
                <a:ea typeface="Georgia"/>
                <a:cs typeface="Georgia"/>
                <a:sym typeface="Georgia"/>
              </a:rPr>
              <a:t>Connect, not conquer.  </a:t>
            </a:r>
            <a:r>
              <a:rPr b="0" i="0" lang="en" sz="1000" u="none" cap="none" strike="noStrike">
                <a:solidFill>
                  <a:srgbClr val="1B2A6B"/>
                </a:solidFill>
                <a:latin typeface="Calibri"/>
                <a:ea typeface="Calibri"/>
                <a:cs typeface="Calibri"/>
                <a:sym typeface="Calibri"/>
              </a:rPr>
              <a:t>A conversation you win but a relationship you lose is not a victory. Ask: “Help me understand what matters most to you here.”</a:t>
            </a:r>
            <a:endParaRPr b="0" i="0" sz="1050" u="none" cap="none" strike="noStrike">
              <a:solidFill>
                <a:schemeClr val="dk1"/>
              </a:solidFill>
              <a:latin typeface="Calibri"/>
              <a:ea typeface="Calibri"/>
              <a:cs typeface="Calibri"/>
              <a:sym typeface="Calibri"/>
            </a:endParaRPr>
          </a:p>
        </p:txBody>
      </p:sp>
      <p:sp>
        <p:nvSpPr>
          <p:cNvPr id="406" name="Google Shape;406;g3d4495dda88_0_343"/>
          <p:cNvSpPr/>
          <p:nvPr/>
        </p:nvSpPr>
        <p:spPr>
          <a:xfrm>
            <a:off x="4663440" y="3127248"/>
            <a:ext cx="4206300" cy="5760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7" name="Google Shape;407;g3d4495dda88_0_343"/>
          <p:cNvSpPr/>
          <p:nvPr/>
        </p:nvSpPr>
        <p:spPr>
          <a:xfrm>
            <a:off x="4791456" y="3191256"/>
            <a:ext cx="3968400" cy="466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A6B"/>
              </a:buClr>
              <a:buSzPts val="1050"/>
              <a:buFont typeface="Georgia"/>
              <a:buNone/>
            </a:pPr>
            <a:r>
              <a:rPr b="1" i="0" lang="en" sz="1050" u="none" cap="none" strike="noStrike">
                <a:solidFill>
                  <a:srgbClr val="1B2A6B"/>
                </a:solidFill>
                <a:latin typeface="Georgia"/>
                <a:ea typeface="Georgia"/>
                <a:cs typeface="Georgia"/>
                <a:sym typeface="Georgia"/>
              </a:rPr>
              <a:t>Translation, not conversion.  </a:t>
            </a:r>
            <a:r>
              <a:rPr b="0" i="0" lang="en" sz="1000" u="none" cap="none" strike="noStrike">
                <a:solidFill>
                  <a:srgbClr val="1B2A6B"/>
                </a:solidFill>
                <a:latin typeface="Calibri"/>
                <a:ea typeface="Calibri"/>
                <a:cs typeface="Calibri"/>
                <a:sym typeface="Calibri"/>
              </a:rPr>
              <a:t>You don’t need to change someone’s worldview to find common ground. Help them see how your concern honors values they already hold.</a:t>
            </a:r>
            <a:endParaRPr b="0" i="0" sz="1050" u="none" cap="none" strike="noStrike">
              <a:solidFill>
                <a:schemeClr val="dk1"/>
              </a:solidFill>
              <a:latin typeface="Calibri"/>
              <a:ea typeface="Calibri"/>
              <a:cs typeface="Calibri"/>
              <a:sym typeface="Calibri"/>
            </a:endParaRPr>
          </a:p>
        </p:txBody>
      </p:sp>
      <p:sp>
        <p:nvSpPr>
          <p:cNvPr id="408" name="Google Shape;408;g3d4495dda88_0_343"/>
          <p:cNvSpPr/>
          <p:nvPr/>
        </p:nvSpPr>
        <p:spPr>
          <a:xfrm>
            <a:off x="4663440" y="3749040"/>
            <a:ext cx="4206300" cy="5760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g3d4495dda88_0_343"/>
          <p:cNvSpPr/>
          <p:nvPr/>
        </p:nvSpPr>
        <p:spPr>
          <a:xfrm>
            <a:off x="4791456" y="3813048"/>
            <a:ext cx="3968400" cy="466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050"/>
              <a:buFont typeface="Georgia"/>
              <a:buNone/>
            </a:pPr>
            <a:r>
              <a:rPr b="1" i="0" lang="en" sz="1050" u="none" cap="none" strike="noStrike">
                <a:solidFill>
                  <a:srgbClr val="CE0067"/>
                </a:solidFill>
                <a:latin typeface="Georgia"/>
                <a:ea typeface="Georgia"/>
                <a:cs typeface="Georgia"/>
                <a:sym typeface="Georgia"/>
              </a:rPr>
              <a:t>Contempt closes doors. Curiosity opens them.  </a:t>
            </a:r>
            <a:r>
              <a:rPr b="0" i="0" lang="en" sz="1000" u="none" cap="none" strike="noStrike">
                <a:solidFill>
                  <a:srgbClr val="1B2A6B"/>
                </a:solidFill>
                <a:latin typeface="Calibri"/>
                <a:ea typeface="Calibri"/>
                <a:cs typeface="Calibri"/>
                <a:sym typeface="Calibri"/>
              </a:rPr>
              <a:t>Writing off potential allies based on how they voted guarantees the coalition stays small. Get genuinely curious about what people value.</a:t>
            </a:r>
            <a:endParaRPr b="0" i="0" sz="1050" u="none" cap="none" strike="noStrike">
              <a:solidFill>
                <a:schemeClr val="dk1"/>
              </a:solidFill>
              <a:latin typeface="Calibri"/>
              <a:ea typeface="Calibri"/>
              <a:cs typeface="Calibri"/>
              <a:sym typeface="Calibri"/>
            </a:endParaRPr>
          </a:p>
        </p:txBody>
      </p:sp>
      <p:sp>
        <p:nvSpPr>
          <p:cNvPr id="410" name="Google Shape;410;g3d4495dda88_0_343"/>
          <p:cNvSpPr/>
          <p:nvPr/>
        </p:nvSpPr>
        <p:spPr>
          <a:xfrm>
            <a:off x="411480" y="4645152"/>
            <a:ext cx="8321100" cy="384000"/>
          </a:xfrm>
          <a:prstGeom prst="rect">
            <a:avLst/>
          </a:prstGeom>
          <a:solidFill>
            <a:srgbClr val="C4D4F4"/>
          </a:solidFill>
          <a:ln cap="flat" cmpd="sng" w="12700">
            <a:solidFill>
              <a:srgbClr val="C4D4F4"/>
            </a:solidFill>
            <a:prstDash val="solid"/>
            <a:round/>
            <a:headEnd len="sm" w="sm" type="none"/>
            <a:tailEnd len="sm" w="sm" type="none"/>
          </a:ln>
          <a:effectLst>
            <a:outerShdw blurRad="50800" rotWithShape="0" algn="bl" dir="16200000" dist="25400">
              <a:srgbClr val="1B2A6B">
                <a:alpha val="784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1" name="Google Shape;411;g3d4495dda88_0_343"/>
          <p:cNvSpPr/>
          <p:nvPr/>
        </p:nvSpPr>
        <p:spPr>
          <a:xfrm>
            <a:off x="502925" y="4763873"/>
            <a:ext cx="8138100" cy="246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1350"/>
              <a:buFont typeface="Calibri"/>
              <a:buNone/>
            </a:pPr>
            <a:r>
              <a:rPr b="1" i="1" lang="en" sz="1400" u="none" cap="none" strike="noStrike">
                <a:solidFill>
                  <a:srgbClr val="1B2A6B"/>
                </a:solidFill>
                <a:latin typeface="Calibri"/>
                <a:ea typeface="Calibri"/>
                <a:cs typeface="Calibri"/>
                <a:sym typeface="Calibri"/>
              </a:rPr>
              <a:t>You rarely change minds by arguing. You change minds by making people feel genuinely heard.</a:t>
            </a:r>
            <a:endParaRPr b="1" i="0" sz="1400" u="none" cap="none" strike="noStrike">
              <a:solidFill>
                <a:srgbClr val="CE0067"/>
              </a:solidFill>
              <a:latin typeface="Calibri"/>
              <a:ea typeface="Calibri"/>
              <a:cs typeface="Calibri"/>
              <a:sym typeface="Calibri"/>
            </a:endParaRPr>
          </a:p>
          <a:p>
            <a:pPr indent="0" lvl="0" marL="0" marR="0" rtl="0" algn="l">
              <a:lnSpc>
                <a:spcPct val="100000"/>
              </a:lnSpc>
              <a:spcBef>
                <a:spcPts val="0"/>
              </a:spcBef>
              <a:spcAft>
                <a:spcPts val="0"/>
              </a:spcAft>
              <a:buClr>
                <a:srgbClr val="CE0067"/>
              </a:buClr>
              <a:buSzPts val="1200"/>
              <a:buFont typeface="Calibri"/>
              <a:buNone/>
            </a:pPr>
            <a:r>
              <a:t/>
            </a:r>
            <a:endParaRPr b="1" i="1" sz="1200" u="none" cap="none" strike="noStrike">
              <a:solidFill>
                <a:srgbClr val="CE0067"/>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9FF"/>
        </a:solidFill>
      </p:bgPr>
    </p:bg>
    <p:spTree>
      <p:nvGrpSpPr>
        <p:cNvPr id="416" name="Shape 416"/>
        <p:cNvGrpSpPr/>
        <p:nvPr/>
      </p:nvGrpSpPr>
      <p:grpSpPr>
        <a:xfrm>
          <a:off x="0" y="0"/>
          <a:ext cx="0" cy="0"/>
          <a:chOff x="0" y="0"/>
          <a:chExt cx="0" cy="0"/>
        </a:xfrm>
      </p:grpSpPr>
      <p:sp>
        <p:nvSpPr>
          <p:cNvPr id="417" name="Google Shape;417;g3d4495dda88_0_371"/>
          <p:cNvSpPr/>
          <p:nvPr/>
        </p:nvSpPr>
        <p:spPr>
          <a:xfrm>
            <a:off x="411480" y="256032"/>
            <a:ext cx="83211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3000"/>
              <a:buFont typeface="Georgia"/>
              <a:buNone/>
            </a:pPr>
            <a:r>
              <a:rPr b="1" i="0" lang="en" sz="3000" u="none" cap="none" strike="noStrike">
                <a:solidFill>
                  <a:srgbClr val="1B2A6B"/>
                </a:solidFill>
                <a:latin typeface="Georgia"/>
                <a:ea typeface="Georgia"/>
                <a:cs typeface="Georgia"/>
                <a:sym typeface="Georgia"/>
              </a:rPr>
              <a:t>Tell Your Own Story</a:t>
            </a:r>
            <a:endParaRPr b="0" i="0" sz="3000" u="none" cap="none" strike="noStrike">
              <a:solidFill>
                <a:schemeClr val="dk1"/>
              </a:solidFill>
              <a:latin typeface="Calibri"/>
              <a:ea typeface="Calibri"/>
              <a:cs typeface="Calibri"/>
              <a:sym typeface="Calibri"/>
            </a:endParaRPr>
          </a:p>
        </p:txBody>
      </p:sp>
      <p:sp>
        <p:nvSpPr>
          <p:cNvPr id="418" name="Google Shape;418;g3d4495dda88_0_371"/>
          <p:cNvSpPr/>
          <p:nvPr/>
        </p:nvSpPr>
        <p:spPr>
          <a:xfrm>
            <a:off x="411480" y="804672"/>
            <a:ext cx="8321100" cy="34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1350"/>
              <a:buFont typeface="Calibri"/>
              <a:buNone/>
            </a:pPr>
            <a:r>
              <a:rPr b="1" i="1" lang="en" sz="1400" u="none" cap="none" strike="noStrike">
                <a:solidFill>
                  <a:srgbClr val="1B2A6B"/>
                </a:solidFill>
                <a:latin typeface="Calibri"/>
                <a:ea typeface="Calibri"/>
                <a:cs typeface="Calibri"/>
                <a:sym typeface="Calibri"/>
              </a:rPr>
              <a:t>Authoritarians weaponize dehumanization. Telling our own story is how we maintain our humanity and reclaim our power.</a:t>
            </a:r>
            <a:endParaRPr b="1" i="0" sz="1400" u="none" cap="none" strike="noStrike">
              <a:solidFill>
                <a:schemeClr val="dk1"/>
              </a:solidFill>
              <a:latin typeface="Calibri"/>
              <a:ea typeface="Calibri"/>
              <a:cs typeface="Calibri"/>
              <a:sym typeface="Calibri"/>
            </a:endParaRPr>
          </a:p>
        </p:txBody>
      </p:sp>
      <p:sp>
        <p:nvSpPr>
          <p:cNvPr id="419" name="Google Shape;419;g3d4495dda88_0_371"/>
          <p:cNvSpPr/>
          <p:nvPr/>
        </p:nvSpPr>
        <p:spPr>
          <a:xfrm>
            <a:off x="274320" y="1371600"/>
            <a:ext cx="4114800" cy="347400"/>
          </a:xfrm>
          <a:prstGeom prst="rect">
            <a:avLst/>
          </a:prstGeom>
          <a:solidFill>
            <a:srgbClr val="CE0067"/>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0" name="Google Shape;420;g3d4495dda88_0_371"/>
          <p:cNvSpPr/>
          <p:nvPr/>
        </p:nvSpPr>
        <p:spPr>
          <a:xfrm>
            <a:off x="384048" y="1408176"/>
            <a:ext cx="39684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300"/>
              <a:buFont typeface="Georgia"/>
              <a:buNone/>
            </a:pPr>
            <a:r>
              <a:rPr b="1" i="0" lang="en" sz="1300" u="none" cap="none" strike="noStrike">
                <a:solidFill>
                  <a:srgbClr val="FFFFFF"/>
                </a:solidFill>
                <a:latin typeface="Georgia"/>
                <a:ea typeface="Georgia"/>
                <a:cs typeface="Georgia"/>
                <a:sym typeface="Georgia"/>
              </a:rPr>
              <a:t>Why It Matters</a:t>
            </a:r>
            <a:endParaRPr b="0" i="0" sz="1300" u="none" cap="none" strike="noStrike">
              <a:solidFill>
                <a:schemeClr val="dk1"/>
              </a:solidFill>
              <a:latin typeface="Calibri"/>
              <a:ea typeface="Calibri"/>
              <a:cs typeface="Calibri"/>
              <a:sym typeface="Calibri"/>
            </a:endParaRPr>
          </a:p>
        </p:txBody>
      </p:sp>
      <p:sp>
        <p:nvSpPr>
          <p:cNvPr id="421" name="Google Shape;421;g3d4495dda88_0_371"/>
          <p:cNvSpPr/>
          <p:nvPr/>
        </p:nvSpPr>
        <p:spPr>
          <a:xfrm>
            <a:off x="274325" y="1755650"/>
            <a:ext cx="4096500" cy="12174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2" name="Google Shape;422;g3d4495dda88_0_371"/>
          <p:cNvSpPr/>
          <p:nvPr/>
        </p:nvSpPr>
        <p:spPr>
          <a:xfrm>
            <a:off x="384048" y="1819656"/>
            <a:ext cx="3913500" cy="694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100"/>
              <a:buFont typeface="Georgia"/>
              <a:buNone/>
            </a:pPr>
            <a:r>
              <a:rPr b="1" i="0" lang="en" sz="1300" u="none" cap="none" strike="noStrike">
                <a:solidFill>
                  <a:srgbClr val="CE0067"/>
                </a:solidFill>
                <a:latin typeface="Georgia"/>
                <a:ea typeface="Georgia"/>
                <a:cs typeface="Georgia"/>
                <a:sym typeface="Georgia"/>
              </a:rPr>
              <a:t>Stories humanize. </a:t>
            </a:r>
            <a:r>
              <a:rPr b="0" i="0" lang="en" sz="1400" u="none" cap="none" strike="noStrike">
                <a:solidFill>
                  <a:srgbClr val="1B2A6B"/>
                </a:solidFill>
                <a:latin typeface="Calibri"/>
                <a:ea typeface="Calibri"/>
                <a:cs typeface="Calibri"/>
                <a:sym typeface="Calibri"/>
              </a:rPr>
              <a:t>Every authoritarian movement depends on stripping people of their humanity — reducing them to threats or abstractions. Your story, told in your own voice, is a direct act of resistance against that.</a:t>
            </a:r>
            <a:endParaRPr b="0" i="0" sz="1400" u="none" cap="none" strike="noStrike">
              <a:solidFill>
                <a:schemeClr val="dk1"/>
              </a:solidFill>
              <a:latin typeface="Calibri"/>
              <a:ea typeface="Calibri"/>
              <a:cs typeface="Calibri"/>
              <a:sym typeface="Calibri"/>
            </a:endParaRPr>
          </a:p>
        </p:txBody>
      </p:sp>
      <p:sp>
        <p:nvSpPr>
          <p:cNvPr id="423" name="Google Shape;423;g3d4495dda88_0_371"/>
          <p:cNvSpPr/>
          <p:nvPr/>
        </p:nvSpPr>
        <p:spPr>
          <a:xfrm>
            <a:off x="265175" y="3072475"/>
            <a:ext cx="4096500" cy="12174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4" name="Google Shape;424;g3d4495dda88_0_371"/>
          <p:cNvSpPr/>
          <p:nvPr/>
        </p:nvSpPr>
        <p:spPr>
          <a:xfrm>
            <a:off x="374900" y="3136505"/>
            <a:ext cx="3968400" cy="1153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100"/>
              <a:buFont typeface="Georgia"/>
              <a:buNone/>
            </a:pPr>
            <a:r>
              <a:rPr b="1" i="0" lang="en" sz="1400" u="none" cap="none" strike="noStrike">
                <a:solidFill>
                  <a:srgbClr val="CE0067"/>
                </a:solidFill>
                <a:latin typeface="Georgia"/>
                <a:ea typeface="Georgia"/>
                <a:cs typeface="Georgia"/>
                <a:sym typeface="Georgia"/>
              </a:rPr>
              <a:t>Documentation is how ordinary people become history. </a:t>
            </a:r>
            <a:r>
              <a:rPr b="0" i="0" lang="en" sz="1400" u="none" cap="none" strike="noStrike">
                <a:solidFill>
                  <a:srgbClr val="1B2A6B"/>
                </a:solidFill>
                <a:latin typeface="Calibri"/>
                <a:ea typeface="Calibri"/>
                <a:cs typeface="Calibri"/>
                <a:sym typeface="Calibri"/>
              </a:rPr>
              <a:t>When ordinary people tell their own stories, that IS the historical record. Your meetings, your decisions, your community are worth preserving.</a:t>
            </a:r>
            <a:endParaRPr b="0" i="0" sz="1400" u="none" cap="none" strike="noStrike">
              <a:solidFill>
                <a:schemeClr val="dk1"/>
              </a:solidFill>
              <a:latin typeface="Calibri"/>
              <a:ea typeface="Calibri"/>
              <a:cs typeface="Calibri"/>
              <a:sym typeface="Calibri"/>
            </a:endParaRPr>
          </a:p>
        </p:txBody>
      </p:sp>
      <p:sp>
        <p:nvSpPr>
          <p:cNvPr id="425" name="Google Shape;425;g3d4495dda88_0_371"/>
          <p:cNvSpPr/>
          <p:nvPr/>
        </p:nvSpPr>
        <p:spPr>
          <a:xfrm>
            <a:off x="4572000" y="1371600"/>
            <a:ext cx="4297800" cy="347400"/>
          </a:xfrm>
          <a:prstGeom prst="rect">
            <a:avLst/>
          </a:prstGeom>
          <a:solidFill>
            <a:srgbClr val="CE0067"/>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6" name="Google Shape;426;g3d4495dda88_0_371"/>
          <p:cNvSpPr/>
          <p:nvPr/>
        </p:nvSpPr>
        <p:spPr>
          <a:xfrm>
            <a:off x="4681728" y="1408176"/>
            <a:ext cx="41514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300"/>
              <a:buFont typeface="Georgia"/>
              <a:buNone/>
            </a:pPr>
            <a:r>
              <a:rPr b="1" i="0" lang="en" sz="1300" u="none" cap="none" strike="noStrike">
                <a:solidFill>
                  <a:srgbClr val="FFFFFF"/>
                </a:solidFill>
                <a:latin typeface="Georgia"/>
                <a:ea typeface="Georgia"/>
                <a:cs typeface="Georgia"/>
                <a:sym typeface="Georgia"/>
              </a:rPr>
              <a:t>What Empowerment Looks Like</a:t>
            </a:r>
            <a:endParaRPr b="0" i="0" sz="1300" u="none" cap="none" strike="noStrike">
              <a:solidFill>
                <a:schemeClr val="dk1"/>
              </a:solidFill>
              <a:latin typeface="Calibri"/>
              <a:ea typeface="Calibri"/>
              <a:cs typeface="Calibri"/>
              <a:sym typeface="Calibri"/>
            </a:endParaRPr>
          </a:p>
        </p:txBody>
      </p:sp>
      <p:sp>
        <p:nvSpPr>
          <p:cNvPr id="427" name="Google Shape;427;g3d4495dda88_0_371"/>
          <p:cNvSpPr/>
          <p:nvPr/>
        </p:nvSpPr>
        <p:spPr>
          <a:xfrm>
            <a:off x="4572000" y="1755650"/>
            <a:ext cx="4297800" cy="9978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8" name="Google Shape;428;g3d4495dda88_0_371"/>
          <p:cNvSpPr/>
          <p:nvPr/>
        </p:nvSpPr>
        <p:spPr>
          <a:xfrm>
            <a:off x="4681728" y="1801368"/>
            <a:ext cx="4096500" cy="585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050"/>
              <a:buFont typeface="Georgia"/>
              <a:buNone/>
            </a:pPr>
            <a:r>
              <a:rPr b="1" i="0" lang="en" sz="1400" u="none" cap="none" strike="noStrike">
                <a:solidFill>
                  <a:srgbClr val="CE0067"/>
                </a:solidFill>
                <a:latin typeface="Georgia"/>
                <a:ea typeface="Georgia"/>
                <a:cs typeface="Georgia"/>
                <a:sym typeface="Georgia"/>
              </a:rPr>
              <a:t>Someone writes a short reflection after every meeting. </a:t>
            </a:r>
            <a:r>
              <a:rPr b="0" i="0" lang="en" sz="1400" u="none" cap="none" strike="noStrike">
                <a:solidFill>
                  <a:srgbClr val="1B2A6B"/>
                </a:solidFill>
                <a:latin typeface="Calibri"/>
                <a:ea typeface="Calibri"/>
                <a:cs typeface="Calibri"/>
                <a:sym typeface="Calibri"/>
              </a:rPr>
              <a:t>Not a press release — just a few honest sentences about what happened, who showed up, and what shifted. </a:t>
            </a:r>
            <a:endParaRPr b="0" i="0" sz="1400" u="none" cap="none" strike="noStrike">
              <a:solidFill>
                <a:schemeClr val="dk1"/>
              </a:solidFill>
              <a:latin typeface="Calibri"/>
              <a:ea typeface="Calibri"/>
              <a:cs typeface="Calibri"/>
              <a:sym typeface="Calibri"/>
            </a:endParaRPr>
          </a:p>
        </p:txBody>
      </p:sp>
      <p:sp>
        <p:nvSpPr>
          <p:cNvPr id="429" name="Google Shape;429;g3d4495dda88_0_371"/>
          <p:cNvSpPr/>
          <p:nvPr/>
        </p:nvSpPr>
        <p:spPr>
          <a:xfrm>
            <a:off x="4572000" y="2839200"/>
            <a:ext cx="4297800" cy="6948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0" name="Google Shape;430;g3d4495dda88_0_371"/>
          <p:cNvSpPr/>
          <p:nvPr/>
        </p:nvSpPr>
        <p:spPr>
          <a:xfrm>
            <a:off x="4681728" y="2884912"/>
            <a:ext cx="4096500" cy="585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050"/>
              <a:buFont typeface="Georgia"/>
              <a:buNone/>
            </a:pPr>
            <a:r>
              <a:rPr b="1" i="0" lang="en" sz="1400" u="none" cap="none" strike="noStrike">
                <a:solidFill>
                  <a:srgbClr val="CE0067"/>
                </a:solidFill>
                <a:latin typeface="Georgia"/>
                <a:ea typeface="Georgia"/>
                <a:cs typeface="Georgia"/>
                <a:sym typeface="Georgia"/>
              </a:rPr>
              <a:t>Someone takes photos. Someone keeps a record. </a:t>
            </a:r>
            <a:r>
              <a:rPr b="0" i="0" lang="en" sz="1400" u="none" cap="none" strike="noStrike">
                <a:solidFill>
                  <a:srgbClr val="1B2A6B"/>
                </a:solidFill>
                <a:latin typeface="Calibri"/>
                <a:ea typeface="Calibri"/>
                <a:cs typeface="Calibri"/>
                <a:sym typeface="Calibri"/>
              </a:rPr>
              <a:t>The story of your community showing up IS the movement. </a:t>
            </a:r>
            <a:endParaRPr b="0" i="0" sz="1400" u="none" cap="none" strike="noStrike">
              <a:solidFill>
                <a:schemeClr val="dk1"/>
              </a:solidFill>
              <a:latin typeface="Calibri"/>
              <a:ea typeface="Calibri"/>
              <a:cs typeface="Calibri"/>
              <a:sym typeface="Calibri"/>
            </a:endParaRPr>
          </a:p>
        </p:txBody>
      </p:sp>
      <p:sp>
        <p:nvSpPr>
          <p:cNvPr id="431" name="Google Shape;431;g3d4495dda88_0_371"/>
          <p:cNvSpPr/>
          <p:nvPr/>
        </p:nvSpPr>
        <p:spPr>
          <a:xfrm>
            <a:off x="4572000" y="3673161"/>
            <a:ext cx="4297800" cy="6585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2" name="Google Shape;432;g3d4495dda88_0_371"/>
          <p:cNvSpPr/>
          <p:nvPr/>
        </p:nvSpPr>
        <p:spPr>
          <a:xfrm>
            <a:off x="4681728" y="3718881"/>
            <a:ext cx="4096500" cy="585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050"/>
              <a:buFont typeface="Georgia"/>
              <a:buNone/>
            </a:pPr>
            <a:r>
              <a:rPr b="1" i="0" lang="en" sz="1400" u="none" cap="none" strike="noStrike">
                <a:solidFill>
                  <a:srgbClr val="CE0067"/>
                </a:solidFill>
                <a:latin typeface="Georgia"/>
                <a:ea typeface="Georgia"/>
                <a:cs typeface="Georgia"/>
                <a:sym typeface="Georgia"/>
              </a:rPr>
              <a:t>This is a story war. </a:t>
            </a:r>
            <a:r>
              <a:rPr b="0" i="0" lang="en" sz="1400" u="none" cap="none" strike="noStrike">
                <a:solidFill>
                  <a:srgbClr val="1B2A6B"/>
                </a:solidFill>
                <a:latin typeface="Calibri"/>
                <a:ea typeface="Calibri"/>
                <a:cs typeface="Calibri"/>
                <a:sym typeface="Calibri"/>
              </a:rPr>
              <a:t>If we don’t tell our own story, it will be misrepresented by our opponents.  </a:t>
            </a:r>
            <a:endParaRPr b="0" i="0" sz="1400" u="none" cap="none" strike="noStrike">
              <a:solidFill>
                <a:schemeClr val="dk1"/>
              </a:solidFill>
              <a:latin typeface="Calibri"/>
              <a:ea typeface="Calibri"/>
              <a:cs typeface="Calibri"/>
              <a:sym typeface="Calibri"/>
            </a:endParaRPr>
          </a:p>
        </p:txBody>
      </p:sp>
      <p:sp>
        <p:nvSpPr>
          <p:cNvPr id="433" name="Google Shape;433;g3d4495dda88_0_371"/>
          <p:cNvSpPr/>
          <p:nvPr/>
        </p:nvSpPr>
        <p:spPr>
          <a:xfrm>
            <a:off x="411480" y="4645152"/>
            <a:ext cx="8321100" cy="384000"/>
          </a:xfrm>
          <a:prstGeom prst="rect">
            <a:avLst/>
          </a:prstGeom>
          <a:solidFill>
            <a:srgbClr val="C4D4F4"/>
          </a:solidFill>
          <a:ln cap="flat" cmpd="sng" w="12700">
            <a:solidFill>
              <a:srgbClr val="C4D4F4"/>
            </a:solidFill>
            <a:prstDash val="solid"/>
            <a:round/>
            <a:headEnd len="sm" w="sm" type="none"/>
            <a:tailEnd len="sm" w="sm" type="none"/>
          </a:ln>
          <a:effectLst>
            <a:outerShdw blurRad="50800" rotWithShape="0" algn="bl" dir="16200000" dist="25400">
              <a:srgbClr val="1B2A6B">
                <a:alpha val="784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4" name="Google Shape;434;g3d4495dda88_0_371"/>
          <p:cNvSpPr/>
          <p:nvPr/>
        </p:nvSpPr>
        <p:spPr>
          <a:xfrm>
            <a:off x="502920" y="4663440"/>
            <a:ext cx="8138100" cy="34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E0067"/>
              </a:buClr>
              <a:buSzPts val="1200"/>
              <a:buFont typeface="Calibri"/>
              <a:buNone/>
            </a:pPr>
            <a:r>
              <a:rPr b="1" i="1" lang="en" sz="1400" u="none" cap="none" strike="noStrike">
                <a:solidFill>
                  <a:srgbClr val="1B2A6B"/>
                </a:solidFill>
                <a:latin typeface="Calibri"/>
                <a:ea typeface="Calibri"/>
                <a:cs typeface="Calibri"/>
                <a:sym typeface="Calibri"/>
              </a:rPr>
              <a:t>We humanize with stories. That is essential to both resistance and democratic governance. </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9FF"/>
        </a:solidFill>
      </p:bgPr>
    </p:bg>
    <p:spTree>
      <p:nvGrpSpPr>
        <p:cNvPr id="439" name="Shape 439"/>
        <p:cNvGrpSpPr/>
        <p:nvPr/>
      </p:nvGrpSpPr>
      <p:grpSpPr>
        <a:xfrm>
          <a:off x="0" y="0"/>
          <a:ext cx="0" cy="0"/>
          <a:chOff x="0" y="0"/>
          <a:chExt cx="0" cy="0"/>
        </a:xfrm>
      </p:grpSpPr>
      <p:sp>
        <p:nvSpPr>
          <p:cNvPr id="440" name="Google Shape;440;g3d4495dda88_0_415"/>
          <p:cNvSpPr/>
          <p:nvPr/>
        </p:nvSpPr>
        <p:spPr>
          <a:xfrm>
            <a:off x="411480" y="256032"/>
            <a:ext cx="83211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2200"/>
              <a:buFont typeface="Georgia"/>
              <a:buNone/>
            </a:pPr>
            <a:r>
              <a:rPr b="1" i="0" lang="en" sz="3000" u="none" cap="none" strike="noStrike">
                <a:solidFill>
                  <a:srgbClr val="1B2A6B"/>
                </a:solidFill>
                <a:latin typeface="Georgia"/>
                <a:ea typeface="Georgia"/>
                <a:cs typeface="Georgia"/>
                <a:sym typeface="Georgia"/>
              </a:rPr>
              <a:t>Protect Your Community: Digital Security</a:t>
            </a:r>
            <a:endParaRPr b="0" i="0" sz="3000" u="none" cap="none" strike="noStrike">
              <a:solidFill>
                <a:schemeClr val="dk1"/>
              </a:solidFill>
              <a:latin typeface="Calibri"/>
              <a:ea typeface="Calibri"/>
              <a:cs typeface="Calibri"/>
              <a:sym typeface="Calibri"/>
            </a:endParaRPr>
          </a:p>
        </p:txBody>
      </p:sp>
      <p:sp>
        <p:nvSpPr>
          <p:cNvPr id="441" name="Google Shape;441;g3d4495dda88_0_415"/>
          <p:cNvSpPr/>
          <p:nvPr/>
        </p:nvSpPr>
        <p:spPr>
          <a:xfrm>
            <a:off x="411480" y="804672"/>
            <a:ext cx="8321100" cy="34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1350"/>
              <a:buFont typeface="Calibri"/>
              <a:buNone/>
            </a:pPr>
            <a:r>
              <a:t/>
            </a:r>
            <a:endParaRPr b="0" i="0" sz="1350" u="none" cap="none" strike="noStrike">
              <a:solidFill>
                <a:schemeClr val="dk1"/>
              </a:solidFill>
              <a:latin typeface="Calibri"/>
              <a:ea typeface="Calibri"/>
              <a:cs typeface="Calibri"/>
              <a:sym typeface="Calibri"/>
            </a:endParaRPr>
          </a:p>
        </p:txBody>
      </p:sp>
      <p:sp>
        <p:nvSpPr>
          <p:cNvPr id="442" name="Google Shape;442;g3d4495dda88_0_415"/>
          <p:cNvSpPr/>
          <p:nvPr/>
        </p:nvSpPr>
        <p:spPr>
          <a:xfrm>
            <a:off x="411475" y="795525"/>
            <a:ext cx="8183700" cy="475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1150"/>
              <a:buFont typeface="Calibri"/>
              <a:buNone/>
            </a:pPr>
            <a:r>
              <a:rPr b="1" i="1" lang="en" sz="1400" u="none" cap="none" strike="noStrike">
                <a:solidFill>
                  <a:srgbClr val="1B2A6B"/>
                </a:solidFill>
                <a:latin typeface="Calibri"/>
                <a:ea typeface="Calibri"/>
                <a:cs typeface="Calibri"/>
                <a:sym typeface="Calibri"/>
              </a:rPr>
              <a:t>Good digital security protects your community so you can keep doing the work.</a:t>
            </a:r>
            <a:endParaRPr b="1" i="0" sz="1400" u="none" cap="none" strike="noStrike">
              <a:solidFill>
                <a:schemeClr val="dk1"/>
              </a:solidFill>
              <a:latin typeface="Calibri"/>
              <a:ea typeface="Calibri"/>
              <a:cs typeface="Calibri"/>
              <a:sym typeface="Calibri"/>
            </a:endParaRPr>
          </a:p>
        </p:txBody>
      </p:sp>
      <p:sp>
        <p:nvSpPr>
          <p:cNvPr id="443" name="Google Shape;443;g3d4495dda88_0_415"/>
          <p:cNvSpPr/>
          <p:nvPr/>
        </p:nvSpPr>
        <p:spPr>
          <a:xfrm>
            <a:off x="355150" y="1664125"/>
            <a:ext cx="4114800" cy="10353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4" name="Google Shape;444;g3d4495dda88_0_415"/>
          <p:cNvSpPr/>
          <p:nvPr/>
        </p:nvSpPr>
        <p:spPr>
          <a:xfrm>
            <a:off x="492315" y="1718986"/>
            <a:ext cx="3840600" cy="237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E0067"/>
              </a:buClr>
              <a:buSzPts val="1300"/>
              <a:buFont typeface="Georgia"/>
              <a:buNone/>
            </a:pPr>
            <a:r>
              <a:rPr b="1" i="0" lang="en" sz="1300" u="none" cap="none" strike="noStrike">
                <a:solidFill>
                  <a:srgbClr val="CE0067"/>
                </a:solidFill>
                <a:latin typeface="Georgia"/>
                <a:ea typeface="Georgia"/>
                <a:cs typeface="Georgia"/>
                <a:sym typeface="Georgia"/>
              </a:rPr>
              <a:t>Signal</a:t>
            </a:r>
            <a:endParaRPr b="0" i="0" sz="1300" u="none" cap="none" strike="noStrike">
              <a:solidFill>
                <a:schemeClr val="dk1"/>
              </a:solidFill>
              <a:latin typeface="Calibri"/>
              <a:ea typeface="Calibri"/>
              <a:cs typeface="Calibri"/>
              <a:sym typeface="Calibri"/>
            </a:endParaRPr>
          </a:p>
        </p:txBody>
      </p:sp>
      <p:sp>
        <p:nvSpPr>
          <p:cNvPr id="445" name="Google Shape;445;g3d4495dda88_0_415"/>
          <p:cNvSpPr/>
          <p:nvPr/>
        </p:nvSpPr>
        <p:spPr>
          <a:xfrm>
            <a:off x="492325" y="2048224"/>
            <a:ext cx="3840600" cy="475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1100"/>
              <a:buFont typeface="Calibri"/>
              <a:buNone/>
            </a:pPr>
            <a:r>
              <a:rPr b="0" i="0" lang="en" sz="1400" u="none" cap="none" strike="noStrike">
                <a:solidFill>
                  <a:srgbClr val="1B2A6B"/>
                </a:solidFill>
                <a:latin typeface="Calibri"/>
                <a:ea typeface="Calibri"/>
                <a:cs typeface="Calibri"/>
                <a:sym typeface="Calibri"/>
              </a:rPr>
              <a:t>End-to-end encrypted messaging and calls. Open source, free, used by journalists and activists worldwide. </a:t>
            </a:r>
            <a:endParaRPr b="0" i="0" sz="1400" u="none" cap="none" strike="noStrike">
              <a:solidFill>
                <a:schemeClr val="dk1"/>
              </a:solidFill>
              <a:latin typeface="Calibri"/>
              <a:ea typeface="Calibri"/>
              <a:cs typeface="Calibri"/>
              <a:sym typeface="Calibri"/>
            </a:endParaRPr>
          </a:p>
        </p:txBody>
      </p:sp>
      <p:sp>
        <p:nvSpPr>
          <p:cNvPr id="446" name="Google Shape;446;g3d4495dda88_0_415"/>
          <p:cNvSpPr/>
          <p:nvPr/>
        </p:nvSpPr>
        <p:spPr>
          <a:xfrm>
            <a:off x="355150" y="2752025"/>
            <a:ext cx="4114800" cy="7410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7" name="Google Shape;447;g3d4495dda88_0_415"/>
          <p:cNvSpPr/>
          <p:nvPr/>
        </p:nvSpPr>
        <p:spPr>
          <a:xfrm>
            <a:off x="452890" y="2788566"/>
            <a:ext cx="3840600" cy="237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C2C7C"/>
              </a:buClr>
              <a:buSzPts val="1300"/>
              <a:buFont typeface="Georgia"/>
              <a:buNone/>
            </a:pPr>
            <a:r>
              <a:rPr b="1" i="0" lang="en" sz="1300" u="none" cap="none" strike="noStrike">
                <a:solidFill>
                  <a:srgbClr val="6C2C7C"/>
                </a:solidFill>
                <a:latin typeface="Georgia"/>
                <a:ea typeface="Georgia"/>
                <a:cs typeface="Georgia"/>
                <a:sym typeface="Georgia"/>
              </a:rPr>
              <a:t>ProtonMail</a:t>
            </a:r>
            <a:endParaRPr b="0" i="0" sz="1300" u="none" cap="none" strike="noStrike">
              <a:solidFill>
                <a:schemeClr val="dk1"/>
              </a:solidFill>
              <a:latin typeface="Calibri"/>
              <a:ea typeface="Calibri"/>
              <a:cs typeface="Calibri"/>
              <a:sym typeface="Calibri"/>
            </a:endParaRPr>
          </a:p>
        </p:txBody>
      </p:sp>
      <p:sp>
        <p:nvSpPr>
          <p:cNvPr id="448" name="Google Shape;448;g3d4495dda88_0_415"/>
          <p:cNvSpPr/>
          <p:nvPr/>
        </p:nvSpPr>
        <p:spPr>
          <a:xfrm>
            <a:off x="452900" y="3062900"/>
            <a:ext cx="3840600" cy="34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1100"/>
              <a:buFont typeface="Calibri"/>
              <a:buNone/>
            </a:pPr>
            <a:r>
              <a:rPr b="0" i="0" lang="en" sz="1400" u="none" cap="none" strike="noStrike">
                <a:solidFill>
                  <a:srgbClr val="1B2A6B"/>
                </a:solidFill>
                <a:latin typeface="Calibri"/>
                <a:ea typeface="Calibri"/>
                <a:cs typeface="Calibri"/>
                <a:sym typeface="Calibri"/>
              </a:rPr>
              <a:t>Encrypted email based in Switzerland. Better than Gmail for sensitive messages. </a:t>
            </a:r>
            <a:endParaRPr b="0" i="0" sz="1400" u="none" cap="none" strike="noStrike">
              <a:solidFill>
                <a:schemeClr val="dk1"/>
              </a:solidFill>
              <a:latin typeface="Calibri"/>
              <a:ea typeface="Calibri"/>
              <a:cs typeface="Calibri"/>
              <a:sym typeface="Calibri"/>
            </a:endParaRPr>
          </a:p>
        </p:txBody>
      </p:sp>
      <p:sp>
        <p:nvSpPr>
          <p:cNvPr id="449" name="Google Shape;449;g3d4495dda88_0_415"/>
          <p:cNvSpPr/>
          <p:nvPr/>
        </p:nvSpPr>
        <p:spPr>
          <a:xfrm>
            <a:off x="4835715" y="1353358"/>
            <a:ext cx="3840600" cy="347400"/>
          </a:xfrm>
          <a:prstGeom prst="rect">
            <a:avLst/>
          </a:prstGeom>
          <a:solidFill>
            <a:srgbClr val="CE0067"/>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0" name="Google Shape;450;g3d4495dda88_0_415"/>
          <p:cNvSpPr/>
          <p:nvPr/>
        </p:nvSpPr>
        <p:spPr>
          <a:xfrm>
            <a:off x="4945443" y="1389934"/>
            <a:ext cx="3694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300"/>
              <a:buFont typeface="Georgia"/>
              <a:buNone/>
            </a:pPr>
            <a:r>
              <a:rPr b="1" i="0" lang="en" sz="1300" u="none" cap="none" strike="noStrike">
                <a:solidFill>
                  <a:srgbClr val="FFFFFF"/>
                </a:solidFill>
                <a:latin typeface="Georgia"/>
                <a:ea typeface="Georgia"/>
                <a:cs typeface="Georgia"/>
                <a:sym typeface="Georgia"/>
              </a:rPr>
              <a:t>Habits That Matter</a:t>
            </a:r>
            <a:endParaRPr b="0" i="0" sz="1300" u="none" cap="none" strike="noStrike">
              <a:solidFill>
                <a:schemeClr val="dk1"/>
              </a:solidFill>
              <a:latin typeface="Calibri"/>
              <a:ea typeface="Calibri"/>
              <a:cs typeface="Calibri"/>
              <a:sym typeface="Calibri"/>
            </a:endParaRPr>
          </a:p>
        </p:txBody>
      </p:sp>
      <p:sp>
        <p:nvSpPr>
          <p:cNvPr id="451" name="Google Shape;451;g3d4495dda88_0_415"/>
          <p:cNvSpPr/>
          <p:nvPr/>
        </p:nvSpPr>
        <p:spPr>
          <a:xfrm>
            <a:off x="4835725" y="1700825"/>
            <a:ext cx="3840600" cy="5340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2" name="Google Shape;452;g3d4495dda88_0_415"/>
          <p:cNvSpPr/>
          <p:nvPr/>
        </p:nvSpPr>
        <p:spPr>
          <a:xfrm>
            <a:off x="4936299" y="1755694"/>
            <a:ext cx="3657600" cy="384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100"/>
              <a:buFont typeface="Georgia"/>
              <a:buNone/>
            </a:pPr>
            <a:r>
              <a:rPr b="1" i="0" lang="en" sz="1400" u="none" cap="none" strike="noStrike">
                <a:solidFill>
                  <a:srgbClr val="CE0067"/>
                </a:solidFill>
                <a:latin typeface="Georgia"/>
                <a:ea typeface="Georgia"/>
                <a:cs typeface="Georgia"/>
                <a:sym typeface="Georgia"/>
              </a:rPr>
              <a:t>Use disappearing messages: </a:t>
            </a:r>
            <a:r>
              <a:rPr b="0" i="0" lang="en" sz="1400" u="none" cap="none" strike="noStrike">
                <a:solidFill>
                  <a:srgbClr val="1B2A6B"/>
                </a:solidFill>
                <a:latin typeface="Calibri"/>
                <a:ea typeface="Calibri"/>
                <a:cs typeface="Calibri"/>
                <a:sym typeface="Calibri"/>
              </a:rPr>
              <a:t>In Signal, set messages to auto-delete after 1 week. </a:t>
            </a:r>
            <a:endParaRPr b="0" i="0" sz="1400" u="none" cap="none" strike="noStrike">
              <a:solidFill>
                <a:schemeClr val="dk1"/>
              </a:solidFill>
              <a:latin typeface="Calibri"/>
              <a:ea typeface="Calibri"/>
              <a:cs typeface="Calibri"/>
              <a:sym typeface="Calibri"/>
            </a:endParaRPr>
          </a:p>
        </p:txBody>
      </p:sp>
      <p:sp>
        <p:nvSpPr>
          <p:cNvPr id="453" name="Google Shape;453;g3d4495dda88_0_415"/>
          <p:cNvSpPr/>
          <p:nvPr/>
        </p:nvSpPr>
        <p:spPr>
          <a:xfrm>
            <a:off x="4835725" y="2319599"/>
            <a:ext cx="3840600" cy="5670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4" name="Google Shape;454;g3d4495dda88_0_415"/>
          <p:cNvSpPr/>
          <p:nvPr/>
        </p:nvSpPr>
        <p:spPr>
          <a:xfrm>
            <a:off x="4899625" y="2368225"/>
            <a:ext cx="3657600" cy="475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100"/>
              <a:buFont typeface="Georgia"/>
              <a:buNone/>
            </a:pPr>
            <a:r>
              <a:rPr b="1" i="0" lang="en" sz="1400" u="none" cap="none" strike="noStrike">
                <a:solidFill>
                  <a:srgbClr val="CE0067"/>
                </a:solidFill>
                <a:latin typeface="Georgia"/>
                <a:ea typeface="Georgia"/>
                <a:cs typeface="Georgia"/>
                <a:sym typeface="Georgia"/>
              </a:rPr>
              <a:t>Don't plan sensitive actions in writing: </a:t>
            </a:r>
            <a:r>
              <a:rPr b="0" i="0" lang="en" sz="1400" u="none" cap="none" strike="noStrike">
                <a:solidFill>
                  <a:srgbClr val="1B2A6B"/>
                </a:solidFill>
                <a:latin typeface="Calibri"/>
                <a:ea typeface="Calibri"/>
                <a:cs typeface="Calibri"/>
                <a:sym typeface="Calibri"/>
              </a:rPr>
              <a:t>For anything sensitive, talk in person or by voice. </a:t>
            </a:r>
            <a:endParaRPr b="0" i="0" sz="1400" u="none" cap="none" strike="noStrike">
              <a:solidFill>
                <a:schemeClr val="dk1"/>
              </a:solidFill>
              <a:latin typeface="Calibri"/>
              <a:ea typeface="Calibri"/>
              <a:cs typeface="Calibri"/>
              <a:sym typeface="Calibri"/>
            </a:endParaRPr>
          </a:p>
        </p:txBody>
      </p:sp>
      <p:sp>
        <p:nvSpPr>
          <p:cNvPr id="455" name="Google Shape;455;g3d4495dda88_0_415"/>
          <p:cNvSpPr/>
          <p:nvPr/>
        </p:nvSpPr>
        <p:spPr>
          <a:xfrm>
            <a:off x="4835725" y="2968675"/>
            <a:ext cx="3804000" cy="854100"/>
          </a:xfrm>
          <a:prstGeom prst="rect">
            <a:avLst/>
          </a:prstGeom>
          <a:solidFill>
            <a:srgbClr val="ECF0FE"/>
          </a:solidFill>
          <a:ln cap="flat" cmpd="sng" w="9525">
            <a:solidFill>
              <a:srgbClr val="C4D4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6" name="Google Shape;456;g3d4495dda88_0_415"/>
          <p:cNvSpPr/>
          <p:nvPr/>
        </p:nvSpPr>
        <p:spPr>
          <a:xfrm>
            <a:off x="4927224" y="3109086"/>
            <a:ext cx="3657600" cy="384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E0067"/>
              </a:buClr>
              <a:buSzPts val="1100"/>
              <a:buFont typeface="Georgia"/>
              <a:buNone/>
            </a:pPr>
            <a:r>
              <a:rPr b="1" i="0" lang="en" sz="1400" u="none" cap="none" strike="noStrike">
                <a:solidFill>
                  <a:srgbClr val="CE0067"/>
                </a:solidFill>
                <a:latin typeface="Georgia"/>
                <a:ea typeface="Georgia"/>
                <a:cs typeface="Georgia"/>
                <a:sym typeface="Georgia"/>
              </a:rPr>
              <a:t>Protect Your Network with Vetting:</a:t>
            </a:r>
            <a:r>
              <a:rPr b="0" i="0" lang="en" sz="1400" u="none" cap="none" strike="noStrike">
                <a:solidFill>
                  <a:srgbClr val="1B2A6B"/>
                </a:solidFill>
                <a:latin typeface="Calibri"/>
                <a:ea typeface="Calibri"/>
                <a:cs typeface="Calibri"/>
                <a:sym typeface="Calibri"/>
              </a:rPr>
              <a:t>. Don't give someone full network access right away. Build trust. </a:t>
            </a:r>
            <a:endParaRPr b="0" i="0" sz="1400" u="none" cap="none" strike="noStrike">
              <a:solidFill>
                <a:schemeClr val="dk1"/>
              </a:solidFill>
              <a:latin typeface="Calibri"/>
              <a:ea typeface="Calibri"/>
              <a:cs typeface="Calibri"/>
              <a:sym typeface="Calibri"/>
            </a:endParaRPr>
          </a:p>
        </p:txBody>
      </p:sp>
      <p:sp>
        <p:nvSpPr>
          <p:cNvPr id="457" name="Google Shape;457;g3d4495dda88_0_415"/>
          <p:cNvSpPr/>
          <p:nvPr/>
        </p:nvSpPr>
        <p:spPr>
          <a:xfrm>
            <a:off x="355150" y="3950325"/>
            <a:ext cx="8321100" cy="664800"/>
          </a:xfrm>
          <a:prstGeom prst="rect">
            <a:avLst/>
          </a:prstGeom>
          <a:solidFill>
            <a:srgbClr val="6C2C7C"/>
          </a:solidFill>
          <a:ln cap="flat" cmpd="sng" w="12700">
            <a:solidFill>
              <a:srgbClr val="6C2C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350" u="none" cap="none" strike="noStrike">
              <a:solidFill>
                <a:srgbClr val="000000"/>
              </a:solidFill>
              <a:latin typeface="Georgia"/>
              <a:ea typeface="Georgia"/>
              <a:cs typeface="Georgia"/>
              <a:sym typeface="Georgia"/>
            </a:endParaRPr>
          </a:p>
        </p:txBody>
      </p:sp>
      <p:sp>
        <p:nvSpPr>
          <p:cNvPr id="458" name="Google Shape;458;g3d4495dda88_0_415"/>
          <p:cNvSpPr/>
          <p:nvPr/>
        </p:nvSpPr>
        <p:spPr>
          <a:xfrm>
            <a:off x="492250" y="4041950"/>
            <a:ext cx="8003700" cy="274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8F9FF"/>
              </a:buClr>
              <a:buSzPts val="1050"/>
              <a:buFont typeface="Georgia"/>
              <a:buNone/>
            </a:pPr>
            <a:r>
              <a:rPr b="1" i="1" lang="en" sz="1400" u="none" cap="none" strike="noStrike">
                <a:solidFill>
                  <a:srgbClr val="F8F9FF"/>
                </a:solidFill>
                <a:latin typeface="Calibri"/>
                <a:ea typeface="Calibri"/>
                <a:cs typeface="Calibri"/>
                <a:sym typeface="Calibri"/>
              </a:rPr>
              <a:t>Know your rights: You may remain silent. Disable biometrics (face/fingerprint) — use a passcode. You don’t have to unlock your phone. Call a lawyer before speaking to federal agents.</a:t>
            </a:r>
            <a:endParaRPr b="1" i="1" sz="1400" u="none" cap="none" strike="noStrike">
              <a:solidFill>
                <a:srgbClr val="F8F9FF"/>
              </a:solidFill>
              <a:latin typeface="Calibri"/>
              <a:ea typeface="Calibri"/>
              <a:cs typeface="Calibri"/>
              <a:sym typeface="Calibri"/>
            </a:endParaRPr>
          </a:p>
        </p:txBody>
      </p:sp>
      <p:sp>
        <p:nvSpPr>
          <p:cNvPr id="459" name="Google Shape;459;g3d4495dda88_0_415"/>
          <p:cNvSpPr/>
          <p:nvPr/>
        </p:nvSpPr>
        <p:spPr>
          <a:xfrm>
            <a:off x="355150" y="1335025"/>
            <a:ext cx="4114800" cy="347400"/>
          </a:xfrm>
          <a:prstGeom prst="rect">
            <a:avLst/>
          </a:prstGeom>
          <a:solidFill>
            <a:srgbClr val="CE0067"/>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0" name="Google Shape;460;g3d4495dda88_0_415"/>
          <p:cNvSpPr/>
          <p:nvPr/>
        </p:nvSpPr>
        <p:spPr>
          <a:xfrm>
            <a:off x="472712" y="1371601"/>
            <a:ext cx="39579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300"/>
              <a:buFont typeface="Georgia"/>
              <a:buNone/>
            </a:pPr>
            <a:r>
              <a:rPr b="1" i="0" lang="en" sz="1300" u="none" cap="none" strike="noStrike">
                <a:solidFill>
                  <a:srgbClr val="FFFFFF"/>
                </a:solidFill>
                <a:latin typeface="Georgia"/>
                <a:ea typeface="Georgia"/>
                <a:cs typeface="Georgia"/>
                <a:sym typeface="Georgia"/>
              </a:rPr>
              <a:t>Tools</a:t>
            </a:r>
            <a:endParaRPr b="0" i="0" sz="13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9FF"/>
        </a:solidFill>
      </p:bgPr>
    </p:bg>
    <p:spTree>
      <p:nvGrpSpPr>
        <p:cNvPr id="465" name="Shape 465"/>
        <p:cNvGrpSpPr/>
        <p:nvPr/>
      </p:nvGrpSpPr>
      <p:grpSpPr>
        <a:xfrm>
          <a:off x="0" y="0"/>
          <a:ext cx="0" cy="0"/>
          <a:chOff x="0" y="0"/>
          <a:chExt cx="0" cy="0"/>
        </a:xfrm>
      </p:grpSpPr>
      <p:sp>
        <p:nvSpPr>
          <p:cNvPr id="466" name="Google Shape;466;g3d4495dda88_0_393"/>
          <p:cNvSpPr/>
          <p:nvPr/>
        </p:nvSpPr>
        <p:spPr>
          <a:xfrm>
            <a:off x="411480" y="256032"/>
            <a:ext cx="83211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3000"/>
              <a:buFont typeface="Georgia"/>
              <a:buNone/>
            </a:pPr>
            <a:r>
              <a:rPr b="1" i="0" lang="en" sz="3000" u="none" cap="none" strike="noStrike">
                <a:solidFill>
                  <a:srgbClr val="1B2A6B"/>
                </a:solidFill>
                <a:latin typeface="Georgia"/>
                <a:ea typeface="Georgia"/>
                <a:cs typeface="Georgia"/>
                <a:sym typeface="Georgia"/>
              </a:rPr>
              <a:t>Principles of the Movement </a:t>
            </a:r>
            <a:endParaRPr b="0" i="0" sz="3000" u="none" cap="none" strike="noStrike">
              <a:solidFill>
                <a:schemeClr val="dk1"/>
              </a:solidFill>
              <a:latin typeface="Calibri"/>
              <a:ea typeface="Calibri"/>
              <a:cs typeface="Calibri"/>
              <a:sym typeface="Calibri"/>
            </a:endParaRPr>
          </a:p>
        </p:txBody>
      </p:sp>
      <p:sp>
        <p:nvSpPr>
          <p:cNvPr id="467" name="Google Shape;467;g3d4495dda88_0_393"/>
          <p:cNvSpPr/>
          <p:nvPr/>
        </p:nvSpPr>
        <p:spPr>
          <a:xfrm>
            <a:off x="411480" y="804672"/>
            <a:ext cx="8321100" cy="34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1350"/>
              <a:buFont typeface="Calibri"/>
              <a:buNone/>
            </a:pPr>
            <a:r>
              <a:rPr b="1" i="1" lang="en" sz="1350" u="none" cap="none" strike="noStrike">
                <a:solidFill>
                  <a:srgbClr val="1B2A6B"/>
                </a:solidFill>
                <a:latin typeface="Calibri"/>
                <a:ea typeface="Calibri"/>
                <a:cs typeface="Calibri"/>
                <a:sym typeface="Calibri"/>
              </a:rPr>
              <a:t>These values and principles will hold the movement together</a:t>
            </a:r>
            <a:endParaRPr b="1" i="0" sz="1350" u="none" cap="none" strike="noStrike">
              <a:solidFill>
                <a:schemeClr val="dk1"/>
              </a:solidFill>
              <a:latin typeface="Calibri"/>
              <a:ea typeface="Calibri"/>
              <a:cs typeface="Calibri"/>
              <a:sym typeface="Calibri"/>
            </a:endParaRPr>
          </a:p>
        </p:txBody>
      </p:sp>
      <p:sp>
        <p:nvSpPr>
          <p:cNvPr id="468" name="Google Shape;468;g3d4495dda88_0_393"/>
          <p:cNvSpPr/>
          <p:nvPr/>
        </p:nvSpPr>
        <p:spPr>
          <a:xfrm>
            <a:off x="411480" y="1261872"/>
            <a:ext cx="4069200" cy="1609200"/>
          </a:xfrm>
          <a:prstGeom prst="rect">
            <a:avLst/>
          </a:prstGeom>
          <a:solidFill>
            <a:srgbClr val="ECF0FE"/>
          </a:solidFill>
          <a:ln cap="flat" cmpd="sng" w="9525">
            <a:solidFill>
              <a:srgbClr val="C4D4F4"/>
            </a:solidFill>
            <a:prstDash val="solid"/>
            <a:round/>
            <a:headEnd len="sm" w="sm" type="none"/>
            <a:tailEnd len="sm" w="sm" type="none"/>
          </a:ln>
          <a:effectLst>
            <a:outerShdw blurRad="63500" rotWithShape="0" algn="bl" dir="8100000" dist="25400">
              <a:srgbClr val="1B2A6B">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9" name="Google Shape;469;g3d4495dda88_0_393"/>
          <p:cNvSpPr/>
          <p:nvPr/>
        </p:nvSpPr>
        <p:spPr>
          <a:xfrm>
            <a:off x="411480" y="1261872"/>
            <a:ext cx="4069200" cy="347400"/>
          </a:xfrm>
          <a:prstGeom prst="rect">
            <a:avLst/>
          </a:prstGeom>
          <a:solidFill>
            <a:srgbClr val="6C2C7C"/>
          </a:solidFill>
          <a:ln cap="flat" cmpd="sng" w="12700">
            <a:solidFill>
              <a:srgbClr val="6C2C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0" name="Google Shape;470;g3d4495dda88_0_393"/>
          <p:cNvSpPr/>
          <p:nvPr/>
        </p:nvSpPr>
        <p:spPr>
          <a:xfrm>
            <a:off x="539496" y="1316736"/>
            <a:ext cx="38406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400"/>
              <a:buFont typeface="Georgia"/>
              <a:buNone/>
            </a:pPr>
            <a:r>
              <a:rPr b="1" i="0" lang="en" sz="1400" u="none" cap="none" strike="noStrike">
                <a:solidFill>
                  <a:srgbClr val="FFFFFF"/>
                </a:solidFill>
                <a:latin typeface="Georgia"/>
                <a:ea typeface="Georgia"/>
                <a:cs typeface="Georgia"/>
                <a:sym typeface="Georgia"/>
              </a:rPr>
              <a:t>Strictly Nonviolent</a:t>
            </a:r>
            <a:endParaRPr b="0" i="0" sz="1400" u="none" cap="none" strike="noStrike">
              <a:solidFill>
                <a:schemeClr val="dk1"/>
              </a:solidFill>
              <a:latin typeface="Calibri"/>
              <a:ea typeface="Calibri"/>
              <a:cs typeface="Calibri"/>
              <a:sym typeface="Calibri"/>
            </a:endParaRPr>
          </a:p>
        </p:txBody>
      </p:sp>
      <p:sp>
        <p:nvSpPr>
          <p:cNvPr id="471" name="Google Shape;471;g3d4495dda88_0_393"/>
          <p:cNvSpPr/>
          <p:nvPr/>
        </p:nvSpPr>
        <p:spPr>
          <a:xfrm>
            <a:off x="539496" y="1682496"/>
            <a:ext cx="3840600" cy="1097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A6B"/>
              </a:buClr>
              <a:buSzPts val="1200"/>
              <a:buFont typeface="Calibri"/>
              <a:buNone/>
            </a:pPr>
            <a:r>
              <a:rPr b="0" i="0" lang="en" sz="1400" u="none" cap="none" strike="noStrike">
                <a:solidFill>
                  <a:srgbClr val="1B2A6B"/>
                </a:solidFill>
                <a:latin typeface="Calibri"/>
                <a:ea typeface="Calibri"/>
                <a:cs typeface="Calibri"/>
                <a:sym typeface="Calibri"/>
              </a:rPr>
              <a:t>Violence is both a moral failure and a strategic gift to those in power. It gives them a pretext, discredits everything, and loses the people we need most.</a:t>
            </a:r>
            <a:endParaRPr b="0" i="0" sz="1400" u="none" cap="none" strike="noStrike">
              <a:solidFill>
                <a:schemeClr val="dk1"/>
              </a:solidFill>
              <a:latin typeface="Calibri"/>
              <a:ea typeface="Calibri"/>
              <a:cs typeface="Calibri"/>
              <a:sym typeface="Calibri"/>
            </a:endParaRPr>
          </a:p>
        </p:txBody>
      </p:sp>
      <p:sp>
        <p:nvSpPr>
          <p:cNvPr id="472" name="Google Shape;472;g3d4495dda88_0_393"/>
          <p:cNvSpPr/>
          <p:nvPr/>
        </p:nvSpPr>
        <p:spPr>
          <a:xfrm>
            <a:off x="4663440" y="1261872"/>
            <a:ext cx="4069200" cy="1609200"/>
          </a:xfrm>
          <a:prstGeom prst="rect">
            <a:avLst/>
          </a:prstGeom>
          <a:solidFill>
            <a:srgbClr val="ECF0FE"/>
          </a:solidFill>
          <a:ln cap="flat" cmpd="sng" w="9525">
            <a:solidFill>
              <a:srgbClr val="C4D4F4"/>
            </a:solidFill>
            <a:prstDash val="solid"/>
            <a:round/>
            <a:headEnd len="sm" w="sm" type="none"/>
            <a:tailEnd len="sm" w="sm" type="none"/>
          </a:ln>
          <a:effectLst>
            <a:outerShdw blurRad="63500" rotWithShape="0" algn="bl" dir="8100000" dist="25400">
              <a:srgbClr val="1B2A6B">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3" name="Google Shape;473;g3d4495dda88_0_393"/>
          <p:cNvSpPr/>
          <p:nvPr/>
        </p:nvSpPr>
        <p:spPr>
          <a:xfrm>
            <a:off x="4663440" y="1261872"/>
            <a:ext cx="4069200" cy="347400"/>
          </a:xfrm>
          <a:prstGeom prst="rect">
            <a:avLst/>
          </a:prstGeom>
          <a:solidFill>
            <a:srgbClr val="CE0067"/>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4" name="Google Shape;474;g3d4495dda88_0_393"/>
          <p:cNvSpPr/>
          <p:nvPr/>
        </p:nvSpPr>
        <p:spPr>
          <a:xfrm>
            <a:off x="4791456" y="1316736"/>
            <a:ext cx="38406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400"/>
              <a:buFont typeface="Georgia"/>
              <a:buNone/>
            </a:pPr>
            <a:r>
              <a:rPr b="1" i="0" lang="en" sz="1400" u="none" cap="none" strike="noStrike">
                <a:solidFill>
                  <a:srgbClr val="FFFFFF"/>
                </a:solidFill>
                <a:latin typeface="Georgia"/>
                <a:ea typeface="Georgia"/>
                <a:cs typeface="Georgia"/>
                <a:sym typeface="Georgia"/>
              </a:rPr>
              <a:t>Politically Inclusive</a:t>
            </a:r>
            <a:endParaRPr b="0" i="0" sz="1400" u="none" cap="none" strike="noStrike">
              <a:solidFill>
                <a:schemeClr val="dk1"/>
              </a:solidFill>
              <a:latin typeface="Calibri"/>
              <a:ea typeface="Calibri"/>
              <a:cs typeface="Calibri"/>
              <a:sym typeface="Calibri"/>
            </a:endParaRPr>
          </a:p>
        </p:txBody>
      </p:sp>
      <p:sp>
        <p:nvSpPr>
          <p:cNvPr id="475" name="Google Shape;475;g3d4495dda88_0_393"/>
          <p:cNvSpPr/>
          <p:nvPr/>
        </p:nvSpPr>
        <p:spPr>
          <a:xfrm>
            <a:off x="4791456" y="1682496"/>
            <a:ext cx="3840600" cy="1097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A6B"/>
              </a:buClr>
              <a:buSzPts val="1200"/>
              <a:buFont typeface="Calibri"/>
              <a:buNone/>
            </a:pPr>
            <a:r>
              <a:rPr b="0" i="0" lang="en" sz="1400" u="none" cap="none" strike="noStrike">
                <a:solidFill>
                  <a:srgbClr val="1B2A6B"/>
                </a:solidFill>
                <a:latin typeface="Calibri"/>
                <a:ea typeface="Calibri"/>
                <a:cs typeface="Calibri"/>
                <a:sym typeface="Calibri"/>
              </a:rPr>
              <a:t>Not owned by any party, faction, or ideology. No strident language that repels ordinary people. Anyone who loves their neighbors belongs here.</a:t>
            </a:r>
            <a:endParaRPr b="0" i="0" sz="1400" u="none" cap="none" strike="noStrike">
              <a:solidFill>
                <a:schemeClr val="dk1"/>
              </a:solidFill>
              <a:latin typeface="Calibri"/>
              <a:ea typeface="Calibri"/>
              <a:cs typeface="Calibri"/>
              <a:sym typeface="Calibri"/>
            </a:endParaRPr>
          </a:p>
        </p:txBody>
      </p:sp>
      <p:sp>
        <p:nvSpPr>
          <p:cNvPr id="476" name="Google Shape;476;g3d4495dda88_0_393"/>
          <p:cNvSpPr/>
          <p:nvPr/>
        </p:nvSpPr>
        <p:spPr>
          <a:xfrm>
            <a:off x="411480" y="2980944"/>
            <a:ext cx="4069200" cy="1609200"/>
          </a:xfrm>
          <a:prstGeom prst="rect">
            <a:avLst/>
          </a:prstGeom>
          <a:solidFill>
            <a:srgbClr val="ECF0FE"/>
          </a:solidFill>
          <a:ln cap="flat" cmpd="sng" w="9525">
            <a:solidFill>
              <a:srgbClr val="C4D4F4"/>
            </a:solidFill>
            <a:prstDash val="solid"/>
            <a:round/>
            <a:headEnd len="sm" w="sm" type="none"/>
            <a:tailEnd len="sm" w="sm" type="none"/>
          </a:ln>
          <a:effectLst>
            <a:outerShdw blurRad="63500" rotWithShape="0" algn="bl" dir="8100000" dist="25400">
              <a:srgbClr val="1B2A6B">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7" name="Google Shape;477;g3d4495dda88_0_393"/>
          <p:cNvSpPr/>
          <p:nvPr/>
        </p:nvSpPr>
        <p:spPr>
          <a:xfrm>
            <a:off x="411480" y="2980944"/>
            <a:ext cx="4069200" cy="347400"/>
          </a:xfrm>
          <a:prstGeom prst="rect">
            <a:avLst/>
          </a:prstGeom>
          <a:solidFill>
            <a:srgbClr val="CE0067"/>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8" name="Google Shape;478;g3d4495dda88_0_393"/>
          <p:cNvSpPr/>
          <p:nvPr/>
        </p:nvSpPr>
        <p:spPr>
          <a:xfrm>
            <a:off x="539496" y="3035808"/>
            <a:ext cx="38406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400"/>
              <a:buFont typeface="Georgia"/>
              <a:buNone/>
            </a:pPr>
            <a:r>
              <a:rPr b="1" i="0" lang="en" sz="1400" u="none" cap="none" strike="noStrike">
                <a:solidFill>
                  <a:srgbClr val="FFFFFF"/>
                </a:solidFill>
                <a:latin typeface="Georgia"/>
                <a:ea typeface="Georgia"/>
                <a:cs typeface="Georgia"/>
                <a:sym typeface="Georgia"/>
              </a:rPr>
              <a:t>Democratic &amp; Patriotic</a:t>
            </a:r>
            <a:endParaRPr b="0" i="0" sz="1400" u="none" cap="none" strike="noStrike">
              <a:solidFill>
                <a:schemeClr val="dk1"/>
              </a:solidFill>
              <a:latin typeface="Calibri"/>
              <a:ea typeface="Calibri"/>
              <a:cs typeface="Calibri"/>
              <a:sym typeface="Calibri"/>
            </a:endParaRPr>
          </a:p>
        </p:txBody>
      </p:sp>
      <p:sp>
        <p:nvSpPr>
          <p:cNvPr id="479" name="Google Shape;479;g3d4495dda88_0_393"/>
          <p:cNvSpPr/>
          <p:nvPr/>
        </p:nvSpPr>
        <p:spPr>
          <a:xfrm>
            <a:off x="539496" y="3401568"/>
            <a:ext cx="3840600" cy="1097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A6B"/>
              </a:buClr>
              <a:buSzPts val="1200"/>
              <a:buFont typeface="Calibri"/>
              <a:buNone/>
            </a:pPr>
            <a:r>
              <a:rPr b="0" i="0" lang="en" sz="1400" u="none" cap="none" strike="noStrike">
                <a:solidFill>
                  <a:srgbClr val="1B2A6B"/>
                </a:solidFill>
                <a:latin typeface="Calibri"/>
                <a:ea typeface="Calibri"/>
                <a:cs typeface="Calibri"/>
                <a:sym typeface="Calibri"/>
              </a:rPr>
              <a:t>Rooted in the American tradition of defending the Constitution. The flag belongs to everyone. Draw on shared values — not partisan identity.</a:t>
            </a:r>
            <a:endParaRPr b="0" i="0" sz="1400" u="none" cap="none" strike="noStrike">
              <a:solidFill>
                <a:schemeClr val="dk1"/>
              </a:solidFill>
              <a:latin typeface="Calibri"/>
              <a:ea typeface="Calibri"/>
              <a:cs typeface="Calibri"/>
              <a:sym typeface="Calibri"/>
            </a:endParaRPr>
          </a:p>
        </p:txBody>
      </p:sp>
      <p:sp>
        <p:nvSpPr>
          <p:cNvPr id="480" name="Google Shape;480;g3d4495dda88_0_393"/>
          <p:cNvSpPr/>
          <p:nvPr/>
        </p:nvSpPr>
        <p:spPr>
          <a:xfrm>
            <a:off x="4663440" y="2980944"/>
            <a:ext cx="4069200" cy="1609200"/>
          </a:xfrm>
          <a:prstGeom prst="rect">
            <a:avLst/>
          </a:prstGeom>
          <a:solidFill>
            <a:srgbClr val="ECF0FE"/>
          </a:solidFill>
          <a:ln cap="flat" cmpd="sng" w="9525">
            <a:solidFill>
              <a:srgbClr val="C4D4F4"/>
            </a:solidFill>
            <a:prstDash val="solid"/>
            <a:round/>
            <a:headEnd len="sm" w="sm" type="none"/>
            <a:tailEnd len="sm" w="sm" type="none"/>
          </a:ln>
          <a:effectLst>
            <a:outerShdw blurRad="63500" rotWithShape="0" algn="bl" dir="8100000" dist="25400">
              <a:srgbClr val="1B2A6B">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1" name="Google Shape;481;g3d4495dda88_0_393"/>
          <p:cNvSpPr/>
          <p:nvPr/>
        </p:nvSpPr>
        <p:spPr>
          <a:xfrm>
            <a:off x="4663440" y="2980944"/>
            <a:ext cx="4069200" cy="347400"/>
          </a:xfrm>
          <a:prstGeom prst="rect">
            <a:avLst/>
          </a:prstGeom>
          <a:solidFill>
            <a:srgbClr val="1B2A6B"/>
          </a:solidFill>
          <a:ln cap="flat" cmpd="sng" w="12700">
            <a:solidFill>
              <a:srgbClr val="1B2A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g3d4495dda88_0_393"/>
          <p:cNvSpPr/>
          <p:nvPr/>
        </p:nvSpPr>
        <p:spPr>
          <a:xfrm>
            <a:off x="4791456" y="3035808"/>
            <a:ext cx="38406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400"/>
              <a:buFont typeface="Georgia"/>
              <a:buNone/>
            </a:pPr>
            <a:r>
              <a:rPr b="1" i="0" lang="en" sz="1400" u="none" cap="none" strike="noStrike">
                <a:solidFill>
                  <a:srgbClr val="FFFFFF"/>
                </a:solidFill>
                <a:latin typeface="Georgia"/>
                <a:ea typeface="Georgia"/>
                <a:cs typeface="Georgia"/>
                <a:sym typeface="Georgia"/>
              </a:rPr>
              <a:t>Extraordinarily Ordinary</a:t>
            </a:r>
            <a:endParaRPr b="0" i="0" sz="1400" u="none" cap="none" strike="noStrike">
              <a:solidFill>
                <a:schemeClr val="dk1"/>
              </a:solidFill>
              <a:latin typeface="Calibri"/>
              <a:ea typeface="Calibri"/>
              <a:cs typeface="Calibri"/>
              <a:sym typeface="Calibri"/>
            </a:endParaRPr>
          </a:p>
        </p:txBody>
      </p:sp>
      <p:sp>
        <p:nvSpPr>
          <p:cNvPr id="483" name="Google Shape;483;g3d4495dda88_0_393"/>
          <p:cNvSpPr/>
          <p:nvPr/>
        </p:nvSpPr>
        <p:spPr>
          <a:xfrm>
            <a:off x="4791456" y="3401568"/>
            <a:ext cx="3840600" cy="1097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A6B"/>
              </a:buClr>
              <a:buSzPts val="1200"/>
              <a:buFont typeface="Calibri"/>
              <a:buNone/>
            </a:pPr>
            <a:r>
              <a:rPr b="0" i="0" lang="en" sz="1400" u="none" cap="none" strike="noStrike">
                <a:solidFill>
                  <a:srgbClr val="1B2A6B"/>
                </a:solidFill>
                <a:latin typeface="Calibri"/>
                <a:ea typeface="Calibri"/>
                <a:cs typeface="Calibri"/>
                <a:sym typeface="Calibri"/>
              </a:rPr>
              <a:t>Must attract your TV-watching mom, your apolitical neighbor, the local grocer, the Uber driver, the retiree down the street. </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9FF"/>
        </a:solidFill>
      </p:bgPr>
    </p:bg>
    <p:spTree>
      <p:nvGrpSpPr>
        <p:cNvPr id="488" name="Shape 488"/>
        <p:cNvGrpSpPr/>
        <p:nvPr/>
      </p:nvGrpSpPr>
      <p:grpSpPr>
        <a:xfrm>
          <a:off x="0" y="0"/>
          <a:ext cx="0" cy="0"/>
          <a:chOff x="0" y="0"/>
          <a:chExt cx="0" cy="0"/>
        </a:xfrm>
      </p:grpSpPr>
      <p:sp>
        <p:nvSpPr>
          <p:cNvPr id="489" name="Google Shape;489;g3d4495dda88_0_440"/>
          <p:cNvSpPr/>
          <p:nvPr/>
        </p:nvSpPr>
        <p:spPr>
          <a:xfrm>
            <a:off x="0" y="0"/>
            <a:ext cx="9144000" cy="255900"/>
          </a:xfrm>
          <a:prstGeom prst="rect">
            <a:avLst/>
          </a:prstGeom>
          <a:solidFill>
            <a:srgbClr val="CE0067"/>
          </a:solidFill>
          <a:ln cap="flat" cmpd="sng" w="12700">
            <a:solidFill>
              <a:srgbClr val="CE006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0" name="Google Shape;490;g3d4495dda88_0_440"/>
          <p:cNvSpPr/>
          <p:nvPr/>
        </p:nvSpPr>
        <p:spPr>
          <a:xfrm>
            <a:off x="91440" y="18288"/>
            <a:ext cx="8961000" cy="219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8F9FF"/>
              </a:buClr>
              <a:buSzPts val="1000"/>
              <a:buFont typeface="Calibri"/>
              <a:buNone/>
            </a:pPr>
            <a:r>
              <a:t/>
            </a:r>
            <a:endParaRPr b="0" i="0" sz="1150" u="none" cap="none" strike="noStrike">
              <a:solidFill>
                <a:schemeClr val="dk1"/>
              </a:solidFill>
              <a:latin typeface="Calibri"/>
              <a:ea typeface="Calibri"/>
              <a:cs typeface="Calibri"/>
              <a:sym typeface="Calibri"/>
            </a:endParaRPr>
          </a:p>
        </p:txBody>
      </p:sp>
      <p:sp>
        <p:nvSpPr>
          <p:cNvPr id="491" name="Google Shape;491;g3d4495dda88_0_440"/>
          <p:cNvSpPr/>
          <p:nvPr/>
        </p:nvSpPr>
        <p:spPr>
          <a:xfrm>
            <a:off x="274320" y="347472"/>
            <a:ext cx="8595300" cy="512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1B2A6B"/>
              </a:buClr>
              <a:buSzPts val="3200"/>
              <a:buFont typeface="Georgia"/>
              <a:buNone/>
            </a:pPr>
            <a:r>
              <a:rPr b="1" i="0" lang="en" sz="3000" u="none" cap="none" strike="noStrike">
                <a:solidFill>
                  <a:srgbClr val="1B2A6B"/>
                </a:solidFill>
                <a:latin typeface="Georgia"/>
                <a:ea typeface="Georgia"/>
                <a:cs typeface="Georgia"/>
                <a:sym typeface="Georgia"/>
              </a:rPr>
              <a:t>Loneliness, Love, and Community</a:t>
            </a:r>
            <a:endParaRPr b="0" i="0" sz="3000" u="none" cap="none" strike="noStrike">
              <a:solidFill>
                <a:schemeClr val="dk1"/>
              </a:solidFill>
              <a:latin typeface="Calibri"/>
              <a:ea typeface="Calibri"/>
              <a:cs typeface="Calibri"/>
              <a:sym typeface="Calibri"/>
            </a:endParaRPr>
          </a:p>
        </p:txBody>
      </p:sp>
      <p:sp>
        <p:nvSpPr>
          <p:cNvPr id="492" name="Google Shape;492;g3d4495dda88_0_440"/>
          <p:cNvSpPr/>
          <p:nvPr/>
        </p:nvSpPr>
        <p:spPr>
          <a:xfrm>
            <a:off x="420624" y="969264"/>
            <a:ext cx="8321100" cy="420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6B"/>
              </a:buClr>
              <a:buSzPts val="1200"/>
              <a:buFont typeface="Calibri"/>
              <a:buNone/>
            </a:pPr>
            <a:r>
              <a:rPr b="1" i="1" lang="en" sz="1400" u="none" cap="none" strike="noStrike">
                <a:solidFill>
                  <a:srgbClr val="1B2A6B"/>
                </a:solidFill>
                <a:latin typeface="Calibri"/>
                <a:ea typeface="Calibri"/>
                <a:cs typeface="Calibri"/>
                <a:sym typeface="Calibri"/>
              </a:rPr>
              <a:t>Mass loneliness is the precondition for totalitarianism. — Hannah Arendt, The Origins of Totalitarianism</a:t>
            </a:r>
            <a:endParaRPr b="1" i="0" sz="1400" u="none" cap="none" strike="noStrike">
              <a:solidFill>
                <a:schemeClr val="dk1"/>
              </a:solidFill>
              <a:latin typeface="Calibri"/>
              <a:ea typeface="Calibri"/>
              <a:cs typeface="Calibri"/>
              <a:sym typeface="Calibri"/>
            </a:endParaRPr>
          </a:p>
        </p:txBody>
      </p:sp>
      <p:sp>
        <p:nvSpPr>
          <p:cNvPr id="493" name="Google Shape;493;g3d4495dda88_0_440"/>
          <p:cNvSpPr/>
          <p:nvPr/>
        </p:nvSpPr>
        <p:spPr>
          <a:xfrm>
            <a:off x="274325" y="1620000"/>
            <a:ext cx="4295400" cy="365700"/>
          </a:xfrm>
          <a:prstGeom prst="rect">
            <a:avLst/>
          </a:prstGeom>
          <a:solidFill>
            <a:srgbClr val="6C2C7C"/>
          </a:solidFill>
          <a:ln cap="flat" cmpd="sng" w="12700">
            <a:solidFill>
              <a:srgbClr val="6C2C7C"/>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FFFFFF"/>
              </a:solidFill>
              <a:latin typeface="Calibri"/>
              <a:ea typeface="Calibri"/>
              <a:cs typeface="Calibri"/>
              <a:sym typeface="Calibri"/>
            </a:endParaRPr>
          </a:p>
        </p:txBody>
      </p:sp>
      <p:sp>
        <p:nvSpPr>
          <p:cNvPr id="494" name="Google Shape;494;g3d4495dda88_0_440"/>
          <p:cNvSpPr/>
          <p:nvPr/>
        </p:nvSpPr>
        <p:spPr>
          <a:xfrm>
            <a:off x="363830" y="1656576"/>
            <a:ext cx="4116600" cy="292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 sz="1300" u="none" cap="none" strike="noStrike">
                <a:solidFill>
                  <a:srgbClr val="FFFFFF"/>
                </a:solidFill>
                <a:latin typeface="Georgia"/>
                <a:ea typeface="Georgia"/>
                <a:cs typeface="Georgia"/>
                <a:sym typeface="Georgia"/>
              </a:rPr>
              <a:t>Loneliness Is Our Vulnerability</a:t>
            </a:r>
            <a:endParaRPr b="0" i="0" sz="1300" u="none" cap="none" strike="noStrike">
              <a:solidFill>
                <a:schemeClr val="dk1"/>
              </a:solidFill>
              <a:latin typeface="Calibri"/>
              <a:ea typeface="Calibri"/>
              <a:cs typeface="Calibri"/>
              <a:sym typeface="Calibri"/>
            </a:endParaRPr>
          </a:p>
        </p:txBody>
      </p:sp>
      <p:sp>
        <p:nvSpPr>
          <p:cNvPr id="495" name="Google Shape;495;g3d4495dda88_0_440"/>
          <p:cNvSpPr/>
          <p:nvPr/>
        </p:nvSpPr>
        <p:spPr>
          <a:xfrm>
            <a:off x="274325" y="1985760"/>
            <a:ext cx="4295400" cy="2700000"/>
          </a:xfrm>
          <a:prstGeom prst="rect">
            <a:avLst/>
          </a:prstGeom>
          <a:solidFill>
            <a:srgbClr val="ECF0FE"/>
          </a:solidFill>
          <a:ln cap="flat" cmpd="sng" w="9525">
            <a:solidFill>
              <a:srgbClr val="C4D4F4"/>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20000"/>
              </a:lnSpc>
              <a:spcBef>
                <a:spcPts val="0"/>
              </a:spcBef>
              <a:spcAft>
                <a:spcPts val="0"/>
              </a:spcAft>
              <a:buClr>
                <a:srgbClr val="000000"/>
              </a:buClr>
              <a:buSzPts val="1150"/>
              <a:buFont typeface="Arial"/>
              <a:buNone/>
            </a:pPr>
            <a:r>
              <a:rPr b="0" i="0" lang="en" sz="1400" u="none" cap="none" strike="noStrike">
                <a:solidFill>
                  <a:srgbClr val="1B2A6B"/>
                </a:solidFill>
                <a:latin typeface="Calibri"/>
                <a:ea typeface="Calibri"/>
                <a:cs typeface="Calibri"/>
                <a:sym typeface="Calibri"/>
              </a:rPr>
              <a:t>Loneliness is not just being alone — it is the loss of a shared world. When neighbors don't know each other and civic life hollows out, people become easy to manipulate.</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160"/>
              </a:spcBef>
              <a:spcAft>
                <a:spcPts val="0"/>
              </a:spcAft>
              <a:buClr>
                <a:srgbClr val="000000"/>
              </a:buClr>
              <a:buSzPts val="1150"/>
              <a:buFont typeface="Arial"/>
              <a:buNone/>
            </a:pPr>
            <a:r>
              <a:t/>
            </a:r>
            <a:endParaRPr b="0" i="0" sz="1450" u="none" cap="none" strike="noStrike">
              <a:solidFill>
                <a:srgbClr val="1B2A6B"/>
              </a:solidFill>
              <a:latin typeface="Calibri"/>
              <a:ea typeface="Calibri"/>
              <a:cs typeface="Calibri"/>
              <a:sym typeface="Calibri"/>
            </a:endParaRPr>
          </a:p>
          <a:p>
            <a:pPr indent="0" lvl="0" marL="0" marR="0" rtl="0" algn="l">
              <a:lnSpc>
                <a:spcPct val="120000"/>
              </a:lnSpc>
              <a:spcBef>
                <a:spcPts val="160"/>
              </a:spcBef>
              <a:spcAft>
                <a:spcPts val="160"/>
              </a:spcAft>
              <a:buClr>
                <a:srgbClr val="000000"/>
              </a:buClr>
              <a:buSzPts val="1150"/>
              <a:buFont typeface="Arial"/>
              <a:buNone/>
            </a:pPr>
            <a:r>
              <a:rPr b="0" i="0" lang="en" sz="1400" u="none" cap="none" strike="noStrike">
                <a:solidFill>
                  <a:srgbClr val="1B2A6B"/>
                </a:solidFill>
                <a:latin typeface="Calibri"/>
                <a:ea typeface="Calibri"/>
                <a:cs typeface="Calibri"/>
                <a:sym typeface="Calibri"/>
              </a:rPr>
              <a:t>Authoritarians do not just exploit loneliness. They manufactures it.</a:t>
            </a:r>
            <a:endParaRPr b="0" i="0" sz="1400" u="none" cap="none" strike="noStrike">
              <a:solidFill>
                <a:srgbClr val="000000"/>
              </a:solidFill>
              <a:latin typeface="Arial"/>
              <a:ea typeface="Arial"/>
              <a:cs typeface="Arial"/>
              <a:sym typeface="Arial"/>
            </a:endParaRPr>
          </a:p>
        </p:txBody>
      </p:sp>
      <p:sp>
        <p:nvSpPr>
          <p:cNvPr id="496" name="Google Shape;496;g3d4495dda88_0_440"/>
          <p:cNvSpPr/>
          <p:nvPr/>
        </p:nvSpPr>
        <p:spPr>
          <a:xfrm>
            <a:off x="4575336" y="1620000"/>
            <a:ext cx="4294200" cy="365700"/>
          </a:xfrm>
          <a:prstGeom prst="rect">
            <a:avLst/>
          </a:prstGeom>
          <a:solidFill>
            <a:srgbClr val="CE0067"/>
          </a:solidFill>
          <a:ln cap="flat" cmpd="sng" w="12700">
            <a:solidFill>
              <a:srgbClr val="CE0067"/>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FFFFFF"/>
              </a:solidFill>
              <a:latin typeface="Calibri"/>
              <a:ea typeface="Calibri"/>
              <a:cs typeface="Calibri"/>
              <a:sym typeface="Calibri"/>
            </a:endParaRPr>
          </a:p>
        </p:txBody>
      </p:sp>
      <p:sp>
        <p:nvSpPr>
          <p:cNvPr id="497" name="Google Shape;497;g3d4495dda88_0_440"/>
          <p:cNvSpPr/>
          <p:nvPr/>
        </p:nvSpPr>
        <p:spPr>
          <a:xfrm>
            <a:off x="4664815" y="1656576"/>
            <a:ext cx="4115400" cy="292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 sz="1300" u="none" cap="none" strike="noStrike">
                <a:solidFill>
                  <a:srgbClr val="FFFFFF"/>
                </a:solidFill>
                <a:latin typeface="Georgia"/>
                <a:ea typeface="Georgia"/>
                <a:cs typeface="Georgia"/>
                <a:sym typeface="Georgia"/>
              </a:rPr>
              <a:t>Love Is Our Strength</a:t>
            </a:r>
            <a:endParaRPr b="0" i="0" sz="1300" u="none" cap="none" strike="noStrike">
              <a:solidFill>
                <a:schemeClr val="dk1"/>
              </a:solidFill>
              <a:latin typeface="Calibri"/>
              <a:ea typeface="Calibri"/>
              <a:cs typeface="Calibri"/>
              <a:sym typeface="Calibri"/>
            </a:endParaRPr>
          </a:p>
        </p:txBody>
      </p:sp>
      <p:sp>
        <p:nvSpPr>
          <p:cNvPr id="498" name="Google Shape;498;g3d4495dda88_0_440"/>
          <p:cNvSpPr/>
          <p:nvPr/>
        </p:nvSpPr>
        <p:spPr>
          <a:xfrm>
            <a:off x="4575336" y="1985760"/>
            <a:ext cx="4294200" cy="2700000"/>
          </a:xfrm>
          <a:prstGeom prst="rect">
            <a:avLst/>
          </a:prstGeom>
          <a:solidFill>
            <a:srgbClr val="ECF0FE"/>
          </a:solidFill>
          <a:ln cap="flat" cmpd="sng" w="9525">
            <a:solidFill>
              <a:srgbClr val="C4D4F4"/>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20000"/>
              </a:lnSpc>
              <a:spcBef>
                <a:spcPts val="0"/>
              </a:spcBef>
              <a:spcAft>
                <a:spcPts val="0"/>
              </a:spcAft>
              <a:buClr>
                <a:srgbClr val="000000"/>
              </a:buClr>
              <a:buSzPts val="1150"/>
              <a:buFont typeface="Arial"/>
              <a:buNone/>
            </a:pPr>
            <a:r>
              <a:rPr b="0" i="0" lang="en" sz="1400" u="none" cap="none" strike="noStrike">
                <a:solidFill>
                  <a:srgbClr val="1B2A6B"/>
                </a:solidFill>
                <a:latin typeface="Calibri"/>
                <a:ea typeface="Calibri"/>
                <a:cs typeface="Calibri"/>
                <a:sym typeface="Calibri"/>
              </a:rPr>
              <a:t>In Minneapolis, neighbors who barely knew each other's names brought food, walked children to school, stood watch through the night.</a:t>
            </a:r>
            <a:r>
              <a:rPr b="0" i="0" lang="en" sz="1400" u="none" cap="none" strike="noStrike">
                <a:solidFill>
                  <a:srgbClr val="000000"/>
                </a:solidFill>
                <a:latin typeface="Arial"/>
                <a:ea typeface="Arial"/>
                <a:cs typeface="Arial"/>
                <a:sym typeface="Arial"/>
              </a:rPr>
              <a:t> </a:t>
            </a:r>
            <a:r>
              <a:rPr b="0" i="0" lang="en" sz="1400" u="none" cap="none" strike="noStrike">
                <a:solidFill>
                  <a:srgbClr val="1B2A6B"/>
                </a:solidFill>
                <a:latin typeface="Calibri"/>
                <a:ea typeface="Calibri"/>
                <a:cs typeface="Calibri"/>
                <a:sym typeface="Calibri"/>
              </a:rPr>
              <a:t>That is love for humanity and community. </a:t>
            </a:r>
            <a:endParaRPr b="0" i="0" sz="1400" u="none" cap="none" strike="noStrike">
              <a:solidFill>
                <a:srgbClr val="1B2A6B"/>
              </a:solidFill>
              <a:latin typeface="Calibri"/>
              <a:ea typeface="Calibri"/>
              <a:cs typeface="Calibri"/>
              <a:sym typeface="Calibri"/>
            </a:endParaRPr>
          </a:p>
          <a:p>
            <a:pPr indent="0" lvl="0" marL="0" marR="0" rtl="0" algn="l">
              <a:lnSpc>
                <a:spcPct val="120000"/>
              </a:lnSpc>
              <a:spcBef>
                <a:spcPts val="160"/>
              </a:spcBef>
              <a:spcAft>
                <a:spcPts val="0"/>
              </a:spcAft>
              <a:buClr>
                <a:srgbClr val="000000"/>
              </a:buClr>
              <a:buSzPts val="1150"/>
              <a:buFont typeface="Arial"/>
              <a:buNone/>
            </a:pPr>
            <a:r>
              <a:t/>
            </a:r>
            <a:endParaRPr b="0" i="0" sz="1450" u="none" cap="none" strike="noStrike">
              <a:solidFill>
                <a:srgbClr val="1B2A6B"/>
              </a:solidFill>
              <a:latin typeface="Calibri"/>
              <a:ea typeface="Calibri"/>
              <a:cs typeface="Calibri"/>
              <a:sym typeface="Calibri"/>
            </a:endParaRPr>
          </a:p>
          <a:p>
            <a:pPr indent="0" lvl="0" marL="0" marR="0" rtl="0" algn="l">
              <a:lnSpc>
                <a:spcPct val="120000"/>
              </a:lnSpc>
              <a:spcBef>
                <a:spcPts val="160"/>
              </a:spcBef>
              <a:spcAft>
                <a:spcPts val="0"/>
              </a:spcAft>
              <a:buClr>
                <a:srgbClr val="000000"/>
              </a:buClr>
              <a:buSzPts val="1150"/>
              <a:buFont typeface="Arial"/>
              <a:buNone/>
            </a:pPr>
            <a:r>
              <a:rPr b="1" i="0" lang="en" sz="1400" u="none" cap="none" strike="noStrike">
                <a:solidFill>
                  <a:srgbClr val="1B2A6B"/>
                </a:solidFill>
                <a:latin typeface="Calibri"/>
                <a:ea typeface="Calibri"/>
                <a:cs typeface="Calibri"/>
                <a:sym typeface="Calibri"/>
              </a:rPr>
              <a:t>The story of this movement, in the end, will be a story about love</a:t>
            </a:r>
            <a:r>
              <a:rPr b="0" i="0" lang="en" sz="1400" u="none" cap="none" strike="noStrike">
                <a:solidFill>
                  <a:srgbClr val="12204F"/>
                </a:solidFill>
                <a:latin typeface="Calibri"/>
                <a:ea typeface="Calibri"/>
                <a:cs typeface="Calibri"/>
                <a:sym typeface="Calibri"/>
              </a:rPr>
              <a:t> — love for our neighbors, love for the world, love of freedom. </a:t>
            </a:r>
            <a:endParaRPr b="0" i="0" sz="1150" u="none" cap="none" strike="noStrike">
              <a:solidFill>
                <a:srgbClr val="1B2A6B"/>
              </a:solidFill>
              <a:latin typeface="Calibri"/>
              <a:ea typeface="Calibri"/>
              <a:cs typeface="Calibri"/>
              <a:sym typeface="Calibri"/>
            </a:endParaRPr>
          </a:p>
        </p:txBody>
      </p:sp>
      <p:sp>
        <p:nvSpPr>
          <p:cNvPr id="499" name="Google Shape;499;g3d4495dda88_0_440"/>
          <p:cNvSpPr/>
          <p:nvPr/>
        </p:nvSpPr>
        <p:spPr>
          <a:xfrm>
            <a:off x="587600" y="4710000"/>
            <a:ext cx="7970400" cy="384000"/>
          </a:xfrm>
          <a:prstGeom prst="rect">
            <a:avLst/>
          </a:prstGeom>
          <a:solidFill>
            <a:srgbClr val="C4D4F4"/>
          </a:solidFill>
          <a:ln cap="flat" cmpd="sng" w="12700">
            <a:solidFill>
              <a:srgbClr val="C4D4F4"/>
            </a:solidFill>
            <a:prstDash val="solid"/>
            <a:round/>
            <a:headEnd len="sm" w="sm" type="none"/>
            <a:tailEnd len="sm" w="sm" type="none"/>
          </a:ln>
          <a:effectLst>
            <a:outerShdw blurRad="50800" rotWithShape="0" algn="bl" dir="16200000" dist="25400">
              <a:srgbClr val="1B2A6B">
                <a:alpha val="784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0" name="Google Shape;500;g3d4495dda88_0_440"/>
          <p:cNvSpPr txBox="1"/>
          <p:nvPr/>
        </p:nvSpPr>
        <p:spPr>
          <a:xfrm>
            <a:off x="596359" y="4737398"/>
            <a:ext cx="6377400" cy="392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50"/>
              <a:buFont typeface="Arial"/>
              <a:buNone/>
            </a:pPr>
            <a:r>
              <a:rPr b="1" i="1" lang="en" sz="1350" u="none" cap="none" strike="noStrike">
                <a:solidFill>
                  <a:srgbClr val="12204F"/>
                </a:solidFill>
                <a:latin typeface="Calibri"/>
                <a:ea typeface="Calibri"/>
                <a:cs typeface="Calibri"/>
                <a:sym typeface="Calibri"/>
              </a:rPr>
              <a:t>Loneliness is the cancer destroying democracy. Love, joy, and community are the cure.</a:t>
            </a:r>
            <a:endParaRPr b="0" i="0" sz="1350" u="none" cap="none" strike="noStrike">
              <a:solidFill>
                <a:srgbClr val="12204F"/>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2204F"/>
        </a:solidFill>
      </p:bgPr>
    </p:bg>
    <p:spTree>
      <p:nvGrpSpPr>
        <p:cNvPr id="505" name="Shape 505"/>
        <p:cNvGrpSpPr/>
        <p:nvPr/>
      </p:nvGrpSpPr>
      <p:grpSpPr>
        <a:xfrm>
          <a:off x="0" y="0"/>
          <a:ext cx="0" cy="0"/>
          <a:chOff x="0" y="0"/>
          <a:chExt cx="0" cy="0"/>
        </a:xfrm>
      </p:grpSpPr>
      <p:sp>
        <p:nvSpPr>
          <p:cNvPr id="506" name="Google Shape;506;g3d4495dda88_0_457"/>
          <p:cNvSpPr/>
          <p:nvPr/>
        </p:nvSpPr>
        <p:spPr>
          <a:xfrm>
            <a:off x="0" y="0"/>
            <a:ext cx="9144000" cy="183000"/>
          </a:xfrm>
          <a:prstGeom prst="rect">
            <a:avLst/>
          </a:prstGeom>
          <a:solidFill>
            <a:srgbClr val="F8F9FF"/>
          </a:solidFill>
          <a:ln cap="flat" cmpd="sng" w="12700">
            <a:solidFill>
              <a:srgbClr val="F8F9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7" name="Google Shape;507;g3d4495dda88_0_457"/>
          <p:cNvSpPr/>
          <p:nvPr/>
        </p:nvSpPr>
        <p:spPr>
          <a:xfrm>
            <a:off x="6766560" y="182880"/>
            <a:ext cx="2377500" cy="4773300"/>
          </a:xfrm>
          <a:prstGeom prst="rect">
            <a:avLst/>
          </a:prstGeom>
          <a:solidFill>
            <a:srgbClr val="6C2C7C"/>
          </a:solidFill>
          <a:ln cap="flat" cmpd="sng" w="12700">
            <a:solidFill>
              <a:srgbClr val="6C2C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g3d4495dda88_0_457"/>
          <p:cNvSpPr/>
          <p:nvPr/>
        </p:nvSpPr>
        <p:spPr>
          <a:xfrm>
            <a:off x="6995160" y="502920"/>
            <a:ext cx="1828800" cy="1828800"/>
          </a:xfrm>
          <a:prstGeom prst="ellipse">
            <a:avLst/>
          </a:prstGeom>
          <a:solidFill>
            <a:srgbClr val="D8EEFA">
              <a:alpha val="65098"/>
            </a:srgbClr>
          </a:solidFill>
          <a:ln cap="flat" cmpd="sng" w="12700">
            <a:solidFill>
              <a:srgbClr val="D8EEFA">
                <a:alpha val="65098"/>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9" name="Google Shape;509;g3d4495dda88_0_457"/>
          <p:cNvSpPr/>
          <p:nvPr/>
        </p:nvSpPr>
        <p:spPr>
          <a:xfrm>
            <a:off x="7299900" y="1025280"/>
            <a:ext cx="1219200" cy="1219200"/>
          </a:xfrm>
          <a:prstGeom prst="ellipse">
            <a:avLst/>
          </a:prstGeom>
          <a:solidFill>
            <a:srgbClr val="F8F9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0" name="Google Shape;510;g3d4495dda88_0_457"/>
          <p:cNvSpPr/>
          <p:nvPr/>
        </p:nvSpPr>
        <p:spPr>
          <a:xfrm>
            <a:off x="502920" y="420624"/>
            <a:ext cx="6035100" cy="2011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8F9FF"/>
              </a:buClr>
              <a:buSzPts val="4800"/>
              <a:buFont typeface="Georgia"/>
              <a:buNone/>
            </a:pPr>
            <a:r>
              <a:rPr b="1" i="0" lang="en" sz="4800" u="none" cap="none" strike="noStrike">
                <a:solidFill>
                  <a:srgbClr val="F8F9FF"/>
                </a:solidFill>
                <a:latin typeface="Georgia"/>
                <a:ea typeface="Georgia"/>
                <a:cs typeface="Georgia"/>
                <a:sym typeface="Georgia"/>
              </a:rPr>
              <a:t>Start with one conversation.</a:t>
            </a:r>
            <a:endParaRPr b="0" i="0" sz="4800" u="none" cap="none" strike="noStrike">
              <a:solidFill>
                <a:schemeClr val="dk1"/>
              </a:solidFill>
              <a:latin typeface="Calibri"/>
              <a:ea typeface="Calibri"/>
              <a:cs typeface="Calibri"/>
              <a:sym typeface="Calibri"/>
            </a:endParaRPr>
          </a:p>
        </p:txBody>
      </p:sp>
      <p:sp>
        <p:nvSpPr>
          <p:cNvPr id="511" name="Google Shape;511;g3d4495dda88_0_457"/>
          <p:cNvSpPr/>
          <p:nvPr/>
        </p:nvSpPr>
        <p:spPr>
          <a:xfrm>
            <a:off x="542400" y="3493425"/>
            <a:ext cx="5807400" cy="13635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E8ECFC"/>
              </a:buClr>
              <a:buSzPts val="1250"/>
              <a:buFont typeface="Calibri"/>
              <a:buNone/>
            </a:pPr>
            <a:r>
              <a:rPr b="0" i="0" lang="en" sz="1700" u="none" cap="none" strike="noStrike">
                <a:solidFill>
                  <a:srgbClr val="E8ECFC"/>
                </a:solidFill>
                <a:latin typeface="Calibri"/>
                <a:ea typeface="Calibri"/>
                <a:cs typeface="Calibri"/>
                <a:sym typeface="Calibri"/>
              </a:rPr>
              <a:t>T</a:t>
            </a:r>
            <a:r>
              <a:rPr b="0" i="0" lang="en" sz="1800" u="none" cap="none" strike="noStrike">
                <a:solidFill>
                  <a:srgbClr val="E8ECFC"/>
                </a:solidFill>
                <a:latin typeface="Calibri"/>
                <a:ea typeface="Calibri"/>
                <a:cs typeface="Calibri"/>
                <a:sym typeface="Calibri"/>
              </a:rPr>
              <a:t>his deck was created for you to build a powerful local network with citizens ready to take action. Share it. Use it.  </a:t>
            </a:r>
            <a:endParaRPr b="0" i="0" sz="1800" u="none" cap="none" strike="noStrike">
              <a:solidFill>
                <a:srgbClr val="E8ECFC"/>
              </a:solidFill>
              <a:latin typeface="Calibri"/>
              <a:ea typeface="Calibri"/>
              <a:cs typeface="Calibri"/>
              <a:sym typeface="Calibri"/>
            </a:endParaRPr>
          </a:p>
          <a:p>
            <a:pPr indent="0" lvl="0" marL="0" marR="0" rtl="0" algn="l">
              <a:lnSpc>
                <a:spcPct val="100000"/>
              </a:lnSpc>
              <a:spcBef>
                <a:spcPts val="0"/>
              </a:spcBef>
              <a:spcAft>
                <a:spcPts val="0"/>
              </a:spcAft>
              <a:buClr>
                <a:srgbClr val="E8ECFC"/>
              </a:buClr>
              <a:buSzPts val="1250"/>
              <a:buFont typeface="Calibri"/>
              <a:buNone/>
            </a:pPr>
            <a:r>
              <a:t/>
            </a:r>
            <a:endParaRPr b="0" i="0" sz="1800" u="none" cap="none" strike="noStrike">
              <a:solidFill>
                <a:srgbClr val="E8ECFC"/>
              </a:solidFill>
              <a:latin typeface="Calibri"/>
              <a:ea typeface="Calibri"/>
              <a:cs typeface="Calibri"/>
              <a:sym typeface="Calibri"/>
            </a:endParaRPr>
          </a:p>
          <a:p>
            <a:pPr indent="0" lvl="0" marL="0" marR="0" rtl="0" algn="l">
              <a:lnSpc>
                <a:spcPct val="100000"/>
              </a:lnSpc>
              <a:spcBef>
                <a:spcPts val="0"/>
              </a:spcBef>
              <a:spcAft>
                <a:spcPts val="0"/>
              </a:spcAft>
              <a:buClr>
                <a:srgbClr val="E8ECFC"/>
              </a:buClr>
              <a:buSzPts val="1250"/>
              <a:buFont typeface="Calibri"/>
              <a:buNone/>
            </a:pPr>
            <a:r>
              <a:rPr b="0" i="0" lang="en" sz="1750" u="none" cap="none" strike="noStrike">
                <a:solidFill>
                  <a:srgbClr val="E8ECFC"/>
                </a:solidFill>
                <a:latin typeface="Calibri"/>
                <a:ea typeface="Calibri"/>
                <a:cs typeface="Calibri"/>
                <a:sym typeface="Calibri"/>
              </a:rPr>
              <a:t>showup2defend.com</a:t>
            </a:r>
            <a:endParaRPr b="0" i="0" sz="1750" u="none" cap="none" strike="noStrike">
              <a:solidFill>
                <a:srgbClr val="E8ECFC"/>
              </a:solidFill>
              <a:latin typeface="Calibri"/>
              <a:ea typeface="Calibri"/>
              <a:cs typeface="Calibri"/>
              <a:sym typeface="Calibri"/>
            </a:endParaRPr>
          </a:p>
          <a:p>
            <a:pPr indent="0" lvl="0" marL="0" marR="0" rtl="0" algn="l">
              <a:lnSpc>
                <a:spcPct val="100000"/>
              </a:lnSpc>
              <a:spcBef>
                <a:spcPts val="0"/>
              </a:spcBef>
              <a:spcAft>
                <a:spcPts val="0"/>
              </a:spcAft>
              <a:buClr>
                <a:srgbClr val="E8ECFC"/>
              </a:buClr>
              <a:buSzPts val="1250"/>
              <a:buFont typeface="Calibri"/>
              <a:buNone/>
            </a:pPr>
            <a:r>
              <a:t/>
            </a:r>
            <a:endParaRPr b="0" i="0" sz="1350" u="none" cap="none" strike="noStrike">
              <a:solidFill>
                <a:srgbClr val="E8ECFC"/>
              </a:solidFill>
              <a:latin typeface="Calibri"/>
              <a:ea typeface="Calibri"/>
              <a:cs typeface="Calibri"/>
              <a:sym typeface="Calibri"/>
            </a:endParaRPr>
          </a:p>
          <a:p>
            <a:pPr indent="0" lvl="0" marL="0" marR="0" rtl="0" algn="l">
              <a:lnSpc>
                <a:spcPct val="100000"/>
              </a:lnSpc>
              <a:spcBef>
                <a:spcPts val="0"/>
              </a:spcBef>
              <a:spcAft>
                <a:spcPts val="0"/>
              </a:spcAft>
              <a:buClr>
                <a:srgbClr val="E8ECFC"/>
              </a:buClr>
              <a:buSzPts val="1250"/>
              <a:buFont typeface="Calibri"/>
              <a:buNone/>
            </a:pPr>
            <a:r>
              <a:t/>
            </a:r>
            <a:endParaRPr b="0" i="0" sz="1250" u="none" cap="none" strike="noStrike">
              <a:solidFill>
                <a:srgbClr val="E8ECFC"/>
              </a:solidFill>
              <a:latin typeface="Calibri"/>
              <a:ea typeface="Calibri"/>
              <a:cs typeface="Calibri"/>
              <a:sym typeface="Calibri"/>
            </a:endParaRPr>
          </a:p>
        </p:txBody>
      </p:sp>
      <p:sp>
        <p:nvSpPr>
          <p:cNvPr id="512" name="Google Shape;512;g3d4495dda88_0_457"/>
          <p:cNvSpPr txBox="1"/>
          <p:nvPr/>
        </p:nvSpPr>
        <p:spPr>
          <a:xfrm>
            <a:off x="542400" y="2140100"/>
            <a:ext cx="55362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E8ECFC"/>
              </a:buClr>
              <a:buSzPts val="1250"/>
              <a:buFont typeface="Calibri"/>
              <a:buNone/>
            </a:pPr>
            <a:r>
              <a:rPr b="1" i="1" lang="en" sz="1800" u="none" cap="none" strike="noStrike">
                <a:solidFill>
                  <a:srgbClr val="CE0067"/>
                </a:solidFill>
                <a:latin typeface="Calibri"/>
                <a:ea typeface="Calibri"/>
                <a:cs typeface="Calibri"/>
                <a:sym typeface="Calibri"/>
              </a:rPr>
              <a:t>This movement begins at kitchen tables, in parking lots, and on front porches — one conversation at a time. </a:t>
            </a:r>
            <a:endParaRPr b="1" i="1" sz="1800" u="none" cap="none" strike="noStrike">
              <a:solidFill>
                <a:srgbClr val="CE0067"/>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