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407AC241-FDDD-0360-6E36-2587EB453C2A}">
          <p14:sldIdLst>
            <p14:sldId id="256"/>
            <p14:sldId id="257"/>
          </p14:sldIdLst>
        </p14:section>
        <p14:section name="About Mahout" id="{9DD47A45-68EA-9B15-392E-E8CCF1AE49F8}">
          <p14:sldIdLst>
            <p14:sldId id="258"/>
            <p14:sldId id="259"/>
            <p14:sldId id="260"/>
          </p14:sldIdLst>
        </p14:section>
        <p14:section name="Install" id="{4ADC47A7-2407-F152-8AAF-91EA169DC790}">
          <p14:sldIdLst>
            <p14:sldId id="261"/>
          </p14:sldIdLst>
        </p14:section>
        <p14:section name="Examples" id="{192D5BA6-EDFB-B611-D20A-12D84A6D7532}">
          <p14:sldIdLst>
            <p14:sldId id="262"/>
            <p14:sldId id="263"/>
            <p14:sldId id="264"/>
            <p14:sldId id="265"/>
          </p14:sldIdLst>
        </p14:section>
        <p14:section name="Hackathon" id="{6A92930E-A1DC-6A00-B7F9-02A634CD3011}">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10"/>
  </p:normalViewPr>
  <p:slideViewPr>
    <p:cSldViewPr snapToGrid="0" snapToObjects="1">
      <p:cViewPr varScale="1">
        <p:scale>
          <a:sx n="162" d="100"/>
          <a:sy n="162" d="100"/>
        </p:scale>
        <p:origin x="200"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023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we look at what Apache Mahout is in 2026, install it in a minute, walk through a few examples, and then pick hackathon tasks you can finish today.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stops. The first half is a tour, the second half is hands-on. The Colab notebook follows the same order, so you can run along.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Mahout is one of the older Apache ML projects. The modern project is Python-first and focused on quantum computing: Qumat for circuits, QDP for data encoding on GPUs. Everything is Apache 2.0.</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Qumat wraps three SDKs behind one class. The backend is a config dictionary, so the same circuit code runs on Qiskit Aer, Cirq, or the Braket local simulator. On top of the gates you get parameters, drawing, state vectors and a swap test.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QDP is the newer half of the project: a Rust engine with CUDA kernels that turns classical data into quantum state vectors directly on the GPU. The result is handed to PyTorch or TensorFlow through DLPack with no host copy. Six encoders, CUDA and AMD ROCm. The Rust and CUDA code is where most of the open issues live.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pip install qumat is all you need for the circuit part. The qdp extra pulls a prebuilt Linux wheel that needs a GPU at run time. Contributors use uv because the lock file carries dependency overrides for Python 3.10+. If you are on a laptop without a GPU, use the Colab notebook for the QDP cells.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hello world. Backend config is a dict, circuits are built gate by gate, and execute_circuit returns measurement counts. draw() gives you the circuit diagram from the underlying SDK.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pitch of Qumat in one slide. The only thing that changes is the backend name. Note the result format differs slightly per backend; normalizing that is a nice small contribution.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Rotation gates accept a parameter name instead of a value. You bind values when you execute, which is exactly what variational algorithms need. The Optimization_Example notebook in the repo expands on this.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engine object, one encode call, one DLPack conversion. The examples folder has a full pipeline that trains a small PyTorch classifier on encoded states. Run this section on a Colab GPU runtime.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Twelve tasks, all sized for the two hours of hacking we have. Track A is pure Python and every item was reproduced on main this week. Track B: B1 to B3 need only Python; B4 to B6 are small Rust changes, take one only if you already have cargo, and kick off the first build immediately because it pulls arrow and parquet. Nothing here needs a GPU; a mentor has a GPU box for B3's final check.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Apache workflow. Pre-commit runs ruff and the type checker, so run it before pushing. Discussion happens on the dev list, decisions too. Every PR needs an approval from a committer before it merges, so ping us in the room.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Mentors are in the room all day. Questions?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B2A4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17320"/>
            <a:ext cx="5394960" cy="914400"/>
          </a:xfrm>
          <a:prstGeom prst="rect">
            <a:avLst/>
          </a:prstGeom>
          <a:noFill/>
          <a:ln/>
        </p:spPr>
        <p:txBody>
          <a:bodyPr wrap="square" rtlCol="0"/>
          <a:lstStyle>
            <a:lvl1pPr marL="0" indent="0">
              <a:buNone/>
              <a:defRPr lang="en-US" sz="4400" b="1" dirty="0">
                <a:solidFill>
                  <a:schemeClr val="bg1"/>
                </a:solidFill>
              </a:defRPr>
            </a:lvl1pPr>
          </a:lstStyle>
          <a:p>
            <a:pPr marL="0" indent="0">
              <a:buNone/>
            </a:pPr>
            <a:endParaRPr lang="en-US" sz="4400" dirty="0"/>
          </a:p>
        </p:txBody>
      </p:sp>
      <p:sp>
        <p:nvSpPr>
          <p:cNvPr id="3" name="Text 0"/>
          <p:cNvSpPr>
            <a:spLocks noGrp="1"/>
          </p:cNvSpPr>
          <p:nvPr>
            <p:ph type="body" idx="101" hasCustomPrompt="1"/>
          </p:nvPr>
        </p:nvSpPr>
        <p:spPr>
          <a:xfrm>
            <a:off x="548640" y="2377440"/>
            <a:ext cx="5394960" cy="822960"/>
          </a:xfrm>
          <a:prstGeom prst="rect">
            <a:avLst/>
          </a:prstGeom>
          <a:noFill/>
          <a:ln/>
        </p:spPr>
        <p:txBody>
          <a:bodyPr wrap="square" rtlCol="0"/>
          <a:lstStyle>
            <a:lvl1pPr marL="0" indent="0">
              <a:buNone/>
              <a:defRPr lang="en-US" sz="2000" dirty="0">
                <a:solidFill>
                  <a:schemeClr val="accent3"/>
                </a:solidFill>
              </a:defRPr>
            </a:lvl1pPr>
          </a:lstStyle>
          <a:p>
            <a:pPr marL="0" indent="0">
              <a:buNone/>
            </a:pPr>
            <a:endParaRPr lang="en-US" sz="2000" dirty="0"/>
          </a:p>
        </p:txBody>
      </p:sp>
      <p:sp>
        <p:nvSpPr>
          <p:cNvPr id="4" name="Text 0"/>
          <p:cNvSpPr>
            <a:spLocks noGrp="1"/>
          </p:cNvSpPr>
          <p:nvPr>
            <p:ph type="body" idx="102" hasCustomPrompt="1"/>
          </p:nvPr>
        </p:nvSpPr>
        <p:spPr>
          <a:xfrm>
            <a:off x="548640" y="3429000"/>
            <a:ext cx="5394960" cy="822960"/>
          </a:xfrm>
          <a:prstGeom prst="rect">
            <a:avLst/>
          </a:prstGeom>
          <a:noFill/>
          <a:ln/>
        </p:spPr>
        <p:txBody>
          <a:bodyPr wrap="square" rtlCol="0"/>
          <a:lstStyle>
            <a:lvl1pPr marL="0" indent="0">
              <a:buNone/>
              <a:defRPr lang="en-US" sz="1400" dirty="0">
                <a:solidFill>
                  <a:schemeClr val="accent5"/>
                </a:solidFill>
              </a:defRPr>
            </a:lvl1pPr>
          </a:lstStyle>
          <a:p>
            <a:pPr marL="0" indent="0">
              <a:buNone/>
            </a:pP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rtlCol="0"/>
          <a:lstStyle>
            <a:lvl1pPr marL="0" indent="0" algn="l">
              <a:buNone/>
              <a:defRPr lang="en-US" sz="3000" b="1" dirty="0">
                <a:solidFill>
                  <a:schemeClr val="tx1"/>
                </a:solidFill>
              </a:defRPr>
            </a:lvl1pPr>
          </a:lstStyle>
          <a:p>
            <a:pPr marL="0" indent="0" algn="l">
              <a:buNone/>
            </a:pPr>
            <a:endParaRPr lang="en-US" sz="3000" dirty="0"/>
          </a:p>
        </p:txBody>
      </p:sp>
      <p:sp>
        <p:nvSpPr>
          <p:cNvPr id="3" name="Text 0"/>
          <p:cNvSpPr txBox="1"/>
          <p:nvPr/>
        </p:nvSpPr>
        <p:spPr>
          <a:xfrm>
            <a:off x="457200" y="4754880"/>
            <a:ext cx="5486400" cy="274320"/>
          </a:xfrm>
          <a:prstGeom prst="rect">
            <a:avLst/>
          </a:prstGeom>
          <a:noFill/>
          <a:ln/>
        </p:spPr>
        <p:txBody>
          <a:bodyPr wrap="square" lIns="0" tIns="0" rIns="0" bIns="0" rtlCol="0" anchor="ctr"/>
          <a:lstStyle/>
          <a:p>
            <a:pPr marL="0" indent="0">
              <a:buNone/>
            </a:pPr>
            <a:r>
              <a:rPr lang="en-US" sz="1000" dirty="0">
                <a:solidFill>
                  <a:schemeClr val="accent5"/>
                </a:solidFill>
              </a:rPr>
              <a:t>Apache Mahout  ·  Community Over Code Hackathon</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17320"/>
            <a:ext cx="5394960" cy="914400"/>
          </a:xfrm>
          <a:prstGeom prst="rect">
            <a:avLst/>
          </a:prstGeom>
          <a:noFill/>
          <a:ln/>
        </p:spPr>
        <p:txBody>
          <a:bodyPr wrap="square" lIns="0" tIns="0" rIns="0" bIns="0" rtlCol="0" anchor="b"/>
          <a:lstStyle/>
          <a:p>
            <a:pPr marL="0" indent="0" algn="l">
              <a:buNone/>
            </a:pPr>
            <a:r>
              <a:rPr lang="en-US" sz="4400" b="1" dirty="0">
                <a:solidFill>
                  <a:schemeClr val="bg1"/>
                </a:solidFill>
              </a:rPr>
              <a:t>Apache Mahout</a:t>
            </a:r>
            <a:endParaRPr lang="en-US" sz="4400" dirty="0"/>
          </a:p>
        </p:txBody>
      </p:sp>
      <p:sp>
        <p:nvSpPr>
          <p:cNvPr id="3" name="Text 0"/>
          <p:cNvSpPr>
            <a:spLocks noGrp="1"/>
          </p:cNvSpPr>
          <p:nvPr>
            <p:ph type="body" idx="101" hasCustomPrompt="1"/>
          </p:nvPr>
        </p:nvSpPr>
        <p:spPr>
          <a:xfrm>
            <a:off x="548640" y="2377440"/>
            <a:ext cx="5394960" cy="822960"/>
          </a:xfrm>
          <a:prstGeom prst="rect">
            <a:avLst/>
          </a:prstGeom>
          <a:noFill/>
          <a:ln/>
        </p:spPr>
        <p:txBody>
          <a:bodyPr wrap="square" lIns="0" tIns="0" rIns="0" bIns="0" rtlCol="0" anchor="t"/>
          <a:lstStyle/>
          <a:p>
            <a:pPr marL="0" indent="0">
              <a:buNone/>
            </a:pPr>
            <a:r>
              <a:rPr lang="en-US" sz="2000" dirty="0">
                <a:solidFill>
                  <a:schemeClr val="accent3"/>
                </a:solidFill>
              </a:rPr>
              <a:t>Quantum computing in Python with Qumat and QDP</a:t>
            </a:r>
            <a:endParaRPr lang="en-US" sz="2000" dirty="0"/>
          </a:p>
        </p:txBody>
      </p:sp>
      <p:sp>
        <p:nvSpPr>
          <p:cNvPr id="4" name="Text 0"/>
          <p:cNvSpPr>
            <a:spLocks noGrp="1"/>
          </p:cNvSpPr>
          <p:nvPr>
            <p:ph type="body" idx="102" hasCustomPrompt="1"/>
          </p:nvPr>
        </p:nvSpPr>
        <p:spPr>
          <a:xfrm>
            <a:off x="548640" y="3429000"/>
            <a:ext cx="5394960" cy="822960"/>
          </a:xfrm>
          <a:prstGeom prst="rect">
            <a:avLst/>
          </a:prstGeom>
          <a:noFill/>
          <a:ln/>
        </p:spPr>
        <p:txBody>
          <a:bodyPr wrap="square" lIns="0" tIns="0" rIns="0" bIns="0" rtlCol="0" anchor="t"/>
          <a:lstStyle/>
          <a:p>
            <a:pPr marL="0" indent="0">
              <a:buNone/>
            </a:pPr>
            <a:r>
              <a:rPr lang="en-US" sz="1400" b="1" dirty="0">
                <a:solidFill>
                  <a:schemeClr val="bg1"/>
                </a:solidFill>
              </a:rPr>
              <a:t>Community Over Code Hackathon</a:t>
            </a:r>
            <a:endParaRPr lang="en-US" sz="1400" dirty="0"/>
          </a:p>
          <a:p>
            <a:pPr marL="0" indent="0">
              <a:buNone/>
            </a:pPr>
            <a:r>
              <a:rPr lang="en-US" sz="1400" dirty="0">
                <a:solidFill>
                  <a:schemeClr val="accent5"/>
                </a:solidFill>
              </a:rPr>
              <a:t>Andrew K Musselman, Krishna Dave</a:t>
            </a:r>
            <a:endParaRPr lang="en-US" sz="1400" dirty="0"/>
          </a:p>
        </p:txBody>
      </p:sp>
      <p:pic>
        <p:nvPicPr>
          <p:cNvPr id="5" name="Mahout mascot" descr="preencoded.png"/>
          <p:cNvPicPr>
            <a:picLocks noChangeAspect="1"/>
          </p:cNvPicPr>
          <p:nvPr/>
        </p:nvPicPr>
        <p:blipFill>
          <a:blip r:embed="rId3"/>
          <a:stretch>
            <a:fillRect/>
          </a:stretch>
        </p:blipFill>
        <p:spPr>
          <a:xfrm>
            <a:off x="6035040" y="914400"/>
            <a:ext cx="274320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What we will do today</a:t>
            </a:r>
            <a:endParaRPr lang="en-US" sz="3000" dirty="0"/>
          </a:p>
        </p:txBody>
      </p:sp>
      <p:sp>
        <p:nvSpPr>
          <p:cNvPr id="3" name="Meet Mahout badge"/>
          <p:cNvSpPr/>
          <p:nvPr/>
        </p:nvSpPr>
        <p:spPr>
          <a:xfrm>
            <a:off x="457200" y="1216152"/>
            <a:ext cx="640080" cy="640080"/>
          </a:xfrm>
          <a:prstGeom prst="ellipse">
            <a:avLst/>
          </a:prstGeom>
          <a:solidFill>
            <a:srgbClr val="F28C28"/>
          </a:solidFill>
          <a:ln w="12700">
            <a:solidFill>
              <a:srgbClr val="F28C28"/>
            </a:solidFill>
            <a:prstDash val="solid"/>
          </a:ln>
        </p:spPr>
      </p:sp>
      <p:pic>
        <p:nvPicPr>
          <p:cNvPr id="4" name="Meet Mahout icon" descr="preencoded.png"/>
          <p:cNvPicPr>
            <a:picLocks noChangeAspect="1"/>
          </p:cNvPicPr>
          <p:nvPr/>
        </p:nvPicPr>
        <p:blipFill>
          <a:blip r:embed="rId3"/>
          <a:stretch>
            <a:fillRect/>
          </a:stretch>
        </p:blipFill>
        <p:spPr>
          <a:xfrm>
            <a:off x="623621" y="1382573"/>
            <a:ext cx="307238" cy="307238"/>
          </a:xfrm>
          <a:prstGeom prst="rect">
            <a:avLst/>
          </a:prstGeom>
        </p:spPr>
      </p:pic>
      <p:sp>
        <p:nvSpPr>
          <p:cNvPr id="5" name="Agenda 1"/>
          <p:cNvSpPr txBox="1"/>
          <p:nvPr/>
        </p:nvSpPr>
        <p:spPr>
          <a:xfrm>
            <a:off x="1280160" y="1143000"/>
            <a:ext cx="3291840" cy="822960"/>
          </a:xfrm>
          <a:prstGeom prst="rect">
            <a:avLst/>
          </a:prstGeom>
          <a:noFill/>
          <a:ln/>
        </p:spPr>
        <p:txBody>
          <a:bodyPr wrap="square" lIns="0" tIns="0" rIns="0" bIns="0" rtlCol="0" anchor="ctr"/>
          <a:lstStyle/>
          <a:p>
            <a:pPr marL="0" indent="0">
              <a:buNone/>
            </a:pPr>
            <a:r>
              <a:rPr lang="en-US" sz="1700" b="1" dirty="0">
                <a:solidFill>
                  <a:schemeClr val="tx1"/>
                </a:solidFill>
              </a:rPr>
              <a:t>Meet Mahout</a:t>
            </a:r>
            <a:endParaRPr lang="en-US" sz="1700" dirty="0"/>
          </a:p>
          <a:p>
            <a:pPr marL="0" indent="0">
              <a:buNone/>
            </a:pPr>
            <a:r>
              <a:rPr lang="en-US" sz="1300" dirty="0">
                <a:solidFill>
                  <a:schemeClr val="tx2"/>
                </a:solidFill>
              </a:rPr>
              <a:t>An Apache project for quantum computing in Python</a:t>
            </a:r>
            <a:endParaRPr lang="en-US" sz="1700" dirty="0"/>
          </a:p>
        </p:txBody>
      </p:sp>
      <p:sp>
        <p:nvSpPr>
          <p:cNvPr id="6" name="Install in one minute badge"/>
          <p:cNvSpPr/>
          <p:nvPr/>
        </p:nvSpPr>
        <p:spPr>
          <a:xfrm>
            <a:off x="4754880" y="1216152"/>
            <a:ext cx="640080" cy="640080"/>
          </a:xfrm>
          <a:prstGeom prst="ellipse">
            <a:avLst/>
          </a:prstGeom>
          <a:solidFill>
            <a:srgbClr val="F28C28"/>
          </a:solidFill>
          <a:ln w="12700">
            <a:solidFill>
              <a:srgbClr val="F28C28"/>
            </a:solidFill>
            <a:prstDash val="solid"/>
          </a:ln>
        </p:spPr>
      </p:sp>
      <p:pic>
        <p:nvPicPr>
          <p:cNvPr id="7" name="Install in one minute icon" descr="preencoded.png"/>
          <p:cNvPicPr>
            <a:picLocks noChangeAspect="1"/>
          </p:cNvPicPr>
          <p:nvPr/>
        </p:nvPicPr>
        <p:blipFill>
          <a:blip r:embed="rId4"/>
          <a:stretch>
            <a:fillRect/>
          </a:stretch>
        </p:blipFill>
        <p:spPr>
          <a:xfrm>
            <a:off x="4921301" y="1382573"/>
            <a:ext cx="307238" cy="307238"/>
          </a:xfrm>
          <a:prstGeom prst="rect">
            <a:avLst/>
          </a:prstGeom>
        </p:spPr>
      </p:pic>
      <p:sp>
        <p:nvSpPr>
          <p:cNvPr id="8" name="Agenda 2"/>
          <p:cNvSpPr txBox="1"/>
          <p:nvPr/>
        </p:nvSpPr>
        <p:spPr>
          <a:xfrm>
            <a:off x="5577840" y="1143000"/>
            <a:ext cx="3291840" cy="822960"/>
          </a:xfrm>
          <a:prstGeom prst="rect">
            <a:avLst/>
          </a:prstGeom>
          <a:noFill/>
          <a:ln/>
        </p:spPr>
        <p:txBody>
          <a:bodyPr wrap="square" lIns="0" tIns="0" rIns="0" bIns="0" rtlCol="0" anchor="ctr"/>
          <a:lstStyle/>
          <a:p>
            <a:pPr marL="0" indent="0">
              <a:buNone/>
            </a:pPr>
            <a:r>
              <a:rPr lang="en-US" sz="1700" b="1" dirty="0">
                <a:solidFill>
                  <a:schemeClr val="tx1"/>
                </a:solidFill>
              </a:rPr>
              <a:t>Install in one minute</a:t>
            </a:r>
            <a:endParaRPr lang="en-US" sz="1700" dirty="0"/>
          </a:p>
          <a:p>
            <a:pPr marL="0" indent="0">
              <a:buNone/>
            </a:pPr>
            <a:r>
              <a:rPr lang="en-US" sz="1300" dirty="0">
                <a:solidFill>
                  <a:schemeClr val="tx2"/>
                </a:solidFill>
              </a:rPr>
              <a:t>pip, optional GPU extra, or from source with uv</a:t>
            </a:r>
            <a:endParaRPr lang="en-US" sz="1700" dirty="0"/>
          </a:p>
        </p:txBody>
      </p:sp>
      <p:sp>
        <p:nvSpPr>
          <p:cNvPr id="9" name="Build circuits with Qumat badge"/>
          <p:cNvSpPr/>
          <p:nvPr/>
        </p:nvSpPr>
        <p:spPr>
          <a:xfrm>
            <a:off x="457200" y="2404872"/>
            <a:ext cx="640080" cy="640080"/>
          </a:xfrm>
          <a:prstGeom prst="ellipse">
            <a:avLst/>
          </a:prstGeom>
          <a:solidFill>
            <a:srgbClr val="F28C28"/>
          </a:solidFill>
          <a:ln w="12700">
            <a:solidFill>
              <a:srgbClr val="F28C28"/>
            </a:solidFill>
            <a:prstDash val="solid"/>
          </a:ln>
        </p:spPr>
      </p:sp>
      <p:pic>
        <p:nvPicPr>
          <p:cNvPr id="10" name="Build circuits with Qumat icon" descr="preencoded.png"/>
          <p:cNvPicPr>
            <a:picLocks noChangeAspect="1"/>
          </p:cNvPicPr>
          <p:nvPr/>
        </p:nvPicPr>
        <p:blipFill>
          <a:blip r:embed="rId5"/>
          <a:stretch>
            <a:fillRect/>
          </a:stretch>
        </p:blipFill>
        <p:spPr>
          <a:xfrm>
            <a:off x="623621" y="2571293"/>
            <a:ext cx="307238" cy="307238"/>
          </a:xfrm>
          <a:prstGeom prst="rect">
            <a:avLst/>
          </a:prstGeom>
        </p:spPr>
      </p:pic>
      <p:sp>
        <p:nvSpPr>
          <p:cNvPr id="11" name="Agenda 3"/>
          <p:cNvSpPr txBox="1"/>
          <p:nvPr/>
        </p:nvSpPr>
        <p:spPr>
          <a:xfrm>
            <a:off x="1280160" y="2331720"/>
            <a:ext cx="3291840" cy="822960"/>
          </a:xfrm>
          <a:prstGeom prst="rect">
            <a:avLst/>
          </a:prstGeom>
          <a:noFill/>
          <a:ln/>
        </p:spPr>
        <p:txBody>
          <a:bodyPr wrap="square" lIns="0" tIns="0" rIns="0" bIns="0" rtlCol="0" anchor="ctr"/>
          <a:lstStyle/>
          <a:p>
            <a:pPr marL="0" indent="0">
              <a:buNone/>
            </a:pPr>
            <a:r>
              <a:rPr lang="en-US" sz="1700" b="1" dirty="0">
                <a:solidFill>
                  <a:schemeClr val="tx1"/>
                </a:solidFill>
              </a:rPr>
              <a:t>Build circuits with Qumat</a:t>
            </a:r>
            <a:endParaRPr lang="en-US" sz="1700" dirty="0"/>
          </a:p>
          <a:p>
            <a:pPr marL="0" indent="0">
              <a:buNone/>
            </a:pPr>
            <a:r>
              <a:rPr lang="en-US" sz="1300" dirty="0">
                <a:solidFill>
                  <a:schemeClr val="tx2"/>
                </a:solidFill>
              </a:rPr>
              <a:t>One API, three simulators: Qiskit, Cirq, Braket</a:t>
            </a:r>
            <a:endParaRPr lang="en-US" sz="1700" dirty="0"/>
          </a:p>
        </p:txBody>
      </p:sp>
      <p:sp>
        <p:nvSpPr>
          <p:cNvPr id="12" name="Encode data with QDP badge"/>
          <p:cNvSpPr/>
          <p:nvPr/>
        </p:nvSpPr>
        <p:spPr>
          <a:xfrm>
            <a:off x="4754880" y="2404872"/>
            <a:ext cx="640080" cy="640080"/>
          </a:xfrm>
          <a:prstGeom prst="ellipse">
            <a:avLst/>
          </a:prstGeom>
          <a:solidFill>
            <a:srgbClr val="F28C28"/>
          </a:solidFill>
          <a:ln w="12700">
            <a:solidFill>
              <a:srgbClr val="F28C28"/>
            </a:solidFill>
            <a:prstDash val="solid"/>
          </a:ln>
        </p:spPr>
      </p:sp>
      <p:pic>
        <p:nvPicPr>
          <p:cNvPr id="13" name="Encode data with QDP icon" descr="preencoded.png"/>
          <p:cNvPicPr>
            <a:picLocks noChangeAspect="1"/>
          </p:cNvPicPr>
          <p:nvPr/>
        </p:nvPicPr>
        <p:blipFill>
          <a:blip r:embed="rId6"/>
          <a:stretch>
            <a:fillRect/>
          </a:stretch>
        </p:blipFill>
        <p:spPr>
          <a:xfrm>
            <a:off x="4921301" y="2571293"/>
            <a:ext cx="307238" cy="307238"/>
          </a:xfrm>
          <a:prstGeom prst="rect">
            <a:avLst/>
          </a:prstGeom>
        </p:spPr>
      </p:pic>
      <p:sp>
        <p:nvSpPr>
          <p:cNvPr id="14" name="Agenda 4"/>
          <p:cNvSpPr txBox="1"/>
          <p:nvPr/>
        </p:nvSpPr>
        <p:spPr>
          <a:xfrm>
            <a:off x="5577840" y="2331720"/>
            <a:ext cx="3291840" cy="822960"/>
          </a:xfrm>
          <a:prstGeom prst="rect">
            <a:avLst/>
          </a:prstGeom>
          <a:noFill/>
          <a:ln/>
        </p:spPr>
        <p:txBody>
          <a:bodyPr wrap="square" lIns="0" tIns="0" rIns="0" bIns="0" rtlCol="0" anchor="ctr"/>
          <a:lstStyle/>
          <a:p>
            <a:pPr marL="0" indent="0">
              <a:buNone/>
            </a:pPr>
            <a:r>
              <a:rPr lang="en-US" sz="1700" b="1" dirty="0">
                <a:solidFill>
                  <a:schemeClr val="tx1"/>
                </a:solidFill>
              </a:rPr>
              <a:t>Encode data with QDP</a:t>
            </a:r>
            <a:endParaRPr lang="en-US" sz="1700" dirty="0"/>
          </a:p>
          <a:p>
            <a:pPr marL="0" indent="0">
              <a:buNone/>
            </a:pPr>
            <a:r>
              <a:rPr lang="en-US" sz="1300" dirty="0">
                <a:solidFill>
                  <a:schemeClr val="tx2"/>
                </a:solidFill>
              </a:rPr>
              <a:t>GPU kernels, zero-copy hand-off to PyTorch</a:t>
            </a:r>
            <a:endParaRPr lang="en-US" sz="1700" dirty="0"/>
          </a:p>
        </p:txBody>
      </p:sp>
      <p:sp>
        <p:nvSpPr>
          <p:cNvPr id="15" name="Pick a hackathon task badge"/>
          <p:cNvSpPr/>
          <p:nvPr/>
        </p:nvSpPr>
        <p:spPr>
          <a:xfrm>
            <a:off x="457200" y="3593592"/>
            <a:ext cx="640080" cy="640080"/>
          </a:xfrm>
          <a:prstGeom prst="ellipse">
            <a:avLst/>
          </a:prstGeom>
          <a:solidFill>
            <a:srgbClr val="F28C28"/>
          </a:solidFill>
          <a:ln w="12700">
            <a:solidFill>
              <a:srgbClr val="F28C28"/>
            </a:solidFill>
            <a:prstDash val="solid"/>
          </a:ln>
        </p:spPr>
      </p:sp>
      <p:pic>
        <p:nvPicPr>
          <p:cNvPr id="16" name="Pick a hackathon task icon" descr="preencoded.png"/>
          <p:cNvPicPr>
            <a:picLocks noChangeAspect="1"/>
          </p:cNvPicPr>
          <p:nvPr/>
        </p:nvPicPr>
        <p:blipFill>
          <a:blip r:embed="rId7"/>
          <a:stretch>
            <a:fillRect/>
          </a:stretch>
        </p:blipFill>
        <p:spPr>
          <a:xfrm>
            <a:off x="623621" y="3760013"/>
            <a:ext cx="307238" cy="307238"/>
          </a:xfrm>
          <a:prstGeom prst="rect">
            <a:avLst/>
          </a:prstGeom>
        </p:spPr>
      </p:pic>
      <p:sp>
        <p:nvSpPr>
          <p:cNvPr id="17" name="Agenda 5"/>
          <p:cNvSpPr txBox="1"/>
          <p:nvPr/>
        </p:nvSpPr>
        <p:spPr>
          <a:xfrm>
            <a:off x="1280160" y="3520440"/>
            <a:ext cx="3291840" cy="822960"/>
          </a:xfrm>
          <a:prstGeom prst="rect">
            <a:avLst/>
          </a:prstGeom>
          <a:noFill/>
          <a:ln/>
        </p:spPr>
        <p:txBody>
          <a:bodyPr wrap="square" lIns="0" tIns="0" rIns="0" bIns="0" rtlCol="0" anchor="ctr"/>
          <a:lstStyle/>
          <a:p>
            <a:pPr marL="0" indent="0">
              <a:buNone/>
            </a:pPr>
            <a:r>
              <a:rPr lang="en-US" sz="1700" b="1" dirty="0">
                <a:solidFill>
                  <a:schemeClr val="tx1"/>
                </a:solidFill>
              </a:rPr>
              <a:t>Pick a hackathon task</a:t>
            </a:r>
            <a:endParaRPr lang="en-US" sz="1700" dirty="0"/>
          </a:p>
          <a:p>
            <a:pPr marL="0" indent="0">
              <a:buNone/>
            </a:pPr>
            <a:r>
              <a:rPr lang="en-US" sz="1300" dirty="0">
                <a:solidFill>
                  <a:schemeClr val="tx2"/>
                </a:solidFill>
              </a:rPr>
              <a:t>Twelve one-to-two-hour tasks, no GPU needed</a:t>
            </a:r>
            <a:endParaRPr lang="en-US" sz="1700" dirty="0"/>
          </a:p>
        </p:txBody>
      </p:sp>
      <p:sp>
        <p:nvSpPr>
          <p:cNvPr id="18" name="Ship a pull request badge"/>
          <p:cNvSpPr/>
          <p:nvPr/>
        </p:nvSpPr>
        <p:spPr>
          <a:xfrm>
            <a:off x="4754880" y="3593592"/>
            <a:ext cx="640080" cy="640080"/>
          </a:xfrm>
          <a:prstGeom prst="ellipse">
            <a:avLst/>
          </a:prstGeom>
          <a:solidFill>
            <a:srgbClr val="F28C28"/>
          </a:solidFill>
          <a:ln w="12700">
            <a:solidFill>
              <a:srgbClr val="F28C28"/>
            </a:solidFill>
            <a:prstDash val="solid"/>
          </a:ln>
        </p:spPr>
      </p:sp>
      <p:pic>
        <p:nvPicPr>
          <p:cNvPr id="19" name="Ship a pull request icon" descr="preencoded.png"/>
          <p:cNvPicPr>
            <a:picLocks noChangeAspect="1"/>
          </p:cNvPicPr>
          <p:nvPr/>
        </p:nvPicPr>
        <p:blipFill>
          <a:blip r:embed="rId8"/>
          <a:stretch>
            <a:fillRect/>
          </a:stretch>
        </p:blipFill>
        <p:spPr>
          <a:xfrm>
            <a:off x="4921301" y="3760013"/>
            <a:ext cx="307238" cy="307238"/>
          </a:xfrm>
          <a:prstGeom prst="rect">
            <a:avLst/>
          </a:prstGeom>
        </p:spPr>
      </p:pic>
      <p:sp>
        <p:nvSpPr>
          <p:cNvPr id="20" name="Agenda 6"/>
          <p:cNvSpPr txBox="1"/>
          <p:nvPr/>
        </p:nvSpPr>
        <p:spPr>
          <a:xfrm>
            <a:off x="5577840" y="3520440"/>
            <a:ext cx="3291840" cy="822960"/>
          </a:xfrm>
          <a:prstGeom prst="rect">
            <a:avLst/>
          </a:prstGeom>
          <a:noFill/>
          <a:ln/>
        </p:spPr>
        <p:txBody>
          <a:bodyPr wrap="square" lIns="0" tIns="0" rIns="0" bIns="0" rtlCol="0" anchor="ctr"/>
          <a:lstStyle/>
          <a:p>
            <a:pPr marL="0" indent="0">
              <a:buNone/>
            </a:pPr>
            <a:r>
              <a:rPr lang="en-US" sz="1700" b="1" dirty="0">
                <a:solidFill>
                  <a:schemeClr val="tx1"/>
                </a:solidFill>
              </a:rPr>
              <a:t>Ship a pull request</a:t>
            </a:r>
            <a:endParaRPr lang="en-US" sz="1700" dirty="0"/>
          </a:p>
          <a:p>
            <a:pPr marL="0" indent="0">
              <a:buNone/>
            </a:pPr>
            <a:r>
              <a:rPr lang="en-US" sz="1300" dirty="0">
                <a:solidFill>
                  <a:schemeClr val="tx2"/>
                </a:solidFill>
              </a:rPr>
              <a:t>The Mahout workflow from fork to merge</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Apache Mahout, then and now</a:t>
            </a:r>
            <a:endParaRPr lang="en-US" sz="3000" dirty="0"/>
          </a:p>
        </p:txBody>
      </p:sp>
      <p:sp>
        <p:nvSpPr>
          <p:cNvPr id="3" name="Timeline line"/>
          <p:cNvSpPr/>
          <p:nvPr/>
        </p:nvSpPr>
        <p:spPr>
          <a:xfrm>
            <a:off x="987552" y="1280160"/>
            <a:ext cx="0" cy="2834640"/>
          </a:xfrm>
          <a:prstGeom prst="line">
            <a:avLst/>
          </a:prstGeom>
          <a:noFill/>
          <a:ln w="19050">
            <a:solidFill>
              <a:srgbClr val="9AA5B5"/>
            </a:solidFill>
            <a:prstDash val="solid"/>
          </a:ln>
        </p:spPr>
      </p:sp>
      <p:sp>
        <p:nvSpPr>
          <p:cNvPr id="4" name="Timeline dot 1"/>
          <p:cNvSpPr/>
          <p:nvPr/>
        </p:nvSpPr>
        <p:spPr>
          <a:xfrm>
            <a:off x="877824" y="1261872"/>
            <a:ext cx="219456" cy="219456"/>
          </a:xfrm>
          <a:prstGeom prst="ellipse">
            <a:avLst/>
          </a:prstGeom>
          <a:solidFill>
            <a:schemeClr val="accent2"/>
          </a:solidFill>
          <a:ln w="12700">
            <a:solidFill>
              <a:srgbClr val="333333"/>
            </a:solidFill>
            <a:prstDash val="solid"/>
          </a:ln>
        </p:spPr>
      </p:sp>
      <p:sp>
        <p:nvSpPr>
          <p:cNvPr id="5" name="Year 2008"/>
          <p:cNvSpPr txBox="1"/>
          <p:nvPr/>
        </p:nvSpPr>
        <p:spPr>
          <a:xfrm>
            <a:off x="182880" y="1115568"/>
            <a:ext cx="640080" cy="502920"/>
          </a:xfrm>
          <a:prstGeom prst="rect">
            <a:avLst/>
          </a:prstGeom>
          <a:noFill/>
          <a:ln/>
        </p:spPr>
        <p:txBody>
          <a:bodyPr wrap="square" lIns="0" tIns="0" rIns="0" bIns="0" rtlCol="0" anchor="ctr"/>
          <a:lstStyle/>
          <a:p>
            <a:pPr marL="0" indent="0" algn="r">
              <a:buNone/>
            </a:pPr>
            <a:r>
              <a:rPr lang="en-US" sz="1400" b="1" dirty="0">
                <a:solidFill>
                  <a:schemeClr val="tx1"/>
                </a:solidFill>
              </a:rPr>
              <a:t>2008</a:t>
            </a:r>
            <a:endParaRPr lang="en-US" sz="1400" dirty="0"/>
          </a:p>
        </p:txBody>
      </p:sp>
      <p:sp>
        <p:nvSpPr>
          <p:cNvPr id="6" name="Milestone 2008"/>
          <p:cNvSpPr txBox="1"/>
          <p:nvPr/>
        </p:nvSpPr>
        <p:spPr>
          <a:xfrm>
            <a:off x="1280160" y="1115568"/>
            <a:ext cx="3383280" cy="502920"/>
          </a:xfrm>
          <a:prstGeom prst="rect">
            <a:avLst/>
          </a:prstGeom>
          <a:noFill/>
          <a:ln/>
        </p:spPr>
        <p:txBody>
          <a:bodyPr wrap="square" lIns="0" tIns="0" rIns="0" bIns="0" rtlCol="0" anchor="ctr"/>
          <a:lstStyle/>
          <a:p>
            <a:pPr marL="0" indent="0">
              <a:buNone/>
            </a:pPr>
            <a:r>
              <a:rPr lang="en-US" sz="1300" dirty="0">
                <a:solidFill>
                  <a:schemeClr val="tx2"/>
                </a:solidFill>
              </a:rPr>
              <a:t>Starts as a Lucene sub-project for scalable machine learning</a:t>
            </a:r>
            <a:endParaRPr lang="en-US" sz="1300" dirty="0"/>
          </a:p>
        </p:txBody>
      </p:sp>
      <p:sp>
        <p:nvSpPr>
          <p:cNvPr id="7" name="Timeline dot 2"/>
          <p:cNvSpPr/>
          <p:nvPr/>
        </p:nvSpPr>
        <p:spPr>
          <a:xfrm>
            <a:off x="877824" y="1975104"/>
            <a:ext cx="219456" cy="219456"/>
          </a:xfrm>
          <a:prstGeom prst="ellipse">
            <a:avLst/>
          </a:prstGeom>
          <a:solidFill>
            <a:schemeClr val="accent2"/>
          </a:solidFill>
          <a:ln w="12700">
            <a:solidFill>
              <a:srgbClr val="333333"/>
            </a:solidFill>
            <a:prstDash val="solid"/>
          </a:ln>
        </p:spPr>
      </p:sp>
      <p:sp>
        <p:nvSpPr>
          <p:cNvPr id="8" name="Year 2010"/>
          <p:cNvSpPr txBox="1"/>
          <p:nvPr/>
        </p:nvSpPr>
        <p:spPr>
          <a:xfrm>
            <a:off x="182880" y="1828800"/>
            <a:ext cx="640080" cy="502920"/>
          </a:xfrm>
          <a:prstGeom prst="rect">
            <a:avLst/>
          </a:prstGeom>
          <a:noFill/>
          <a:ln/>
        </p:spPr>
        <p:txBody>
          <a:bodyPr wrap="square" lIns="0" tIns="0" rIns="0" bIns="0" rtlCol="0" anchor="ctr"/>
          <a:lstStyle/>
          <a:p>
            <a:pPr marL="0" indent="0" algn="r">
              <a:buNone/>
            </a:pPr>
            <a:r>
              <a:rPr lang="en-US" sz="1400" b="1" dirty="0">
                <a:solidFill>
                  <a:schemeClr val="tx1"/>
                </a:solidFill>
              </a:rPr>
              <a:t>2010</a:t>
            </a:r>
            <a:endParaRPr lang="en-US" sz="1400" dirty="0"/>
          </a:p>
        </p:txBody>
      </p:sp>
      <p:sp>
        <p:nvSpPr>
          <p:cNvPr id="9" name="Milestone 2010"/>
          <p:cNvSpPr txBox="1"/>
          <p:nvPr/>
        </p:nvSpPr>
        <p:spPr>
          <a:xfrm>
            <a:off x="1280160" y="1828800"/>
            <a:ext cx="3383280" cy="502920"/>
          </a:xfrm>
          <a:prstGeom prst="rect">
            <a:avLst/>
          </a:prstGeom>
          <a:noFill/>
          <a:ln/>
        </p:spPr>
        <p:txBody>
          <a:bodyPr wrap="square" lIns="0" tIns="0" rIns="0" bIns="0" rtlCol="0" anchor="ctr"/>
          <a:lstStyle/>
          <a:p>
            <a:pPr marL="0" indent="0">
              <a:buNone/>
            </a:pPr>
            <a:r>
              <a:rPr lang="en-US" sz="1300" dirty="0">
                <a:solidFill>
                  <a:schemeClr val="tx2"/>
                </a:solidFill>
              </a:rPr>
              <a:t>Becomes an Apache top-level project</a:t>
            </a:r>
            <a:endParaRPr lang="en-US" sz="1300" dirty="0"/>
          </a:p>
        </p:txBody>
      </p:sp>
      <p:sp>
        <p:nvSpPr>
          <p:cNvPr id="10" name="Timeline dot 3"/>
          <p:cNvSpPr/>
          <p:nvPr/>
        </p:nvSpPr>
        <p:spPr>
          <a:xfrm>
            <a:off x="877824" y="2688336"/>
            <a:ext cx="219456" cy="219456"/>
          </a:xfrm>
          <a:prstGeom prst="ellipse">
            <a:avLst/>
          </a:prstGeom>
          <a:solidFill>
            <a:schemeClr val="accent2"/>
          </a:solidFill>
          <a:ln w="12700">
            <a:solidFill>
              <a:srgbClr val="333333"/>
            </a:solidFill>
            <a:prstDash val="solid"/>
          </a:ln>
        </p:spPr>
      </p:sp>
      <p:sp>
        <p:nvSpPr>
          <p:cNvPr id="11" name="Year 2014+"/>
          <p:cNvSpPr txBox="1"/>
          <p:nvPr/>
        </p:nvSpPr>
        <p:spPr>
          <a:xfrm>
            <a:off x="182880" y="2542032"/>
            <a:ext cx="640080" cy="502920"/>
          </a:xfrm>
          <a:prstGeom prst="rect">
            <a:avLst/>
          </a:prstGeom>
          <a:noFill/>
          <a:ln/>
        </p:spPr>
        <p:txBody>
          <a:bodyPr wrap="square" lIns="0" tIns="0" rIns="0" bIns="0" rtlCol="0" anchor="ctr"/>
          <a:lstStyle/>
          <a:p>
            <a:pPr marL="0" indent="0" algn="r">
              <a:buNone/>
            </a:pPr>
            <a:r>
              <a:rPr lang="en-US" sz="1400" b="1" dirty="0">
                <a:solidFill>
                  <a:schemeClr val="tx1"/>
                </a:solidFill>
              </a:rPr>
              <a:t>2014+</a:t>
            </a:r>
            <a:endParaRPr lang="en-US" sz="1400" dirty="0"/>
          </a:p>
        </p:txBody>
      </p:sp>
      <p:sp>
        <p:nvSpPr>
          <p:cNvPr id="12" name="Milestone 2014+"/>
          <p:cNvSpPr txBox="1"/>
          <p:nvPr/>
        </p:nvSpPr>
        <p:spPr>
          <a:xfrm>
            <a:off x="1280160" y="2542032"/>
            <a:ext cx="3383280" cy="502920"/>
          </a:xfrm>
          <a:prstGeom prst="rect">
            <a:avLst/>
          </a:prstGeom>
          <a:noFill/>
          <a:ln/>
        </p:spPr>
        <p:txBody>
          <a:bodyPr wrap="square" lIns="0" tIns="0" rIns="0" bIns="0" rtlCol="0" anchor="ctr"/>
          <a:lstStyle/>
          <a:p>
            <a:pPr marL="0" indent="0">
              <a:buNone/>
            </a:pPr>
            <a:r>
              <a:rPr lang="en-US" sz="1300" dirty="0">
                <a:solidFill>
                  <a:schemeClr val="tx2"/>
                </a:solidFill>
              </a:rPr>
              <a:t>Samsara: distributed linear algebra on Spark</a:t>
            </a:r>
            <a:endParaRPr lang="en-US" sz="1300" dirty="0"/>
          </a:p>
        </p:txBody>
      </p:sp>
      <p:sp>
        <p:nvSpPr>
          <p:cNvPr id="13" name="Timeline dot 4"/>
          <p:cNvSpPr/>
          <p:nvPr/>
        </p:nvSpPr>
        <p:spPr>
          <a:xfrm>
            <a:off x="877824" y="3401568"/>
            <a:ext cx="219456" cy="219456"/>
          </a:xfrm>
          <a:prstGeom prst="ellipse">
            <a:avLst/>
          </a:prstGeom>
          <a:solidFill>
            <a:schemeClr val="accent2"/>
          </a:solidFill>
          <a:ln w="12700">
            <a:solidFill>
              <a:srgbClr val="333333"/>
            </a:solidFill>
            <a:prstDash val="solid"/>
          </a:ln>
        </p:spPr>
      </p:sp>
      <p:sp>
        <p:nvSpPr>
          <p:cNvPr id="14" name="Year 2025"/>
          <p:cNvSpPr txBox="1"/>
          <p:nvPr/>
        </p:nvSpPr>
        <p:spPr>
          <a:xfrm>
            <a:off x="182880" y="3255264"/>
            <a:ext cx="640080" cy="502920"/>
          </a:xfrm>
          <a:prstGeom prst="rect">
            <a:avLst/>
          </a:prstGeom>
          <a:noFill/>
          <a:ln/>
        </p:spPr>
        <p:txBody>
          <a:bodyPr wrap="square" lIns="0" tIns="0" rIns="0" bIns="0" rtlCol="0" anchor="ctr"/>
          <a:lstStyle/>
          <a:p>
            <a:pPr marL="0" indent="0" algn="r">
              <a:buNone/>
            </a:pPr>
            <a:r>
              <a:rPr lang="en-US" sz="1400" b="1" dirty="0">
                <a:solidFill>
                  <a:schemeClr val="tx1"/>
                </a:solidFill>
              </a:rPr>
              <a:t>2025</a:t>
            </a:r>
            <a:endParaRPr lang="en-US" sz="1400" dirty="0"/>
          </a:p>
        </p:txBody>
      </p:sp>
      <p:sp>
        <p:nvSpPr>
          <p:cNvPr id="15" name="Milestone 2025"/>
          <p:cNvSpPr txBox="1"/>
          <p:nvPr/>
        </p:nvSpPr>
        <p:spPr>
          <a:xfrm>
            <a:off x="1280160" y="3255264"/>
            <a:ext cx="3383280" cy="502920"/>
          </a:xfrm>
          <a:prstGeom prst="rect">
            <a:avLst/>
          </a:prstGeom>
          <a:noFill/>
          <a:ln/>
        </p:spPr>
        <p:txBody>
          <a:bodyPr wrap="square" lIns="0" tIns="0" rIns="0" bIns="0" rtlCol="0" anchor="ctr"/>
          <a:lstStyle/>
          <a:p>
            <a:pPr marL="0" indent="0">
              <a:buNone/>
            </a:pPr>
            <a:r>
              <a:rPr lang="en-US" sz="1300" dirty="0">
                <a:solidFill>
                  <a:schemeClr val="tx2"/>
                </a:solidFill>
              </a:rPr>
              <a:t>Qumat is introduced at FOSDEM: the quantum pivot</a:t>
            </a:r>
            <a:endParaRPr lang="en-US" sz="1300" dirty="0"/>
          </a:p>
        </p:txBody>
      </p:sp>
      <p:sp>
        <p:nvSpPr>
          <p:cNvPr id="16" name="Timeline dot 5"/>
          <p:cNvSpPr/>
          <p:nvPr/>
        </p:nvSpPr>
        <p:spPr>
          <a:xfrm>
            <a:off x="877824" y="4114800"/>
            <a:ext cx="219456" cy="219456"/>
          </a:xfrm>
          <a:prstGeom prst="ellipse">
            <a:avLst/>
          </a:prstGeom>
          <a:solidFill>
            <a:schemeClr val="accent1"/>
          </a:solidFill>
          <a:ln w="12700">
            <a:solidFill>
              <a:srgbClr val="333333"/>
            </a:solidFill>
            <a:prstDash val="solid"/>
          </a:ln>
        </p:spPr>
      </p:sp>
      <p:sp>
        <p:nvSpPr>
          <p:cNvPr id="17" name="Year 2026"/>
          <p:cNvSpPr txBox="1"/>
          <p:nvPr/>
        </p:nvSpPr>
        <p:spPr>
          <a:xfrm>
            <a:off x="182880" y="3968496"/>
            <a:ext cx="640080" cy="502920"/>
          </a:xfrm>
          <a:prstGeom prst="rect">
            <a:avLst/>
          </a:prstGeom>
          <a:noFill/>
          <a:ln/>
        </p:spPr>
        <p:txBody>
          <a:bodyPr wrap="square" lIns="0" tIns="0" rIns="0" bIns="0" rtlCol="0" anchor="ctr"/>
          <a:lstStyle/>
          <a:p>
            <a:pPr marL="0" indent="0" algn="r">
              <a:buNone/>
            </a:pPr>
            <a:r>
              <a:rPr lang="en-US" sz="1400" b="1" dirty="0">
                <a:solidFill>
                  <a:schemeClr val="tx1"/>
                </a:solidFill>
              </a:rPr>
              <a:t>2026</a:t>
            </a:r>
            <a:endParaRPr lang="en-US" sz="1400" dirty="0"/>
          </a:p>
        </p:txBody>
      </p:sp>
      <p:sp>
        <p:nvSpPr>
          <p:cNvPr id="18" name="Milestone 2026"/>
          <p:cNvSpPr txBox="1"/>
          <p:nvPr/>
        </p:nvSpPr>
        <p:spPr>
          <a:xfrm>
            <a:off x="1280160" y="3968496"/>
            <a:ext cx="3383280" cy="502920"/>
          </a:xfrm>
          <a:prstGeom prst="rect">
            <a:avLst/>
          </a:prstGeom>
          <a:noFill/>
          <a:ln/>
        </p:spPr>
        <p:txBody>
          <a:bodyPr wrap="square" lIns="0" tIns="0" rIns="0" bIns="0" rtlCol="0" anchor="ctr"/>
          <a:lstStyle/>
          <a:p>
            <a:pPr marL="0" indent="0">
              <a:buNone/>
            </a:pPr>
            <a:r>
              <a:rPr lang="en-US" sz="1300" dirty="0">
                <a:solidFill>
                  <a:schemeClr val="tx2"/>
                </a:solidFill>
              </a:rPr>
              <a:t>Release 0.6.0 ships Qumat and the GPU Quantum Data Plane</a:t>
            </a:r>
            <a:endParaRPr lang="en-US" sz="1300" dirty="0"/>
          </a:p>
        </p:txBody>
      </p:sp>
      <p:sp>
        <p:nvSpPr>
          <p:cNvPr id="19" name="Stat card 1"/>
          <p:cNvSpPr/>
          <p:nvPr/>
        </p:nvSpPr>
        <p:spPr>
          <a:xfrm>
            <a:off x="5029200" y="1188720"/>
            <a:ext cx="1783080" cy="1417320"/>
          </a:xfrm>
          <a:prstGeom prst="roundRect">
            <a:avLst>
              <a:gd name="adj" fmla="val 6452"/>
            </a:avLst>
          </a:prstGeom>
          <a:solidFill>
            <a:schemeClr val="bg2"/>
          </a:solidFill>
          <a:ln w="12700">
            <a:solidFill>
              <a:srgbClr val="333333"/>
            </a:solidFill>
            <a:prstDash val="solid"/>
          </a:ln>
        </p:spPr>
      </p:sp>
      <p:sp>
        <p:nvSpPr>
          <p:cNvPr id="20" name="Stat value 1"/>
          <p:cNvSpPr txBox="1"/>
          <p:nvPr/>
        </p:nvSpPr>
        <p:spPr>
          <a:xfrm>
            <a:off x="5120640" y="1298448"/>
            <a:ext cx="1600200" cy="685800"/>
          </a:xfrm>
          <a:prstGeom prst="rect">
            <a:avLst/>
          </a:prstGeom>
          <a:noFill/>
          <a:ln/>
        </p:spPr>
        <p:txBody>
          <a:bodyPr wrap="square" lIns="0" tIns="0" rIns="0" bIns="0" rtlCol="0" anchor="ctr"/>
          <a:lstStyle/>
          <a:p>
            <a:pPr marL="0" indent="0" algn="ctr">
              <a:buNone/>
            </a:pPr>
            <a:r>
              <a:rPr lang="en-US" sz="3600" b="1" dirty="0">
                <a:solidFill>
                  <a:schemeClr val="accent1"/>
                </a:solidFill>
              </a:rPr>
              <a:t>0.6.0</a:t>
            </a:r>
            <a:endParaRPr lang="en-US" sz="3600" dirty="0"/>
          </a:p>
        </p:txBody>
      </p:sp>
      <p:sp>
        <p:nvSpPr>
          <p:cNvPr id="21" name="Stat label 1"/>
          <p:cNvSpPr txBox="1"/>
          <p:nvPr/>
        </p:nvSpPr>
        <p:spPr>
          <a:xfrm>
            <a:off x="5138928" y="1993392"/>
            <a:ext cx="1563624" cy="548640"/>
          </a:xfrm>
          <a:prstGeom prst="rect">
            <a:avLst/>
          </a:prstGeom>
          <a:noFill/>
          <a:ln/>
        </p:spPr>
        <p:txBody>
          <a:bodyPr wrap="square" lIns="0" tIns="0" rIns="0" bIns="0" rtlCol="0" anchor="t"/>
          <a:lstStyle/>
          <a:p>
            <a:pPr marL="0" indent="0" algn="ctr">
              <a:buNone/>
            </a:pPr>
            <a:r>
              <a:rPr lang="en-US" sz="1150" dirty="0">
                <a:solidFill>
                  <a:schemeClr val="tx2"/>
                </a:solidFill>
              </a:rPr>
              <a:t>latest release, May 2026</a:t>
            </a:r>
            <a:endParaRPr lang="en-US" sz="1150" dirty="0"/>
          </a:p>
        </p:txBody>
      </p:sp>
      <p:sp>
        <p:nvSpPr>
          <p:cNvPr id="22" name="Stat card 2"/>
          <p:cNvSpPr/>
          <p:nvPr/>
        </p:nvSpPr>
        <p:spPr>
          <a:xfrm>
            <a:off x="6949440" y="1188720"/>
            <a:ext cx="1783080" cy="1417320"/>
          </a:xfrm>
          <a:prstGeom prst="roundRect">
            <a:avLst>
              <a:gd name="adj" fmla="val 6452"/>
            </a:avLst>
          </a:prstGeom>
          <a:solidFill>
            <a:schemeClr val="bg2"/>
          </a:solidFill>
          <a:ln w="12700">
            <a:solidFill>
              <a:srgbClr val="333333"/>
            </a:solidFill>
            <a:prstDash val="solid"/>
          </a:ln>
        </p:spPr>
      </p:sp>
      <p:sp>
        <p:nvSpPr>
          <p:cNvPr id="23" name="Stat value 2"/>
          <p:cNvSpPr txBox="1"/>
          <p:nvPr/>
        </p:nvSpPr>
        <p:spPr>
          <a:xfrm>
            <a:off x="7040880" y="1298448"/>
            <a:ext cx="1600200" cy="685800"/>
          </a:xfrm>
          <a:prstGeom prst="rect">
            <a:avLst/>
          </a:prstGeom>
          <a:noFill/>
          <a:ln/>
        </p:spPr>
        <p:txBody>
          <a:bodyPr wrap="square" lIns="0" tIns="0" rIns="0" bIns="0" rtlCol="0" anchor="ctr"/>
          <a:lstStyle/>
          <a:p>
            <a:pPr marL="0" indent="0" algn="ctr">
              <a:buNone/>
            </a:pPr>
            <a:r>
              <a:rPr lang="en-US" sz="3600" b="1" dirty="0">
                <a:solidFill>
                  <a:schemeClr val="accent1"/>
                </a:solidFill>
              </a:rPr>
              <a:t>3</a:t>
            </a:r>
            <a:endParaRPr lang="en-US" sz="3600" dirty="0"/>
          </a:p>
        </p:txBody>
      </p:sp>
      <p:sp>
        <p:nvSpPr>
          <p:cNvPr id="24" name="Stat label 2"/>
          <p:cNvSpPr txBox="1"/>
          <p:nvPr/>
        </p:nvSpPr>
        <p:spPr>
          <a:xfrm>
            <a:off x="7059168" y="1993392"/>
            <a:ext cx="1563624" cy="548640"/>
          </a:xfrm>
          <a:prstGeom prst="rect">
            <a:avLst/>
          </a:prstGeom>
          <a:noFill/>
          <a:ln/>
        </p:spPr>
        <p:txBody>
          <a:bodyPr wrap="square" lIns="0" tIns="0" rIns="0" bIns="0" rtlCol="0" anchor="t"/>
          <a:lstStyle/>
          <a:p>
            <a:pPr marL="0" indent="0" algn="ctr">
              <a:buNone/>
            </a:pPr>
            <a:r>
              <a:rPr lang="en-US" sz="1150" dirty="0">
                <a:solidFill>
                  <a:schemeClr val="tx2"/>
                </a:solidFill>
              </a:rPr>
              <a:t>circuit backends: Qiskit, Cirq, Braket</a:t>
            </a:r>
            <a:endParaRPr lang="en-US" sz="1150" dirty="0"/>
          </a:p>
        </p:txBody>
      </p:sp>
      <p:sp>
        <p:nvSpPr>
          <p:cNvPr id="25" name="Stat card 3"/>
          <p:cNvSpPr/>
          <p:nvPr/>
        </p:nvSpPr>
        <p:spPr>
          <a:xfrm>
            <a:off x="5029200" y="2788920"/>
            <a:ext cx="1783080" cy="1417320"/>
          </a:xfrm>
          <a:prstGeom prst="roundRect">
            <a:avLst>
              <a:gd name="adj" fmla="val 6452"/>
            </a:avLst>
          </a:prstGeom>
          <a:solidFill>
            <a:schemeClr val="bg2"/>
          </a:solidFill>
          <a:ln w="12700">
            <a:solidFill>
              <a:srgbClr val="333333"/>
            </a:solidFill>
            <a:prstDash val="solid"/>
          </a:ln>
        </p:spPr>
      </p:sp>
      <p:sp>
        <p:nvSpPr>
          <p:cNvPr id="26" name="Stat value 3"/>
          <p:cNvSpPr txBox="1"/>
          <p:nvPr/>
        </p:nvSpPr>
        <p:spPr>
          <a:xfrm>
            <a:off x="5120640" y="2898648"/>
            <a:ext cx="1600200" cy="685800"/>
          </a:xfrm>
          <a:prstGeom prst="rect">
            <a:avLst/>
          </a:prstGeom>
          <a:noFill/>
          <a:ln/>
        </p:spPr>
        <p:txBody>
          <a:bodyPr wrap="square" lIns="0" tIns="0" rIns="0" bIns="0" rtlCol="0" anchor="ctr"/>
          <a:lstStyle/>
          <a:p>
            <a:pPr marL="0" indent="0" algn="ctr">
              <a:buNone/>
            </a:pPr>
            <a:r>
              <a:rPr lang="en-US" sz="3600" b="1" dirty="0">
                <a:solidFill>
                  <a:schemeClr val="accent1"/>
                </a:solidFill>
              </a:rPr>
              <a:t>6</a:t>
            </a:r>
            <a:endParaRPr lang="en-US" sz="3600" dirty="0"/>
          </a:p>
        </p:txBody>
      </p:sp>
      <p:sp>
        <p:nvSpPr>
          <p:cNvPr id="27" name="Stat label 3"/>
          <p:cNvSpPr txBox="1"/>
          <p:nvPr/>
        </p:nvSpPr>
        <p:spPr>
          <a:xfrm>
            <a:off x="5138928" y="3593592"/>
            <a:ext cx="1563624" cy="548640"/>
          </a:xfrm>
          <a:prstGeom prst="rect">
            <a:avLst/>
          </a:prstGeom>
          <a:noFill/>
          <a:ln/>
        </p:spPr>
        <p:txBody>
          <a:bodyPr wrap="square" lIns="0" tIns="0" rIns="0" bIns="0" rtlCol="0" anchor="t"/>
          <a:lstStyle/>
          <a:p>
            <a:pPr marL="0" indent="0" algn="ctr">
              <a:buNone/>
            </a:pPr>
            <a:r>
              <a:rPr lang="en-US" sz="1150" dirty="0">
                <a:solidFill>
                  <a:schemeClr val="tx2"/>
                </a:solidFill>
              </a:rPr>
              <a:t>GPU encoding methods in QDP</a:t>
            </a:r>
            <a:endParaRPr lang="en-US" sz="1150" dirty="0"/>
          </a:p>
        </p:txBody>
      </p:sp>
      <p:sp>
        <p:nvSpPr>
          <p:cNvPr id="28" name="Stat card 4"/>
          <p:cNvSpPr/>
          <p:nvPr/>
        </p:nvSpPr>
        <p:spPr>
          <a:xfrm>
            <a:off x="6949440" y="2788920"/>
            <a:ext cx="1783080" cy="1417320"/>
          </a:xfrm>
          <a:prstGeom prst="roundRect">
            <a:avLst>
              <a:gd name="adj" fmla="val 6452"/>
            </a:avLst>
          </a:prstGeom>
          <a:solidFill>
            <a:schemeClr val="bg2"/>
          </a:solidFill>
          <a:ln w="12700">
            <a:solidFill>
              <a:srgbClr val="333333"/>
            </a:solidFill>
            <a:prstDash val="solid"/>
          </a:ln>
        </p:spPr>
      </p:sp>
      <p:sp>
        <p:nvSpPr>
          <p:cNvPr id="29" name="Stat value 4"/>
          <p:cNvSpPr txBox="1"/>
          <p:nvPr/>
        </p:nvSpPr>
        <p:spPr>
          <a:xfrm>
            <a:off x="7040880" y="2898648"/>
            <a:ext cx="1600200" cy="685800"/>
          </a:xfrm>
          <a:prstGeom prst="rect">
            <a:avLst/>
          </a:prstGeom>
          <a:noFill/>
          <a:ln/>
        </p:spPr>
        <p:txBody>
          <a:bodyPr wrap="square" lIns="0" tIns="0" rIns="0" bIns="0" rtlCol="0" anchor="ctr"/>
          <a:lstStyle/>
          <a:p>
            <a:pPr marL="0" indent="0" algn="ctr">
              <a:buNone/>
            </a:pPr>
            <a:r>
              <a:rPr lang="en-US" sz="2600" b="1" dirty="0">
                <a:solidFill>
                  <a:schemeClr val="accent1"/>
                </a:solidFill>
              </a:rPr>
              <a:t>3.10–3.12</a:t>
            </a:r>
            <a:endParaRPr lang="en-US" sz="2600" dirty="0"/>
          </a:p>
        </p:txBody>
      </p:sp>
      <p:sp>
        <p:nvSpPr>
          <p:cNvPr id="30" name="Stat label 4"/>
          <p:cNvSpPr txBox="1"/>
          <p:nvPr/>
        </p:nvSpPr>
        <p:spPr>
          <a:xfrm>
            <a:off x="7059168" y="3593592"/>
            <a:ext cx="1563624" cy="548640"/>
          </a:xfrm>
          <a:prstGeom prst="rect">
            <a:avLst/>
          </a:prstGeom>
          <a:noFill/>
          <a:ln/>
        </p:spPr>
        <p:txBody>
          <a:bodyPr wrap="square" lIns="0" tIns="0" rIns="0" bIns="0" rtlCol="0" anchor="t"/>
          <a:lstStyle/>
          <a:p>
            <a:pPr marL="0" indent="0" algn="ctr">
              <a:buNone/>
            </a:pPr>
            <a:r>
              <a:rPr lang="en-US" sz="1150" dirty="0">
                <a:solidFill>
                  <a:schemeClr val="tx2"/>
                </a:solidFill>
              </a:rPr>
              <a:t>supported Python versions</a:t>
            </a:r>
            <a:endParaRPr lang="en-US" sz="1150" dirty="0"/>
          </a:p>
        </p:txBody>
      </p:sp>
      <p:sp>
        <p:nvSpPr>
          <p:cNvPr id="31"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Qumat: write once, run on any backend</a:t>
            </a:r>
            <a:endParaRPr lang="en-US" sz="3000" dirty="0"/>
          </a:p>
        </p:txBody>
      </p:sp>
      <p:sp>
        <p:nvSpPr>
          <p:cNvPr id="3" name="Your code box"/>
          <p:cNvSpPr/>
          <p:nvPr/>
        </p:nvSpPr>
        <p:spPr>
          <a:xfrm>
            <a:off x="457200" y="1234440"/>
            <a:ext cx="2103120" cy="1371600"/>
          </a:xfrm>
          <a:prstGeom prst="roundRect">
            <a:avLst>
              <a:gd name="adj" fmla="val 6667"/>
            </a:avLst>
          </a:prstGeom>
          <a:solidFill>
            <a:schemeClr val="bg2"/>
          </a:solidFill>
          <a:ln w="12700">
            <a:solidFill>
              <a:srgbClr val="333333"/>
            </a:solidFill>
            <a:prstDash val="solid"/>
          </a:ln>
        </p:spPr>
      </p:sp>
      <p:sp>
        <p:nvSpPr>
          <p:cNvPr id="4" name="Your code text"/>
          <p:cNvSpPr txBox="1"/>
          <p:nvPr/>
        </p:nvSpPr>
        <p:spPr>
          <a:xfrm>
            <a:off x="548640" y="1280160"/>
            <a:ext cx="1920240" cy="1280160"/>
          </a:xfrm>
          <a:prstGeom prst="rect">
            <a:avLst/>
          </a:prstGeom>
          <a:noFill/>
          <a:ln/>
        </p:spPr>
        <p:txBody>
          <a:bodyPr wrap="square" lIns="0" tIns="0" rIns="0" bIns="0" rtlCol="0" anchor="ctr"/>
          <a:lstStyle/>
          <a:p>
            <a:pPr marL="0" indent="0" algn="ctr">
              <a:buNone/>
            </a:pPr>
            <a:r>
              <a:rPr lang="en-US" sz="1500" b="1" dirty="0">
                <a:solidFill>
                  <a:schemeClr val="tx1"/>
                </a:solidFill>
              </a:rPr>
              <a:t>Your Python code</a:t>
            </a:r>
            <a:endParaRPr lang="en-US" sz="1500" dirty="0"/>
          </a:p>
          <a:p>
            <a:pPr marL="0" indent="0" algn="ctr">
              <a:buNone/>
            </a:pPr>
            <a:r>
              <a:rPr lang="en-US" sz="1100" dirty="0">
                <a:solidFill>
                  <a:schemeClr val="tx2"/>
                </a:solidFill>
                <a:latin typeface="Courier New" pitchFamily="34" charset="0"/>
                <a:ea typeface="Courier New" pitchFamily="34" charset="-122"/>
                <a:cs typeface="Courier New" pitchFamily="34" charset="-120"/>
              </a:rPr>
              <a:t>from qumat import QuMat</a:t>
            </a:r>
            <a:endParaRPr lang="en-US" sz="1500" dirty="0"/>
          </a:p>
        </p:txBody>
      </p:sp>
      <p:sp>
        <p:nvSpPr>
          <p:cNvPr id="5" name="Arrow 1"/>
          <p:cNvSpPr/>
          <p:nvPr/>
        </p:nvSpPr>
        <p:spPr>
          <a:xfrm>
            <a:off x="2651760" y="1737360"/>
            <a:ext cx="457200" cy="365760"/>
          </a:xfrm>
          <a:prstGeom prst="rightArrow">
            <a:avLst/>
          </a:prstGeom>
          <a:solidFill>
            <a:schemeClr val="accent5"/>
          </a:solidFill>
          <a:ln w="12700">
            <a:solidFill>
              <a:srgbClr val="333333"/>
            </a:solidFill>
            <a:prstDash val="solid"/>
          </a:ln>
        </p:spPr>
      </p:sp>
      <p:sp>
        <p:nvSpPr>
          <p:cNvPr id="6" name="QuMat API box"/>
          <p:cNvSpPr/>
          <p:nvPr/>
        </p:nvSpPr>
        <p:spPr>
          <a:xfrm>
            <a:off x="3200400" y="1097280"/>
            <a:ext cx="2743200" cy="1645920"/>
          </a:xfrm>
          <a:prstGeom prst="roundRect">
            <a:avLst>
              <a:gd name="adj" fmla="val 5556"/>
            </a:avLst>
          </a:prstGeom>
          <a:solidFill>
            <a:schemeClr val="accent1"/>
          </a:solidFill>
          <a:ln w="12700">
            <a:solidFill>
              <a:srgbClr val="333333"/>
            </a:solidFill>
            <a:prstDash val="solid"/>
          </a:ln>
        </p:spPr>
      </p:sp>
      <p:sp>
        <p:nvSpPr>
          <p:cNvPr id="7" name="QuMat API text"/>
          <p:cNvSpPr txBox="1"/>
          <p:nvPr/>
        </p:nvSpPr>
        <p:spPr>
          <a:xfrm>
            <a:off x="3291840" y="1143000"/>
            <a:ext cx="2560320" cy="1554480"/>
          </a:xfrm>
          <a:prstGeom prst="rect">
            <a:avLst/>
          </a:prstGeom>
          <a:noFill/>
          <a:ln/>
        </p:spPr>
        <p:txBody>
          <a:bodyPr wrap="square" lIns="0" tIns="0" rIns="0" bIns="0" rtlCol="0" anchor="ctr"/>
          <a:lstStyle/>
          <a:p>
            <a:pPr marL="0" indent="0" algn="ctr">
              <a:buNone/>
            </a:pPr>
            <a:r>
              <a:rPr lang="en-US" sz="1600" b="1" dirty="0">
                <a:solidFill>
                  <a:schemeClr val="bg1"/>
                </a:solidFill>
              </a:rPr>
              <a:t>QuMat unified API</a:t>
            </a:r>
            <a:endParaRPr lang="en-US" sz="1600" dirty="0"/>
          </a:p>
          <a:p>
            <a:pPr marL="0" indent="0" algn="ctr">
              <a:buNone/>
            </a:pPr>
            <a:r>
              <a:rPr lang="en-US" sz="1200" dirty="0">
                <a:solidFill>
                  <a:schemeClr val="bg1"/>
                </a:solidFill>
              </a:rPr>
              <a:t>H  X  Y  Z  T  CNOT  Toffoli</a:t>
            </a:r>
            <a:endParaRPr lang="en-US" sz="1600" dirty="0"/>
          </a:p>
          <a:p>
            <a:pPr marL="0" indent="0" algn="ctr">
              <a:buNone/>
            </a:pPr>
            <a:r>
              <a:rPr lang="en-US" sz="1200" dirty="0">
                <a:solidFill>
                  <a:schemeClr val="bg1"/>
                </a:solidFill>
              </a:rPr>
              <a:t>SWAP  CSWAP  U  Rx  Ry  Rz</a:t>
            </a:r>
            <a:endParaRPr lang="en-US" sz="1600" dirty="0"/>
          </a:p>
          <a:p>
            <a:pPr marL="0" indent="0" algn="ctr">
              <a:buNone/>
            </a:pPr>
            <a:r>
              <a:rPr lang="en-US" sz="1200" i="1" dirty="0">
                <a:solidFill>
                  <a:schemeClr val="bg1"/>
                </a:solidFill>
              </a:rPr>
              <a:t>execute · draw · state vector</a:t>
            </a:r>
            <a:endParaRPr lang="en-US" sz="1600" dirty="0"/>
          </a:p>
        </p:txBody>
      </p:sp>
      <p:sp>
        <p:nvSpPr>
          <p:cNvPr id="8" name="Arrow 2"/>
          <p:cNvSpPr/>
          <p:nvPr/>
        </p:nvSpPr>
        <p:spPr>
          <a:xfrm>
            <a:off x="6035040" y="1737360"/>
            <a:ext cx="457200" cy="365760"/>
          </a:xfrm>
          <a:prstGeom prst="rightArrow">
            <a:avLst/>
          </a:prstGeom>
          <a:solidFill>
            <a:schemeClr val="accent5"/>
          </a:solidFill>
          <a:ln w="12700">
            <a:solidFill>
              <a:srgbClr val="333333"/>
            </a:solidFill>
            <a:prstDash val="solid"/>
          </a:ln>
        </p:spPr>
      </p:sp>
      <p:sp>
        <p:nvSpPr>
          <p:cNvPr id="9" name="Backend Qiskit"/>
          <p:cNvSpPr/>
          <p:nvPr/>
        </p:nvSpPr>
        <p:spPr>
          <a:xfrm>
            <a:off x="6583680" y="1005840"/>
            <a:ext cx="2103120" cy="548640"/>
          </a:xfrm>
          <a:prstGeom prst="roundRect">
            <a:avLst>
              <a:gd name="adj" fmla="val 16667"/>
            </a:avLst>
          </a:prstGeom>
          <a:solidFill>
            <a:schemeClr val="accent2"/>
          </a:solidFill>
          <a:ln w="12700">
            <a:solidFill>
              <a:srgbClr val="333333"/>
            </a:solidFill>
            <a:prstDash val="solid"/>
          </a:ln>
        </p:spPr>
      </p:sp>
      <p:sp>
        <p:nvSpPr>
          <p:cNvPr id="10" name="Backend text Qiskit"/>
          <p:cNvSpPr txBox="1"/>
          <p:nvPr/>
        </p:nvSpPr>
        <p:spPr>
          <a:xfrm>
            <a:off x="6675120" y="1005840"/>
            <a:ext cx="1920240" cy="548640"/>
          </a:xfrm>
          <a:prstGeom prst="rect">
            <a:avLst/>
          </a:prstGeom>
          <a:noFill/>
          <a:ln/>
        </p:spPr>
        <p:txBody>
          <a:bodyPr wrap="square" lIns="0" tIns="0" rIns="0" bIns="0" rtlCol="0" anchor="ctr"/>
          <a:lstStyle/>
          <a:p>
            <a:pPr marL="0" indent="0" algn="ctr">
              <a:buNone/>
            </a:pPr>
            <a:r>
              <a:rPr lang="en-US" sz="1300" b="1" dirty="0">
                <a:solidFill>
                  <a:schemeClr val="bg1"/>
                </a:solidFill>
              </a:rPr>
              <a:t>Qiskit</a:t>
            </a:r>
            <a:endParaRPr lang="en-US" sz="1300" dirty="0"/>
          </a:p>
          <a:p>
            <a:pPr marL="0" indent="0" algn="ctr">
              <a:buNone/>
            </a:pPr>
            <a:r>
              <a:rPr lang="en-US" sz="1050" dirty="0">
                <a:solidFill>
                  <a:schemeClr val="bg1"/>
                </a:solidFill>
              </a:rPr>
              <a:t>Aer simulators</a:t>
            </a:r>
            <a:endParaRPr lang="en-US" sz="1300" dirty="0"/>
          </a:p>
        </p:txBody>
      </p:sp>
      <p:sp>
        <p:nvSpPr>
          <p:cNvPr id="11" name="Backend Cirq"/>
          <p:cNvSpPr/>
          <p:nvPr/>
        </p:nvSpPr>
        <p:spPr>
          <a:xfrm>
            <a:off x="6583680" y="1664208"/>
            <a:ext cx="2103120" cy="548640"/>
          </a:xfrm>
          <a:prstGeom prst="roundRect">
            <a:avLst>
              <a:gd name="adj" fmla="val 16667"/>
            </a:avLst>
          </a:prstGeom>
          <a:solidFill>
            <a:schemeClr val="accent2"/>
          </a:solidFill>
          <a:ln w="12700">
            <a:solidFill>
              <a:srgbClr val="333333"/>
            </a:solidFill>
            <a:prstDash val="solid"/>
          </a:ln>
        </p:spPr>
      </p:sp>
      <p:sp>
        <p:nvSpPr>
          <p:cNvPr id="12" name="Backend text Cirq"/>
          <p:cNvSpPr txBox="1"/>
          <p:nvPr/>
        </p:nvSpPr>
        <p:spPr>
          <a:xfrm>
            <a:off x="6675120" y="1664208"/>
            <a:ext cx="1920240" cy="548640"/>
          </a:xfrm>
          <a:prstGeom prst="rect">
            <a:avLst/>
          </a:prstGeom>
          <a:noFill/>
          <a:ln/>
        </p:spPr>
        <p:txBody>
          <a:bodyPr wrap="square" lIns="0" tIns="0" rIns="0" bIns="0" rtlCol="0" anchor="ctr"/>
          <a:lstStyle/>
          <a:p>
            <a:pPr marL="0" indent="0" algn="ctr">
              <a:buNone/>
            </a:pPr>
            <a:r>
              <a:rPr lang="en-US" sz="1300" b="1" dirty="0">
                <a:solidFill>
                  <a:schemeClr val="bg1"/>
                </a:solidFill>
              </a:rPr>
              <a:t>Cirq</a:t>
            </a:r>
            <a:endParaRPr lang="en-US" sz="1300" dirty="0"/>
          </a:p>
          <a:p>
            <a:pPr marL="0" indent="0" algn="ctr">
              <a:buNone/>
            </a:pPr>
            <a:r>
              <a:rPr lang="en-US" sz="1050" dirty="0">
                <a:solidFill>
                  <a:schemeClr val="bg1"/>
                </a:solidFill>
              </a:rPr>
              <a:t>Google's simulator</a:t>
            </a:r>
            <a:endParaRPr lang="en-US" sz="1300" dirty="0"/>
          </a:p>
        </p:txBody>
      </p:sp>
      <p:sp>
        <p:nvSpPr>
          <p:cNvPr id="13" name="Backend Amazon Braket"/>
          <p:cNvSpPr/>
          <p:nvPr/>
        </p:nvSpPr>
        <p:spPr>
          <a:xfrm>
            <a:off x="6583680" y="2322576"/>
            <a:ext cx="2103120" cy="548640"/>
          </a:xfrm>
          <a:prstGeom prst="roundRect">
            <a:avLst>
              <a:gd name="adj" fmla="val 16667"/>
            </a:avLst>
          </a:prstGeom>
          <a:solidFill>
            <a:schemeClr val="accent2"/>
          </a:solidFill>
          <a:ln w="12700">
            <a:solidFill>
              <a:srgbClr val="333333"/>
            </a:solidFill>
            <a:prstDash val="solid"/>
          </a:ln>
        </p:spPr>
      </p:sp>
      <p:sp>
        <p:nvSpPr>
          <p:cNvPr id="14" name="Backend text Amazon Braket"/>
          <p:cNvSpPr txBox="1"/>
          <p:nvPr/>
        </p:nvSpPr>
        <p:spPr>
          <a:xfrm>
            <a:off x="6675120" y="2322576"/>
            <a:ext cx="1920240" cy="548640"/>
          </a:xfrm>
          <a:prstGeom prst="rect">
            <a:avLst/>
          </a:prstGeom>
          <a:noFill/>
          <a:ln/>
        </p:spPr>
        <p:txBody>
          <a:bodyPr wrap="square" lIns="0" tIns="0" rIns="0" bIns="0" rtlCol="0" anchor="ctr"/>
          <a:lstStyle/>
          <a:p>
            <a:pPr marL="0" indent="0" algn="ctr">
              <a:buNone/>
            </a:pPr>
            <a:r>
              <a:rPr lang="en-US" sz="1300" b="1" dirty="0">
                <a:solidFill>
                  <a:schemeClr val="bg1"/>
                </a:solidFill>
              </a:rPr>
              <a:t>Amazon Braket</a:t>
            </a:r>
            <a:endParaRPr lang="en-US" sz="1300" dirty="0"/>
          </a:p>
          <a:p>
            <a:pPr marL="0" indent="0" algn="ctr">
              <a:buNone/>
            </a:pPr>
            <a:r>
              <a:rPr lang="en-US" sz="1050" dirty="0">
                <a:solidFill>
                  <a:schemeClr val="bg1"/>
                </a:solidFill>
              </a:rPr>
              <a:t>local simulator</a:t>
            </a:r>
            <a:endParaRPr lang="en-US" sz="1300" dirty="0"/>
          </a:p>
        </p:txBody>
      </p:sp>
      <p:sp>
        <p:nvSpPr>
          <p:cNvPr id="15" name="Same gates everywhere badge"/>
          <p:cNvSpPr/>
          <p:nvPr/>
        </p:nvSpPr>
        <p:spPr>
          <a:xfrm>
            <a:off x="457200" y="3154680"/>
            <a:ext cx="548640" cy="548640"/>
          </a:xfrm>
          <a:prstGeom prst="ellipse">
            <a:avLst/>
          </a:prstGeom>
          <a:solidFill>
            <a:srgbClr val="F3F5F8"/>
          </a:solidFill>
          <a:ln w="12700">
            <a:solidFill>
              <a:srgbClr val="F3F5F8"/>
            </a:solidFill>
            <a:prstDash val="solid"/>
          </a:ln>
        </p:spPr>
      </p:sp>
      <p:pic>
        <p:nvPicPr>
          <p:cNvPr id="16" name="Same gates everywhere icon" descr="preencoded.png"/>
          <p:cNvPicPr>
            <a:picLocks noChangeAspect="1"/>
          </p:cNvPicPr>
          <p:nvPr/>
        </p:nvPicPr>
        <p:blipFill>
          <a:blip r:embed="rId3"/>
          <a:stretch>
            <a:fillRect/>
          </a:stretch>
        </p:blipFill>
        <p:spPr>
          <a:xfrm>
            <a:off x="599846" y="3297326"/>
            <a:ext cx="263347" cy="263347"/>
          </a:xfrm>
          <a:prstGeom prst="rect">
            <a:avLst/>
          </a:prstGeom>
        </p:spPr>
      </p:pic>
      <p:sp>
        <p:nvSpPr>
          <p:cNvPr id="17" name="Feature 1"/>
          <p:cNvSpPr txBox="1"/>
          <p:nvPr/>
        </p:nvSpPr>
        <p:spPr>
          <a:xfrm>
            <a:off x="457200" y="3794760"/>
            <a:ext cx="2606040" cy="822960"/>
          </a:xfrm>
          <a:prstGeom prst="rect">
            <a:avLst/>
          </a:prstGeom>
          <a:noFill/>
          <a:ln/>
        </p:spPr>
        <p:txBody>
          <a:bodyPr wrap="square" lIns="0" tIns="0" rIns="0" bIns="0" rtlCol="0" anchor="t"/>
          <a:lstStyle/>
          <a:p>
            <a:pPr marL="0" indent="0">
              <a:buNone/>
            </a:pPr>
            <a:r>
              <a:rPr lang="en-US" sz="1400" b="1" dirty="0">
                <a:solidFill>
                  <a:schemeClr val="tx1"/>
                </a:solidFill>
              </a:rPr>
              <a:t>Same gates everywhere</a:t>
            </a:r>
            <a:endParaRPr lang="en-US" sz="1400" dirty="0"/>
          </a:p>
          <a:p>
            <a:pPr marL="0" indent="0">
              <a:buNone/>
            </a:pPr>
            <a:r>
              <a:rPr lang="en-US" sz="1200" dirty="0">
                <a:solidFill>
                  <a:schemeClr val="tx2"/>
                </a:solidFill>
              </a:rPr>
              <a:t>Switch simulators by changing one config dict</a:t>
            </a:r>
            <a:endParaRPr lang="en-US" sz="1400" dirty="0"/>
          </a:p>
        </p:txBody>
      </p:sp>
      <p:sp>
        <p:nvSpPr>
          <p:cNvPr id="18" name="Parameterized circuits badge"/>
          <p:cNvSpPr/>
          <p:nvPr/>
        </p:nvSpPr>
        <p:spPr>
          <a:xfrm>
            <a:off x="3291840" y="3154680"/>
            <a:ext cx="548640" cy="548640"/>
          </a:xfrm>
          <a:prstGeom prst="ellipse">
            <a:avLst/>
          </a:prstGeom>
          <a:solidFill>
            <a:srgbClr val="F3F5F8"/>
          </a:solidFill>
          <a:ln w="12700">
            <a:solidFill>
              <a:srgbClr val="F3F5F8"/>
            </a:solidFill>
            <a:prstDash val="solid"/>
          </a:ln>
        </p:spPr>
      </p:sp>
      <p:pic>
        <p:nvPicPr>
          <p:cNvPr id="19" name="Parameterized circuits icon" descr="preencoded.png"/>
          <p:cNvPicPr>
            <a:picLocks noChangeAspect="1"/>
          </p:cNvPicPr>
          <p:nvPr/>
        </p:nvPicPr>
        <p:blipFill>
          <a:blip r:embed="rId4"/>
          <a:stretch>
            <a:fillRect/>
          </a:stretch>
        </p:blipFill>
        <p:spPr>
          <a:xfrm>
            <a:off x="3434486" y="3297326"/>
            <a:ext cx="263347" cy="263347"/>
          </a:xfrm>
          <a:prstGeom prst="rect">
            <a:avLst/>
          </a:prstGeom>
        </p:spPr>
      </p:pic>
      <p:sp>
        <p:nvSpPr>
          <p:cNvPr id="20" name="Feature 2"/>
          <p:cNvSpPr txBox="1"/>
          <p:nvPr/>
        </p:nvSpPr>
        <p:spPr>
          <a:xfrm>
            <a:off x="3291840" y="3794760"/>
            <a:ext cx="2606040" cy="822960"/>
          </a:xfrm>
          <a:prstGeom prst="rect">
            <a:avLst/>
          </a:prstGeom>
          <a:noFill/>
          <a:ln/>
        </p:spPr>
        <p:txBody>
          <a:bodyPr wrap="square" lIns="0" tIns="0" rIns="0" bIns="0" rtlCol="0" anchor="t"/>
          <a:lstStyle/>
          <a:p>
            <a:pPr marL="0" indent="0">
              <a:buNone/>
            </a:pPr>
            <a:r>
              <a:rPr lang="en-US" sz="1400" b="1" dirty="0">
                <a:solidFill>
                  <a:schemeClr val="tx1"/>
                </a:solidFill>
              </a:rPr>
              <a:t>Parameterized circuits</a:t>
            </a:r>
            <a:endParaRPr lang="en-US" sz="1400" dirty="0"/>
          </a:p>
          <a:p>
            <a:pPr marL="0" indent="0">
              <a:buNone/>
            </a:pPr>
            <a:r>
              <a:rPr lang="en-US" sz="1200" dirty="0">
                <a:solidFill>
                  <a:schemeClr val="tx2"/>
                </a:solidFill>
              </a:rPr>
              <a:t>Name angles like "theta", bind values at run time</a:t>
            </a:r>
            <a:endParaRPr lang="en-US" sz="1400" dirty="0"/>
          </a:p>
        </p:txBody>
      </p:sp>
      <p:sp>
        <p:nvSpPr>
          <p:cNvPr id="21" name="Built-in swap test badge"/>
          <p:cNvSpPr/>
          <p:nvPr/>
        </p:nvSpPr>
        <p:spPr>
          <a:xfrm>
            <a:off x="6126480" y="3154680"/>
            <a:ext cx="548640" cy="548640"/>
          </a:xfrm>
          <a:prstGeom prst="ellipse">
            <a:avLst/>
          </a:prstGeom>
          <a:solidFill>
            <a:srgbClr val="F3F5F8"/>
          </a:solidFill>
          <a:ln w="12700">
            <a:solidFill>
              <a:srgbClr val="F3F5F8"/>
            </a:solidFill>
            <a:prstDash val="solid"/>
          </a:ln>
        </p:spPr>
      </p:sp>
      <p:pic>
        <p:nvPicPr>
          <p:cNvPr id="22" name="Built-in swap test icon" descr="preencoded.png"/>
          <p:cNvPicPr>
            <a:picLocks noChangeAspect="1"/>
          </p:cNvPicPr>
          <p:nvPr/>
        </p:nvPicPr>
        <p:blipFill>
          <a:blip r:embed="rId5"/>
          <a:stretch>
            <a:fillRect/>
          </a:stretch>
        </p:blipFill>
        <p:spPr>
          <a:xfrm>
            <a:off x="6269126" y="3297326"/>
            <a:ext cx="263347" cy="263347"/>
          </a:xfrm>
          <a:prstGeom prst="rect">
            <a:avLst/>
          </a:prstGeom>
        </p:spPr>
      </p:pic>
      <p:sp>
        <p:nvSpPr>
          <p:cNvPr id="23" name="Feature 3"/>
          <p:cNvSpPr txBox="1"/>
          <p:nvPr/>
        </p:nvSpPr>
        <p:spPr>
          <a:xfrm>
            <a:off x="6126480" y="3794760"/>
            <a:ext cx="2606040" cy="822960"/>
          </a:xfrm>
          <a:prstGeom prst="rect">
            <a:avLst/>
          </a:prstGeom>
          <a:noFill/>
          <a:ln/>
        </p:spPr>
        <p:txBody>
          <a:bodyPr wrap="square" lIns="0" tIns="0" rIns="0" bIns="0" rtlCol="0" anchor="t"/>
          <a:lstStyle/>
          <a:p>
            <a:pPr marL="0" indent="0">
              <a:buNone/>
            </a:pPr>
            <a:r>
              <a:rPr lang="en-US" sz="1400" b="1" dirty="0">
                <a:solidFill>
                  <a:schemeClr val="tx1"/>
                </a:solidFill>
              </a:rPr>
              <a:t>Built-in swap test</a:t>
            </a:r>
            <a:endParaRPr lang="en-US" sz="1400" dirty="0"/>
          </a:p>
          <a:p>
            <a:pPr marL="0" indent="0">
              <a:buNone/>
            </a:pPr>
            <a:r>
              <a:rPr lang="en-US" sz="1200" dirty="0">
                <a:solidFill>
                  <a:schemeClr val="tx2"/>
                </a:solidFill>
              </a:rPr>
              <a:t>measure_overlap() returns state fidelity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QDP: GPU-accelerated data encoding</a:t>
            </a:r>
            <a:endParaRPr lang="en-US" sz="3000" dirty="0"/>
          </a:p>
        </p:txBody>
      </p:sp>
      <p:sp>
        <p:nvSpPr>
          <p:cNvPr id="3" name="Flow box 1"/>
          <p:cNvSpPr/>
          <p:nvPr/>
        </p:nvSpPr>
        <p:spPr>
          <a:xfrm>
            <a:off x="457200" y="1143000"/>
            <a:ext cx="1481328" cy="960120"/>
          </a:xfrm>
          <a:prstGeom prst="roundRect">
            <a:avLst>
              <a:gd name="adj" fmla="val 9524"/>
            </a:avLst>
          </a:prstGeom>
          <a:solidFill>
            <a:schemeClr val="bg2"/>
          </a:solidFill>
          <a:ln w="12700">
            <a:solidFill>
              <a:srgbClr val="333333"/>
            </a:solidFill>
            <a:prstDash val="solid"/>
          </a:ln>
        </p:spPr>
      </p:sp>
      <p:sp>
        <p:nvSpPr>
          <p:cNvPr id="4" name="Flow text 1"/>
          <p:cNvSpPr txBox="1"/>
          <p:nvPr/>
        </p:nvSpPr>
        <p:spPr>
          <a:xfrm>
            <a:off x="502920" y="1143000"/>
            <a:ext cx="1389888" cy="960120"/>
          </a:xfrm>
          <a:prstGeom prst="rect">
            <a:avLst/>
          </a:prstGeom>
          <a:noFill/>
          <a:ln/>
        </p:spPr>
        <p:txBody>
          <a:bodyPr wrap="square" lIns="0" tIns="0" rIns="0" bIns="0" rtlCol="0" anchor="ctr"/>
          <a:lstStyle/>
          <a:p>
            <a:pPr marL="0" indent="0" algn="ctr">
              <a:buNone/>
            </a:pPr>
            <a:r>
              <a:rPr lang="en-US" sz="1300" b="1" dirty="0">
                <a:solidFill>
                  <a:schemeClr val="tx1"/>
                </a:solidFill>
              </a:rPr>
              <a:t>Classical data</a:t>
            </a:r>
            <a:endParaRPr lang="en-US" sz="1300" dirty="0"/>
          </a:p>
          <a:p>
            <a:pPr marL="0" indent="0" algn="ctr">
              <a:buNone/>
            </a:pPr>
            <a:r>
              <a:rPr lang="en-US" sz="1050" dirty="0">
                <a:solidFill>
                  <a:schemeClr val="tx1"/>
                </a:solidFill>
              </a:rPr>
              <a:t>list · NumPy · torch · Parquet</a:t>
            </a:r>
            <a:endParaRPr lang="en-US" sz="1300" dirty="0"/>
          </a:p>
        </p:txBody>
      </p:sp>
      <p:sp>
        <p:nvSpPr>
          <p:cNvPr id="5" name="Flow arrow 1"/>
          <p:cNvSpPr/>
          <p:nvPr/>
        </p:nvSpPr>
        <p:spPr>
          <a:xfrm>
            <a:off x="1956816" y="1499616"/>
            <a:ext cx="182880" cy="246888"/>
          </a:xfrm>
          <a:prstGeom prst="rightArrow">
            <a:avLst/>
          </a:prstGeom>
          <a:solidFill>
            <a:schemeClr val="accent5"/>
          </a:solidFill>
          <a:ln w="12700">
            <a:solidFill>
              <a:srgbClr val="333333"/>
            </a:solidFill>
            <a:prstDash val="solid"/>
          </a:ln>
        </p:spPr>
      </p:sp>
      <p:sp>
        <p:nvSpPr>
          <p:cNvPr id="6" name="Flow box 2"/>
          <p:cNvSpPr/>
          <p:nvPr/>
        </p:nvSpPr>
        <p:spPr>
          <a:xfrm>
            <a:off x="2157984" y="1143000"/>
            <a:ext cx="1481328" cy="960120"/>
          </a:xfrm>
          <a:prstGeom prst="roundRect">
            <a:avLst>
              <a:gd name="adj" fmla="val 9524"/>
            </a:avLst>
          </a:prstGeom>
          <a:solidFill>
            <a:schemeClr val="accent1"/>
          </a:solidFill>
          <a:ln w="12700">
            <a:solidFill>
              <a:srgbClr val="333333"/>
            </a:solidFill>
            <a:prstDash val="solid"/>
          </a:ln>
        </p:spPr>
      </p:sp>
      <p:sp>
        <p:nvSpPr>
          <p:cNvPr id="7" name="Flow text 2"/>
          <p:cNvSpPr txBox="1"/>
          <p:nvPr/>
        </p:nvSpPr>
        <p:spPr>
          <a:xfrm>
            <a:off x="2203704" y="1143000"/>
            <a:ext cx="1389888" cy="960120"/>
          </a:xfrm>
          <a:prstGeom prst="rect">
            <a:avLst/>
          </a:prstGeom>
          <a:noFill/>
          <a:ln/>
        </p:spPr>
        <p:txBody>
          <a:bodyPr wrap="square" lIns="0" tIns="0" rIns="0" bIns="0" rtlCol="0" anchor="ctr"/>
          <a:lstStyle/>
          <a:p>
            <a:pPr marL="0" indent="0" algn="ctr">
              <a:buNone/>
            </a:pPr>
            <a:r>
              <a:rPr lang="en-US" sz="1300" b="1" dirty="0">
                <a:solidFill>
                  <a:schemeClr val="bg1"/>
                </a:solidFill>
              </a:rPr>
              <a:t>qumat.qdp</a:t>
            </a:r>
            <a:endParaRPr lang="en-US" sz="1300" dirty="0"/>
          </a:p>
          <a:p>
            <a:pPr marL="0" indent="0" algn="ctr">
              <a:buNone/>
            </a:pPr>
            <a:r>
              <a:rPr lang="en-US" sz="1050" dirty="0">
                <a:solidFill>
                  <a:schemeClr val="bg1"/>
                </a:solidFill>
              </a:rPr>
              <a:t>QdpEngine.encode()</a:t>
            </a:r>
            <a:endParaRPr lang="en-US" sz="1300" dirty="0"/>
          </a:p>
        </p:txBody>
      </p:sp>
      <p:sp>
        <p:nvSpPr>
          <p:cNvPr id="8" name="Flow arrow 2"/>
          <p:cNvSpPr/>
          <p:nvPr/>
        </p:nvSpPr>
        <p:spPr>
          <a:xfrm>
            <a:off x="3657600" y="1499616"/>
            <a:ext cx="182880" cy="246888"/>
          </a:xfrm>
          <a:prstGeom prst="rightArrow">
            <a:avLst/>
          </a:prstGeom>
          <a:solidFill>
            <a:schemeClr val="accent5"/>
          </a:solidFill>
          <a:ln w="12700">
            <a:solidFill>
              <a:srgbClr val="333333"/>
            </a:solidFill>
            <a:prstDash val="solid"/>
          </a:ln>
        </p:spPr>
      </p:sp>
      <p:sp>
        <p:nvSpPr>
          <p:cNvPr id="9" name="Flow box 3"/>
          <p:cNvSpPr/>
          <p:nvPr/>
        </p:nvSpPr>
        <p:spPr>
          <a:xfrm>
            <a:off x="3858768" y="1143000"/>
            <a:ext cx="1481328" cy="960120"/>
          </a:xfrm>
          <a:prstGeom prst="roundRect">
            <a:avLst>
              <a:gd name="adj" fmla="val 9524"/>
            </a:avLst>
          </a:prstGeom>
          <a:solidFill>
            <a:schemeClr val="accent2"/>
          </a:solidFill>
          <a:ln w="12700">
            <a:solidFill>
              <a:srgbClr val="333333"/>
            </a:solidFill>
            <a:prstDash val="solid"/>
          </a:ln>
        </p:spPr>
      </p:sp>
      <p:sp>
        <p:nvSpPr>
          <p:cNvPr id="10" name="Flow text 3"/>
          <p:cNvSpPr txBox="1"/>
          <p:nvPr/>
        </p:nvSpPr>
        <p:spPr>
          <a:xfrm>
            <a:off x="3904488" y="1143000"/>
            <a:ext cx="1389888" cy="960120"/>
          </a:xfrm>
          <a:prstGeom prst="rect">
            <a:avLst/>
          </a:prstGeom>
          <a:noFill/>
          <a:ln/>
        </p:spPr>
        <p:txBody>
          <a:bodyPr wrap="square" lIns="0" tIns="0" rIns="0" bIns="0" rtlCol="0" anchor="ctr"/>
          <a:lstStyle/>
          <a:p>
            <a:pPr marL="0" indent="0" algn="ctr">
              <a:buNone/>
            </a:pPr>
            <a:r>
              <a:rPr lang="en-US" sz="1300" b="1" dirty="0">
                <a:solidFill>
                  <a:schemeClr val="bg1"/>
                </a:solidFill>
              </a:rPr>
              <a:t>Rust core</a:t>
            </a:r>
            <a:endParaRPr lang="en-US" sz="1300" dirty="0"/>
          </a:p>
          <a:p>
            <a:pPr marL="0" indent="0" algn="ctr">
              <a:buNone/>
            </a:pPr>
            <a:r>
              <a:rPr lang="en-US" sz="1050" dirty="0">
                <a:solidFill>
                  <a:schemeClr val="bg1"/>
                </a:solidFill>
              </a:rPr>
              <a:t>qdp-core via PyO3</a:t>
            </a:r>
            <a:endParaRPr lang="en-US" sz="1300" dirty="0"/>
          </a:p>
        </p:txBody>
      </p:sp>
      <p:sp>
        <p:nvSpPr>
          <p:cNvPr id="11" name="Flow arrow 3"/>
          <p:cNvSpPr/>
          <p:nvPr/>
        </p:nvSpPr>
        <p:spPr>
          <a:xfrm>
            <a:off x="5358384" y="1499616"/>
            <a:ext cx="182880" cy="246888"/>
          </a:xfrm>
          <a:prstGeom prst="rightArrow">
            <a:avLst/>
          </a:prstGeom>
          <a:solidFill>
            <a:schemeClr val="accent5"/>
          </a:solidFill>
          <a:ln w="12700">
            <a:solidFill>
              <a:srgbClr val="333333"/>
            </a:solidFill>
            <a:prstDash val="solid"/>
          </a:ln>
        </p:spPr>
      </p:sp>
      <p:sp>
        <p:nvSpPr>
          <p:cNvPr id="12" name="Flow box 4"/>
          <p:cNvSpPr/>
          <p:nvPr/>
        </p:nvSpPr>
        <p:spPr>
          <a:xfrm>
            <a:off x="5559552" y="1143000"/>
            <a:ext cx="1481328" cy="960120"/>
          </a:xfrm>
          <a:prstGeom prst="roundRect">
            <a:avLst>
              <a:gd name="adj" fmla="val 9524"/>
            </a:avLst>
          </a:prstGeom>
          <a:solidFill>
            <a:schemeClr val="accent4"/>
          </a:solidFill>
          <a:ln w="12700">
            <a:solidFill>
              <a:srgbClr val="333333"/>
            </a:solidFill>
            <a:prstDash val="solid"/>
          </a:ln>
        </p:spPr>
      </p:sp>
      <p:sp>
        <p:nvSpPr>
          <p:cNvPr id="13" name="Flow text 4"/>
          <p:cNvSpPr txBox="1"/>
          <p:nvPr/>
        </p:nvSpPr>
        <p:spPr>
          <a:xfrm>
            <a:off x="5605272" y="1143000"/>
            <a:ext cx="1389888" cy="960120"/>
          </a:xfrm>
          <a:prstGeom prst="rect">
            <a:avLst/>
          </a:prstGeom>
          <a:noFill/>
          <a:ln/>
        </p:spPr>
        <p:txBody>
          <a:bodyPr wrap="square" lIns="0" tIns="0" rIns="0" bIns="0" rtlCol="0" anchor="ctr"/>
          <a:lstStyle/>
          <a:p>
            <a:pPr marL="0" indent="0" algn="ctr">
              <a:buNone/>
            </a:pPr>
            <a:r>
              <a:rPr lang="en-US" sz="1300" b="1" dirty="0">
                <a:solidFill>
                  <a:schemeClr val="bg1"/>
                </a:solidFill>
              </a:rPr>
              <a:t>CUDA kernels</a:t>
            </a:r>
            <a:endParaRPr lang="en-US" sz="1300" dirty="0"/>
          </a:p>
          <a:p>
            <a:pPr marL="0" indent="0" algn="ctr">
              <a:buNone/>
            </a:pPr>
            <a:r>
              <a:rPr lang="en-US" sz="1050" dirty="0">
                <a:solidFill>
                  <a:schemeClr val="bg1"/>
                </a:solidFill>
              </a:rPr>
              <a:t>qdp-kernels, also ROCm</a:t>
            </a:r>
            <a:endParaRPr lang="en-US" sz="1300" dirty="0"/>
          </a:p>
        </p:txBody>
      </p:sp>
      <p:sp>
        <p:nvSpPr>
          <p:cNvPr id="14" name="Flow arrow 4"/>
          <p:cNvSpPr/>
          <p:nvPr/>
        </p:nvSpPr>
        <p:spPr>
          <a:xfrm>
            <a:off x="7059168" y="1499616"/>
            <a:ext cx="182880" cy="246888"/>
          </a:xfrm>
          <a:prstGeom prst="rightArrow">
            <a:avLst/>
          </a:prstGeom>
          <a:solidFill>
            <a:schemeClr val="accent5"/>
          </a:solidFill>
          <a:ln w="12700">
            <a:solidFill>
              <a:srgbClr val="333333"/>
            </a:solidFill>
            <a:prstDash val="solid"/>
          </a:ln>
        </p:spPr>
      </p:sp>
      <p:sp>
        <p:nvSpPr>
          <p:cNvPr id="15" name="Flow box 5"/>
          <p:cNvSpPr/>
          <p:nvPr/>
        </p:nvSpPr>
        <p:spPr>
          <a:xfrm>
            <a:off x="7260336" y="1143000"/>
            <a:ext cx="1481328" cy="960120"/>
          </a:xfrm>
          <a:prstGeom prst="roundRect">
            <a:avLst>
              <a:gd name="adj" fmla="val 9524"/>
            </a:avLst>
          </a:prstGeom>
          <a:solidFill>
            <a:schemeClr val="bg2"/>
          </a:solidFill>
          <a:ln w="12700">
            <a:solidFill>
              <a:srgbClr val="333333"/>
            </a:solidFill>
            <a:prstDash val="solid"/>
          </a:ln>
        </p:spPr>
      </p:sp>
      <p:sp>
        <p:nvSpPr>
          <p:cNvPr id="16" name="Flow text 5"/>
          <p:cNvSpPr txBox="1"/>
          <p:nvPr/>
        </p:nvSpPr>
        <p:spPr>
          <a:xfrm>
            <a:off x="7306056" y="1143000"/>
            <a:ext cx="1389888" cy="960120"/>
          </a:xfrm>
          <a:prstGeom prst="rect">
            <a:avLst/>
          </a:prstGeom>
          <a:noFill/>
          <a:ln/>
        </p:spPr>
        <p:txBody>
          <a:bodyPr wrap="square" lIns="0" tIns="0" rIns="0" bIns="0" rtlCol="0" anchor="ctr"/>
          <a:lstStyle/>
          <a:p>
            <a:pPr marL="0" indent="0" algn="ctr">
              <a:buNone/>
            </a:pPr>
            <a:r>
              <a:rPr lang="en-US" sz="1300" b="1" dirty="0">
                <a:solidFill>
                  <a:schemeClr val="tx1"/>
                </a:solidFill>
              </a:rPr>
              <a:t>DLPack</a:t>
            </a:r>
            <a:endParaRPr lang="en-US" sz="1300" dirty="0"/>
          </a:p>
          <a:p>
            <a:pPr marL="0" indent="0" algn="ctr">
              <a:buNone/>
            </a:pPr>
            <a:r>
              <a:rPr lang="en-US" sz="1050" dirty="0">
                <a:solidFill>
                  <a:schemeClr val="tx1"/>
                </a:solidFill>
              </a:rPr>
              <a:t>zero-copy to PyTorch / TF</a:t>
            </a:r>
            <a:endParaRPr lang="en-US" sz="1300" dirty="0"/>
          </a:p>
        </p:txBody>
      </p:sp>
      <p:sp>
        <p:nvSpPr>
          <p:cNvPr id="17" name="QDP output note"/>
          <p:cNvSpPr txBox="1"/>
          <p:nvPr/>
        </p:nvSpPr>
        <p:spPr>
          <a:xfrm>
            <a:off x="457200" y="2240280"/>
            <a:ext cx="8229600" cy="365760"/>
          </a:xfrm>
          <a:prstGeom prst="rect">
            <a:avLst/>
          </a:prstGeom>
          <a:noFill/>
          <a:ln/>
        </p:spPr>
        <p:txBody>
          <a:bodyPr wrap="square" lIns="0" tIns="0" rIns="0" bIns="0" rtlCol="0" anchor="ctr"/>
          <a:lstStyle/>
          <a:p>
            <a:pPr marL="0" indent="0">
              <a:buNone/>
            </a:pPr>
            <a:r>
              <a:rPr lang="en-US" sz="1300" i="1" dirty="0">
                <a:solidFill>
                  <a:schemeClr val="tx2"/>
                </a:solidFill>
              </a:rPr>
              <a:t>Output: a GPU-resident state vector of shape [batch, 2^n], complex64 or complex128, never copied through the host.</a:t>
            </a:r>
            <a:endParaRPr lang="en-US" sz="1300" dirty="0"/>
          </a:p>
        </p:txBody>
      </p:sp>
      <p:graphicFrame>
        <p:nvGraphicFramePr>
          <p:cNvPr id="18" name="Encoding methods table"/>
          <p:cNvGraphicFramePr>
            <a:graphicFrameLocks noGrp="1"/>
          </p:cNvGraphicFramePr>
          <p:nvPr>
            <p:extLst>
              <p:ext uri="{D42A27DB-BD31-4B8C-83A1-F6EECF244321}">
                <p14:modId xmlns:p14="http://schemas.microsoft.com/office/powerpoint/2010/main" val="1579011935"/>
              </p:ext>
            </p:extLst>
          </p:nvPr>
        </p:nvGraphicFramePr>
        <p:xfrm>
          <a:off x="457200" y="2697480"/>
          <a:ext cx="822960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301752">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Method</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1B2A41"/>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What goes in</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1B2A41"/>
                    </a:solidFill>
                  </a:tcPr>
                </a:tc>
                <a:tc>
                  <a:txBody>
                    <a:bodyPr/>
                    <a:lstStyle/>
                    <a:p>
                      <a:pPr marL="0" indent="0">
                        <a:buNone/>
                      </a:pPr>
                      <a:r>
                        <a:rPr lang="en-US" sz="1150" b="1" dirty="0">
                          <a:solidFill>
                            <a:srgbClr val="FFFFFF"/>
                          </a:solidFill>
                          <a:latin typeface="Calibri" pitchFamily="34" charset="0"/>
                          <a:ea typeface="Calibri" pitchFamily="34" charset="-122"/>
                          <a:cs typeface="Calibri" pitchFamily="34" charset="-120"/>
                        </a:rPr>
                        <a:t>Typical use</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1B2A41"/>
                    </a:solidFill>
                  </a:tcPr>
                </a:tc>
                <a:extLst>
                  <a:ext uri="{0D108BD9-81ED-4DB2-BD59-A6C34878D82A}">
                    <a16:rowId xmlns:a16="http://schemas.microsoft.com/office/drawing/2014/main" val="10000"/>
                  </a:ext>
                </a:extLst>
              </a:tr>
              <a:tr h="301752">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amplitude</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up to 2^n values per sample, L2-normalized</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feature vectors for QML</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angle</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one rotation angle per qubit</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small dense features</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1752">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basis</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one integer index, 0 ≤ i &lt; 2^n</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categorical / lookup states</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phase</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one phase angle per qubit</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phase-based kernels</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01752">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iqp, iqp-z</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n (+ pairwise) parameters</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150" dirty="0">
                          <a:solidFill>
                            <a:srgbClr val="4A5567"/>
                          </a:solidFill>
                          <a:latin typeface="Calibri" pitchFamily="34" charset="0"/>
                          <a:ea typeface="Calibri" pitchFamily="34" charset="-122"/>
                          <a:cs typeface="Calibri" pitchFamily="34" charset="-120"/>
                        </a:rPr>
                        <a:t>IQP feature maps</a:t>
                      </a:r>
                      <a:endParaRPr lang="en-US" sz="1150" dirty="0">
                        <a:latin typeface="Calibri" charset="0"/>
                        <a:ea typeface="Calibri" charset="0"/>
                        <a:cs typeface="Calibri"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Install in one minute</a:t>
            </a:r>
            <a:endParaRPr lang="en-US" sz="3000" dirty="0"/>
          </a:p>
        </p:txBody>
      </p:sp>
      <p:sp>
        <p:nvSpPr>
          <p:cNvPr id="3" name="Code block"/>
          <p:cNvSpPr txBox="1"/>
          <p:nvPr/>
        </p:nvSpPr>
        <p:spPr>
          <a:xfrm>
            <a:off x="457200" y="1097280"/>
            <a:ext cx="5120640" cy="3474720"/>
          </a:xfrm>
          <a:prstGeom prst="roundRect">
            <a:avLst>
              <a:gd name="adj" fmla="val 2105"/>
            </a:avLst>
          </a:prstGeom>
          <a:solidFill>
            <a:schemeClr val="accent6"/>
          </a:solidFill>
          <a:ln/>
        </p:spPr>
        <p:txBody>
          <a:bodyPr wrap="square" lIns="127000" tIns="177800" rIns="177800" bIns="127000" rtlCol="0" anchor="t"/>
          <a:lstStyle/>
          <a:p>
            <a:pPr marL="0" indent="0">
              <a:lnSpc>
                <a:spcPct val="110000"/>
              </a:lnSpc>
              <a:buNone/>
            </a:pPr>
            <a:r>
              <a:rPr lang="en-US" sz="1200" i="1" dirty="0">
                <a:solidFill>
                  <a:schemeClr val="accent5"/>
                </a:solidFill>
                <a:latin typeface="Courier New" pitchFamily="34" charset="0"/>
                <a:ea typeface="Courier New" pitchFamily="34" charset="-122"/>
                <a:cs typeface="Courier New" pitchFamily="34" charset="-120"/>
              </a:rPr>
              <a:t># Qumat core, with Qiskit, Cirq and Braket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pip install qumat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i="1" dirty="0">
                <a:solidFill>
                  <a:schemeClr val="accent5"/>
                </a:solidFill>
                <a:latin typeface="Courier New" pitchFamily="34" charset="0"/>
                <a:ea typeface="Courier New" pitchFamily="34" charset="-122"/>
                <a:cs typeface="Courier New" pitchFamily="34" charset="-120"/>
              </a:rPr>
              <a:t># Add QDP: Linux + NVIDIA CUDA or AMD ROCm GPU</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pip install "qumat[qdp]"</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i="1" dirty="0">
                <a:solidFill>
                  <a:schemeClr val="accent5"/>
                </a:solidFill>
                <a:latin typeface="Courier New" pitchFamily="34" charset="0"/>
                <a:ea typeface="Courier New" pitchFamily="34" charset="-122"/>
                <a:cs typeface="Courier New" pitchFamily="34" charset="-120"/>
              </a:rPr>
              <a:t># From source, for contributors</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git clone https://github.com/apache/mahout.git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cd mahout &amp;&amp; pip install uv</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uv sync                 # core</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uv sync --extra qdp     # with QDP (needs a GPU)</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i="1" dirty="0">
                <a:solidFill>
                  <a:schemeClr val="accent5"/>
                </a:solidFill>
                <a:latin typeface="Courier New" pitchFamily="34" charset="0"/>
                <a:ea typeface="Courier New" pitchFamily="34" charset="-122"/>
                <a:cs typeface="Courier New" pitchFamily="34" charset="-120"/>
              </a:rPr>
              <a:t># Smoke test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python -c "import qumat; print('ok')"</a:t>
            </a:r>
            <a:endParaRPr lang="en-US" sz="1200" dirty="0"/>
          </a:p>
        </p:txBody>
      </p:sp>
      <p:sp>
        <p:nvSpPr>
          <p:cNvPr id="4" name="Python 3.10 to 3.12 badge"/>
          <p:cNvSpPr/>
          <p:nvPr/>
        </p:nvSpPr>
        <p:spPr>
          <a:xfrm>
            <a:off x="5852160" y="1143000"/>
            <a:ext cx="502920" cy="502920"/>
          </a:xfrm>
          <a:prstGeom prst="ellipse">
            <a:avLst/>
          </a:prstGeom>
          <a:solidFill>
            <a:srgbClr val="F3F5F8"/>
          </a:solidFill>
          <a:ln w="12700">
            <a:solidFill>
              <a:srgbClr val="F3F5F8"/>
            </a:solidFill>
            <a:prstDash val="solid"/>
          </a:ln>
        </p:spPr>
      </p:sp>
      <p:pic>
        <p:nvPicPr>
          <p:cNvPr id="5" name="Python 3.10 to 3.12 icon" descr="preencoded.png"/>
          <p:cNvPicPr>
            <a:picLocks noChangeAspect="1"/>
          </p:cNvPicPr>
          <p:nvPr/>
        </p:nvPicPr>
        <p:blipFill>
          <a:blip r:embed="rId3"/>
          <a:stretch>
            <a:fillRect/>
          </a:stretch>
        </p:blipFill>
        <p:spPr>
          <a:xfrm>
            <a:off x="5982919" y="1273759"/>
            <a:ext cx="241402" cy="241402"/>
          </a:xfrm>
          <a:prstGeom prst="rect">
            <a:avLst/>
          </a:prstGeom>
        </p:spPr>
      </p:pic>
      <p:sp>
        <p:nvSpPr>
          <p:cNvPr id="6" name="Requirement 1"/>
          <p:cNvSpPr txBox="1"/>
          <p:nvPr/>
        </p:nvSpPr>
        <p:spPr>
          <a:xfrm>
            <a:off x="6492240" y="1097280"/>
            <a:ext cx="2240280" cy="777240"/>
          </a:xfrm>
          <a:prstGeom prst="rect">
            <a:avLst/>
          </a:prstGeom>
          <a:noFill/>
          <a:ln/>
        </p:spPr>
        <p:txBody>
          <a:bodyPr wrap="square" lIns="0" tIns="0" rIns="0" bIns="0" rtlCol="0" anchor="t"/>
          <a:lstStyle/>
          <a:p>
            <a:pPr marL="0" indent="0">
              <a:buNone/>
            </a:pPr>
            <a:r>
              <a:rPr lang="en-US" sz="1400" b="1" dirty="0">
                <a:solidFill>
                  <a:schemeClr val="tx1"/>
                </a:solidFill>
              </a:rPr>
              <a:t>Python 3.10 to 3.12</a:t>
            </a:r>
            <a:endParaRPr lang="en-US" sz="1400" dirty="0"/>
          </a:p>
          <a:p>
            <a:pPr marL="0" indent="0">
              <a:buNone/>
            </a:pPr>
            <a:r>
              <a:rPr lang="en-US" sz="1150" dirty="0">
                <a:solidFill>
                  <a:schemeClr val="tx2"/>
                </a:solidFill>
              </a:rPr>
              <a:t>Pure Python wheel for Qumat, prebuilt Linux wheels for QDP</a:t>
            </a:r>
            <a:endParaRPr lang="en-US" sz="1400" dirty="0"/>
          </a:p>
        </p:txBody>
      </p:sp>
      <p:sp>
        <p:nvSpPr>
          <p:cNvPr id="7" name="No GPU needed for Qumat badge"/>
          <p:cNvSpPr/>
          <p:nvPr/>
        </p:nvSpPr>
        <p:spPr>
          <a:xfrm>
            <a:off x="5852160" y="2029968"/>
            <a:ext cx="502920" cy="502920"/>
          </a:xfrm>
          <a:prstGeom prst="ellipse">
            <a:avLst/>
          </a:prstGeom>
          <a:solidFill>
            <a:srgbClr val="F3F5F8"/>
          </a:solidFill>
          <a:ln w="12700">
            <a:solidFill>
              <a:srgbClr val="F3F5F8"/>
            </a:solidFill>
            <a:prstDash val="solid"/>
          </a:ln>
        </p:spPr>
      </p:sp>
      <p:pic>
        <p:nvPicPr>
          <p:cNvPr id="8" name="No GPU needed for Qumat icon" descr="preencoded.png"/>
          <p:cNvPicPr>
            <a:picLocks noChangeAspect="1"/>
          </p:cNvPicPr>
          <p:nvPr/>
        </p:nvPicPr>
        <p:blipFill>
          <a:blip r:embed="rId3"/>
          <a:stretch>
            <a:fillRect/>
          </a:stretch>
        </p:blipFill>
        <p:spPr>
          <a:xfrm>
            <a:off x="5982919" y="2160727"/>
            <a:ext cx="241402" cy="241402"/>
          </a:xfrm>
          <a:prstGeom prst="rect">
            <a:avLst/>
          </a:prstGeom>
        </p:spPr>
      </p:pic>
      <p:sp>
        <p:nvSpPr>
          <p:cNvPr id="9" name="Requirement 2"/>
          <p:cNvSpPr txBox="1"/>
          <p:nvPr/>
        </p:nvSpPr>
        <p:spPr>
          <a:xfrm>
            <a:off x="6492240" y="1984248"/>
            <a:ext cx="2240280" cy="777240"/>
          </a:xfrm>
          <a:prstGeom prst="rect">
            <a:avLst/>
          </a:prstGeom>
          <a:noFill/>
          <a:ln/>
        </p:spPr>
        <p:txBody>
          <a:bodyPr wrap="square" lIns="0" tIns="0" rIns="0" bIns="0" rtlCol="0" anchor="t"/>
          <a:lstStyle/>
          <a:p>
            <a:pPr marL="0" indent="0">
              <a:buNone/>
            </a:pPr>
            <a:r>
              <a:rPr lang="en-US" sz="1400" b="1" dirty="0">
                <a:solidFill>
                  <a:schemeClr val="tx1"/>
                </a:solidFill>
              </a:rPr>
              <a:t>No GPU needed for Qumat</a:t>
            </a:r>
            <a:endParaRPr lang="en-US" sz="1400" dirty="0"/>
          </a:p>
          <a:p>
            <a:pPr marL="0" indent="0">
              <a:buNone/>
            </a:pPr>
            <a:r>
              <a:rPr lang="en-US" sz="1150" dirty="0">
                <a:solidFill>
                  <a:schemeClr val="tx2"/>
                </a:solidFill>
              </a:rPr>
              <a:t>All three simulators run on a laptop CPU</a:t>
            </a:r>
            <a:endParaRPr lang="en-US" sz="1400" dirty="0"/>
          </a:p>
        </p:txBody>
      </p:sp>
      <p:sp>
        <p:nvSpPr>
          <p:cNvPr id="10" name="GPU for QDP badge"/>
          <p:cNvSpPr/>
          <p:nvPr/>
        </p:nvSpPr>
        <p:spPr>
          <a:xfrm>
            <a:off x="5852160" y="2916936"/>
            <a:ext cx="502920" cy="502920"/>
          </a:xfrm>
          <a:prstGeom prst="ellipse">
            <a:avLst/>
          </a:prstGeom>
          <a:solidFill>
            <a:srgbClr val="F3F5F8"/>
          </a:solidFill>
          <a:ln w="12700">
            <a:solidFill>
              <a:srgbClr val="F3F5F8"/>
            </a:solidFill>
            <a:prstDash val="solid"/>
          </a:ln>
        </p:spPr>
      </p:sp>
      <p:pic>
        <p:nvPicPr>
          <p:cNvPr id="11" name="GPU for QDP icon" descr="preencoded.png"/>
          <p:cNvPicPr>
            <a:picLocks noChangeAspect="1"/>
          </p:cNvPicPr>
          <p:nvPr/>
        </p:nvPicPr>
        <p:blipFill>
          <a:blip r:embed="rId4"/>
          <a:stretch>
            <a:fillRect/>
          </a:stretch>
        </p:blipFill>
        <p:spPr>
          <a:xfrm>
            <a:off x="5982919" y="3047695"/>
            <a:ext cx="241402" cy="241402"/>
          </a:xfrm>
          <a:prstGeom prst="rect">
            <a:avLst/>
          </a:prstGeom>
        </p:spPr>
      </p:pic>
      <p:sp>
        <p:nvSpPr>
          <p:cNvPr id="12" name="Requirement 3"/>
          <p:cNvSpPr txBox="1"/>
          <p:nvPr/>
        </p:nvSpPr>
        <p:spPr>
          <a:xfrm>
            <a:off x="6492240" y="2871216"/>
            <a:ext cx="2240280" cy="777240"/>
          </a:xfrm>
          <a:prstGeom prst="rect">
            <a:avLst/>
          </a:prstGeom>
          <a:noFill/>
          <a:ln/>
        </p:spPr>
        <p:txBody>
          <a:bodyPr wrap="square" lIns="0" tIns="0" rIns="0" bIns="0" rtlCol="0" anchor="t"/>
          <a:lstStyle/>
          <a:p>
            <a:pPr marL="0" indent="0">
              <a:buNone/>
            </a:pPr>
            <a:r>
              <a:rPr lang="en-US" sz="1400" b="1" dirty="0">
                <a:solidFill>
                  <a:schemeClr val="tx1"/>
                </a:solidFill>
              </a:rPr>
              <a:t>GPU for QDP</a:t>
            </a:r>
            <a:endParaRPr lang="en-US" sz="1400" dirty="0"/>
          </a:p>
          <a:p>
            <a:pPr marL="0" indent="0">
              <a:buNone/>
            </a:pPr>
            <a:r>
              <a:rPr lang="en-US" sz="1150" dirty="0">
                <a:solidFill>
                  <a:schemeClr val="tx2"/>
                </a:solidFill>
              </a:rPr>
              <a:t>Any CUDA GPU from Turing on; a free Colab T4 works</a:t>
            </a:r>
            <a:endParaRPr lang="en-US" sz="1400" dirty="0"/>
          </a:p>
        </p:txBody>
      </p:sp>
      <p:sp>
        <p:nvSpPr>
          <p:cNvPr id="13" name="Colab notebook badge"/>
          <p:cNvSpPr/>
          <p:nvPr/>
        </p:nvSpPr>
        <p:spPr>
          <a:xfrm>
            <a:off x="5852160" y="3803904"/>
            <a:ext cx="502920" cy="502920"/>
          </a:xfrm>
          <a:prstGeom prst="ellipse">
            <a:avLst/>
          </a:prstGeom>
          <a:solidFill>
            <a:srgbClr val="F3F5F8"/>
          </a:solidFill>
          <a:ln w="12700">
            <a:solidFill>
              <a:srgbClr val="F3F5F8"/>
            </a:solidFill>
            <a:prstDash val="solid"/>
          </a:ln>
        </p:spPr>
      </p:sp>
      <p:pic>
        <p:nvPicPr>
          <p:cNvPr id="14" name="Colab notebook icon" descr="preencoded.png"/>
          <p:cNvPicPr>
            <a:picLocks noChangeAspect="1"/>
          </p:cNvPicPr>
          <p:nvPr/>
        </p:nvPicPr>
        <p:blipFill>
          <a:blip r:embed="rId5"/>
          <a:stretch>
            <a:fillRect/>
          </a:stretch>
        </p:blipFill>
        <p:spPr>
          <a:xfrm>
            <a:off x="5982919" y="3934663"/>
            <a:ext cx="241402" cy="241402"/>
          </a:xfrm>
          <a:prstGeom prst="rect">
            <a:avLst/>
          </a:prstGeom>
        </p:spPr>
      </p:pic>
      <p:sp>
        <p:nvSpPr>
          <p:cNvPr id="15" name="Requirement 4"/>
          <p:cNvSpPr txBox="1"/>
          <p:nvPr/>
        </p:nvSpPr>
        <p:spPr>
          <a:xfrm>
            <a:off x="6492240" y="3758184"/>
            <a:ext cx="2240280" cy="777240"/>
          </a:xfrm>
          <a:prstGeom prst="rect">
            <a:avLst/>
          </a:prstGeom>
          <a:noFill/>
          <a:ln/>
        </p:spPr>
        <p:txBody>
          <a:bodyPr wrap="square" lIns="0" tIns="0" rIns="0" bIns="0" rtlCol="0" anchor="t"/>
          <a:lstStyle/>
          <a:p>
            <a:pPr marL="0" indent="0">
              <a:buNone/>
            </a:pPr>
            <a:r>
              <a:rPr lang="en-US" sz="1400" b="1" dirty="0">
                <a:solidFill>
                  <a:schemeClr val="tx1"/>
                </a:solidFill>
              </a:rPr>
              <a:t>Colab notebook</a:t>
            </a:r>
            <a:endParaRPr lang="en-US" sz="1400" dirty="0"/>
          </a:p>
          <a:p>
            <a:pPr marL="0" indent="0">
              <a:buNone/>
            </a:pPr>
            <a:r>
              <a:rPr lang="en-US" sz="1150" dirty="0">
                <a:solidFill>
                  <a:schemeClr val="tx2"/>
                </a:solidFill>
              </a:rPr>
              <a:t>Today's demo runs in the browser, nothing to install</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Hello, Bell state</a:t>
            </a:r>
            <a:endParaRPr lang="en-US" sz="3000" dirty="0"/>
          </a:p>
        </p:txBody>
      </p:sp>
      <p:sp>
        <p:nvSpPr>
          <p:cNvPr id="3" name="Code block"/>
          <p:cNvSpPr txBox="1"/>
          <p:nvPr/>
        </p:nvSpPr>
        <p:spPr>
          <a:xfrm>
            <a:off x="457200" y="1097280"/>
            <a:ext cx="4754880" cy="3474720"/>
          </a:xfrm>
          <a:prstGeom prst="roundRect">
            <a:avLst>
              <a:gd name="adj" fmla="val 2105"/>
            </a:avLst>
          </a:prstGeom>
          <a:solidFill>
            <a:schemeClr val="accent6"/>
          </a:solidFill>
          <a:ln/>
        </p:spPr>
        <p:txBody>
          <a:bodyPr wrap="square" lIns="127000" tIns="177800" rIns="177800" bIns="127000" rtlCol="0" anchor="t"/>
          <a:lstStyle/>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from qumat import QuMat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qc = QuMat({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"backend_name": "qiskit",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"backend_options":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"simulator_type": "aer_simulator",</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"shots": 1024,</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qc.create_empty_circuit(num_qubits=2)</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qc.apply_hadamard_gate(0)</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qc.apply_cnot_gate(0, 1)</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print(qc.execute_circuit())</a:t>
            </a:r>
            <a:endParaRPr lang="en-US" sz="1200" dirty="0"/>
          </a:p>
          <a:p>
            <a:pPr marL="0" indent="0">
              <a:lnSpc>
                <a:spcPct val="110000"/>
              </a:lnSpc>
              <a:buNone/>
            </a:pPr>
            <a:r>
              <a:rPr lang="en-US" sz="1200" dirty="0">
                <a:solidFill>
                  <a:schemeClr val="accent3"/>
                </a:solidFill>
                <a:latin typeface="Courier New" pitchFamily="34" charset="0"/>
                <a:ea typeface="Courier New" pitchFamily="34" charset="-122"/>
                <a:cs typeface="Courier New" pitchFamily="34" charset="-120"/>
              </a:rPr>
              <a:t>{'00': 517, '11': 507}</a:t>
            </a:r>
            <a:endParaRPr lang="en-US" sz="1200" dirty="0"/>
          </a:p>
        </p:txBody>
      </p:sp>
      <p:sp>
        <p:nvSpPr>
          <p:cNvPr id="4" name="Code block"/>
          <p:cNvSpPr txBox="1"/>
          <p:nvPr/>
        </p:nvSpPr>
        <p:spPr>
          <a:xfrm>
            <a:off x="5486400" y="1097280"/>
            <a:ext cx="3200400" cy="1600200"/>
          </a:xfrm>
          <a:prstGeom prst="roundRect">
            <a:avLst>
              <a:gd name="adj" fmla="val 4571"/>
            </a:avLst>
          </a:prstGeom>
          <a:solidFill>
            <a:schemeClr val="accent6"/>
          </a:solidFill>
          <a:ln/>
        </p:spPr>
        <p:txBody>
          <a:bodyPr wrap="square" lIns="127000" tIns="177800" rIns="177800" bIns="127000" rtlCol="0" anchor="t"/>
          <a:lstStyle/>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print(qc.draw())</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q_0: ┤ H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q_1: ─────┤ X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p:txBody>
      </p:sp>
      <p:sp>
        <p:nvSpPr>
          <p:cNvPr id="5" name="Bell explanation"/>
          <p:cNvSpPr txBox="1"/>
          <p:nvPr/>
        </p:nvSpPr>
        <p:spPr>
          <a:xfrm>
            <a:off x="5486400" y="2880360"/>
            <a:ext cx="3200400" cy="1691640"/>
          </a:xfrm>
          <a:prstGeom prst="rect">
            <a:avLst/>
          </a:prstGeom>
          <a:noFill/>
          <a:ln/>
        </p:spPr>
        <p:txBody>
          <a:bodyPr wrap="square" lIns="0" tIns="0" rIns="0" bIns="0" rtlCol="0" anchor="t"/>
          <a:lstStyle/>
          <a:p>
            <a:pPr marL="0" indent="0">
              <a:buNone/>
            </a:pPr>
            <a:r>
              <a:rPr lang="en-US" sz="1400" b="1" dirty="0">
                <a:solidFill>
                  <a:schemeClr val="tx1"/>
                </a:solidFill>
              </a:rPr>
              <a:t>What happened</a:t>
            </a:r>
            <a:endParaRPr lang="en-US" sz="1400" dirty="0"/>
          </a:p>
          <a:p>
            <a:pPr marL="0" indent="0">
              <a:buNone/>
            </a:pPr>
            <a:r>
              <a:rPr lang="en-US" sz="1200" dirty="0">
                <a:solidFill>
                  <a:schemeClr val="tx2"/>
                </a:solidFill>
              </a:rPr>
              <a:t>H puts qubit 0 in superposition, CNOT entangles qubit 1 with it. Measuring 1024 times gives only 00 and 11, each about half the time.</a:t>
            </a:r>
            <a:endParaRPr lang="en-US" sz="1400" dirty="0"/>
          </a:p>
          <a:p>
            <a:pPr marL="0" indent="0">
              <a:buNone/>
            </a:pPr>
            <a:r>
              <a:rPr lang="en-US" sz="600" dirty="0">
                <a:solidFill>
                  <a:srgbClr val="000000"/>
                </a:solidFill>
              </a:rPr>
              <a:t> </a:t>
            </a:r>
            <a:endParaRPr lang="en-US" sz="1400" dirty="0"/>
          </a:p>
          <a:p>
            <a:pPr marL="0" indent="0">
              <a:buNone/>
            </a:pPr>
            <a:r>
              <a:rPr lang="en-US" sz="1200" i="1" dirty="0">
                <a:solidFill>
                  <a:schemeClr val="accent4"/>
                </a:solidFill>
              </a:rPr>
              <a:t>Counts are a plain dict, so the rest of your Python stack just works.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Same circuit, three backends</a:t>
            </a:r>
            <a:endParaRPr lang="en-US" sz="3000" dirty="0"/>
          </a:p>
        </p:txBody>
      </p:sp>
      <p:sp>
        <p:nvSpPr>
          <p:cNvPr id="3" name="Code block"/>
          <p:cNvSpPr txBox="1"/>
          <p:nvPr/>
        </p:nvSpPr>
        <p:spPr>
          <a:xfrm>
            <a:off x="457200" y="1097280"/>
            <a:ext cx="4572000" cy="3474720"/>
          </a:xfrm>
          <a:prstGeom prst="roundRect">
            <a:avLst>
              <a:gd name="adj" fmla="val 2105"/>
            </a:avLst>
          </a:prstGeom>
          <a:solidFill>
            <a:schemeClr val="accent6"/>
          </a:solidFill>
          <a:ln/>
        </p:spPr>
        <p:txBody>
          <a:bodyPr wrap="square" lIns="127000" tIns="177800" rIns="177800" bIns="127000" rtlCol="0" anchor="t"/>
          <a:lstStyle/>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def bell(backend_name, simulator_type):</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qc = QuMat({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"backend_name": backend_name,</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"backend_options":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"simulator_type": simulator_type,</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"shots": 100,</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qc.create_empty_circuit(2)</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qc.apply_hadamard_gate(0)</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qc.apply_cnot_gate(0, 1)</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return qc.execute_circuit()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 </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bell("qiskit", "aer_simulator")</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bell("cirq", "default")</a:t>
            </a:r>
            <a:endParaRPr lang="en-US" sz="1200" dirty="0"/>
          </a:p>
          <a:p>
            <a:pPr marL="0" indent="0">
              <a:lnSpc>
                <a:spcPct val="110000"/>
              </a:lnSpc>
              <a:buNone/>
            </a:pPr>
            <a:r>
              <a:rPr lang="en-US" sz="1200" dirty="0">
                <a:solidFill>
                  <a:schemeClr val="bg1"/>
                </a:solidFill>
                <a:latin typeface="Courier New" pitchFamily="34" charset="0"/>
                <a:ea typeface="Courier New" pitchFamily="34" charset="-122"/>
                <a:cs typeface="Courier New" pitchFamily="34" charset="-120"/>
              </a:rPr>
              <a:t>bell("amazon_braket", "local")</a:t>
            </a:r>
            <a:endParaRPr lang="en-US" sz="1200" dirty="0"/>
          </a:p>
        </p:txBody>
      </p:sp>
      <p:graphicFrame>
        <p:nvGraphicFramePr>
          <p:cNvPr id="9" name="Backend results table"/>
          <p:cNvGraphicFramePr>
            <a:graphicFrameLocks noGrp="1"/>
          </p:cNvGraphicFramePr>
          <p:nvPr>
            <p:extLst>
              <p:ext uri="{D42A27DB-BD31-4B8C-83A1-F6EECF244321}">
                <p14:modId xmlns:p14="http://schemas.microsoft.com/office/powerpoint/2010/main" val="1579011935"/>
              </p:ext>
            </p:extLst>
          </p:nvPr>
        </p:nvGraphicFramePr>
        <p:xfrm>
          <a:off x="5212080" y="1097280"/>
          <a:ext cx="3474720" cy="1536192"/>
        </p:xfrm>
        <a:graphic>
          <a:graphicData uri="http://schemas.openxmlformats.org/drawingml/2006/table">
            <a:tbl>
              <a:tblPr/>
              <a:tblGrid>
                <a:gridCol w="100584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tblGrid>
              <a:tr h="384048">
                <a:tc>
                  <a:txBody>
                    <a:bodyPr/>
                    <a:lstStyle/>
                    <a:p>
                      <a:pPr marL="0" indent="0">
                        <a:buNone/>
                      </a:pPr>
                      <a:r>
                        <a:rPr lang="en-US" sz="1000" b="1" dirty="0">
                          <a:solidFill>
                            <a:srgbClr val="FFFFFF"/>
                          </a:solidFill>
                        </a:rPr>
                        <a:t>Backend</a:t>
                      </a:r>
                      <a:endParaRPr lang="en-US" sz="1000" dirty="0"/>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1B2A41"/>
                    </a:solidFill>
                  </a:tcPr>
                </a:tc>
                <a:tc>
                  <a:txBody>
                    <a:bodyPr/>
                    <a:lstStyle/>
                    <a:p>
                      <a:pPr marL="0" indent="0">
                        <a:buNone/>
                      </a:pPr>
                      <a:r>
                        <a:rPr lang="en-US" sz="1000" b="1" dirty="0">
                          <a:solidFill>
                            <a:srgbClr val="FFFFFF"/>
                          </a:solidFill>
                        </a:rPr>
                        <a:t>Result</a:t>
                      </a:r>
                      <a:endParaRPr lang="en-US" sz="1000" dirty="0"/>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1B2A41"/>
                    </a:solidFill>
                  </a:tcPr>
                </a:tc>
                <a:extLst>
                  <a:ext uri="{0D108BD9-81ED-4DB2-BD59-A6C34878D82A}">
                    <a16:rowId xmlns:a16="http://schemas.microsoft.com/office/drawing/2014/main" val="10000"/>
                  </a:ext>
                </a:extLst>
              </a:tr>
              <a:tr h="384048">
                <a:tc>
                  <a:txBody>
                    <a:bodyPr/>
                    <a:lstStyle/>
                    <a:p>
                      <a:pPr marL="0" indent="0">
                        <a:buNone/>
                      </a:pPr>
                      <a:r>
                        <a:rPr lang="en-US" sz="1000" dirty="0">
                          <a:solidFill>
                            <a:srgbClr val="4A5567"/>
                          </a:solidFill>
                        </a:rPr>
                        <a:t>qiskit</a:t>
                      </a:r>
                      <a:endParaRPr lang="en-US" sz="1000" dirty="0"/>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000" dirty="0">
                          <a:solidFill>
                            <a:srgbClr val="4A5567"/>
                          </a:solidFill>
                          <a:latin typeface="Courier New" pitchFamily="34" charset="0"/>
                          <a:ea typeface="Courier New" pitchFamily="34" charset="-122"/>
                          <a:cs typeface="Courier New" pitchFamily="34" charset="-120"/>
                        </a:rPr>
                        <a:t>{'00': 52, '11': 48}</a:t>
                      </a:r>
                      <a:endParaRPr lang="en-US" sz="1000" dirty="0">
                        <a:latin typeface="Courier New" charset="0"/>
                        <a:ea typeface="Courier New" charset="0"/>
                        <a:cs typeface="Courier New"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1000" dirty="0">
                          <a:solidFill>
                            <a:srgbClr val="4A5567"/>
                          </a:solidFill>
                        </a:rPr>
                        <a:t>cirq</a:t>
                      </a:r>
                      <a:endParaRPr lang="en-US" sz="1000" dirty="0"/>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000" dirty="0">
                          <a:solidFill>
                            <a:srgbClr val="4A5567"/>
                          </a:solidFill>
                          <a:latin typeface="Courier New" pitchFamily="34" charset="0"/>
                          <a:ea typeface="Courier New" pitchFamily="34" charset="-122"/>
                          <a:cs typeface="Courier New" pitchFamily="34" charset="-120"/>
                        </a:rPr>
                        <a:t>[Counter({0: 51, 3: 49})]</a:t>
                      </a:r>
                      <a:endParaRPr lang="en-US" sz="1000" dirty="0">
                        <a:latin typeface="Courier New" charset="0"/>
                        <a:ea typeface="Courier New" charset="0"/>
                        <a:cs typeface="Courier New"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000" dirty="0">
                          <a:solidFill>
                            <a:srgbClr val="4A5567"/>
                          </a:solidFill>
                        </a:rPr>
                        <a:t>amazon_braket</a:t>
                      </a:r>
                      <a:endParaRPr lang="en-US" sz="1000" dirty="0"/>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tc>
                  <a:txBody>
                    <a:bodyPr/>
                    <a:lstStyle/>
                    <a:p>
                      <a:pPr marL="0" indent="0">
                        <a:buNone/>
                      </a:pPr>
                      <a:r>
                        <a:rPr lang="en-US" sz="1000" dirty="0">
                          <a:solidFill>
                            <a:srgbClr val="4A5567"/>
                          </a:solidFill>
                          <a:latin typeface="Courier New" pitchFamily="34" charset="0"/>
                          <a:ea typeface="Courier New" pitchFamily="34" charset="-122"/>
                          <a:cs typeface="Courier New" pitchFamily="34" charset="-120"/>
                        </a:rPr>
                        <a:t>Counter({'00': 50, '11': 50})</a:t>
                      </a:r>
                      <a:endParaRPr lang="en-US" sz="1000" dirty="0">
                        <a:latin typeface="Courier New" charset="0"/>
                        <a:ea typeface="Courier New" charset="0"/>
                        <a:cs typeface="Courier New" charset="0"/>
                      </a:endParaRPr>
                    </a:p>
                  </a:txBody>
                  <a:tcPr marL="76200" marR="76200" marT="38100" marB="38100" anchor="ctr">
                    <a:lnL w="12700" cap="flat" cmpd="sng" algn="ctr">
                      <a:solidFill>
                        <a:srgbClr val="F3F5F8"/>
                      </a:solidFill>
                      <a:prstDash val="solid"/>
                      <a:round/>
                      <a:headEnd type="none" w="med" len="med"/>
                      <a:tailEnd type="none" w="med" len="med"/>
                    </a:lnL>
                    <a:lnR w="12700" cap="flat" cmpd="sng" algn="ctr">
                      <a:solidFill>
                        <a:srgbClr val="F3F5F8"/>
                      </a:solidFill>
                      <a:prstDash val="solid"/>
                      <a:round/>
                      <a:headEnd type="none" w="med" len="med"/>
                      <a:tailEnd type="none" w="med" len="med"/>
                    </a:lnR>
                    <a:lnT w="12700" cap="flat" cmpd="sng" algn="ctr">
                      <a:solidFill>
                        <a:srgbClr val="F3F5F8"/>
                      </a:solidFill>
                      <a:prstDash val="solid"/>
                      <a:round/>
                      <a:headEnd type="none" w="med" len="med"/>
                      <a:tailEnd type="none" w="med" len="med"/>
                    </a:lnT>
                    <a:lnB w="12700" cap="flat" cmpd="sng" algn="ctr">
                      <a:solidFill>
                        <a:srgbClr val="F3F5F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Backend explanation"/>
          <p:cNvSpPr txBox="1"/>
          <p:nvPr/>
        </p:nvSpPr>
        <p:spPr>
          <a:xfrm>
            <a:off x="5303520" y="2788920"/>
            <a:ext cx="3383280" cy="1783080"/>
          </a:xfrm>
          <a:prstGeom prst="rect">
            <a:avLst/>
          </a:prstGeom>
          <a:noFill/>
          <a:ln/>
        </p:spPr>
        <p:txBody>
          <a:bodyPr wrap="square" lIns="0" tIns="0" rIns="0" bIns="0" rtlCol="0" anchor="t"/>
          <a:lstStyle/>
          <a:p>
            <a:pPr marL="0" indent="0">
              <a:buNone/>
            </a:pPr>
            <a:r>
              <a:rPr lang="en-US" sz="1400" b="1" dirty="0">
                <a:solidFill>
                  <a:schemeClr val="tx1"/>
                </a:solidFill>
              </a:rPr>
              <a:t>Same gates, same counts, one line changed.</a:t>
            </a:r>
            <a:endParaRPr lang="en-US" sz="1400" dirty="0"/>
          </a:p>
          <a:p>
            <a:pPr marL="0" indent="0">
              <a:buNone/>
            </a:pPr>
            <a:r>
              <a:rPr lang="en-US" sz="1200" dirty="0">
                <a:solidFill>
                  <a:schemeClr val="tx2"/>
                </a:solidFill>
              </a:rPr>
              <a:t>Cirq reports integer basis states (3 = 11) while Qiskit and Braket return bit strings, so keep that in mind when you post-process.</a:t>
            </a:r>
            <a:endParaRPr lang="en-US" sz="1400" dirty="0"/>
          </a:p>
          <a:p>
            <a:pPr marL="0" indent="0">
              <a:buNone/>
            </a:pPr>
            <a:r>
              <a:rPr lang="en-US" sz="600" dirty="0">
                <a:solidFill>
                  <a:srgbClr val="000000"/>
                </a:solidFill>
              </a:rPr>
              <a:t> </a:t>
            </a:r>
            <a:endParaRPr lang="en-US" sz="1400" dirty="0"/>
          </a:p>
          <a:p>
            <a:pPr marL="0" indent="0">
              <a:buNone/>
            </a:pPr>
            <a:r>
              <a:rPr lang="en-US" sz="1200" i="1" dirty="0">
                <a:solidFill>
                  <a:schemeClr val="accent4"/>
                </a:solidFill>
              </a:rPr>
              <a:t>Hackathon idea: a helper that normalizes results across backends.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Parameterized circuits for optimization</a:t>
            </a:r>
            <a:endParaRPr lang="en-US" sz="3000" dirty="0"/>
          </a:p>
        </p:txBody>
      </p:sp>
      <p:sp>
        <p:nvSpPr>
          <p:cNvPr id="3" name="Code block"/>
          <p:cNvSpPr txBox="1"/>
          <p:nvPr/>
        </p:nvSpPr>
        <p:spPr>
          <a:xfrm>
            <a:off x="457200" y="1097280"/>
            <a:ext cx="4937760" cy="3474720"/>
          </a:xfrm>
          <a:prstGeom prst="roundRect">
            <a:avLst>
              <a:gd name="adj" fmla="val 2105"/>
            </a:avLst>
          </a:prstGeom>
          <a:solidFill>
            <a:schemeClr val="accent6"/>
          </a:solidFill>
          <a:ln/>
        </p:spPr>
        <p:txBody>
          <a:bodyPr wrap="square" lIns="127000" tIns="177800" rIns="177800" bIns="127000" rtlCol="0" anchor="t"/>
          <a:lstStyle/>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import numpy as np</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qc = QuMat(qiskit_config)</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qc.create_empty_circuit(1)</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qc.apply_rx_gate(0, "theta")   # symbolic parameter</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qc.apply_ry_gate(0, "phi")</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for theta in np.linspace(0, np.pi, 5):</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params = {"theta": theta, "phi": 0.3}</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counts = qc.execute_circuit(params)</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p1 = counts.get("1", 0) / 1024</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print(f"theta={theta:.2f}  P(1)={p1:.2f}")</a:t>
            </a:r>
            <a:endParaRPr lang="en-US" sz="1150" dirty="0"/>
          </a:p>
          <a:p>
            <a:pPr marL="0" indent="0">
              <a:lnSpc>
                <a:spcPct val="110000"/>
              </a:lnSpc>
              <a:buNone/>
            </a:pPr>
            <a:r>
              <a:rPr lang="en-US" sz="1150" dirty="0">
                <a:solidFill>
                  <a:schemeClr val="bg1"/>
                </a:solidFill>
                <a:latin typeface="Courier New" pitchFamily="34" charset="0"/>
                <a:ea typeface="Courier New" pitchFamily="34" charset="-122"/>
                <a:cs typeface="Courier New" pitchFamily="34" charset="-120"/>
              </a:rPr>
              <a:t> </a:t>
            </a:r>
            <a:endParaRPr lang="en-US" sz="1150" dirty="0"/>
          </a:p>
          <a:p>
            <a:pPr marL="0" indent="0">
              <a:lnSpc>
                <a:spcPct val="110000"/>
              </a:lnSpc>
              <a:buNone/>
            </a:pPr>
            <a:r>
              <a:rPr lang="en-US" sz="1150" dirty="0">
                <a:solidFill>
                  <a:schemeClr val="accent3"/>
                </a:solidFill>
                <a:latin typeface="Courier New" pitchFamily="34" charset="0"/>
                <a:ea typeface="Courier New" pitchFamily="34" charset="-122"/>
                <a:cs typeface="Courier New" pitchFamily="34" charset="-120"/>
              </a:rPr>
              <a:t>theta=0.00  P(1)=0.02</a:t>
            </a:r>
            <a:endParaRPr lang="en-US" sz="1150" dirty="0"/>
          </a:p>
          <a:p>
            <a:pPr marL="0" indent="0">
              <a:lnSpc>
                <a:spcPct val="110000"/>
              </a:lnSpc>
              <a:buNone/>
            </a:pPr>
            <a:r>
              <a:rPr lang="en-US" sz="1150" dirty="0">
                <a:solidFill>
                  <a:schemeClr val="accent3"/>
                </a:solidFill>
                <a:latin typeface="Courier New" pitchFamily="34" charset="0"/>
                <a:ea typeface="Courier New" pitchFamily="34" charset="-122"/>
                <a:cs typeface="Courier New" pitchFamily="34" charset="-120"/>
              </a:rPr>
              <a:t>theta=1.57  P(1)=0.49</a:t>
            </a:r>
            <a:endParaRPr lang="en-US" sz="1150" dirty="0"/>
          </a:p>
          <a:p>
            <a:pPr marL="0" indent="0">
              <a:lnSpc>
                <a:spcPct val="110000"/>
              </a:lnSpc>
              <a:buNone/>
            </a:pPr>
            <a:r>
              <a:rPr lang="en-US" sz="1150" dirty="0">
                <a:solidFill>
                  <a:schemeClr val="accent3"/>
                </a:solidFill>
                <a:latin typeface="Courier New" pitchFamily="34" charset="0"/>
                <a:ea typeface="Courier New" pitchFamily="34" charset="-122"/>
                <a:cs typeface="Courier New" pitchFamily="34" charset="-120"/>
              </a:rPr>
              <a:t>theta=3.14  P(1)=0.98</a:t>
            </a:r>
            <a:endParaRPr lang="en-US" sz="1150" dirty="0"/>
          </a:p>
        </p:txBody>
      </p:sp>
      <p:sp>
        <p:nvSpPr>
          <p:cNvPr id="4" name="Step badge 1"/>
          <p:cNvSpPr/>
          <p:nvPr/>
        </p:nvSpPr>
        <p:spPr>
          <a:xfrm>
            <a:off x="5669280" y="1143000"/>
            <a:ext cx="502920" cy="502920"/>
          </a:xfrm>
          <a:prstGeom prst="ellipse">
            <a:avLst/>
          </a:prstGeom>
          <a:solidFill>
            <a:schemeClr val="accent1"/>
          </a:solidFill>
          <a:ln w="12700">
            <a:solidFill>
              <a:srgbClr val="333333"/>
            </a:solidFill>
            <a:prstDash val="solid"/>
          </a:ln>
        </p:spPr>
      </p:sp>
      <p:sp>
        <p:nvSpPr>
          <p:cNvPr id="5" name="Step number 1"/>
          <p:cNvSpPr txBox="1"/>
          <p:nvPr/>
        </p:nvSpPr>
        <p:spPr>
          <a:xfrm>
            <a:off x="5669280" y="1143000"/>
            <a:ext cx="502920" cy="50292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6" name="Step text 1"/>
          <p:cNvSpPr txBox="1"/>
          <p:nvPr/>
        </p:nvSpPr>
        <p:spPr>
          <a:xfrm>
            <a:off x="6309360" y="1097280"/>
            <a:ext cx="2377440" cy="1005840"/>
          </a:xfrm>
          <a:prstGeom prst="rect">
            <a:avLst/>
          </a:prstGeom>
          <a:noFill/>
          <a:ln/>
        </p:spPr>
        <p:txBody>
          <a:bodyPr wrap="square" lIns="0" tIns="0" rIns="0" bIns="0" rtlCol="0" anchor="t"/>
          <a:lstStyle/>
          <a:p>
            <a:pPr marL="0" indent="0">
              <a:buNone/>
            </a:pPr>
            <a:r>
              <a:rPr lang="en-US" sz="1400" b="1" dirty="0">
                <a:solidFill>
                  <a:schemeClr val="tx1"/>
                </a:solidFill>
              </a:rPr>
              <a:t>Name the angle</a:t>
            </a:r>
            <a:endParaRPr lang="en-US" sz="1400" dirty="0"/>
          </a:p>
          <a:p>
            <a:pPr marL="0" indent="0">
              <a:buNone/>
            </a:pPr>
            <a:r>
              <a:rPr lang="en-US" sz="1200" dirty="0">
                <a:solidFill>
                  <a:schemeClr val="tx2"/>
                </a:solidFill>
              </a:rPr>
              <a:t>Pass a string instead of a number to any Rx, Ry, Rz or U gate</a:t>
            </a:r>
            <a:endParaRPr lang="en-US" sz="1400" dirty="0"/>
          </a:p>
        </p:txBody>
      </p:sp>
      <p:sp>
        <p:nvSpPr>
          <p:cNvPr id="7" name="Step badge 2"/>
          <p:cNvSpPr/>
          <p:nvPr/>
        </p:nvSpPr>
        <p:spPr>
          <a:xfrm>
            <a:off x="5669280" y="2286000"/>
            <a:ext cx="502920" cy="502920"/>
          </a:xfrm>
          <a:prstGeom prst="ellipse">
            <a:avLst/>
          </a:prstGeom>
          <a:solidFill>
            <a:schemeClr val="accent1"/>
          </a:solidFill>
          <a:ln w="12700">
            <a:solidFill>
              <a:srgbClr val="333333"/>
            </a:solidFill>
            <a:prstDash val="solid"/>
          </a:ln>
        </p:spPr>
      </p:sp>
      <p:sp>
        <p:nvSpPr>
          <p:cNvPr id="8" name="Step number 2"/>
          <p:cNvSpPr txBox="1"/>
          <p:nvPr/>
        </p:nvSpPr>
        <p:spPr>
          <a:xfrm>
            <a:off x="5669280" y="2286000"/>
            <a:ext cx="502920" cy="50292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9" name="Step text 2"/>
          <p:cNvSpPr txBox="1"/>
          <p:nvPr/>
        </p:nvSpPr>
        <p:spPr>
          <a:xfrm>
            <a:off x="6309360" y="2240280"/>
            <a:ext cx="2377440" cy="1005840"/>
          </a:xfrm>
          <a:prstGeom prst="rect">
            <a:avLst/>
          </a:prstGeom>
          <a:noFill/>
          <a:ln/>
        </p:spPr>
        <p:txBody>
          <a:bodyPr wrap="square" lIns="0" tIns="0" rIns="0" bIns="0" rtlCol="0" anchor="t"/>
          <a:lstStyle/>
          <a:p>
            <a:pPr marL="0" indent="0">
              <a:buNone/>
            </a:pPr>
            <a:r>
              <a:rPr lang="en-US" sz="1400" b="1" dirty="0">
                <a:solidFill>
                  <a:schemeClr val="tx1"/>
                </a:solidFill>
              </a:rPr>
              <a:t>Bind at run time</a:t>
            </a:r>
            <a:endParaRPr lang="en-US" sz="1400" dirty="0"/>
          </a:p>
          <a:p>
            <a:pPr marL="0" indent="0">
              <a:buNone/>
            </a:pPr>
            <a:r>
              <a:rPr lang="en-US" sz="1200" dirty="0">
                <a:solidFill>
                  <a:schemeClr val="tx2"/>
                </a:solidFill>
              </a:rPr>
              <a:t>execute_circuit(parameter_values=...) or bind_parameters()</a:t>
            </a:r>
            <a:endParaRPr lang="en-US" sz="1400" dirty="0"/>
          </a:p>
        </p:txBody>
      </p:sp>
      <p:sp>
        <p:nvSpPr>
          <p:cNvPr id="10" name="Step badge 3"/>
          <p:cNvSpPr/>
          <p:nvPr/>
        </p:nvSpPr>
        <p:spPr>
          <a:xfrm>
            <a:off x="5669280" y="3429000"/>
            <a:ext cx="502920" cy="502920"/>
          </a:xfrm>
          <a:prstGeom prst="ellipse">
            <a:avLst/>
          </a:prstGeom>
          <a:solidFill>
            <a:schemeClr val="accent1"/>
          </a:solidFill>
          <a:ln w="12700">
            <a:solidFill>
              <a:srgbClr val="333333"/>
            </a:solidFill>
            <a:prstDash val="solid"/>
          </a:ln>
        </p:spPr>
      </p:sp>
      <p:sp>
        <p:nvSpPr>
          <p:cNvPr id="11" name="Step number 3"/>
          <p:cNvSpPr txBox="1"/>
          <p:nvPr/>
        </p:nvSpPr>
        <p:spPr>
          <a:xfrm>
            <a:off x="5669280" y="3429000"/>
            <a:ext cx="502920" cy="50292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2" name="Step text 3"/>
          <p:cNvSpPr txBox="1"/>
          <p:nvPr/>
        </p:nvSpPr>
        <p:spPr>
          <a:xfrm>
            <a:off x="6309360" y="3383280"/>
            <a:ext cx="2377440" cy="1005840"/>
          </a:xfrm>
          <a:prstGeom prst="rect">
            <a:avLst/>
          </a:prstGeom>
          <a:noFill/>
          <a:ln/>
        </p:spPr>
        <p:txBody>
          <a:bodyPr wrap="square" lIns="0" tIns="0" rIns="0" bIns="0" rtlCol="0" anchor="t"/>
          <a:lstStyle/>
          <a:p>
            <a:pPr marL="0" indent="0">
              <a:buNone/>
            </a:pPr>
            <a:r>
              <a:rPr lang="en-US" sz="1400" b="1" dirty="0">
                <a:solidFill>
                  <a:schemeClr val="tx1"/>
                </a:solidFill>
              </a:rPr>
              <a:t>Optimize</a:t>
            </a:r>
            <a:endParaRPr lang="en-US" sz="1400" dirty="0"/>
          </a:p>
          <a:p>
            <a:pPr marL="0" indent="0">
              <a:buNone/>
            </a:pPr>
            <a:r>
              <a:rPr lang="en-US" sz="1200" dirty="0">
                <a:solidFill>
                  <a:schemeClr val="tx2"/>
                </a:solidFill>
              </a:rPr>
              <a:t>Wrap it in a cost function and let SciPy or PyTorch drive the loop</a:t>
            </a:r>
            <a:endParaRPr lang="en-US" sz="1400" dirty="0"/>
          </a:p>
        </p:txBody>
      </p:sp>
      <p:sp>
        <p:nvSpPr>
          <p:cNvPr id="13" name="PQC note"/>
          <p:cNvSpPr txBox="1"/>
          <p:nvPr/>
        </p:nvSpPr>
        <p:spPr>
          <a:xfrm>
            <a:off x="5669280" y="4160520"/>
            <a:ext cx="3017520" cy="411480"/>
          </a:xfrm>
          <a:prstGeom prst="rect">
            <a:avLst/>
          </a:prstGeom>
          <a:noFill/>
          <a:ln/>
        </p:spPr>
        <p:txBody>
          <a:bodyPr wrap="square" lIns="0" tIns="0" rIns="0" bIns="0" rtlCol="0" anchor="ctr"/>
          <a:lstStyle/>
          <a:p>
            <a:pPr marL="0" indent="0">
              <a:buNone/>
            </a:pPr>
            <a:r>
              <a:rPr lang="en-US" sz="1200" i="1" dirty="0">
                <a:solidFill>
                  <a:schemeClr val="accent4"/>
                </a:solidFill>
              </a:rPr>
              <a:t>This is the building block for VQE, QAOA and quantum ML models.</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QDP in four lines</a:t>
            </a:r>
            <a:endParaRPr lang="en-US" sz="3000" dirty="0"/>
          </a:p>
        </p:txBody>
      </p:sp>
      <p:sp>
        <p:nvSpPr>
          <p:cNvPr id="3" name="Code block"/>
          <p:cNvSpPr txBox="1"/>
          <p:nvPr/>
        </p:nvSpPr>
        <p:spPr>
          <a:xfrm>
            <a:off x="457200" y="1097280"/>
            <a:ext cx="5577840" cy="3520440"/>
          </a:xfrm>
          <a:prstGeom prst="roundRect">
            <a:avLst>
              <a:gd name="adj" fmla="val 2078"/>
            </a:avLst>
          </a:prstGeom>
          <a:solidFill>
            <a:schemeClr val="accent6"/>
          </a:solidFill>
          <a:ln/>
        </p:spPr>
        <p:txBody>
          <a:bodyPr wrap="square" lIns="127000" tIns="177800" rIns="177800" bIns="127000" rtlCol="0" anchor="t"/>
          <a:lstStyle/>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import torch</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from qumat.qdp import QdpEngine</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engine = QdpEngine(device_id=0)          # CUDA by default</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qtensor = engine.encode(</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[0.5, 0.5, 0.5, 0.5],</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num_qubits=2,</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encoding_method="amplitude",</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state = torch.from_dlpack(qtensor)      # zero-copy, on GPU</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print(state.shape, state.dtype, state.device)</a:t>
            </a:r>
            <a:endParaRPr lang="en-US" sz="1100" dirty="0"/>
          </a:p>
          <a:p>
            <a:pPr marL="0" indent="0">
              <a:lnSpc>
                <a:spcPct val="110000"/>
              </a:lnSpc>
              <a:buNone/>
            </a:pPr>
            <a:r>
              <a:rPr lang="en-US" sz="1100" dirty="0">
                <a:solidFill>
                  <a:schemeClr val="accent3"/>
                </a:solidFill>
                <a:latin typeface="Courier New" pitchFamily="34" charset="0"/>
                <a:ea typeface="Courier New" pitchFamily="34" charset="-122"/>
                <a:cs typeface="Courier New" pitchFamily="34" charset="-120"/>
              </a:rPr>
              <a:t>torch.Size([1, 4]) torch.complex64 cuda:0</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a:t>
            </a:r>
            <a:endParaRPr lang="en-US" sz="1100" dirty="0"/>
          </a:p>
          <a:p>
            <a:pPr marL="0" indent="0">
              <a:lnSpc>
                <a:spcPct val="110000"/>
              </a:lnSpc>
              <a:buNone/>
            </a:pPr>
            <a:r>
              <a:rPr lang="en-US" sz="1100" i="1" dirty="0">
                <a:solidFill>
                  <a:schemeClr val="accent5"/>
                </a:solidFill>
                <a:latin typeface="Courier New" pitchFamily="34" charset="0"/>
                <a:ea typeface="Courier New" pitchFamily="34" charset="-122"/>
                <a:cs typeface="Courier New" pitchFamily="34" charset="-120"/>
              </a:rPr>
              <a:t># Batches and files work too</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engine.encode(batch.cuda(), num_qubits=8,</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encoding_method="angle")</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engine.encode("data.parquet", num_qubits=10,</a:t>
            </a:r>
            <a:endParaRPr lang="en-US" sz="1100" dirty="0"/>
          </a:p>
          <a:p>
            <a:pPr marL="0" indent="0">
              <a:lnSpc>
                <a:spcPct val="110000"/>
              </a:lnSpc>
              <a:buNone/>
            </a:pPr>
            <a:r>
              <a:rPr lang="en-US" sz="1100" dirty="0">
                <a:solidFill>
                  <a:schemeClr val="bg1"/>
                </a:solidFill>
                <a:latin typeface="Courier New" pitchFamily="34" charset="0"/>
                <a:ea typeface="Courier New" pitchFamily="34" charset="-122"/>
                <a:cs typeface="Courier New" pitchFamily="34" charset="-120"/>
              </a:rPr>
              <a:t>              encoding_method="amplitude")</a:t>
            </a:r>
            <a:endParaRPr lang="en-US" sz="1100" dirty="0"/>
          </a:p>
        </p:txBody>
      </p:sp>
      <p:sp>
        <p:nvSpPr>
          <p:cNvPr id="4" name="Kernels do the math badge"/>
          <p:cNvSpPr/>
          <p:nvPr/>
        </p:nvSpPr>
        <p:spPr>
          <a:xfrm>
            <a:off x="6309360" y="1143000"/>
            <a:ext cx="502920" cy="502920"/>
          </a:xfrm>
          <a:prstGeom prst="ellipse">
            <a:avLst/>
          </a:prstGeom>
          <a:solidFill>
            <a:srgbClr val="F3F5F8"/>
          </a:solidFill>
          <a:ln w="12700">
            <a:solidFill>
              <a:srgbClr val="F3F5F8"/>
            </a:solidFill>
            <a:prstDash val="solid"/>
          </a:ln>
        </p:spPr>
      </p:sp>
      <p:pic>
        <p:nvPicPr>
          <p:cNvPr id="5" name="Kernels do the math icon" descr="preencoded.png"/>
          <p:cNvPicPr>
            <a:picLocks noChangeAspect="1"/>
          </p:cNvPicPr>
          <p:nvPr/>
        </p:nvPicPr>
        <p:blipFill>
          <a:blip r:embed="rId3"/>
          <a:stretch>
            <a:fillRect/>
          </a:stretch>
        </p:blipFill>
        <p:spPr>
          <a:xfrm>
            <a:off x="6440119" y="1273759"/>
            <a:ext cx="241402" cy="241402"/>
          </a:xfrm>
          <a:prstGeom prst="rect">
            <a:avLst/>
          </a:prstGeom>
        </p:spPr>
      </p:pic>
      <p:sp>
        <p:nvSpPr>
          <p:cNvPr id="6" name="QDP point 1"/>
          <p:cNvSpPr txBox="1"/>
          <p:nvPr/>
        </p:nvSpPr>
        <p:spPr>
          <a:xfrm>
            <a:off x="6949440" y="1097280"/>
            <a:ext cx="1783080" cy="1051560"/>
          </a:xfrm>
          <a:prstGeom prst="rect">
            <a:avLst/>
          </a:prstGeom>
          <a:noFill/>
          <a:ln/>
        </p:spPr>
        <p:txBody>
          <a:bodyPr wrap="square" lIns="0" tIns="0" rIns="0" bIns="0" rtlCol="0" anchor="t"/>
          <a:lstStyle/>
          <a:p>
            <a:pPr marL="0" indent="0">
              <a:buNone/>
            </a:pPr>
            <a:r>
              <a:rPr lang="en-US" sz="1400" b="1" dirty="0">
                <a:solidFill>
                  <a:schemeClr val="tx1"/>
                </a:solidFill>
              </a:rPr>
              <a:t>Kernels do the math</a:t>
            </a:r>
            <a:endParaRPr lang="en-US" sz="1400" dirty="0"/>
          </a:p>
          <a:p>
            <a:pPr marL="0" indent="0">
              <a:buNone/>
            </a:pPr>
            <a:r>
              <a:rPr lang="en-US" sz="1200" dirty="0">
                <a:solidFill>
                  <a:schemeClr val="tx2"/>
                </a:solidFill>
              </a:rPr>
              <a:t>Normalization and state writes run as CUDA kernels</a:t>
            </a:r>
            <a:endParaRPr lang="en-US" sz="1400" dirty="0"/>
          </a:p>
        </p:txBody>
      </p:sp>
      <p:sp>
        <p:nvSpPr>
          <p:cNvPr id="7" name="Feed it anything badge"/>
          <p:cNvSpPr/>
          <p:nvPr/>
        </p:nvSpPr>
        <p:spPr>
          <a:xfrm>
            <a:off x="6309360" y="2286000"/>
            <a:ext cx="502920" cy="502920"/>
          </a:xfrm>
          <a:prstGeom prst="ellipse">
            <a:avLst/>
          </a:prstGeom>
          <a:solidFill>
            <a:srgbClr val="F3F5F8"/>
          </a:solidFill>
          <a:ln w="12700">
            <a:solidFill>
              <a:srgbClr val="F3F5F8"/>
            </a:solidFill>
            <a:prstDash val="solid"/>
          </a:ln>
        </p:spPr>
      </p:sp>
      <p:pic>
        <p:nvPicPr>
          <p:cNvPr id="8" name="Feed it anything icon" descr="preencoded.png"/>
          <p:cNvPicPr>
            <a:picLocks noChangeAspect="1"/>
          </p:cNvPicPr>
          <p:nvPr/>
        </p:nvPicPr>
        <p:blipFill>
          <a:blip r:embed="rId4"/>
          <a:stretch>
            <a:fillRect/>
          </a:stretch>
        </p:blipFill>
        <p:spPr>
          <a:xfrm>
            <a:off x="6440119" y="2416759"/>
            <a:ext cx="241402" cy="241402"/>
          </a:xfrm>
          <a:prstGeom prst="rect">
            <a:avLst/>
          </a:prstGeom>
        </p:spPr>
      </p:pic>
      <p:sp>
        <p:nvSpPr>
          <p:cNvPr id="9" name="QDP point 2"/>
          <p:cNvSpPr txBox="1"/>
          <p:nvPr/>
        </p:nvSpPr>
        <p:spPr>
          <a:xfrm>
            <a:off x="6949440" y="2240280"/>
            <a:ext cx="1783080" cy="1051560"/>
          </a:xfrm>
          <a:prstGeom prst="rect">
            <a:avLst/>
          </a:prstGeom>
          <a:noFill/>
          <a:ln/>
        </p:spPr>
        <p:txBody>
          <a:bodyPr wrap="square" lIns="0" tIns="0" rIns="0" bIns="0" rtlCol="0" anchor="t"/>
          <a:lstStyle/>
          <a:p>
            <a:pPr marL="0" indent="0">
              <a:buNone/>
            </a:pPr>
            <a:r>
              <a:rPr lang="en-US" sz="1400" b="1" dirty="0">
                <a:solidFill>
                  <a:schemeClr val="tx1"/>
                </a:solidFill>
              </a:rPr>
              <a:t>Feed it anything</a:t>
            </a:r>
            <a:endParaRPr lang="en-US" sz="1400" dirty="0"/>
          </a:p>
          <a:p>
            <a:pPr marL="0" indent="0">
              <a:buNone/>
            </a:pPr>
            <a:r>
              <a:rPr lang="en-US" sz="1200" dirty="0">
                <a:solidFill>
                  <a:schemeClr val="tx2"/>
                </a:solidFill>
              </a:rPr>
              <a:t>Lists, NumPy, torch tensors, Parquet, Arrow, .npy, .pt</a:t>
            </a:r>
            <a:endParaRPr lang="en-US" sz="1400" dirty="0"/>
          </a:p>
        </p:txBody>
      </p:sp>
      <p:sp>
        <p:nvSpPr>
          <p:cNvPr id="10" name="Train right after badge"/>
          <p:cNvSpPr/>
          <p:nvPr/>
        </p:nvSpPr>
        <p:spPr>
          <a:xfrm>
            <a:off x="6309360" y="3429000"/>
            <a:ext cx="502920" cy="502920"/>
          </a:xfrm>
          <a:prstGeom prst="ellipse">
            <a:avLst/>
          </a:prstGeom>
          <a:solidFill>
            <a:srgbClr val="F3F5F8"/>
          </a:solidFill>
          <a:ln w="12700">
            <a:solidFill>
              <a:srgbClr val="F3F5F8"/>
            </a:solidFill>
            <a:prstDash val="solid"/>
          </a:ln>
        </p:spPr>
      </p:sp>
      <p:pic>
        <p:nvPicPr>
          <p:cNvPr id="11" name="Train right after icon" descr="preencoded.png"/>
          <p:cNvPicPr>
            <a:picLocks noChangeAspect="1"/>
          </p:cNvPicPr>
          <p:nvPr/>
        </p:nvPicPr>
        <p:blipFill>
          <a:blip r:embed="rId5"/>
          <a:stretch>
            <a:fillRect/>
          </a:stretch>
        </p:blipFill>
        <p:spPr>
          <a:xfrm>
            <a:off x="6440119" y="3559759"/>
            <a:ext cx="241402" cy="241402"/>
          </a:xfrm>
          <a:prstGeom prst="rect">
            <a:avLst/>
          </a:prstGeom>
        </p:spPr>
      </p:pic>
      <p:sp>
        <p:nvSpPr>
          <p:cNvPr id="12" name="QDP point 3"/>
          <p:cNvSpPr txBox="1"/>
          <p:nvPr/>
        </p:nvSpPr>
        <p:spPr>
          <a:xfrm>
            <a:off x="6949440" y="3383280"/>
            <a:ext cx="1783080" cy="1051560"/>
          </a:xfrm>
          <a:prstGeom prst="rect">
            <a:avLst/>
          </a:prstGeom>
          <a:noFill/>
          <a:ln/>
        </p:spPr>
        <p:txBody>
          <a:bodyPr wrap="square" lIns="0" tIns="0" rIns="0" bIns="0" rtlCol="0" anchor="t"/>
          <a:lstStyle/>
          <a:p>
            <a:pPr marL="0" indent="0">
              <a:buNone/>
            </a:pPr>
            <a:r>
              <a:rPr lang="en-US" sz="1400" b="1" dirty="0">
                <a:solidFill>
                  <a:schemeClr val="tx1"/>
                </a:solidFill>
              </a:rPr>
              <a:t>Train right after</a:t>
            </a:r>
            <a:endParaRPr lang="en-US" sz="1400" dirty="0"/>
          </a:p>
          <a:p>
            <a:pPr marL="0" indent="0">
              <a:buNone/>
            </a:pPr>
            <a:r>
              <a:rPr lang="en-US" sz="1200" dirty="0">
                <a:solidFill>
                  <a:schemeClr val="tx2"/>
                </a:solidFill>
              </a:rPr>
              <a:t>The DLPack tensor plugs straight into a PyTorch model</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Pick a task: one to two hours each, no GPU</a:t>
            </a:r>
            <a:endParaRPr lang="en-US" sz="3000" dirty="0"/>
          </a:p>
        </p:txBody>
      </p:sp>
      <p:sp>
        <p:nvSpPr>
          <p:cNvPr id="3" name="Column header Track A: Qumat, Python only"/>
          <p:cNvSpPr txBox="1"/>
          <p:nvPr/>
        </p:nvSpPr>
        <p:spPr>
          <a:xfrm>
            <a:off x="457200" y="1005840"/>
            <a:ext cx="4023360" cy="320040"/>
          </a:xfrm>
          <a:prstGeom prst="rect">
            <a:avLst/>
          </a:prstGeom>
          <a:noFill/>
          <a:ln/>
        </p:spPr>
        <p:txBody>
          <a:bodyPr wrap="square" lIns="0" tIns="0" rIns="0" bIns="0" rtlCol="0" anchor="ctr"/>
          <a:lstStyle/>
          <a:p>
            <a:pPr marL="0" indent="0">
              <a:buNone/>
            </a:pPr>
            <a:r>
              <a:rPr lang="en-US" sz="1500" b="1" dirty="0">
                <a:solidFill>
                  <a:schemeClr val="tx1"/>
                </a:solidFill>
              </a:rPr>
              <a:t>Track A: Qumat, Python only</a:t>
            </a:r>
            <a:endParaRPr lang="en-US" sz="1500" dirty="0"/>
          </a:p>
        </p:txBody>
      </p:sp>
      <p:sp>
        <p:nvSpPr>
          <p:cNvPr id="4" name="Column header Track B: QDP"/>
          <p:cNvSpPr txBox="1"/>
          <p:nvPr/>
        </p:nvSpPr>
        <p:spPr>
          <a:xfrm>
            <a:off x="4663440" y="1005840"/>
            <a:ext cx="4023360" cy="320040"/>
          </a:xfrm>
          <a:prstGeom prst="rect">
            <a:avLst/>
          </a:prstGeom>
          <a:noFill/>
          <a:ln/>
        </p:spPr>
        <p:txBody>
          <a:bodyPr wrap="square" lIns="0" tIns="0" rIns="0" bIns="0" rtlCol="0" anchor="ctr"/>
          <a:lstStyle/>
          <a:p>
            <a:pPr marL="0" indent="0">
              <a:buNone/>
            </a:pPr>
            <a:r>
              <a:rPr lang="en-US" sz="1500" b="1" dirty="0">
                <a:solidFill>
                  <a:schemeClr val="tx1"/>
                </a:solidFill>
              </a:rPr>
              <a:t>Track B: QDP</a:t>
            </a:r>
            <a:endParaRPr lang="en-US" sz="1500" dirty="0"/>
          </a:p>
        </p:txBody>
      </p:sp>
      <p:sp>
        <p:nvSpPr>
          <p:cNvPr id="5" name="A A1 card"/>
          <p:cNvSpPr/>
          <p:nvPr/>
        </p:nvSpPr>
        <p:spPr>
          <a:xfrm>
            <a:off x="457200" y="1371600"/>
            <a:ext cx="4023360" cy="457200"/>
          </a:xfrm>
          <a:prstGeom prst="roundRect">
            <a:avLst>
              <a:gd name="adj" fmla="val 16000"/>
            </a:avLst>
          </a:prstGeom>
          <a:solidFill>
            <a:schemeClr val="bg2"/>
          </a:solidFill>
          <a:ln w="12700">
            <a:solidFill>
              <a:srgbClr val="333333"/>
            </a:solidFill>
            <a:prstDash val="solid"/>
          </a:ln>
        </p:spPr>
      </p:sp>
      <p:sp>
        <p:nvSpPr>
          <p:cNvPr id="6" name="A A1 id"/>
          <p:cNvSpPr txBox="1"/>
          <p:nvPr/>
        </p:nvSpPr>
        <p:spPr>
          <a:xfrm>
            <a:off x="548640" y="1371600"/>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A1</a:t>
            </a:r>
            <a:endParaRPr lang="en-US" sz="1200" dirty="0"/>
          </a:p>
        </p:txBody>
      </p:sp>
      <p:sp>
        <p:nvSpPr>
          <p:cNvPr id="7" name="A A1 text"/>
          <p:cNvSpPr txBox="1"/>
          <p:nvPr/>
        </p:nvSpPr>
        <p:spPr>
          <a:xfrm>
            <a:off x="1005840" y="1371600"/>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Clear error for an unknown backend name</a:t>
            </a:r>
            <a:endParaRPr lang="en-US" sz="1100" dirty="0"/>
          </a:p>
          <a:p>
            <a:pPr marL="0" indent="0">
              <a:buNone/>
            </a:pPr>
            <a:r>
              <a:rPr lang="en-US" sz="950" dirty="0">
                <a:solidFill>
                  <a:schemeClr val="accent5"/>
                </a:solidFill>
              </a:rPr>
              <a:t>ModuleNotFoundError leaks today</a:t>
            </a:r>
            <a:endParaRPr lang="en-US" sz="1100" dirty="0"/>
          </a:p>
        </p:txBody>
      </p:sp>
      <p:sp>
        <p:nvSpPr>
          <p:cNvPr id="8" name="A A2 card"/>
          <p:cNvSpPr/>
          <p:nvPr/>
        </p:nvSpPr>
        <p:spPr>
          <a:xfrm>
            <a:off x="457200" y="1901952"/>
            <a:ext cx="4023360" cy="457200"/>
          </a:xfrm>
          <a:prstGeom prst="roundRect">
            <a:avLst>
              <a:gd name="adj" fmla="val 16000"/>
            </a:avLst>
          </a:prstGeom>
          <a:solidFill>
            <a:schemeClr val="bg2"/>
          </a:solidFill>
          <a:ln w="12700">
            <a:solidFill>
              <a:srgbClr val="333333"/>
            </a:solidFill>
            <a:prstDash val="solid"/>
          </a:ln>
        </p:spPr>
      </p:sp>
      <p:sp>
        <p:nvSpPr>
          <p:cNvPr id="9" name="A A2 id"/>
          <p:cNvSpPr txBox="1"/>
          <p:nvPr/>
        </p:nvSpPr>
        <p:spPr>
          <a:xfrm>
            <a:off x="548640" y="1901952"/>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A2</a:t>
            </a:r>
            <a:endParaRPr lang="en-US" sz="1200" dirty="0"/>
          </a:p>
        </p:txBody>
      </p:sp>
      <p:sp>
        <p:nvSpPr>
          <p:cNvPr id="10" name="A A2 text"/>
          <p:cNvSpPr txBox="1"/>
          <p:nvPr/>
        </p:nvSpPr>
        <p:spPr>
          <a:xfrm>
            <a:off x="1005840" y="1901952"/>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Unsupported simulator_type should raise</a:t>
            </a:r>
            <a:endParaRPr lang="en-US" sz="1100" dirty="0"/>
          </a:p>
          <a:p>
            <a:pPr marL="0" indent="0">
              <a:buNone/>
            </a:pPr>
            <a:r>
              <a:rPr lang="en-US" sz="950" dirty="0">
                <a:solidFill>
                  <a:schemeClr val="accent5"/>
                </a:solidFill>
              </a:rPr>
              <a:t>both Cirq and Braket just print()</a:t>
            </a:r>
            <a:endParaRPr lang="en-US" sz="1100" dirty="0"/>
          </a:p>
        </p:txBody>
      </p:sp>
      <p:sp>
        <p:nvSpPr>
          <p:cNvPr id="11" name="A A3 card"/>
          <p:cNvSpPr/>
          <p:nvPr/>
        </p:nvSpPr>
        <p:spPr>
          <a:xfrm>
            <a:off x="457200" y="2432304"/>
            <a:ext cx="4023360" cy="457200"/>
          </a:xfrm>
          <a:prstGeom prst="roundRect">
            <a:avLst>
              <a:gd name="adj" fmla="val 16000"/>
            </a:avLst>
          </a:prstGeom>
          <a:solidFill>
            <a:schemeClr val="bg2"/>
          </a:solidFill>
          <a:ln w="12700">
            <a:solidFill>
              <a:srgbClr val="333333"/>
            </a:solidFill>
            <a:prstDash val="solid"/>
          </a:ln>
        </p:spPr>
      </p:sp>
      <p:sp>
        <p:nvSpPr>
          <p:cNvPr id="12" name="A A3 id"/>
          <p:cNvSpPr txBox="1"/>
          <p:nvPr/>
        </p:nvSpPr>
        <p:spPr>
          <a:xfrm>
            <a:off x="548640" y="2432304"/>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A3</a:t>
            </a:r>
            <a:endParaRPr lang="en-US" sz="1200" dirty="0"/>
          </a:p>
        </p:txBody>
      </p:sp>
      <p:sp>
        <p:nvSpPr>
          <p:cNvPr id="13" name="A A3 text"/>
          <p:cNvSpPr txBox="1"/>
          <p:nvPr/>
        </p:nvSpPr>
        <p:spPr>
          <a:xfrm>
            <a:off x="1005840" y="2432304"/>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Cirq backend ignores its initialized simulator</a:t>
            </a:r>
            <a:endParaRPr lang="en-US" sz="1100" dirty="0"/>
          </a:p>
          <a:p>
            <a:pPr marL="0" indent="0">
              <a:buNone/>
            </a:pPr>
            <a:r>
              <a:rPr lang="en-US" sz="950" dirty="0">
                <a:solidFill>
                  <a:schemeClr val="accent5"/>
                </a:solidFill>
              </a:rPr>
              <a:t>hard-coded cirq.Simulator()</a:t>
            </a:r>
            <a:endParaRPr lang="en-US" sz="1100" dirty="0"/>
          </a:p>
        </p:txBody>
      </p:sp>
      <p:sp>
        <p:nvSpPr>
          <p:cNvPr id="14" name="A A4 card"/>
          <p:cNvSpPr/>
          <p:nvPr/>
        </p:nvSpPr>
        <p:spPr>
          <a:xfrm>
            <a:off x="457200" y="2962656"/>
            <a:ext cx="4023360" cy="457200"/>
          </a:xfrm>
          <a:prstGeom prst="roundRect">
            <a:avLst>
              <a:gd name="adj" fmla="val 16000"/>
            </a:avLst>
          </a:prstGeom>
          <a:solidFill>
            <a:schemeClr val="bg2"/>
          </a:solidFill>
          <a:ln w="12700">
            <a:solidFill>
              <a:srgbClr val="333333"/>
            </a:solidFill>
            <a:prstDash val="solid"/>
          </a:ln>
        </p:spPr>
      </p:sp>
      <p:sp>
        <p:nvSpPr>
          <p:cNvPr id="15" name="A A4 id"/>
          <p:cNvSpPr txBox="1"/>
          <p:nvPr/>
        </p:nvSpPr>
        <p:spPr>
          <a:xfrm>
            <a:off x="548640" y="2962656"/>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A4</a:t>
            </a:r>
            <a:endParaRPr lang="en-US" sz="1200" dirty="0"/>
          </a:p>
        </p:txBody>
      </p:sp>
      <p:sp>
        <p:nvSpPr>
          <p:cNvPr id="16" name="A A4 text"/>
          <p:cNvSpPr txBox="1"/>
          <p:nvPr/>
        </p:nvSpPr>
        <p:spPr>
          <a:xfrm>
            <a:off x="1005840" y="2962656"/>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Shared parameter name fails on Qiskit only</a:t>
            </a:r>
            <a:endParaRPr lang="en-US" sz="1100" dirty="0"/>
          </a:p>
          <a:p>
            <a:pPr marL="0" indent="0">
              <a:buNone/>
            </a:pPr>
            <a:r>
              <a:rPr lang="en-US" sz="950" dirty="0">
                <a:solidFill>
                  <a:schemeClr val="accent5"/>
                </a:solidFill>
              </a:rPr>
              <a:t>name conflict adding parameter 't'</a:t>
            </a:r>
            <a:endParaRPr lang="en-US" sz="1100" dirty="0"/>
          </a:p>
        </p:txBody>
      </p:sp>
      <p:sp>
        <p:nvSpPr>
          <p:cNvPr id="17" name="A A5 card"/>
          <p:cNvSpPr/>
          <p:nvPr/>
        </p:nvSpPr>
        <p:spPr>
          <a:xfrm>
            <a:off x="457200" y="3493008"/>
            <a:ext cx="4023360" cy="457200"/>
          </a:xfrm>
          <a:prstGeom prst="roundRect">
            <a:avLst>
              <a:gd name="adj" fmla="val 16000"/>
            </a:avLst>
          </a:prstGeom>
          <a:solidFill>
            <a:schemeClr val="bg2"/>
          </a:solidFill>
          <a:ln w="12700">
            <a:solidFill>
              <a:srgbClr val="333333"/>
            </a:solidFill>
            <a:prstDash val="solid"/>
          </a:ln>
        </p:spPr>
      </p:sp>
      <p:sp>
        <p:nvSpPr>
          <p:cNvPr id="18" name="A A5 id"/>
          <p:cNvSpPr txBox="1"/>
          <p:nvPr/>
        </p:nvSpPr>
        <p:spPr>
          <a:xfrm>
            <a:off x="548640" y="3493008"/>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A5</a:t>
            </a:r>
            <a:endParaRPr lang="en-US" sz="1200" dirty="0"/>
          </a:p>
        </p:txBody>
      </p:sp>
      <p:sp>
        <p:nvSpPr>
          <p:cNvPr id="19" name="A A5 text"/>
          <p:cNvSpPr txBox="1"/>
          <p:nvPr/>
        </p:nvSpPr>
        <p:spPr>
          <a:xfrm>
            <a:off x="1005840" y="3493008"/>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create_empty_circuit() without num_qubits</a:t>
            </a:r>
            <a:endParaRPr lang="en-US" sz="1100" dirty="0"/>
          </a:p>
          <a:p>
            <a:pPr marL="0" indent="0">
              <a:buNone/>
            </a:pPr>
            <a:r>
              <a:rPr lang="en-US" sz="950" dirty="0">
                <a:solidFill>
                  <a:schemeClr val="accent5"/>
                </a:solidFill>
              </a:rPr>
              <a:t>Qiskit raises, others allocate</a:t>
            </a:r>
            <a:endParaRPr lang="en-US" sz="1100" dirty="0"/>
          </a:p>
        </p:txBody>
      </p:sp>
      <p:sp>
        <p:nvSpPr>
          <p:cNvPr id="20" name="A A6 card"/>
          <p:cNvSpPr/>
          <p:nvPr/>
        </p:nvSpPr>
        <p:spPr>
          <a:xfrm>
            <a:off x="457200" y="4023360"/>
            <a:ext cx="4023360" cy="457200"/>
          </a:xfrm>
          <a:prstGeom prst="roundRect">
            <a:avLst>
              <a:gd name="adj" fmla="val 16000"/>
            </a:avLst>
          </a:prstGeom>
          <a:solidFill>
            <a:schemeClr val="bg2"/>
          </a:solidFill>
          <a:ln w="12700">
            <a:solidFill>
              <a:srgbClr val="333333"/>
            </a:solidFill>
            <a:prstDash val="solid"/>
          </a:ln>
        </p:spPr>
      </p:sp>
      <p:sp>
        <p:nvSpPr>
          <p:cNvPr id="21" name="A A6 id"/>
          <p:cNvSpPr txBox="1"/>
          <p:nvPr/>
        </p:nvSpPr>
        <p:spPr>
          <a:xfrm>
            <a:off x="548640" y="4023360"/>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A6</a:t>
            </a:r>
            <a:endParaRPr lang="en-US" sz="1200" dirty="0"/>
          </a:p>
        </p:txBody>
      </p:sp>
      <p:sp>
        <p:nvSpPr>
          <p:cNvPr id="22" name="A A6 text"/>
          <p:cNvSpPr txBox="1"/>
          <p:nvPr/>
        </p:nvSpPr>
        <p:spPr>
          <a:xfrm>
            <a:off x="1005840" y="4023360"/>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Add one missing gate: S, S†, T†, CZ or Phase</a:t>
            </a:r>
            <a:endParaRPr lang="en-US" sz="1100" dirty="0"/>
          </a:p>
          <a:p>
            <a:pPr marL="0" indent="0">
              <a:buNone/>
            </a:pPr>
            <a:r>
              <a:rPr lang="en-US" sz="950" dirty="0">
                <a:solidFill>
                  <a:schemeClr val="accent5"/>
                </a:solidFill>
              </a:rPr>
              <a:t>one gate per person, three backends</a:t>
            </a:r>
            <a:endParaRPr lang="en-US" sz="1100" dirty="0"/>
          </a:p>
        </p:txBody>
      </p:sp>
      <p:sp>
        <p:nvSpPr>
          <p:cNvPr id="23" name="B B1 card"/>
          <p:cNvSpPr/>
          <p:nvPr/>
        </p:nvSpPr>
        <p:spPr>
          <a:xfrm>
            <a:off x="4663440" y="1371600"/>
            <a:ext cx="4023360" cy="457200"/>
          </a:xfrm>
          <a:prstGeom prst="roundRect">
            <a:avLst>
              <a:gd name="adj" fmla="val 16000"/>
            </a:avLst>
          </a:prstGeom>
          <a:solidFill>
            <a:schemeClr val="bg2"/>
          </a:solidFill>
          <a:ln w="12700">
            <a:solidFill>
              <a:srgbClr val="333333"/>
            </a:solidFill>
            <a:prstDash val="solid"/>
          </a:ln>
        </p:spPr>
      </p:sp>
      <p:sp>
        <p:nvSpPr>
          <p:cNvPr id="24" name="B B1 id"/>
          <p:cNvSpPr txBox="1"/>
          <p:nvPr/>
        </p:nvSpPr>
        <p:spPr>
          <a:xfrm>
            <a:off x="4754880" y="1371600"/>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B1</a:t>
            </a:r>
            <a:endParaRPr lang="en-US" sz="1200" dirty="0"/>
          </a:p>
        </p:txBody>
      </p:sp>
      <p:sp>
        <p:nvSpPr>
          <p:cNvPr id="25" name="B B1 text"/>
          <p:cNvSpPr txBox="1"/>
          <p:nvPr/>
        </p:nvSpPr>
        <p:spPr>
          <a:xfrm>
            <a:off x="5212080" y="1371600"/>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#1469  Validate QdpBenchmark arguments</a:t>
            </a:r>
            <a:endParaRPr lang="en-US" sz="1100" dirty="0"/>
          </a:p>
          <a:p>
            <a:pPr marL="0" indent="0">
              <a:buNone/>
            </a:pPr>
            <a:r>
              <a:rPr lang="en-US" sz="950" dirty="0">
                <a:solidFill>
                  <a:schemeClr val="accent5"/>
                </a:solidFill>
              </a:rPr>
              <a:t>pure Python</a:t>
            </a:r>
            <a:endParaRPr lang="en-US" sz="1100" dirty="0"/>
          </a:p>
        </p:txBody>
      </p:sp>
      <p:sp>
        <p:nvSpPr>
          <p:cNvPr id="26" name="B B2 card"/>
          <p:cNvSpPr/>
          <p:nvPr/>
        </p:nvSpPr>
        <p:spPr>
          <a:xfrm>
            <a:off x="4663440" y="1901952"/>
            <a:ext cx="4023360" cy="457200"/>
          </a:xfrm>
          <a:prstGeom prst="roundRect">
            <a:avLst>
              <a:gd name="adj" fmla="val 16000"/>
            </a:avLst>
          </a:prstGeom>
          <a:solidFill>
            <a:schemeClr val="bg2"/>
          </a:solidFill>
          <a:ln w="12700">
            <a:solidFill>
              <a:srgbClr val="333333"/>
            </a:solidFill>
            <a:prstDash val="solid"/>
          </a:ln>
        </p:spPr>
      </p:sp>
      <p:sp>
        <p:nvSpPr>
          <p:cNvPr id="27" name="B B2 id"/>
          <p:cNvSpPr txBox="1"/>
          <p:nvPr/>
        </p:nvSpPr>
        <p:spPr>
          <a:xfrm>
            <a:off x="4754880" y="1901952"/>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B2</a:t>
            </a:r>
            <a:endParaRPr lang="en-US" sz="1200" dirty="0"/>
          </a:p>
        </p:txBody>
      </p:sp>
      <p:sp>
        <p:nvSpPr>
          <p:cNvPr id="28" name="B B2 text"/>
          <p:cNvSpPr txBox="1"/>
          <p:nvPr/>
        </p:nvSpPr>
        <p:spPr>
          <a:xfrm>
            <a:off x="5212080" y="1901952"/>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#1331  Skip GPU tests when no CUDA device</a:t>
            </a:r>
            <a:endParaRPr lang="en-US" sz="1100" dirty="0"/>
          </a:p>
          <a:p>
            <a:pPr marL="0" indent="0">
              <a:buNone/>
            </a:pPr>
            <a:r>
              <a:rPr lang="en-US" sz="950" dirty="0">
                <a:solidFill>
                  <a:schemeClr val="accent5"/>
                </a:solidFill>
              </a:rPr>
              <a:t>pure Python, test hygiene</a:t>
            </a:r>
            <a:endParaRPr lang="en-US" sz="1100" dirty="0"/>
          </a:p>
        </p:txBody>
      </p:sp>
      <p:sp>
        <p:nvSpPr>
          <p:cNvPr id="29" name="B B3 card"/>
          <p:cNvSpPr/>
          <p:nvPr/>
        </p:nvSpPr>
        <p:spPr>
          <a:xfrm>
            <a:off x="4663440" y="2432304"/>
            <a:ext cx="4023360" cy="457200"/>
          </a:xfrm>
          <a:prstGeom prst="roundRect">
            <a:avLst>
              <a:gd name="adj" fmla="val 16000"/>
            </a:avLst>
          </a:prstGeom>
          <a:solidFill>
            <a:schemeClr val="bg2"/>
          </a:solidFill>
          <a:ln w="12700">
            <a:solidFill>
              <a:srgbClr val="333333"/>
            </a:solidFill>
            <a:prstDash val="solid"/>
          </a:ln>
        </p:spPr>
      </p:sp>
      <p:sp>
        <p:nvSpPr>
          <p:cNvPr id="30" name="B B3 id"/>
          <p:cNvSpPr txBox="1"/>
          <p:nvPr/>
        </p:nvSpPr>
        <p:spPr>
          <a:xfrm>
            <a:off x="4754880" y="2432304"/>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B3</a:t>
            </a:r>
            <a:endParaRPr lang="en-US" sz="1200" dirty="0"/>
          </a:p>
        </p:txBody>
      </p:sp>
      <p:sp>
        <p:nvSpPr>
          <p:cNvPr id="31" name="B B3 text"/>
          <p:cNvSpPr txBox="1"/>
          <p:nvPr/>
        </p:nvSpPr>
        <p:spPr>
          <a:xfrm>
            <a:off x="5212080" y="2432304"/>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#1468  Honor the loader batch limit</a:t>
            </a:r>
            <a:endParaRPr lang="en-US" sz="1100" dirty="0"/>
          </a:p>
          <a:p>
            <a:pPr marL="0" indent="0">
              <a:buNone/>
            </a:pPr>
            <a:r>
              <a:rPr lang="en-US" sz="950" dirty="0">
                <a:solidFill>
                  <a:schemeClr val="accent5"/>
                </a:solidFill>
              </a:rPr>
              <a:t>one-line wrapper fix plus a test</a:t>
            </a:r>
            <a:endParaRPr lang="en-US" sz="1100" dirty="0"/>
          </a:p>
        </p:txBody>
      </p:sp>
      <p:sp>
        <p:nvSpPr>
          <p:cNvPr id="32" name="B B4 card"/>
          <p:cNvSpPr/>
          <p:nvPr/>
        </p:nvSpPr>
        <p:spPr>
          <a:xfrm>
            <a:off x="4663440" y="2962656"/>
            <a:ext cx="4023360" cy="457200"/>
          </a:xfrm>
          <a:prstGeom prst="roundRect">
            <a:avLst>
              <a:gd name="adj" fmla="val 16000"/>
            </a:avLst>
          </a:prstGeom>
          <a:solidFill>
            <a:schemeClr val="bg2"/>
          </a:solidFill>
          <a:ln w="12700">
            <a:solidFill>
              <a:srgbClr val="333333"/>
            </a:solidFill>
            <a:prstDash val="solid"/>
          </a:ln>
        </p:spPr>
      </p:sp>
      <p:sp>
        <p:nvSpPr>
          <p:cNvPr id="33" name="B B4 id"/>
          <p:cNvSpPr txBox="1"/>
          <p:nvPr/>
        </p:nvSpPr>
        <p:spPr>
          <a:xfrm>
            <a:off x="4754880" y="2962656"/>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B4</a:t>
            </a:r>
            <a:endParaRPr lang="en-US" sz="1200" dirty="0"/>
          </a:p>
        </p:txBody>
      </p:sp>
      <p:sp>
        <p:nvSpPr>
          <p:cNvPr id="34" name="B B4 text"/>
          <p:cNvSpPr txBox="1"/>
          <p:nvPr/>
        </p:nvSpPr>
        <p:spPr>
          <a:xfrm>
            <a:off x="5212080" y="2962656"/>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#1472  Read LZ4-compressed Feather files</a:t>
            </a:r>
            <a:endParaRPr lang="en-US" sz="1100" dirty="0"/>
          </a:p>
          <a:p>
            <a:pPr marL="0" indent="0">
              <a:buNone/>
            </a:pPr>
            <a:r>
              <a:rPr lang="en-US" sz="950" dirty="0">
                <a:solidFill>
                  <a:schemeClr val="accent5"/>
                </a:solidFill>
              </a:rPr>
              <a:t>Rust reader, needs cargo installed</a:t>
            </a:r>
            <a:endParaRPr lang="en-US" sz="1100" dirty="0"/>
          </a:p>
        </p:txBody>
      </p:sp>
      <p:sp>
        <p:nvSpPr>
          <p:cNvPr id="35" name="B B5 card"/>
          <p:cNvSpPr/>
          <p:nvPr/>
        </p:nvSpPr>
        <p:spPr>
          <a:xfrm>
            <a:off x="4663440" y="3493008"/>
            <a:ext cx="4023360" cy="457200"/>
          </a:xfrm>
          <a:prstGeom prst="roundRect">
            <a:avLst>
              <a:gd name="adj" fmla="val 16000"/>
            </a:avLst>
          </a:prstGeom>
          <a:solidFill>
            <a:schemeClr val="bg2"/>
          </a:solidFill>
          <a:ln w="12700">
            <a:solidFill>
              <a:srgbClr val="333333"/>
            </a:solidFill>
            <a:prstDash val="solid"/>
          </a:ln>
        </p:spPr>
      </p:sp>
      <p:sp>
        <p:nvSpPr>
          <p:cNvPr id="36" name="B B5 id"/>
          <p:cNvSpPr txBox="1"/>
          <p:nvPr/>
        </p:nvSpPr>
        <p:spPr>
          <a:xfrm>
            <a:off x="4754880" y="3493008"/>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B5</a:t>
            </a:r>
            <a:endParaRPr lang="en-US" sz="1200" dirty="0"/>
          </a:p>
        </p:txBody>
      </p:sp>
      <p:sp>
        <p:nvSpPr>
          <p:cNvPr id="37" name="B B5 text"/>
          <p:cNvSpPr txBox="1"/>
          <p:nvPr/>
        </p:nvSpPr>
        <p:spPr>
          <a:xfrm>
            <a:off x="5212080" y="3493008"/>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#787    NumPy file size check against OOM</a:t>
            </a:r>
            <a:endParaRPr lang="en-US" sz="1100" dirty="0"/>
          </a:p>
          <a:p>
            <a:pPr marL="0" indent="0">
              <a:buNone/>
            </a:pPr>
            <a:r>
              <a:rPr lang="en-US" sz="950" dirty="0">
                <a:solidFill>
                  <a:schemeClr val="accent5"/>
                </a:solidFill>
              </a:rPr>
              <a:t>Rust reader, needs cargo installed</a:t>
            </a:r>
            <a:endParaRPr lang="en-US" sz="1100" dirty="0"/>
          </a:p>
        </p:txBody>
      </p:sp>
      <p:sp>
        <p:nvSpPr>
          <p:cNvPr id="38" name="B B6 card"/>
          <p:cNvSpPr/>
          <p:nvPr/>
        </p:nvSpPr>
        <p:spPr>
          <a:xfrm>
            <a:off x="4663440" y="4023360"/>
            <a:ext cx="4023360" cy="457200"/>
          </a:xfrm>
          <a:prstGeom prst="roundRect">
            <a:avLst>
              <a:gd name="adj" fmla="val 16000"/>
            </a:avLst>
          </a:prstGeom>
          <a:solidFill>
            <a:schemeClr val="bg2"/>
          </a:solidFill>
          <a:ln w="12700">
            <a:solidFill>
              <a:srgbClr val="333333"/>
            </a:solidFill>
            <a:prstDash val="solid"/>
          </a:ln>
        </p:spPr>
      </p:sp>
      <p:sp>
        <p:nvSpPr>
          <p:cNvPr id="39" name="B B6 id"/>
          <p:cNvSpPr txBox="1"/>
          <p:nvPr/>
        </p:nvSpPr>
        <p:spPr>
          <a:xfrm>
            <a:off x="4754880" y="4023360"/>
            <a:ext cx="457200" cy="457200"/>
          </a:xfrm>
          <a:prstGeom prst="rect">
            <a:avLst/>
          </a:prstGeom>
          <a:noFill/>
          <a:ln/>
        </p:spPr>
        <p:txBody>
          <a:bodyPr wrap="square" lIns="0" tIns="0" rIns="0" bIns="0" rtlCol="0" anchor="ctr"/>
          <a:lstStyle/>
          <a:p>
            <a:pPr marL="0" indent="0">
              <a:buNone/>
            </a:pPr>
            <a:r>
              <a:rPr lang="en-US" sz="1200" b="1" dirty="0">
                <a:solidFill>
                  <a:schemeClr val="accent1"/>
                </a:solidFill>
              </a:rPr>
              <a:t>B6</a:t>
            </a:r>
            <a:endParaRPr lang="en-US" sz="1200" dirty="0"/>
          </a:p>
        </p:txBody>
      </p:sp>
      <p:sp>
        <p:nvSpPr>
          <p:cNvPr id="40" name="B B6 text"/>
          <p:cNvSpPr txBox="1"/>
          <p:nvPr/>
        </p:nvSpPr>
        <p:spPr>
          <a:xfrm>
            <a:off x="5212080" y="4023360"/>
            <a:ext cx="3429000" cy="457200"/>
          </a:xfrm>
          <a:prstGeom prst="rect">
            <a:avLst/>
          </a:prstGeom>
          <a:noFill/>
          <a:ln/>
        </p:spPr>
        <p:txBody>
          <a:bodyPr wrap="square" lIns="0" tIns="0" rIns="0" bIns="0" rtlCol="0" anchor="ctr"/>
          <a:lstStyle/>
          <a:p>
            <a:pPr marL="0" indent="0">
              <a:buNone/>
            </a:pPr>
            <a:r>
              <a:rPr lang="en-US" sz="1100" b="1" dirty="0">
                <a:solidFill>
                  <a:schemeClr val="tx1"/>
                </a:solidFill>
              </a:rPr>
              <a:t>#1436  VecDeque in StreamingProducer</a:t>
            </a:r>
            <a:endParaRPr lang="en-US" sz="1100" dirty="0"/>
          </a:p>
          <a:p>
            <a:pPr marL="0" indent="0">
              <a:buNone/>
            </a:pPr>
            <a:r>
              <a:rPr lang="en-US" sz="950" dirty="0">
                <a:solidFill>
                  <a:schemeClr val="accent5"/>
                </a:solidFill>
              </a:rPr>
              <a:t>Rust, needs cargo installed</a:t>
            </a:r>
            <a:endParaRPr lang="en-US" sz="1100" dirty="0"/>
          </a:p>
        </p:txBody>
      </p:sp>
      <p:sp>
        <p:nvSpPr>
          <p:cNvPr id="41" name="Task footnote"/>
          <p:cNvSpPr txBox="1"/>
          <p:nvPr/>
        </p:nvSpPr>
        <p:spPr>
          <a:xfrm>
            <a:off x="457200" y="4553712"/>
            <a:ext cx="8229600" cy="201168"/>
          </a:xfrm>
          <a:prstGeom prst="rect">
            <a:avLst/>
          </a:prstGeom>
          <a:noFill/>
          <a:ln/>
        </p:spPr>
        <p:txBody>
          <a:bodyPr wrap="square" lIns="0" tIns="0" rIns="0" bIns="0" rtlCol="0" anchor="ctr"/>
          <a:lstStyle/>
          <a:p>
            <a:pPr marL="0" indent="0">
              <a:buNone/>
            </a:pPr>
            <a:r>
              <a:rPr lang="en-US" sz="1000" i="1" dirty="0">
                <a:solidFill>
                  <a:schemeClr val="tx2"/>
                </a:solidFill>
              </a:rPr>
              <a:t>Claim a task by commenting on its issue. Rust tasks: start cargo build right away (5 to 10 min)</a:t>
            </a:r>
            <a:endParaRPr lang="en-US" sz="1000" dirty="0"/>
          </a:p>
        </p:txBody>
      </p:sp>
      <p:sp>
        <p:nvSpPr>
          <p:cNvPr id="42"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40080"/>
          </a:xfrm>
          <a:prstGeom prst="rect">
            <a:avLst/>
          </a:prstGeom>
          <a:noFill/>
          <a:ln/>
        </p:spPr>
        <p:txBody>
          <a:bodyPr wrap="square" lIns="0" tIns="0" rIns="0" bIns="0" rtlCol="0" anchor="ctr"/>
          <a:lstStyle/>
          <a:p>
            <a:pPr marL="0" indent="0" algn="l">
              <a:buNone/>
            </a:pPr>
            <a:r>
              <a:rPr lang="en-US" sz="3000" b="1" dirty="0">
                <a:solidFill>
                  <a:schemeClr val="tx1"/>
                </a:solidFill>
              </a:rPr>
              <a:t>From idea to merged pull request</a:t>
            </a:r>
            <a:endParaRPr lang="en-US" sz="3000" dirty="0"/>
          </a:p>
        </p:txBody>
      </p:sp>
      <p:sp>
        <p:nvSpPr>
          <p:cNvPr id="3" name="Fork and branch badge"/>
          <p:cNvSpPr/>
          <p:nvPr/>
        </p:nvSpPr>
        <p:spPr>
          <a:xfrm>
            <a:off x="877824" y="1188720"/>
            <a:ext cx="731520" cy="731520"/>
          </a:xfrm>
          <a:prstGeom prst="ellipse">
            <a:avLst/>
          </a:prstGeom>
          <a:solidFill>
            <a:srgbClr val="F28C28"/>
          </a:solidFill>
          <a:ln w="12700">
            <a:solidFill>
              <a:srgbClr val="F28C28"/>
            </a:solidFill>
            <a:prstDash val="solid"/>
          </a:ln>
        </p:spPr>
      </p:sp>
      <p:pic>
        <p:nvPicPr>
          <p:cNvPr id="4" name="Fork and branch icon" descr="preencoded.png"/>
          <p:cNvPicPr>
            <a:picLocks noChangeAspect="1"/>
          </p:cNvPicPr>
          <p:nvPr/>
        </p:nvPicPr>
        <p:blipFill>
          <a:blip r:embed="rId3"/>
          <a:stretch>
            <a:fillRect/>
          </a:stretch>
        </p:blipFill>
        <p:spPr>
          <a:xfrm>
            <a:off x="1068019" y="1378915"/>
            <a:ext cx="351130" cy="351130"/>
          </a:xfrm>
          <a:prstGeom prst="rect">
            <a:avLst/>
          </a:prstGeom>
        </p:spPr>
      </p:pic>
      <p:sp>
        <p:nvSpPr>
          <p:cNvPr id="5" name="Workflow arrow 1"/>
          <p:cNvSpPr/>
          <p:nvPr/>
        </p:nvSpPr>
        <p:spPr>
          <a:xfrm>
            <a:off x="1645920" y="1554480"/>
            <a:ext cx="475488" cy="0"/>
          </a:xfrm>
          <a:prstGeom prst="line">
            <a:avLst/>
          </a:prstGeom>
          <a:noFill/>
          <a:ln w="19050">
            <a:solidFill>
              <a:srgbClr val="9AA5B5"/>
            </a:solidFill>
            <a:prstDash val="solid"/>
            <a:tailEnd type="triangle"/>
          </a:ln>
        </p:spPr>
      </p:sp>
      <p:sp>
        <p:nvSpPr>
          <p:cNvPr id="6" name="Workflow step 1"/>
          <p:cNvSpPr txBox="1"/>
          <p:nvPr/>
        </p:nvSpPr>
        <p:spPr>
          <a:xfrm>
            <a:off x="411480" y="2011680"/>
            <a:ext cx="1664208" cy="822960"/>
          </a:xfrm>
          <a:prstGeom prst="rect">
            <a:avLst/>
          </a:prstGeom>
          <a:noFill/>
          <a:ln/>
        </p:spPr>
        <p:txBody>
          <a:bodyPr wrap="square" lIns="0" tIns="0" rIns="0" bIns="0" rtlCol="0" anchor="t"/>
          <a:lstStyle/>
          <a:p>
            <a:pPr marL="0" indent="0" algn="ctr">
              <a:buNone/>
            </a:pPr>
            <a:r>
              <a:rPr lang="en-US" sz="1400" b="1" dirty="0">
                <a:solidFill>
                  <a:schemeClr val="tx1"/>
                </a:solidFill>
              </a:rPr>
              <a:t>Fork and branch</a:t>
            </a:r>
            <a:endParaRPr lang="en-US" sz="1400" dirty="0"/>
          </a:p>
          <a:p>
            <a:pPr marL="0" indent="0" algn="ctr">
              <a:buNone/>
            </a:pPr>
            <a:r>
              <a:rPr lang="en-US" sz="1150" dirty="0">
                <a:solidFill>
                  <a:schemeClr val="tx2"/>
                </a:solidFill>
              </a:rPr>
              <a:t>from apache/mahout on GitHub</a:t>
            </a:r>
            <a:endParaRPr lang="en-US" sz="1400" dirty="0"/>
          </a:p>
        </p:txBody>
      </p:sp>
      <p:sp>
        <p:nvSpPr>
          <p:cNvPr id="7" name="uv sync badge"/>
          <p:cNvSpPr/>
          <p:nvPr/>
        </p:nvSpPr>
        <p:spPr>
          <a:xfrm>
            <a:off x="2578608" y="1188720"/>
            <a:ext cx="731520" cy="731520"/>
          </a:xfrm>
          <a:prstGeom prst="ellipse">
            <a:avLst/>
          </a:prstGeom>
          <a:solidFill>
            <a:srgbClr val="F28C28"/>
          </a:solidFill>
          <a:ln w="12700">
            <a:solidFill>
              <a:srgbClr val="F28C28"/>
            </a:solidFill>
            <a:prstDash val="solid"/>
          </a:ln>
        </p:spPr>
      </p:sp>
      <p:pic>
        <p:nvPicPr>
          <p:cNvPr id="8" name="uv sync icon" descr="preencoded.png"/>
          <p:cNvPicPr>
            <a:picLocks noChangeAspect="1"/>
          </p:cNvPicPr>
          <p:nvPr/>
        </p:nvPicPr>
        <p:blipFill>
          <a:blip r:embed="rId4"/>
          <a:stretch>
            <a:fillRect/>
          </a:stretch>
        </p:blipFill>
        <p:spPr>
          <a:xfrm>
            <a:off x="2768803" y="1378915"/>
            <a:ext cx="351130" cy="351130"/>
          </a:xfrm>
          <a:prstGeom prst="rect">
            <a:avLst/>
          </a:prstGeom>
        </p:spPr>
      </p:pic>
      <p:sp>
        <p:nvSpPr>
          <p:cNvPr id="9" name="Workflow arrow 2"/>
          <p:cNvSpPr/>
          <p:nvPr/>
        </p:nvSpPr>
        <p:spPr>
          <a:xfrm>
            <a:off x="3346704" y="1554480"/>
            <a:ext cx="475488" cy="0"/>
          </a:xfrm>
          <a:prstGeom prst="line">
            <a:avLst/>
          </a:prstGeom>
          <a:noFill/>
          <a:ln w="19050">
            <a:solidFill>
              <a:srgbClr val="9AA5B5"/>
            </a:solidFill>
            <a:prstDash val="solid"/>
            <a:tailEnd type="triangle"/>
          </a:ln>
        </p:spPr>
      </p:sp>
      <p:sp>
        <p:nvSpPr>
          <p:cNvPr id="10" name="Workflow step 2"/>
          <p:cNvSpPr txBox="1"/>
          <p:nvPr/>
        </p:nvSpPr>
        <p:spPr>
          <a:xfrm>
            <a:off x="2112264" y="2011680"/>
            <a:ext cx="1664208" cy="822960"/>
          </a:xfrm>
          <a:prstGeom prst="rect">
            <a:avLst/>
          </a:prstGeom>
          <a:noFill/>
          <a:ln/>
        </p:spPr>
        <p:txBody>
          <a:bodyPr wrap="square" lIns="0" tIns="0" rIns="0" bIns="0" rtlCol="0" anchor="t"/>
          <a:lstStyle/>
          <a:p>
            <a:pPr marL="0" indent="0" algn="ctr">
              <a:buNone/>
            </a:pPr>
            <a:r>
              <a:rPr lang="en-US" sz="1400" b="1" dirty="0">
                <a:solidFill>
                  <a:schemeClr val="tx1"/>
                </a:solidFill>
              </a:rPr>
              <a:t>uv sync</a:t>
            </a:r>
            <a:endParaRPr lang="en-US" sz="1400" dirty="0"/>
          </a:p>
          <a:p>
            <a:pPr marL="0" indent="0" algn="ctr">
              <a:buNone/>
            </a:pPr>
            <a:r>
              <a:rPr lang="en-US" sz="1150" dirty="0">
                <a:solidFill>
                  <a:schemeClr val="tx2"/>
                </a:solidFill>
              </a:rPr>
              <a:t>pre-commit install</a:t>
            </a:r>
            <a:endParaRPr lang="en-US" sz="1400" dirty="0"/>
          </a:p>
        </p:txBody>
      </p:sp>
      <p:sp>
        <p:nvSpPr>
          <p:cNvPr id="11" name="Test badge"/>
          <p:cNvSpPr/>
          <p:nvPr/>
        </p:nvSpPr>
        <p:spPr>
          <a:xfrm>
            <a:off x="4279392" y="1188720"/>
            <a:ext cx="731520" cy="731520"/>
          </a:xfrm>
          <a:prstGeom prst="ellipse">
            <a:avLst/>
          </a:prstGeom>
          <a:solidFill>
            <a:srgbClr val="F28C28"/>
          </a:solidFill>
          <a:ln w="12700">
            <a:solidFill>
              <a:srgbClr val="F28C28"/>
            </a:solidFill>
            <a:prstDash val="solid"/>
          </a:ln>
        </p:spPr>
      </p:sp>
      <p:pic>
        <p:nvPicPr>
          <p:cNvPr id="12" name="Test icon" descr="preencoded.png"/>
          <p:cNvPicPr>
            <a:picLocks noChangeAspect="1"/>
          </p:cNvPicPr>
          <p:nvPr/>
        </p:nvPicPr>
        <p:blipFill>
          <a:blip r:embed="rId5"/>
          <a:stretch>
            <a:fillRect/>
          </a:stretch>
        </p:blipFill>
        <p:spPr>
          <a:xfrm>
            <a:off x="4469587" y="1378915"/>
            <a:ext cx="351130" cy="351130"/>
          </a:xfrm>
          <a:prstGeom prst="rect">
            <a:avLst/>
          </a:prstGeom>
        </p:spPr>
      </p:pic>
      <p:sp>
        <p:nvSpPr>
          <p:cNvPr id="13" name="Workflow arrow 3"/>
          <p:cNvSpPr/>
          <p:nvPr/>
        </p:nvSpPr>
        <p:spPr>
          <a:xfrm>
            <a:off x="5047488" y="1554480"/>
            <a:ext cx="475488" cy="0"/>
          </a:xfrm>
          <a:prstGeom prst="line">
            <a:avLst/>
          </a:prstGeom>
          <a:noFill/>
          <a:ln w="19050">
            <a:solidFill>
              <a:srgbClr val="9AA5B5"/>
            </a:solidFill>
            <a:prstDash val="solid"/>
            <a:tailEnd type="triangle"/>
          </a:ln>
        </p:spPr>
      </p:sp>
      <p:sp>
        <p:nvSpPr>
          <p:cNvPr id="14" name="Workflow step 3"/>
          <p:cNvSpPr txBox="1"/>
          <p:nvPr/>
        </p:nvSpPr>
        <p:spPr>
          <a:xfrm>
            <a:off x="3813048" y="2011680"/>
            <a:ext cx="1664208" cy="822960"/>
          </a:xfrm>
          <a:prstGeom prst="rect">
            <a:avLst/>
          </a:prstGeom>
          <a:noFill/>
          <a:ln/>
        </p:spPr>
        <p:txBody>
          <a:bodyPr wrap="square" lIns="0" tIns="0" rIns="0" bIns="0" rtlCol="0" anchor="t"/>
          <a:lstStyle/>
          <a:p>
            <a:pPr marL="0" indent="0" algn="ctr">
              <a:buNone/>
            </a:pPr>
            <a:r>
              <a:rPr lang="en-US" sz="1400" b="1" dirty="0">
                <a:solidFill>
                  <a:schemeClr val="tx1"/>
                </a:solidFill>
              </a:rPr>
              <a:t>Test</a:t>
            </a:r>
            <a:endParaRPr lang="en-US" sz="1400" dirty="0"/>
          </a:p>
          <a:p>
            <a:pPr marL="0" indent="0" algn="ctr">
              <a:buNone/>
            </a:pPr>
            <a:r>
              <a:rPr lang="en-US" sz="1150" dirty="0">
                <a:solidFill>
                  <a:schemeClr val="tx2"/>
                </a:solidFill>
              </a:rPr>
              <a:t>uv run pytest</a:t>
            </a:r>
            <a:endParaRPr lang="en-US" sz="1400" dirty="0"/>
          </a:p>
        </p:txBody>
      </p:sp>
      <p:sp>
        <p:nvSpPr>
          <p:cNvPr id="15" name="Open the PR badge"/>
          <p:cNvSpPr/>
          <p:nvPr/>
        </p:nvSpPr>
        <p:spPr>
          <a:xfrm>
            <a:off x="5980176" y="1188720"/>
            <a:ext cx="731520" cy="731520"/>
          </a:xfrm>
          <a:prstGeom prst="ellipse">
            <a:avLst/>
          </a:prstGeom>
          <a:solidFill>
            <a:srgbClr val="F28C28"/>
          </a:solidFill>
          <a:ln w="12700">
            <a:solidFill>
              <a:srgbClr val="F28C28"/>
            </a:solidFill>
            <a:prstDash val="solid"/>
          </a:ln>
        </p:spPr>
      </p:sp>
      <p:pic>
        <p:nvPicPr>
          <p:cNvPr id="16" name="Open the PR icon" descr="preencoded.png"/>
          <p:cNvPicPr>
            <a:picLocks noChangeAspect="1"/>
          </p:cNvPicPr>
          <p:nvPr/>
        </p:nvPicPr>
        <p:blipFill>
          <a:blip r:embed="rId6"/>
          <a:stretch>
            <a:fillRect/>
          </a:stretch>
        </p:blipFill>
        <p:spPr>
          <a:xfrm>
            <a:off x="6170371" y="1378915"/>
            <a:ext cx="351130" cy="351130"/>
          </a:xfrm>
          <a:prstGeom prst="rect">
            <a:avLst/>
          </a:prstGeom>
        </p:spPr>
      </p:pic>
      <p:sp>
        <p:nvSpPr>
          <p:cNvPr id="17" name="Workflow arrow 4"/>
          <p:cNvSpPr/>
          <p:nvPr/>
        </p:nvSpPr>
        <p:spPr>
          <a:xfrm>
            <a:off x="6748272" y="1554480"/>
            <a:ext cx="475488" cy="0"/>
          </a:xfrm>
          <a:prstGeom prst="line">
            <a:avLst/>
          </a:prstGeom>
          <a:noFill/>
          <a:ln w="19050">
            <a:solidFill>
              <a:srgbClr val="9AA5B5"/>
            </a:solidFill>
            <a:prstDash val="solid"/>
            <a:tailEnd type="triangle"/>
          </a:ln>
        </p:spPr>
      </p:sp>
      <p:sp>
        <p:nvSpPr>
          <p:cNvPr id="18" name="Workflow step 4"/>
          <p:cNvSpPr txBox="1"/>
          <p:nvPr/>
        </p:nvSpPr>
        <p:spPr>
          <a:xfrm>
            <a:off x="5513832" y="2011680"/>
            <a:ext cx="1664208" cy="822960"/>
          </a:xfrm>
          <a:prstGeom prst="rect">
            <a:avLst/>
          </a:prstGeom>
          <a:noFill/>
          <a:ln/>
        </p:spPr>
        <p:txBody>
          <a:bodyPr wrap="square" lIns="0" tIns="0" rIns="0" bIns="0" rtlCol="0" anchor="t"/>
          <a:lstStyle/>
          <a:p>
            <a:pPr marL="0" indent="0" algn="ctr">
              <a:buNone/>
            </a:pPr>
            <a:r>
              <a:rPr lang="en-US" sz="1400" b="1" dirty="0">
                <a:solidFill>
                  <a:schemeClr val="tx1"/>
                </a:solidFill>
              </a:rPr>
              <a:t>Open the PR</a:t>
            </a:r>
            <a:endParaRPr lang="en-US" sz="1400" dirty="0"/>
          </a:p>
          <a:p>
            <a:pPr marL="0" indent="0" algn="ctr">
              <a:buNone/>
            </a:pPr>
            <a:r>
              <a:rPr lang="en-US" sz="1150" dirty="0">
                <a:solidFill>
                  <a:schemeClr val="tx2"/>
                </a:solidFill>
              </a:rPr>
              <a:t>link the issue, fill the template</a:t>
            </a:r>
            <a:endParaRPr lang="en-US" sz="1400" dirty="0"/>
          </a:p>
        </p:txBody>
      </p:sp>
      <p:sp>
        <p:nvSpPr>
          <p:cNvPr id="19" name="Review and merge badge"/>
          <p:cNvSpPr/>
          <p:nvPr/>
        </p:nvSpPr>
        <p:spPr>
          <a:xfrm>
            <a:off x="7680960" y="1188720"/>
            <a:ext cx="731520" cy="731520"/>
          </a:xfrm>
          <a:prstGeom prst="ellipse">
            <a:avLst/>
          </a:prstGeom>
          <a:solidFill>
            <a:srgbClr val="F28C28"/>
          </a:solidFill>
          <a:ln w="12700">
            <a:solidFill>
              <a:srgbClr val="F28C28"/>
            </a:solidFill>
            <a:prstDash val="solid"/>
          </a:ln>
        </p:spPr>
      </p:sp>
      <p:pic>
        <p:nvPicPr>
          <p:cNvPr id="20" name="Review and merge icon" descr="preencoded.png"/>
          <p:cNvPicPr>
            <a:picLocks noChangeAspect="1"/>
          </p:cNvPicPr>
          <p:nvPr/>
        </p:nvPicPr>
        <p:blipFill>
          <a:blip r:embed="rId7"/>
          <a:stretch>
            <a:fillRect/>
          </a:stretch>
        </p:blipFill>
        <p:spPr>
          <a:xfrm>
            <a:off x="7871155" y="1378915"/>
            <a:ext cx="351130" cy="351130"/>
          </a:xfrm>
          <a:prstGeom prst="rect">
            <a:avLst/>
          </a:prstGeom>
        </p:spPr>
      </p:pic>
      <p:sp>
        <p:nvSpPr>
          <p:cNvPr id="21" name="Workflow step 5"/>
          <p:cNvSpPr txBox="1"/>
          <p:nvPr/>
        </p:nvSpPr>
        <p:spPr>
          <a:xfrm>
            <a:off x="7214616" y="2011680"/>
            <a:ext cx="1664208" cy="822960"/>
          </a:xfrm>
          <a:prstGeom prst="rect">
            <a:avLst/>
          </a:prstGeom>
          <a:noFill/>
          <a:ln/>
        </p:spPr>
        <p:txBody>
          <a:bodyPr wrap="square" lIns="0" tIns="0" rIns="0" bIns="0" rtlCol="0" anchor="t"/>
          <a:lstStyle/>
          <a:p>
            <a:pPr marL="0" indent="0" algn="ctr">
              <a:buNone/>
            </a:pPr>
            <a:r>
              <a:rPr lang="en-US" sz="1400" b="1" dirty="0">
                <a:solidFill>
                  <a:schemeClr val="tx1"/>
                </a:solidFill>
              </a:rPr>
              <a:t>Review and merge</a:t>
            </a:r>
            <a:endParaRPr lang="en-US" sz="1400" dirty="0"/>
          </a:p>
          <a:p>
            <a:pPr marL="0" indent="0" algn="ctr">
              <a:buNone/>
            </a:pPr>
            <a:r>
              <a:rPr lang="en-US" sz="1150" dirty="0">
                <a:solidFill>
                  <a:schemeClr val="tx2"/>
                </a:solidFill>
              </a:rPr>
              <a:t>one committer approval required</a:t>
            </a:r>
            <a:endParaRPr lang="en-US" sz="1400" dirty="0"/>
          </a:p>
        </p:txBody>
      </p:sp>
      <p:sp>
        <p:nvSpPr>
          <p:cNvPr id="22" name="Website and docs badge"/>
          <p:cNvSpPr/>
          <p:nvPr/>
        </p:nvSpPr>
        <p:spPr>
          <a:xfrm>
            <a:off x="457200" y="3108960"/>
            <a:ext cx="502920" cy="502920"/>
          </a:xfrm>
          <a:prstGeom prst="ellipse">
            <a:avLst/>
          </a:prstGeom>
          <a:solidFill>
            <a:srgbClr val="F3F5F8"/>
          </a:solidFill>
          <a:ln w="12700">
            <a:solidFill>
              <a:srgbClr val="F3F5F8"/>
            </a:solidFill>
            <a:prstDash val="solid"/>
          </a:ln>
        </p:spPr>
      </p:sp>
      <p:pic>
        <p:nvPicPr>
          <p:cNvPr id="23" name="Website and docs icon" descr="preencoded.png"/>
          <p:cNvPicPr>
            <a:picLocks noChangeAspect="1"/>
          </p:cNvPicPr>
          <p:nvPr/>
        </p:nvPicPr>
        <p:blipFill>
          <a:blip r:embed="rId8"/>
          <a:stretch>
            <a:fillRect/>
          </a:stretch>
        </p:blipFill>
        <p:spPr>
          <a:xfrm>
            <a:off x="587959" y="3239719"/>
            <a:ext cx="241402" cy="241402"/>
          </a:xfrm>
          <a:prstGeom prst="rect">
            <a:avLst/>
          </a:prstGeom>
        </p:spPr>
      </p:pic>
      <p:sp>
        <p:nvSpPr>
          <p:cNvPr id="24" name="Link 1"/>
          <p:cNvSpPr txBox="1"/>
          <p:nvPr/>
        </p:nvSpPr>
        <p:spPr>
          <a:xfrm>
            <a:off x="1097280" y="3063240"/>
            <a:ext cx="3474720" cy="640080"/>
          </a:xfrm>
          <a:prstGeom prst="rect">
            <a:avLst/>
          </a:prstGeom>
          <a:noFill/>
          <a:ln/>
        </p:spPr>
        <p:txBody>
          <a:bodyPr wrap="square" lIns="0" tIns="0" rIns="0" bIns="0" rtlCol="0" anchor="ctr"/>
          <a:lstStyle/>
          <a:p>
            <a:pPr marL="0" indent="0">
              <a:buNone/>
            </a:pPr>
            <a:r>
              <a:rPr lang="en-US" sz="1300" b="1" dirty="0">
                <a:solidFill>
                  <a:schemeClr val="tx1"/>
                </a:solidFill>
              </a:rPr>
              <a:t>Website and docs</a:t>
            </a:r>
            <a:endParaRPr lang="en-US" sz="1300" dirty="0"/>
          </a:p>
          <a:p>
            <a:pPr marL="0" indent="0">
              <a:buNone/>
            </a:pPr>
            <a:r>
              <a:rPr lang="en-US" sz="1200" dirty="0">
                <a:solidFill>
                  <a:schemeClr val="accent4"/>
                </a:solidFill>
              </a:rPr>
              <a:t>mahout.apache.org</a:t>
            </a:r>
            <a:endParaRPr lang="en-US" sz="1300" dirty="0"/>
          </a:p>
        </p:txBody>
      </p:sp>
      <p:sp>
        <p:nvSpPr>
          <p:cNvPr id="25" name="Mailing list badge"/>
          <p:cNvSpPr/>
          <p:nvPr/>
        </p:nvSpPr>
        <p:spPr>
          <a:xfrm>
            <a:off x="4754880" y="3108960"/>
            <a:ext cx="502920" cy="502920"/>
          </a:xfrm>
          <a:prstGeom prst="ellipse">
            <a:avLst/>
          </a:prstGeom>
          <a:solidFill>
            <a:srgbClr val="F3F5F8"/>
          </a:solidFill>
          <a:ln w="12700">
            <a:solidFill>
              <a:srgbClr val="F3F5F8"/>
            </a:solidFill>
            <a:prstDash val="solid"/>
          </a:ln>
        </p:spPr>
      </p:sp>
      <p:pic>
        <p:nvPicPr>
          <p:cNvPr id="26" name="Mailing list icon" descr="preencoded.png"/>
          <p:cNvPicPr>
            <a:picLocks noChangeAspect="1"/>
          </p:cNvPicPr>
          <p:nvPr/>
        </p:nvPicPr>
        <p:blipFill>
          <a:blip r:embed="rId9"/>
          <a:stretch>
            <a:fillRect/>
          </a:stretch>
        </p:blipFill>
        <p:spPr>
          <a:xfrm>
            <a:off x="4885639" y="3239719"/>
            <a:ext cx="241402" cy="241402"/>
          </a:xfrm>
          <a:prstGeom prst="rect">
            <a:avLst/>
          </a:prstGeom>
        </p:spPr>
      </p:pic>
      <p:sp>
        <p:nvSpPr>
          <p:cNvPr id="27" name="Link 2"/>
          <p:cNvSpPr txBox="1"/>
          <p:nvPr/>
        </p:nvSpPr>
        <p:spPr>
          <a:xfrm>
            <a:off x="5394960" y="3063240"/>
            <a:ext cx="3474720" cy="640080"/>
          </a:xfrm>
          <a:prstGeom prst="rect">
            <a:avLst/>
          </a:prstGeom>
          <a:noFill/>
          <a:ln/>
        </p:spPr>
        <p:txBody>
          <a:bodyPr wrap="square" lIns="0" tIns="0" rIns="0" bIns="0" rtlCol="0" anchor="ctr"/>
          <a:lstStyle/>
          <a:p>
            <a:pPr marL="0" indent="0">
              <a:buNone/>
            </a:pPr>
            <a:r>
              <a:rPr lang="en-US" sz="1300" b="1" dirty="0">
                <a:solidFill>
                  <a:schemeClr val="tx1"/>
                </a:solidFill>
              </a:rPr>
              <a:t>Mailing list</a:t>
            </a:r>
            <a:endParaRPr lang="en-US" sz="1300" dirty="0"/>
          </a:p>
          <a:p>
            <a:pPr marL="0" indent="0">
              <a:buNone/>
            </a:pPr>
            <a:r>
              <a:rPr lang="en-US" sz="1200" dirty="0">
                <a:solidFill>
                  <a:schemeClr val="accent4"/>
                </a:solidFill>
              </a:rPr>
              <a:t>dev@mahout.apache.org</a:t>
            </a:r>
            <a:endParaRPr lang="en-US" sz="1300" dirty="0"/>
          </a:p>
        </p:txBody>
      </p:sp>
      <p:sp>
        <p:nvSpPr>
          <p:cNvPr id="28" name="Code and issues badge"/>
          <p:cNvSpPr/>
          <p:nvPr/>
        </p:nvSpPr>
        <p:spPr>
          <a:xfrm>
            <a:off x="457200" y="3886200"/>
            <a:ext cx="502920" cy="502920"/>
          </a:xfrm>
          <a:prstGeom prst="ellipse">
            <a:avLst/>
          </a:prstGeom>
          <a:solidFill>
            <a:srgbClr val="F3F5F8"/>
          </a:solidFill>
          <a:ln w="12700">
            <a:solidFill>
              <a:srgbClr val="F3F5F8"/>
            </a:solidFill>
            <a:prstDash val="solid"/>
          </a:ln>
        </p:spPr>
      </p:sp>
      <p:pic>
        <p:nvPicPr>
          <p:cNvPr id="29" name="Code and issues icon" descr="preencoded.png"/>
          <p:cNvPicPr>
            <a:picLocks noChangeAspect="1"/>
          </p:cNvPicPr>
          <p:nvPr/>
        </p:nvPicPr>
        <p:blipFill>
          <a:blip r:embed="rId10"/>
          <a:stretch>
            <a:fillRect/>
          </a:stretch>
        </p:blipFill>
        <p:spPr>
          <a:xfrm>
            <a:off x="587959" y="4016959"/>
            <a:ext cx="241402" cy="241402"/>
          </a:xfrm>
          <a:prstGeom prst="rect">
            <a:avLst/>
          </a:prstGeom>
        </p:spPr>
      </p:pic>
      <p:sp>
        <p:nvSpPr>
          <p:cNvPr id="30" name="Link 3"/>
          <p:cNvSpPr txBox="1"/>
          <p:nvPr/>
        </p:nvSpPr>
        <p:spPr>
          <a:xfrm>
            <a:off x="1097280" y="3840480"/>
            <a:ext cx="3474720" cy="640080"/>
          </a:xfrm>
          <a:prstGeom prst="rect">
            <a:avLst/>
          </a:prstGeom>
          <a:noFill/>
          <a:ln/>
        </p:spPr>
        <p:txBody>
          <a:bodyPr wrap="square" lIns="0" tIns="0" rIns="0" bIns="0" rtlCol="0" anchor="ctr"/>
          <a:lstStyle/>
          <a:p>
            <a:pPr marL="0" indent="0">
              <a:buNone/>
            </a:pPr>
            <a:r>
              <a:rPr lang="en-US" sz="1300" b="1" dirty="0">
                <a:solidFill>
                  <a:schemeClr val="tx1"/>
                </a:solidFill>
              </a:rPr>
              <a:t>Code and issues</a:t>
            </a:r>
            <a:endParaRPr lang="en-US" sz="1300" dirty="0"/>
          </a:p>
          <a:p>
            <a:pPr marL="0" indent="0">
              <a:buNone/>
            </a:pPr>
            <a:r>
              <a:rPr lang="en-US" sz="1200" dirty="0">
                <a:solidFill>
                  <a:schemeClr val="accent4"/>
                </a:solidFill>
              </a:rPr>
              <a:t>github.com/apache/mahout</a:t>
            </a:r>
            <a:endParaRPr lang="en-US" sz="1300" dirty="0"/>
          </a:p>
        </p:txBody>
      </p:sp>
      <p:sp>
        <p:nvSpPr>
          <p:cNvPr id="31" name="Quantum primer badge"/>
          <p:cNvSpPr/>
          <p:nvPr/>
        </p:nvSpPr>
        <p:spPr>
          <a:xfrm>
            <a:off x="4754880" y="3886200"/>
            <a:ext cx="502920" cy="502920"/>
          </a:xfrm>
          <a:prstGeom prst="ellipse">
            <a:avLst/>
          </a:prstGeom>
          <a:solidFill>
            <a:srgbClr val="F3F5F8"/>
          </a:solidFill>
          <a:ln w="12700">
            <a:solidFill>
              <a:srgbClr val="F3F5F8"/>
            </a:solidFill>
            <a:prstDash val="solid"/>
          </a:ln>
        </p:spPr>
      </p:sp>
      <p:pic>
        <p:nvPicPr>
          <p:cNvPr id="32" name="Quantum primer icon" descr="preencoded.png"/>
          <p:cNvPicPr>
            <a:picLocks noChangeAspect="1"/>
          </p:cNvPicPr>
          <p:nvPr/>
        </p:nvPicPr>
        <p:blipFill>
          <a:blip r:embed="rId11"/>
          <a:stretch>
            <a:fillRect/>
          </a:stretch>
        </p:blipFill>
        <p:spPr>
          <a:xfrm>
            <a:off x="4885639" y="4016959"/>
            <a:ext cx="241402" cy="241402"/>
          </a:xfrm>
          <a:prstGeom prst="rect">
            <a:avLst/>
          </a:prstGeom>
        </p:spPr>
      </p:pic>
      <p:sp>
        <p:nvSpPr>
          <p:cNvPr id="33" name="Link 4"/>
          <p:cNvSpPr txBox="1"/>
          <p:nvPr/>
        </p:nvSpPr>
        <p:spPr>
          <a:xfrm>
            <a:off x="5394960" y="3840480"/>
            <a:ext cx="3474720" cy="640080"/>
          </a:xfrm>
          <a:prstGeom prst="rect">
            <a:avLst/>
          </a:prstGeom>
          <a:noFill/>
          <a:ln/>
        </p:spPr>
        <p:txBody>
          <a:bodyPr wrap="square" lIns="0" tIns="0" rIns="0" bIns="0" rtlCol="0" anchor="ctr"/>
          <a:lstStyle/>
          <a:p>
            <a:pPr marL="0" indent="0">
              <a:buNone/>
            </a:pPr>
            <a:r>
              <a:rPr lang="en-US" sz="1300" b="1" dirty="0">
                <a:solidFill>
                  <a:schemeClr val="tx1"/>
                </a:solidFill>
              </a:rPr>
              <a:t>Quantum primer</a:t>
            </a:r>
            <a:endParaRPr lang="en-US" sz="1300" dirty="0"/>
          </a:p>
          <a:p>
            <a:pPr marL="0" indent="0">
              <a:buNone/>
            </a:pPr>
            <a:r>
              <a:rPr lang="en-US" sz="1200" dirty="0">
                <a:solidFill>
                  <a:schemeClr val="accent4"/>
                </a:solidFill>
              </a:rPr>
              <a:t>mahout.apache.org/docs/learning</a:t>
            </a:r>
            <a:endParaRPr lang="en-US" sz="1300" dirty="0"/>
          </a:p>
        </p:txBody>
      </p:sp>
      <p:sp>
        <p:nvSpPr>
          <p:cNvPr id="34"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5B5"/>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17320"/>
            <a:ext cx="5394960" cy="914400"/>
          </a:xfrm>
          <a:prstGeom prst="rect">
            <a:avLst/>
          </a:prstGeom>
          <a:noFill/>
          <a:ln/>
        </p:spPr>
        <p:txBody>
          <a:bodyPr wrap="square" lIns="0" tIns="0" rIns="0" bIns="0" rtlCol="0" anchor="b"/>
          <a:lstStyle/>
          <a:p>
            <a:pPr marL="0" indent="0">
              <a:buNone/>
            </a:pPr>
            <a:r>
              <a:rPr lang="en-US" sz="4400" b="1" dirty="0">
                <a:solidFill>
                  <a:schemeClr val="bg1"/>
                </a:solidFill>
              </a:rPr>
              <a:t>Let's build</a:t>
            </a:r>
            <a:endParaRPr lang="en-US" sz="4400" dirty="0"/>
          </a:p>
        </p:txBody>
      </p:sp>
      <p:sp>
        <p:nvSpPr>
          <p:cNvPr id="3" name="Text 0"/>
          <p:cNvSpPr>
            <a:spLocks noGrp="1"/>
          </p:cNvSpPr>
          <p:nvPr>
            <p:ph type="body" idx="101" hasCustomPrompt="1"/>
          </p:nvPr>
        </p:nvSpPr>
        <p:spPr>
          <a:xfrm>
            <a:off x="548640" y="2377440"/>
            <a:ext cx="5394960" cy="822960"/>
          </a:xfrm>
          <a:prstGeom prst="rect">
            <a:avLst/>
          </a:prstGeom>
          <a:noFill/>
          <a:ln/>
        </p:spPr>
        <p:txBody>
          <a:bodyPr wrap="square" lIns="0" tIns="0" rIns="0" bIns="0" rtlCol="0" anchor="t"/>
          <a:lstStyle/>
          <a:p>
            <a:pPr marL="0" indent="0">
              <a:buNone/>
            </a:pPr>
            <a:r>
              <a:rPr lang="en-US" sz="2000" dirty="0">
                <a:solidFill>
                  <a:schemeClr val="accent3"/>
                </a:solidFill>
              </a:rPr>
              <a:t>Install, run the notebook, claim an issue, open a PR.</a:t>
            </a:r>
            <a:endParaRPr lang="en-US" sz="2000" dirty="0"/>
          </a:p>
        </p:txBody>
      </p:sp>
      <p:sp>
        <p:nvSpPr>
          <p:cNvPr id="4" name="Text 0"/>
          <p:cNvSpPr>
            <a:spLocks noGrp="1"/>
          </p:cNvSpPr>
          <p:nvPr>
            <p:ph type="body" idx="102" hasCustomPrompt="1"/>
          </p:nvPr>
        </p:nvSpPr>
        <p:spPr>
          <a:xfrm>
            <a:off x="548640" y="3429000"/>
            <a:ext cx="5394960" cy="822960"/>
          </a:xfrm>
          <a:prstGeom prst="rect">
            <a:avLst/>
          </a:prstGeom>
          <a:noFill/>
          <a:ln/>
        </p:spPr>
        <p:txBody>
          <a:bodyPr wrap="square" lIns="0" tIns="0" rIns="0" bIns="0" rtlCol="0" anchor="t"/>
          <a:lstStyle/>
          <a:p>
            <a:pPr marL="0" indent="0">
              <a:buNone/>
            </a:pPr>
            <a:r>
              <a:rPr lang="en-US" sz="1400" dirty="0">
                <a:solidFill>
                  <a:schemeClr val="bg1"/>
                </a:solidFill>
              </a:rPr>
              <a:t>github.com/apache/mahout</a:t>
            </a:r>
            <a:endParaRPr lang="en-US" sz="1400" dirty="0"/>
          </a:p>
          <a:p>
            <a:pPr marL="0" indent="0">
              <a:buNone/>
            </a:pPr>
            <a:r>
              <a:rPr lang="en-US" sz="1400" dirty="0" err="1">
                <a:solidFill>
                  <a:schemeClr val="bg1"/>
                </a:solidFill>
              </a:rPr>
              <a:t>dev@mahout.apache.org</a:t>
            </a:r>
            <a:endParaRPr lang="en-US" sz="1400" dirty="0"/>
          </a:p>
        </p:txBody>
      </p:sp>
      <p:pic>
        <p:nvPicPr>
          <p:cNvPr id="5" name="Mahout mascot closing" descr="preencoded.png"/>
          <p:cNvPicPr>
            <a:picLocks noChangeAspect="1"/>
          </p:cNvPicPr>
          <p:nvPr/>
        </p:nvPicPr>
        <p:blipFill>
          <a:blip r:embed="rId3"/>
          <a:stretch>
            <a:fillRect/>
          </a:stretch>
        </p:blipFill>
        <p:spPr>
          <a:xfrm>
            <a:off x="6035040" y="914400"/>
            <a:ext cx="2743200" cy="2743200"/>
          </a:xfrm>
          <a:prstGeom prst="rect">
            <a:avLst/>
          </a:prstGeom>
        </p:spPr>
      </p:pic>
    </p:spTree>
  </p:cSld>
  <p:clrMapOvr>
    <a:masterClrMapping/>
  </p:clrMapOvr>
</p:sld>
</file>

<file path=ppt/theme/theme1.xml><?xml version="1.0" encoding="utf-8"?>
<a:theme xmlns:a="http://schemas.openxmlformats.org/drawingml/2006/main" name="Mahout Kumquat">
  <a:themeElements>
    <a:clrScheme name="Mahout Kumquat">
      <a:dk1>
        <a:srgbClr val="1B2A41"/>
      </a:dk1>
      <a:lt1>
        <a:srgbClr val="FFFFFF"/>
      </a:lt1>
      <a:dk2>
        <a:srgbClr val="4A5567"/>
      </a:dk2>
      <a:lt2>
        <a:srgbClr val="F3F5F8"/>
      </a:lt2>
      <a:accent1>
        <a:srgbClr val="F28C28"/>
      </a:accent1>
      <a:accent2>
        <a:srgbClr val="1FA3A3"/>
      </a:accent2>
      <a:accent3>
        <a:srgbClr val="FFD8B0"/>
      </a:accent3>
      <a:accent4>
        <a:srgbClr val="0F6E6E"/>
      </a:accent4>
      <a:accent5>
        <a:srgbClr val="9AA5B5"/>
      </a:accent5>
      <a:accent6>
        <a:srgbClr val="2A3B57"/>
      </a:accent6>
      <a:hlink>
        <a:srgbClr val="1FA3A3"/>
      </a:hlink>
      <a:folHlink>
        <a:srgbClr val="0F6E6E"/>
      </a:folHlink>
    </a:clrScheme>
    <a:fontScheme name="Mahout Kumquat">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2260</Words>
  <Application>Microsoft Macintosh PowerPoint</Application>
  <PresentationFormat>On-screen Show (16:9)</PresentationFormat>
  <Paragraphs>316</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Courier New</vt:lpstr>
      <vt:lpstr>Mahout Kumquat</vt:lpstr>
      <vt:lpstr>Apache Mahout</vt:lpstr>
      <vt:lpstr>What we will do today</vt:lpstr>
      <vt:lpstr>Apache Mahout, then and now</vt:lpstr>
      <vt:lpstr>Qumat: write once, run on any backend</vt:lpstr>
      <vt:lpstr>QDP: GPU-accelerated data encoding</vt:lpstr>
      <vt:lpstr>Install in one minute</vt:lpstr>
      <vt:lpstr>Hello, Bell state</vt:lpstr>
      <vt:lpstr>Same circuit, three backends</vt:lpstr>
      <vt:lpstr>Parameterized circuits for optimization</vt:lpstr>
      <vt:lpstr>QDP in four lines</vt:lpstr>
      <vt:lpstr>Pick a task: one to two hours each, no GPU</vt:lpstr>
      <vt:lpstr>From idea to merged pull request</vt:lpstr>
      <vt:lpstr>Let's build</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Apache Mahout Hackathon</dc:title>
  <dc:subject>PptxGenJS Presentation</dc:subject>
  <dc:creator>Apache Mahout</dc:creator>
  <cp:lastModifiedBy>傑凱 張</cp:lastModifiedBy>
  <cp:revision>7</cp:revision>
  <dcterms:created xsi:type="dcterms:W3CDTF">2026-10-09T07:26:46Z</dcterms:created>
  <dcterms:modified xsi:type="dcterms:W3CDTF">2026-10-09T07:32:42Z</dcterms:modified>
</cp:coreProperties>
</file>