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80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68"/>
  </p:normalViewPr>
  <p:slideViewPr>
    <p:cSldViewPr snapToGrid="0">
      <p:cViewPr varScale="1">
        <p:scale>
          <a:sx n="114" d="100"/>
          <a:sy n="114" d="100"/>
        </p:scale>
        <p:origin x="9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ADB5E1-DFA3-7740-B3C7-ECC2DFB8120C}" type="datetimeFigureOut">
              <a:rPr lang="en-US" smtClean="0"/>
              <a:t>12/29/25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34349-6AF9-014D-8874-80BE080BA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08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486bfe3e4c_0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486bfe3e4c_0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Open-source software package providing a complete pipeline from medical image data segmentation to patient-specific blood flow simulation and analysis.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486bfe3e4c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486bfe3e4c_0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Instead of IMAGE DATA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Say it is XRAY or image of someone’s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Relate that this is like an XRAY (but instead of bones, it’s for viewing blood vessels)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486bfe3e4c_0_4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486bfe3e4c_0_4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Someone might ask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Why do you need a mesh?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Put a connection from image to the modeling pipeline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Can we yeet model or mesh? What is the most important thing to show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Relate blood flow to these pipes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anot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486bfe3e4c_0_6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486bfe3e4c_0_6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486bfe3e4c_0_6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486bfe3e4c_0_6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486bfe3e4c_0_6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486bfe3e4c_0_6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486bfe3e4c_0_6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486bfe3e4c_0_6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486bfe3e4c_0_6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486bfe3e4c_0_6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4c3c8e85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4c3c8e85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4c3c8e853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4c3c8e853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4c3c8e853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34c3c8e853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4c3c8e8534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34c3c8e8534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4c3c8e8534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4c3c8e8534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4c3c8e8534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34c3c8e8534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4c3c8e8534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4c3c8e8534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4c3c8e8534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34c3c8e8534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4c3c8e8534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4c3c8e8534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4c3c8e8534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34c3c8e8534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A6BE5-05AF-6621-FB09-3E81D89921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1041F-D2DF-069F-CD46-CEC65FAB4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7FC00-2AF2-BAF1-7137-8BB2C1128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A6694-D2A4-8040-AD5C-A404F1BF2EEB}" type="datetimeFigureOut">
              <a:rPr lang="en-US" smtClean="0"/>
              <a:t>12/29/25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842B8-3FD5-614A-C2F2-136C73711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BE8F8-39F4-01C9-A929-2C6DBB282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54AF-FB9C-F741-81D3-2941A28E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552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3218-7626-16E0-C375-4594B5FC8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D7ADE-79ED-35B0-2196-7881E9631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DC6BB-0A9A-4F6F-638C-0A1F0C881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A6694-D2A4-8040-AD5C-A404F1BF2EEB}" type="datetimeFigureOut">
              <a:rPr lang="en-US" smtClean="0"/>
              <a:t>12/29/25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9E4FD-BDBD-432B-82DC-CED30AF12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8A7D0-6686-62B4-F3EE-4CD9AC299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54AF-FB9C-F741-81D3-2941A28E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607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8D794-A7DC-9694-A559-FF5D5F3CE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C20035-3307-407E-2F24-3759F57F2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944A-8A84-D0B7-62F7-F0F84FB01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A6694-D2A4-8040-AD5C-A404F1BF2EEB}" type="datetimeFigureOut">
              <a:rPr lang="en-US" smtClean="0"/>
              <a:t>12/29/25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91033-0B88-6097-717C-45749569B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7579E-9696-09E4-957E-E15363F5A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54AF-FB9C-F741-81D3-2941A28E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04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FC70A-EE3D-21E6-D81D-49495BEEB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35AA8-AEF3-091A-DF1E-ACF95E6E5C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BDE8D-D762-C2CF-9A7C-E364719C73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1D5EA5-7A5C-3A4B-FE51-331967CC9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A6694-D2A4-8040-AD5C-A404F1BF2EEB}" type="datetimeFigureOut">
              <a:rPr lang="en-US" smtClean="0"/>
              <a:t>12/29/25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D57093-E4F4-79CD-E36D-DBED6AD14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5248D-9700-979D-9CBE-B3E1D9801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54AF-FB9C-F741-81D3-2941A28E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369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215D-DC01-84FF-C048-A492096C9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C4B86-A26B-67F6-A383-924143140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2FBB20-FB27-4E84-47A3-06A29B288A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4B74AF-8BC1-615E-A27F-D328F94CF7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213A2B-DE27-9741-D4C0-9A56D92503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6CB331-40EB-542B-ABDB-3B658FCCD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A6694-D2A4-8040-AD5C-A404F1BF2EEB}" type="datetimeFigureOut">
              <a:rPr lang="en-US" smtClean="0"/>
              <a:t>12/29/25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8F654D-D6A4-0B7B-11B5-2921D34A2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A8A5B2-B6D4-77B7-4C5B-12C9666E4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54AF-FB9C-F741-81D3-2941A28E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31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FCEF7-29E7-9A16-6D90-D45199F4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F8D657-107B-8611-70D6-9B8C024C4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A6694-D2A4-8040-AD5C-A404F1BF2EEB}" type="datetimeFigureOut">
              <a:rPr lang="en-US" smtClean="0"/>
              <a:t>12/29/25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74D867-D88A-F061-3382-38DE032D7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794535-01E7-DAE1-A134-29A48C119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54AF-FB9C-F741-81D3-2941A28E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762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FBBC2-A05C-3772-7D5A-0B50ACAF2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A6694-D2A4-8040-AD5C-A404F1BF2EEB}" type="datetimeFigureOut">
              <a:rPr lang="en-US" smtClean="0"/>
              <a:t>12/29/25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E45712-C1A8-D2C9-77CE-68EFC4CDC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B1AD2-9845-CF85-D0B6-6E8DC767C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54AF-FB9C-F741-81D3-2941A28E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16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E5E7E-C3AA-6642-CB10-B713DC57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4BC0E-7571-1EFB-9160-DBDD81278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2C5A2-12B8-6735-DBD5-4AF5936B6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783D8F-1763-737C-3148-2304728F2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A6694-D2A4-8040-AD5C-A404F1BF2EEB}" type="datetimeFigureOut">
              <a:rPr lang="en-US" smtClean="0"/>
              <a:t>12/29/25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CDD256-3FA2-80BE-FC55-88F3F7616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70484D-5224-632D-7890-4FD4A4F63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54AF-FB9C-F741-81D3-2941A28E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747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D4A49-89D2-02A5-D790-BDE0594DD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E0F613-A23D-7396-3FB0-F5AFF2CF9F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B261E-00E0-19F0-A885-E09CEC3FF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59D35A-0F29-2D3F-24B9-C08255DF2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A6694-D2A4-8040-AD5C-A404F1BF2EEB}" type="datetimeFigureOut">
              <a:rPr lang="en-US" smtClean="0"/>
              <a:t>12/29/25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58DDCF-8AA2-B57C-557D-A38326B6F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9B12E2-2D87-D7B5-441F-CE1FD91E6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54AF-FB9C-F741-81D3-2941A28E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864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59F3F-5482-2FC6-28B2-5E830B4C5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4AA20C-ED95-6EF1-62F4-385AE281E0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C0AB9-8598-CE73-B299-3433F2050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A6694-D2A4-8040-AD5C-A404F1BF2EEB}" type="datetimeFigureOut">
              <a:rPr lang="en-US" smtClean="0"/>
              <a:t>12/29/25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054F7-4630-6F93-0D37-4ABFFEFB0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A024F-6B10-5BBE-C4C0-DE3B29295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54AF-FB9C-F741-81D3-2941A28E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4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7794C9-F10C-188C-FA7B-BA98629E41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EB761-B5C1-45AF-DB6C-9F3352BC4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336BA-4F7A-C7E6-D94F-8AFEA1057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A6694-D2A4-8040-AD5C-A404F1BF2EEB}" type="datetimeFigureOut">
              <a:rPr lang="en-US" smtClean="0"/>
              <a:t>12/29/25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15992-B0BC-B0DE-5118-BAA6E8062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A3FDE-F900-E0E0-A5B8-3F4BF41A5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E54AF-FB9C-F741-81D3-2941A28E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893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05309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99979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2A6BB7-6086-7506-5850-42D03D4B6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C0EA5B-F065-ADDA-19E7-F63373053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C2AD1C-9B92-61DF-ABBE-62E04052E5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3A6694-D2A4-8040-AD5C-A404F1BF2EEB}" type="datetimeFigureOut">
              <a:rPr lang="en-US" smtClean="0"/>
              <a:t>12/29/25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7A76E-662E-A68B-0894-15DAF5417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AC4ED-117E-820C-5AF9-D923D5BEED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9E54AF-FB9C-F741-81D3-2941A28E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35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9217" y="2505717"/>
            <a:ext cx="7633569" cy="1846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38"/>
          <p:cNvPicPr preferRelativeResize="0"/>
          <p:nvPr/>
        </p:nvPicPr>
        <p:blipFill rotWithShape="1">
          <a:blip r:embed="rId3">
            <a:alphaModFix/>
          </a:blip>
          <a:srcRect l="6013" r="6074"/>
          <a:stretch/>
        </p:blipFill>
        <p:spPr>
          <a:xfrm>
            <a:off x="6908800" y="1144533"/>
            <a:ext cx="3677600" cy="4434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8"/>
          <p:cNvSpPr txBox="1"/>
          <p:nvPr/>
        </p:nvSpPr>
        <p:spPr>
          <a:xfrm>
            <a:off x="7285200" y="5713467"/>
            <a:ext cx="2924800" cy="1020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X-Ray images of aorta and iliac arteries</a:t>
            </a:r>
            <a:endParaRPr sz="2400" dirty="0"/>
          </a:p>
        </p:txBody>
      </p:sp>
      <p:pic>
        <p:nvPicPr>
          <p:cNvPr id="302" name="Google Shape;302;p38"/>
          <p:cNvPicPr preferRelativeResize="0"/>
          <p:nvPr/>
        </p:nvPicPr>
        <p:blipFill rotWithShape="1">
          <a:blip r:embed="rId4">
            <a:alphaModFix/>
          </a:blip>
          <a:srcRect l="50733" t="8332" r="6872"/>
          <a:stretch/>
        </p:blipFill>
        <p:spPr>
          <a:xfrm>
            <a:off x="1553868" y="472118"/>
            <a:ext cx="2735097" cy="5913764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8"/>
          <p:cNvSpPr txBox="1"/>
          <p:nvPr/>
        </p:nvSpPr>
        <p:spPr>
          <a:xfrm>
            <a:off x="3790433" y="1172068"/>
            <a:ext cx="1138406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heart</a:t>
            </a:r>
            <a:endParaRPr sz="2400" dirty="0"/>
          </a:p>
        </p:txBody>
      </p:sp>
      <p:sp>
        <p:nvSpPr>
          <p:cNvPr id="304" name="Google Shape;304;p38"/>
          <p:cNvSpPr txBox="1"/>
          <p:nvPr/>
        </p:nvSpPr>
        <p:spPr>
          <a:xfrm>
            <a:off x="1621680" y="4152076"/>
            <a:ext cx="1175141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>
                <a:solidFill>
                  <a:srgbClr val="457AA8"/>
                </a:solidFill>
              </a:rPr>
              <a:t>veins</a:t>
            </a:r>
            <a:endParaRPr sz="2400" dirty="0">
              <a:solidFill>
                <a:srgbClr val="457AA8"/>
              </a:solidFill>
            </a:endParaRPr>
          </a:p>
        </p:txBody>
      </p:sp>
      <p:sp>
        <p:nvSpPr>
          <p:cNvPr id="305" name="Google Shape;305;p38"/>
          <p:cNvSpPr txBox="1"/>
          <p:nvPr/>
        </p:nvSpPr>
        <p:spPr>
          <a:xfrm>
            <a:off x="3254877" y="4248061"/>
            <a:ext cx="156267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>
                <a:solidFill>
                  <a:srgbClr val="DB1223"/>
                </a:solidFill>
              </a:rPr>
              <a:t>arteries</a:t>
            </a:r>
            <a:endParaRPr sz="2400">
              <a:solidFill>
                <a:srgbClr val="DB1223"/>
              </a:solidFill>
            </a:endParaRPr>
          </a:p>
        </p:txBody>
      </p:sp>
      <p:sp>
        <p:nvSpPr>
          <p:cNvPr id="306" name="Google Shape;306;p38"/>
          <p:cNvSpPr/>
          <p:nvPr/>
        </p:nvSpPr>
        <p:spPr>
          <a:xfrm>
            <a:off x="2443100" y="2209667"/>
            <a:ext cx="970000" cy="1131600"/>
          </a:xfrm>
          <a:prstGeom prst="rect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307" name="Google Shape;307;p38"/>
          <p:cNvCxnSpPr/>
          <p:nvPr/>
        </p:nvCxnSpPr>
        <p:spPr>
          <a:xfrm>
            <a:off x="3386233" y="3341433"/>
            <a:ext cx="3530000" cy="22368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" name="Google Shape;308;p38"/>
          <p:cNvCxnSpPr/>
          <p:nvPr/>
        </p:nvCxnSpPr>
        <p:spPr>
          <a:xfrm rot="10800000" flipH="1">
            <a:off x="3426667" y="1172067"/>
            <a:ext cx="3462800" cy="10376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9" name="Google Shape;309;p38"/>
          <p:cNvCxnSpPr>
            <a:cxnSpLocks/>
            <a:endCxn id="303" idx="1"/>
          </p:cNvCxnSpPr>
          <p:nvPr/>
        </p:nvCxnSpPr>
        <p:spPr>
          <a:xfrm flipV="1">
            <a:off x="2982033" y="1479825"/>
            <a:ext cx="808400" cy="48744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39"/>
          <p:cNvPicPr preferRelativeResize="0"/>
          <p:nvPr/>
        </p:nvPicPr>
        <p:blipFill rotWithShape="1">
          <a:blip r:embed="rId3">
            <a:alphaModFix/>
          </a:blip>
          <a:srcRect l="20036" r="6080"/>
          <a:stretch/>
        </p:blipFill>
        <p:spPr>
          <a:xfrm>
            <a:off x="-22266" y="582934"/>
            <a:ext cx="3244833" cy="46551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5" name="Google Shape;315;p39"/>
          <p:cNvGrpSpPr/>
          <p:nvPr/>
        </p:nvGrpSpPr>
        <p:grpSpPr>
          <a:xfrm>
            <a:off x="2281093" y="453700"/>
            <a:ext cx="2615200" cy="5497991"/>
            <a:chOff x="1710820" y="568875"/>
            <a:chExt cx="1961400" cy="4123493"/>
          </a:xfrm>
        </p:grpSpPr>
        <p:pic>
          <p:nvPicPr>
            <p:cNvPr id="316" name="Google Shape;316;p39"/>
            <p:cNvPicPr preferRelativeResize="0"/>
            <p:nvPr/>
          </p:nvPicPr>
          <p:blipFill rotWithShape="1">
            <a:blip r:embed="rId4">
              <a:alphaModFix/>
            </a:blip>
            <a:srcRect l="34197" r="41379"/>
            <a:stretch/>
          </p:blipFill>
          <p:spPr>
            <a:xfrm>
              <a:off x="1710820" y="568875"/>
              <a:ext cx="1961400" cy="38368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7" name="Google Shape;317;p39"/>
            <p:cNvSpPr txBox="1"/>
            <p:nvPr/>
          </p:nvSpPr>
          <p:spPr>
            <a:xfrm>
              <a:off x="1897425" y="4276900"/>
              <a:ext cx="1588200" cy="415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r>
                <a:rPr lang="en" sz="2000" dirty="0"/>
                <a:t>SEGMENTATION</a:t>
              </a:r>
              <a:endParaRPr sz="2400" dirty="0"/>
            </a:p>
          </p:txBody>
        </p:sp>
      </p:grpSp>
      <p:grpSp>
        <p:nvGrpSpPr>
          <p:cNvPr id="318" name="Google Shape;318;p39"/>
          <p:cNvGrpSpPr/>
          <p:nvPr/>
        </p:nvGrpSpPr>
        <p:grpSpPr>
          <a:xfrm>
            <a:off x="7145249" y="453700"/>
            <a:ext cx="2451360" cy="5497991"/>
            <a:chOff x="5358937" y="568875"/>
            <a:chExt cx="1838520" cy="4123493"/>
          </a:xfrm>
        </p:grpSpPr>
        <p:pic>
          <p:nvPicPr>
            <p:cNvPr id="319" name="Google Shape;319;p39"/>
            <p:cNvPicPr preferRelativeResize="0"/>
            <p:nvPr/>
          </p:nvPicPr>
          <p:blipFill rotWithShape="1">
            <a:blip r:embed="rId5">
              <a:alphaModFix/>
            </a:blip>
            <a:srcRect l="34690" r="42415"/>
            <a:stretch/>
          </p:blipFill>
          <p:spPr>
            <a:xfrm>
              <a:off x="5358937" y="568875"/>
              <a:ext cx="1838520" cy="38368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" name="Google Shape;320;p39"/>
            <p:cNvSpPr txBox="1"/>
            <p:nvPr/>
          </p:nvSpPr>
          <p:spPr>
            <a:xfrm>
              <a:off x="6056863" y="4276900"/>
              <a:ext cx="795300" cy="415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r>
                <a:rPr lang="en" sz="2000" dirty="0"/>
                <a:t>MESH</a:t>
              </a:r>
              <a:endParaRPr sz="2000" dirty="0"/>
            </a:p>
          </p:txBody>
        </p:sp>
      </p:grpSp>
      <p:sp>
        <p:nvSpPr>
          <p:cNvPr id="321" name="Google Shape;321;p39"/>
          <p:cNvSpPr txBox="1"/>
          <p:nvPr/>
        </p:nvSpPr>
        <p:spPr>
          <a:xfrm>
            <a:off x="779677" y="5397732"/>
            <a:ext cx="8892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dirty="0"/>
              <a:t>PATH</a:t>
            </a:r>
            <a:endParaRPr sz="2000" dirty="0"/>
          </a:p>
        </p:txBody>
      </p:sp>
      <p:grpSp>
        <p:nvGrpSpPr>
          <p:cNvPr id="322" name="Google Shape;322;p39"/>
          <p:cNvGrpSpPr/>
          <p:nvPr/>
        </p:nvGrpSpPr>
        <p:grpSpPr>
          <a:xfrm>
            <a:off x="4659514" y="453700"/>
            <a:ext cx="2745351" cy="5705660"/>
            <a:chOff x="3494635" y="568875"/>
            <a:chExt cx="2059013" cy="4279246"/>
          </a:xfrm>
        </p:grpSpPr>
        <p:pic>
          <p:nvPicPr>
            <p:cNvPr id="323" name="Google Shape;323;p39"/>
            <p:cNvPicPr preferRelativeResize="0"/>
            <p:nvPr/>
          </p:nvPicPr>
          <p:blipFill rotWithShape="1">
            <a:blip r:embed="rId6">
              <a:alphaModFix/>
            </a:blip>
            <a:srcRect l="34416" r="39944"/>
            <a:stretch/>
          </p:blipFill>
          <p:spPr>
            <a:xfrm>
              <a:off x="3494635" y="568875"/>
              <a:ext cx="2059013" cy="38368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4" name="Google Shape;324;p39"/>
            <p:cNvSpPr txBox="1"/>
            <p:nvPr/>
          </p:nvSpPr>
          <p:spPr>
            <a:xfrm>
              <a:off x="3817985" y="4201820"/>
              <a:ext cx="1490700" cy="646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n" sz="2000" dirty="0"/>
                <a:t>GEOMETRIC MODEL</a:t>
              </a:r>
              <a:endParaRPr sz="2000" dirty="0"/>
            </a:p>
          </p:txBody>
        </p:sp>
      </p:grpSp>
      <p:grpSp>
        <p:nvGrpSpPr>
          <p:cNvPr id="325" name="Google Shape;325;p39"/>
          <p:cNvGrpSpPr/>
          <p:nvPr/>
        </p:nvGrpSpPr>
        <p:grpSpPr>
          <a:xfrm>
            <a:off x="9627939" y="454273"/>
            <a:ext cx="2869433" cy="5497415"/>
            <a:chOff x="7220952" y="569305"/>
            <a:chExt cx="2152074" cy="4123061"/>
          </a:xfrm>
        </p:grpSpPr>
        <p:sp>
          <p:nvSpPr>
            <p:cNvPr id="326" name="Google Shape;326;p39"/>
            <p:cNvSpPr txBox="1"/>
            <p:nvPr/>
          </p:nvSpPr>
          <p:spPr>
            <a:xfrm>
              <a:off x="7614726" y="4276898"/>
              <a:ext cx="1758300" cy="415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r>
                <a:rPr lang="en" sz="2000" dirty="0"/>
                <a:t>SIMULATION</a:t>
              </a:r>
              <a:endParaRPr sz="2000" dirty="0"/>
            </a:p>
          </p:txBody>
        </p:sp>
        <p:pic>
          <p:nvPicPr>
            <p:cNvPr id="327" name="Google Shape;327;p39"/>
            <p:cNvPicPr preferRelativeResize="0"/>
            <p:nvPr/>
          </p:nvPicPr>
          <p:blipFill rotWithShape="1">
            <a:blip r:embed="rId7">
              <a:alphaModFix/>
            </a:blip>
            <a:srcRect l="35412" r="41049"/>
            <a:stretch/>
          </p:blipFill>
          <p:spPr>
            <a:xfrm>
              <a:off x="7220952" y="569305"/>
              <a:ext cx="1917030" cy="383599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8" name="Google Shape;328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8226701" y="2746658"/>
            <a:ext cx="1445833" cy="1445833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9"/>
          <p:cNvSpPr/>
          <p:nvPr/>
        </p:nvSpPr>
        <p:spPr>
          <a:xfrm>
            <a:off x="2516267" y="568900"/>
            <a:ext cx="4734800" cy="5580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pic>
        <p:nvPicPr>
          <p:cNvPr id="330" name="Google Shape;330;p39"/>
          <p:cNvPicPr preferRelativeResize="0"/>
          <p:nvPr/>
        </p:nvPicPr>
        <p:blipFill rotWithShape="1">
          <a:blip r:embed="rId9">
            <a:alphaModFix/>
          </a:blip>
          <a:srcRect l="31903" r="41334"/>
          <a:stretch/>
        </p:blipFill>
        <p:spPr>
          <a:xfrm>
            <a:off x="-22267" y="429567"/>
            <a:ext cx="2615200" cy="5094132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9"/>
          <p:cNvSpPr txBox="1"/>
          <p:nvPr/>
        </p:nvSpPr>
        <p:spPr>
          <a:xfrm>
            <a:off x="5771331" y="6218534"/>
            <a:ext cx="57104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dirty="0"/>
              <a:t>We will build models of these blood vessels!</a:t>
            </a:r>
            <a:endParaRPr sz="2000" dirty="0"/>
          </a:p>
        </p:txBody>
      </p:sp>
      <p:cxnSp>
        <p:nvCxnSpPr>
          <p:cNvPr id="332" name="Google Shape;332;p39"/>
          <p:cNvCxnSpPr>
            <a:stCxn id="329" idx="2"/>
          </p:cNvCxnSpPr>
          <p:nvPr/>
        </p:nvCxnSpPr>
        <p:spPr>
          <a:xfrm>
            <a:off x="4883667" y="6149700"/>
            <a:ext cx="940000" cy="30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30056" y="103447"/>
            <a:ext cx="1506769" cy="3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334" y="629779"/>
            <a:ext cx="11429317" cy="5983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30056" y="103447"/>
            <a:ext cx="1506769" cy="3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334" y="629779"/>
            <a:ext cx="11429317" cy="5983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7831" y="2172200"/>
            <a:ext cx="6672500" cy="3988867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46" name="Google Shape;346;p41"/>
          <p:cNvSpPr/>
          <p:nvPr/>
        </p:nvSpPr>
        <p:spPr>
          <a:xfrm>
            <a:off x="434433" y="775800"/>
            <a:ext cx="3755200" cy="1955200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cxnSp>
        <p:nvCxnSpPr>
          <p:cNvPr id="347" name="Google Shape;347;p41"/>
          <p:cNvCxnSpPr>
            <a:stCxn id="346" idx="3"/>
            <a:endCxn id="345" idx="1"/>
          </p:cNvCxnSpPr>
          <p:nvPr/>
        </p:nvCxnSpPr>
        <p:spPr>
          <a:xfrm>
            <a:off x="4189633" y="1753400"/>
            <a:ext cx="578000" cy="2413200"/>
          </a:xfrm>
          <a:prstGeom prst="curvedConnector3">
            <a:avLst>
              <a:gd name="adj1" fmla="val 50017"/>
            </a:avLst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8" name="Google Shape;348;p41"/>
          <p:cNvSpPr/>
          <p:nvPr/>
        </p:nvSpPr>
        <p:spPr>
          <a:xfrm>
            <a:off x="4767633" y="2854900"/>
            <a:ext cx="3104000" cy="269200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30056" y="103447"/>
            <a:ext cx="1506769" cy="3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334" y="629779"/>
            <a:ext cx="11429317" cy="5983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7831" y="2172200"/>
            <a:ext cx="6672500" cy="3988867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6" name="Google Shape;356;p42"/>
          <p:cNvSpPr/>
          <p:nvPr/>
        </p:nvSpPr>
        <p:spPr>
          <a:xfrm>
            <a:off x="434433" y="775800"/>
            <a:ext cx="3755200" cy="1955200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cxnSp>
        <p:nvCxnSpPr>
          <p:cNvPr id="357" name="Google Shape;357;p42"/>
          <p:cNvCxnSpPr>
            <a:stCxn id="356" idx="3"/>
            <a:endCxn id="355" idx="1"/>
          </p:cNvCxnSpPr>
          <p:nvPr/>
        </p:nvCxnSpPr>
        <p:spPr>
          <a:xfrm>
            <a:off x="4189633" y="1753400"/>
            <a:ext cx="578000" cy="2413200"/>
          </a:xfrm>
          <a:prstGeom prst="curvedConnector3">
            <a:avLst>
              <a:gd name="adj1" fmla="val 50017"/>
            </a:avLst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8" name="Google Shape;358;p42"/>
          <p:cNvSpPr/>
          <p:nvPr/>
        </p:nvSpPr>
        <p:spPr>
          <a:xfrm>
            <a:off x="4767633" y="2854900"/>
            <a:ext cx="3104000" cy="269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pic>
        <p:nvPicPr>
          <p:cNvPr id="359" name="Google Shape;359;p42"/>
          <p:cNvPicPr preferRelativeResize="0"/>
          <p:nvPr/>
        </p:nvPicPr>
        <p:blipFill rotWithShape="1">
          <a:blip r:embed="rId6">
            <a:alphaModFix/>
          </a:blip>
          <a:srcRect t="5811" r="46734"/>
          <a:stretch/>
        </p:blipFill>
        <p:spPr>
          <a:xfrm>
            <a:off x="8034233" y="2624567"/>
            <a:ext cx="4002616" cy="3988867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2"/>
          <p:cNvSpPr/>
          <p:nvPr/>
        </p:nvSpPr>
        <p:spPr>
          <a:xfrm>
            <a:off x="10768000" y="3232333"/>
            <a:ext cx="1040800" cy="11328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cxnSp>
        <p:nvCxnSpPr>
          <p:cNvPr id="361" name="Google Shape;361;p42"/>
          <p:cNvCxnSpPr>
            <a:stCxn id="358" idx="3"/>
            <a:endCxn id="360" idx="1"/>
          </p:cNvCxnSpPr>
          <p:nvPr/>
        </p:nvCxnSpPr>
        <p:spPr>
          <a:xfrm>
            <a:off x="7871633" y="2989500"/>
            <a:ext cx="2896400" cy="809200"/>
          </a:xfrm>
          <a:prstGeom prst="curvedConnector3">
            <a:avLst>
              <a:gd name="adj1" fmla="val 49999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43"/>
          <p:cNvPicPr preferRelativeResize="0"/>
          <p:nvPr/>
        </p:nvPicPr>
        <p:blipFill rotWithShape="1">
          <a:blip r:embed="rId3">
            <a:alphaModFix/>
          </a:blip>
          <a:srcRect r="42176"/>
          <a:stretch/>
        </p:blipFill>
        <p:spPr>
          <a:xfrm>
            <a:off x="4837334" y="121500"/>
            <a:ext cx="3510233" cy="36322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67" name="Google Shape;367;p43"/>
          <p:cNvPicPr preferRelativeResize="0"/>
          <p:nvPr/>
        </p:nvPicPr>
        <p:blipFill rotWithShape="1">
          <a:blip r:embed="rId4">
            <a:alphaModFix/>
          </a:blip>
          <a:srcRect r="72293"/>
          <a:stretch/>
        </p:blipFill>
        <p:spPr>
          <a:xfrm>
            <a:off x="381333" y="629767"/>
            <a:ext cx="3166635" cy="5983668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43"/>
          <p:cNvSpPr/>
          <p:nvPr/>
        </p:nvSpPr>
        <p:spPr>
          <a:xfrm>
            <a:off x="434433" y="775800"/>
            <a:ext cx="3755200" cy="19552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cxnSp>
        <p:nvCxnSpPr>
          <p:cNvPr id="369" name="Google Shape;369;p43"/>
          <p:cNvCxnSpPr>
            <a:stCxn id="368" idx="3"/>
            <a:endCxn id="366" idx="1"/>
          </p:cNvCxnSpPr>
          <p:nvPr/>
        </p:nvCxnSpPr>
        <p:spPr>
          <a:xfrm>
            <a:off x="4189633" y="1753400"/>
            <a:ext cx="647600" cy="184400"/>
          </a:xfrm>
          <a:prstGeom prst="curvedConnector3">
            <a:avLst>
              <a:gd name="adj1" fmla="val 50008"/>
            </a:avLst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0" name="Google Shape;370;p43"/>
          <p:cNvSpPr/>
          <p:nvPr/>
        </p:nvSpPr>
        <p:spPr>
          <a:xfrm>
            <a:off x="4974567" y="1295033"/>
            <a:ext cx="2300000" cy="9084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pic>
        <p:nvPicPr>
          <p:cNvPr id="371" name="Google Shape;371;p43"/>
          <p:cNvPicPr preferRelativeResize="0"/>
          <p:nvPr/>
        </p:nvPicPr>
        <p:blipFill rotWithShape="1">
          <a:blip r:embed="rId5">
            <a:alphaModFix/>
          </a:blip>
          <a:srcRect t="11535" r="42176" b="20685"/>
          <a:stretch/>
        </p:blipFill>
        <p:spPr>
          <a:xfrm>
            <a:off x="4837334" y="4151601"/>
            <a:ext cx="3510233" cy="2461833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43"/>
          <p:cNvSpPr txBox="1"/>
          <p:nvPr/>
        </p:nvSpPr>
        <p:spPr>
          <a:xfrm>
            <a:off x="8859800" y="5713034"/>
            <a:ext cx="29212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400"/>
              <a:t>Click the empty box besides </a:t>
            </a:r>
            <a:r>
              <a:rPr lang="en" sz="2400" b="1"/>
              <a:t>Paths</a:t>
            </a:r>
            <a:endParaRPr sz="2400" b="1"/>
          </a:p>
        </p:txBody>
      </p:sp>
      <p:pic>
        <p:nvPicPr>
          <p:cNvPr id="373" name="Google Shape;373;p43"/>
          <p:cNvPicPr preferRelativeResize="0"/>
          <p:nvPr/>
        </p:nvPicPr>
        <p:blipFill rotWithShape="1">
          <a:blip r:embed="rId6">
            <a:alphaModFix/>
          </a:blip>
          <a:srcRect l="31903" r="41334"/>
          <a:stretch/>
        </p:blipFill>
        <p:spPr>
          <a:xfrm>
            <a:off x="8672934" y="869384"/>
            <a:ext cx="2864133" cy="5119232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43"/>
          <p:cNvSpPr/>
          <p:nvPr/>
        </p:nvSpPr>
        <p:spPr>
          <a:xfrm>
            <a:off x="5089200" y="4922067"/>
            <a:ext cx="2185200" cy="8600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b="1"/>
          </a:p>
        </p:txBody>
      </p:sp>
      <p:cxnSp>
        <p:nvCxnSpPr>
          <p:cNvPr id="375" name="Google Shape;375;p43"/>
          <p:cNvCxnSpPr>
            <a:stCxn id="370" idx="3"/>
            <a:endCxn id="374" idx="3"/>
          </p:cNvCxnSpPr>
          <p:nvPr/>
        </p:nvCxnSpPr>
        <p:spPr>
          <a:xfrm>
            <a:off x="7274567" y="1749233"/>
            <a:ext cx="800" cy="3602800"/>
          </a:xfrm>
          <a:prstGeom prst="curvedConnector3">
            <a:avLst>
              <a:gd name="adj1" fmla="val 39687500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44"/>
          <p:cNvPicPr preferRelativeResize="0"/>
          <p:nvPr/>
        </p:nvPicPr>
        <p:blipFill rotWithShape="1">
          <a:blip r:embed="rId3">
            <a:alphaModFix/>
          </a:blip>
          <a:srcRect r="42176"/>
          <a:stretch/>
        </p:blipFill>
        <p:spPr>
          <a:xfrm>
            <a:off x="4837334" y="121500"/>
            <a:ext cx="3510233" cy="36322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81" name="Google Shape;381;p44"/>
          <p:cNvPicPr preferRelativeResize="0"/>
          <p:nvPr/>
        </p:nvPicPr>
        <p:blipFill rotWithShape="1">
          <a:blip r:embed="rId4">
            <a:alphaModFix/>
          </a:blip>
          <a:srcRect r="72293"/>
          <a:stretch/>
        </p:blipFill>
        <p:spPr>
          <a:xfrm>
            <a:off x="381333" y="629767"/>
            <a:ext cx="3166635" cy="5983668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44"/>
          <p:cNvSpPr/>
          <p:nvPr/>
        </p:nvSpPr>
        <p:spPr>
          <a:xfrm>
            <a:off x="434433" y="775800"/>
            <a:ext cx="3755200" cy="19552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cxnSp>
        <p:nvCxnSpPr>
          <p:cNvPr id="383" name="Google Shape;383;p44"/>
          <p:cNvCxnSpPr>
            <a:stCxn id="382" idx="3"/>
            <a:endCxn id="380" idx="1"/>
          </p:cNvCxnSpPr>
          <p:nvPr/>
        </p:nvCxnSpPr>
        <p:spPr>
          <a:xfrm>
            <a:off x="4189633" y="1753400"/>
            <a:ext cx="647600" cy="184400"/>
          </a:xfrm>
          <a:prstGeom prst="curvedConnector3">
            <a:avLst>
              <a:gd name="adj1" fmla="val 50008"/>
            </a:avLst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84" name="Google Shape;384;p44"/>
          <p:cNvGrpSpPr/>
          <p:nvPr/>
        </p:nvGrpSpPr>
        <p:grpSpPr>
          <a:xfrm>
            <a:off x="8347567" y="151675"/>
            <a:ext cx="3755200" cy="6584825"/>
            <a:chOff x="1303125" y="568875"/>
            <a:chExt cx="2816400" cy="4938619"/>
          </a:xfrm>
        </p:grpSpPr>
        <p:pic>
          <p:nvPicPr>
            <p:cNvPr id="385" name="Google Shape;385;p44"/>
            <p:cNvPicPr preferRelativeResize="0"/>
            <p:nvPr/>
          </p:nvPicPr>
          <p:blipFill rotWithShape="1">
            <a:blip r:embed="rId5">
              <a:alphaModFix/>
            </a:blip>
            <a:srcRect l="34197" r="41379"/>
            <a:stretch/>
          </p:blipFill>
          <p:spPr>
            <a:xfrm>
              <a:off x="1710820" y="568875"/>
              <a:ext cx="1961400" cy="38368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6" name="Google Shape;386;p44"/>
            <p:cNvSpPr txBox="1"/>
            <p:nvPr/>
          </p:nvSpPr>
          <p:spPr>
            <a:xfrm>
              <a:off x="1303125" y="4214863"/>
              <a:ext cx="2816400" cy="12926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n" sz="2400" dirty="0"/>
                <a:t>We will create </a:t>
              </a:r>
              <a:r>
                <a:rPr lang="en" sz="2400" dirty="0">
                  <a:solidFill>
                    <a:srgbClr val="1EB41E"/>
                  </a:solidFill>
                </a:rPr>
                <a:t>segmentations </a:t>
              </a:r>
              <a:r>
                <a:rPr lang="en" sz="2400" dirty="0"/>
                <a:t>of the aorta and right iliac arteries</a:t>
              </a:r>
              <a:endParaRPr sz="2400" dirty="0"/>
            </a:p>
          </p:txBody>
        </p:sp>
      </p:grpSp>
      <p:sp>
        <p:nvSpPr>
          <p:cNvPr id="387" name="Google Shape;387;p44"/>
          <p:cNvSpPr/>
          <p:nvPr/>
        </p:nvSpPr>
        <p:spPr>
          <a:xfrm>
            <a:off x="5274833" y="2100900"/>
            <a:ext cx="1931200" cy="3608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45"/>
          <p:cNvPicPr preferRelativeResize="0"/>
          <p:nvPr/>
        </p:nvPicPr>
        <p:blipFill rotWithShape="1">
          <a:blip r:embed="rId3">
            <a:alphaModFix/>
          </a:blip>
          <a:srcRect r="25121"/>
          <a:stretch/>
        </p:blipFill>
        <p:spPr>
          <a:xfrm>
            <a:off x="-64069" y="0"/>
            <a:ext cx="87688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5"/>
          <p:cNvPicPr preferRelativeResize="0"/>
          <p:nvPr/>
        </p:nvPicPr>
        <p:blipFill rotWithShape="1">
          <a:blip r:embed="rId4">
            <a:alphaModFix/>
          </a:blip>
          <a:srcRect l="34197" r="41379"/>
          <a:stretch/>
        </p:blipFill>
        <p:spPr>
          <a:xfrm>
            <a:off x="8921860" y="871101"/>
            <a:ext cx="2615200" cy="5115799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5"/>
          <p:cNvSpPr/>
          <p:nvPr/>
        </p:nvSpPr>
        <p:spPr>
          <a:xfrm>
            <a:off x="444800" y="2523900"/>
            <a:ext cx="3682400" cy="43344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pic>
        <p:nvPicPr>
          <p:cNvPr id="395" name="Google Shape;395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82331" y="453598"/>
            <a:ext cx="4004767" cy="1943933"/>
          </a:xfrm>
          <a:prstGeom prst="rect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96" name="Google Shape;396;p45"/>
          <p:cNvSpPr/>
          <p:nvPr/>
        </p:nvSpPr>
        <p:spPr>
          <a:xfrm>
            <a:off x="1427533" y="5768067"/>
            <a:ext cx="2615200" cy="414800"/>
          </a:xfrm>
          <a:prstGeom prst="rect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cxnSp>
        <p:nvCxnSpPr>
          <p:cNvPr id="397" name="Google Shape;397;p45"/>
          <p:cNvCxnSpPr>
            <a:stCxn id="396" idx="3"/>
            <a:endCxn id="395" idx="2"/>
          </p:cNvCxnSpPr>
          <p:nvPr/>
        </p:nvCxnSpPr>
        <p:spPr>
          <a:xfrm rot="10800000" flipH="1">
            <a:off x="4042733" y="2397467"/>
            <a:ext cx="2742000" cy="3578000"/>
          </a:xfrm>
          <a:prstGeom prst="curvedConnector2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203200"/>
            <a:ext cx="11785605" cy="6201973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46"/>
          <p:cNvSpPr/>
          <p:nvPr/>
        </p:nvSpPr>
        <p:spPr>
          <a:xfrm>
            <a:off x="7958700" y="671967"/>
            <a:ext cx="4069200" cy="57332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404" name="Google Shape;404;p46"/>
          <p:cNvSpPr txBox="1"/>
          <p:nvPr/>
        </p:nvSpPr>
        <p:spPr>
          <a:xfrm>
            <a:off x="1620467" y="2936400"/>
            <a:ext cx="4524000" cy="9852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>
                <a:solidFill>
                  <a:schemeClr val="dk1"/>
                </a:solidFill>
                <a:highlight>
                  <a:schemeClr val="accent6"/>
                </a:highlight>
              </a:rPr>
              <a:t>Double click the aorta segmentation we created</a:t>
            </a:r>
            <a:endParaRPr sz="2400" b="1">
              <a:solidFill>
                <a:schemeClr val="dk1"/>
              </a:solidFill>
              <a:highlight>
                <a:schemeClr val="accent6"/>
              </a:highlight>
            </a:endParaRPr>
          </a:p>
        </p:txBody>
      </p:sp>
      <p:sp>
        <p:nvSpPr>
          <p:cNvPr id="405" name="Google Shape;405;p46"/>
          <p:cNvSpPr/>
          <p:nvPr/>
        </p:nvSpPr>
        <p:spPr>
          <a:xfrm>
            <a:off x="502667" y="1707267"/>
            <a:ext cx="953600" cy="299200"/>
          </a:xfrm>
          <a:prstGeom prst="rect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cxnSp>
        <p:nvCxnSpPr>
          <p:cNvPr id="406" name="Google Shape;406;p46"/>
          <p:cNvCxnSpPr>
            <a:stCxn id="405" idx="2"/>
            <a:endCxn id="404" idx="1"/>
          </p:cNvCxnSpPr>
          <p:nvPr/>
        </p:nvCxnSpPr>
        <p:spPr>
          <a:xfrm rot="-5400000" flipH="1">
            <a:off x="588867" y="2397067"/>
            <a:ext cx="1422400" cy="641200"/>
          </a:xfrm>
          <a:prstGeom prst="curvedConnector2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7" name="Google Shape;407;p46"/>
          <p:cNvCxnSpPr>
            <a:stCxn id="404" idx="3"/>
            <a:endCxn id="403" idx="1"/>
          </p:cNvCxnSpPr>
          <p:nvPr/>
        </p:nvCxnSpPr>
        <p:spPr>
          <a:xfrm>
            <a:off x="6144467" y="3429000"/>
            <a:ext cx="1814400" cy="109600"/>
          </a:xfrm>
          <a:prstGeom prst="curvedConnector3">
            <a:avLst>
              <a:gd name="adj1" fmla="val 49995"/>
            </a:avLst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203200"/>
            <a:ext cx="11785605" cy="6201973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7"/>
          <p:cNvSpPr/>
          <p:nvPr/>
        </p:nvSpPr>
        <p:spPr>
          <a:xfrm>
            <a:off x="7958700" y="671967"/>
            <a:ext cx="4069200" cy="57332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pic>
        <p:nvPicPr>
          <p:cNvPr id="414" name="Google Shape;41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667" y="2000527"/>
            <a:ext cx="7445732" cy="39133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415" name="Google Shape;415;p47"/>
          <p:cNvCxnSpPr>
            <a:stCxn id="414" idx="0"/>
            <a:endCxn id="413" idx="0"/>
          </p:cNvCxnSpPr>
          <p:nvPr/>
        </p:nvCxnSpPr>
        <p:spPr>
          <a:xfrm rot="-5400000">
            <a:off x="6343733" y="-1649073"/>
            <a:ext cx="1328400" cy="5970800"/>
          </a:xfrm>
          <a:prstGeom prst="curvedConnector3">
            <a:avLst>
              <a:gd name="adj1" fmla="val 123913"/>
            </a:avLst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16" name="Google Shape;416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9639" y="2000541"/>
            <a:ext cx="7445763" cy="39133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17" name="Google Shape;417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9683" y="2000534"/>
            <a:ext cx="7445739" cy="39133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18" name="Google Shape;418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9639" y="2000541"/>
            <a:ext cx="7445763" cy="39133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42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203201"/>
            <a:ext cx="11785600" cy="3203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48"/>
          <p:cNvPicPr preferRelativeResize="0"/>
          <p:nvPr/>
        </p:nvPicPr>
        <p:blipFill rotWithShape="1">
          <a:blip r:embed="rId4">
            <a:alphaModFix/>
          </a:blip>
          <a:srcRect l="1497"/>
          <a:stretch/>
        </p:blipFill>
        <p:spPr>
          <a:xfrm>
            <a:off x="203200" y="3610067"/>
            <a:ext cx="11785603" cy="28335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203200"/>
            <a:ext cx="11785603" cy="2744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01" y="3151113"/>
            <a:ext cx="11785599" cy="2970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0"/>
          <p:cNvSpPr txBox="1">
            <a:spLocks noGrp="1"/>
          </p:cNvSpPr>
          <p:nvPr>
            <p:ph type="title"/>
          </p:nvPr>
        </p:nvSpPr>
        <p:spPr>
          <a:xfrm>
            <a:off x="8052067" y="463400"/>
            <a:ext cx="3508800" cy="593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pPr algn="l"/>
            <a:r>
              <a:rPr lang="en" sz="3200" dirty="0"/>
              <a:t>Sometimes, it is hard to tell where the blood vessels are in CT images!</a:t>
            </a:r>
            <a:endParaRPr sz="3200" dirty="0"/>
          </a:p>
          <a:p>
            <a:pPr algn="l"/>
            <a:endParaRPr sz="3200" dirty="0"/>
          </a:p>
          <a:p>
            <a:pPr algn="l"/>
            <a:r>
              <a:rPr lang="en" sz="3200" dirty="0"/>
              <a:t>Let’s try to skip past them.</a:t>
            </a:r>
            <a:endParaRPr sz="3200" dirty="0"/>
          </a:p>
        </p:txBody>
      </p:sp>
      <p:pic>
        <p:nvPicPr>
          <p:cNvPr id="436" name="Google Shape;43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534" y="203201"/>
            <a:ext cx="6400397" cy="645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1"/>
          <p:cNvSpPr txBox="1">
            <a:spLocks noGrp="1"/>
          </p:cNvSpPr>
          <p:nvPr>
            <p:ph type="title"/>
          </p:nvPr>
        </p:nvSpPr>
        <p:spPr>
          <a:xfrm>
            <a:off x="8052067" y="463400"/>
            <a:ext cx="3508800" cy="593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pPr algn="l"/>
            <a:r>
              <a:rPr lang="en" sz="3200" dirty="0"/>
              <a:t>Once we have added enough segmentations, we will build our model for the aorta</a:t>
            </a:r>
            <a:endParaRPr sz="3200" dirty="0"/>
          </a:p>
        </p:txBody>
      </p:sp>
      <p:pic>
        <p:nvPicPr>
          <p:cNvPr id="442" name="Google Shape;44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2767" y="59201"/>
            <a:ext cx="5253140" cy="645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367" y="85202"/>
            <a:ext cx="4575700" cy="44767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48" name="Google Shape;448;p52"/>
          <p:cNvPicPr preferRelativeResize="0"/>
          <p:nvPr/>
        </p:nvPicPr>
        <p:blipFill rotWithShape="1">
          <a:blip r:embed="rId4">
            <a:alphaModFix/>
          </a:blip>
          <a:srcRect t="4147" b="4083"/>
          <a:stretch/>
        </p:blipFill>
        <p:spPr>
          <a:xfrm>
            <a:off x="229367" y="4739601"/>
            <a:ext cx="4575700" cy="1982033"/>
          </a:xfrm>
          <a:prstGeom prst="rect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49" name="Google Shape;449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47534" y="1260718"/>
            <a:ext cx="6980532" cy="4336559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50" name="Google Shape;450;p52"/>
          <p:cNvSpPr/>
          <p:nvPr/>
        </p:nvSpPr>
        <p:spPr>
          <a:xfrm>
            <a:off x="2265067" y="3940933"/>
            <a:ext cx="2369600" cy="380000"/>
          </a:xfrm>
          <a:prstGeom prst="rect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451" name="Google Shape;451;p52"/>
          <p:cNvSpPr/>
          <p:nvPr/>
        </p:nvSpPr>
        <p:spPr>
          <a:xfrm>
            <a:off x="10971767" y="1300033"/>
            <a:ext cx="1043200" cy="380000"/>
          </a:xfrm>
          <a:prstGeom prst="rect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452" name="Google Shape;452;p52"/>
          <p:cNvSpPr/>
          <p:nvPr/>
        </p:nvSpPr>
        <p:spPr>
          <a:xfrm>
            <a:off x="5924767" y="2197167"/>
            <a:ext cx="5387600" cy="3400000"/>
          </a:xfrm>
          <a:prstGeom prst="rect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cxnSp>
        <p:nvCxnSpPr>
          <p:cNvPr id="453" name="Google Shape;453;p52"/>
          <p:cNvCxnSpPr>
            <a:stCxn id="448" idx="0"/>
            <a:endCxn id="450" idx="1"/>
          </p:cNvCxnSpPr>
          <p:nvPr/>
        </p:nvCxnSpPr>
        <p:spPr>
          <a:xfrm rot="5400000" flipH="1">
            <a:off x="2086817" y="4309200"/>
            <a:ext cx="608800" cy="252000"/>
          </a:xfrm>
          <a:prstGeom prst="curvedConnector4">
            <a:avLst>
              <a:gd name="adj1" fmla="val 34385"/>
              <a:gd name="adj2" fmla="val 226052"/>
            </a:avLst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4" name="Google Shape;454;p52"/>
          <p:cNvCxnSpPr>
            <a:stCxn id="452" idx="0"/>
            <a:endCxn id="451" idx="1"/>
          </p:cNvCxnSpPr>
          <p:nvPr/>
        </p:nvCxnSpPr>
        <p:spPr>
          <a:xfrm rot="-5400000">
            <a:off x="9441567" y="666967"/>
            <a:ext cx="707200" cy="2353200"/>
          </a:xfrm>
          <a:prstGeom prst="curvedConnector2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5" name="Google Shape;455;p52"/>
          <p:cNvSpPr/>
          <p:nvPr/>
        </p:nvSpPr>
        <p:spPr>
          <a:xfrm>
            <a:off x="9346000" y="5113000"/>
            <a:ext cx="1043200" cy="380000"/>
          </a:xfrm>
          <a:prstGeom prst="rect">
            <a:avLst/>
          </a:prstGeom>
          <a:noFill/>
          <a:ln w="38100" cap="flat" cmpd="sng">
            <a:solidFill>
              <a:srgbClr val="1EB4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203201"/>
            <a:ext cx="5683355" cy="6451599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53"/>
          <p:cNvSpPr txBox="1">
            <a:spLocks noGrp="1"/>
          </p:cNvSpPr>
          <p:nvPr>
            <p:ph type="title"/>
          </p:nvPr>
        </p:nvSpPr>
        <p:spPr>
          <a:xfrm>
            <a:off x="8052067" y="463400"/>
            <a:ext cx="3508800" cy="593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pPr algn="l"/>
            <a:r>
              <a:rPr lang="en" sz="3200" dirty="0"/>
              <a:t>We have built our first model!</a:t>
            </a:r>
            <a:endParaRPr sz="3200" dirty="0"/>
          </a:p>
          <a:p>
            <a:pPr algn="l"/>
            <a:endParaRPr sz="3200" dirty="0"/>
          </a:p>
          <a:p>
            <a:pPr algn="l"/>
            <a:r>
              <a:rPr lang="en" sz="3200" dirty="0"/>
              <a:t>Now, we need to repeat this process for the right iliac artery</a:t>
            </a:r>
            <a:endParaRPr sz="3200" dirty="0"/>
          </a:p>
        </p:txBody>
      </p:sp>
      <p:sp>
        <p:nvSpPr>
          <p:cNvPr id="462" name="Google Shape;462;p53"/>
          <p:cNvSpPr/>
          <p:nvPr/>
        </p:nvSpPr>
        <p:spPr>
          <a:xfrm>
            <a:off x="3050633" y="4098033"/>
            <a:ext cx="1283200" cy="1767600"/>
          </a:xfrm>
          <a:prstGeom prst="rect">
            <a:avLst/>
          </a:prstGeom>
          <a:noFill/>
          <a:ln w="2857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463" name="Google Shape;463;p53"/>
          <p:cNvSpPr/>
          <p:nvPr/>
        </p:nvSpPr>
        <p:spPr>
          <a:xfrm>
            <a:off x="8052067" y="3096700"/>
            <a:ext cx="3338800" cy="2153600"/>
          </a:xfrm>
          <a:prstGeom prst="rect">
            <a:avLst/>
          </a:prstGeom>
          <a:noFill/>
          <a:ln w="2857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cxnSp>
        <p:nvCxnSpPr>
          <p:cNvPr id="464" name="Google Shape;464;p53"/>
          <p:cNvCxnSpPr>
            <a:endCxn id="463" idx="1"/>
          </p:cNvCxnSpPr>
          <p:nvPr/>
        </p:nvCxnSpPr>
        <p:spPr>
          <a:xfrm rot="10800000" flipH="1">
            <a:off x="4333667" y="4173500"/>
            <a:ext cx="3718400" cy="808400"/>
          </a:xfrm>
          <a:prstGeom prst="straightConnector1">
            <a:avLst/>
          </a:prstGeom>
          <a:noFill/>
          <a:ln w="2857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1"/>
            <a:ext cx="5420401" cy="6918801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54"/>
          <p:cNvSpPr txBox="1">
            <a:spLocks noGrp="1"/>
          </p:cNvSpPr>
          <p:nvPr>
            <p:ph type="title"/>
          </p:nvPr>
        </p:nvSpPr>
        <p:spPr>
          <a:xfrm>
            <a:off x="8052000" y="0"/>
            <a:ext cx="4140000" cy="246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pPr algn="l"/>
            <a:r>
              <a:rPr lang="en" sz="3200">
                <a:solidFill>
                  <a:schemeClr val="lt1"/>
                </a:solidFill>
              </a:rPr>
              <a:t>How do we make a model of both arteries? We select both segmentations!</a:t>
            </a:r>
            <a:endParaRPr sz="3200">
              <a:solidFill>
                <a:schemeClr val="lt1"/>
              </a:solidFill>
            </a:endParaRPr>
          </a:p>
        </p:txBody>
      </p:sp>
      <p:pic>
        <p:nvPicPr>
          <p:cNvPr id="471" name="Google Shape;471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5034" y="2469201"/>
            <a:ext cx="6646967" cy="438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214</Words>
  <Application>Microsoft Macintosh PowerPoint</Application>
  <PresentationFormat>Widescreen</PresentationFormat>
  <Paragraphs>33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Sometimes, it is hard to tell where the blood vessels are in CT images!  Let’s try to skip past them.</vt:lpstr>
      <vt:lpstr>Once we have added enough segmentations, we will build our model for the aorta</vt:lpstr>
      <vt:lpstr>PowerPoint Presentation</vt:lpstr>
      <vt:lpstr>We have built our first model!  Now, we need to repeat this process for the right iliac artery</vt:lpstr>
      <vt:lpstr>How do we make a model of both arteries? We select both segmentations!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Arnav Garcha</dc:creator>
  <cp:lastModifiedBy>Arnav Garcha</cp:lastModifiedBy>
  <cp:revision>2</cp:revision>
  <dcterms:created xsi:type="dcterms:W3CDTF">2025-12-29T18:10:01Z</dcterms:created>
  <dcterms:modified xsi:type="dcterms:W3CDTF">2025-12-29T19:34:30Z</dcterms:modified>
</cp:coreProperties>
</file>