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6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7228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3A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9452" y="128016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4-Bar Locking Mechanism</a:t>
            </a:r>
            <a:endParaRPr lang="en-US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2651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F1F5F9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Principles, Design, and Applications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3931920" y="3474720"/>
            <a:ext cx="1280160" cy="73152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Table of Contents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1051560" y="1033272"/>
            <a:ext cx="73152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1. Introduction to 4-Bar Mechanisms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2. Types of 4-Bar Linkages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3. Locking Mechanism Fundamentals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4. Design Principles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5. Mathematical Analysis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6. Practical Applications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7. Design Considerations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8. Future Trends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What is a 4-Bar Mechanism?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Shape 2"/>
          <p:cNvSpPr/>
          <p:nvPr/>
        </p:nvSpPr>
        <p:spPr>
          <a:xfrm>
            <a:off x="731520" y="1371600"/>
            <a:ext cx="3840480" cy="3200400"/>
          </a:xfrm>
          <a:prstGeom prst="rect">
            <a:avLst/>
          </a:prstGeom>
          <a:solidFill>
            <a:srgbClr val="F1F5F9"/>
          </a:solidFill>
          <a:ln w="25400">
            <a:solidFill>
              <a:srgbClr val="3B82F6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914400" y="1645920"/>
            <a:ext cx="3474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 planar linkage system consisting of four rigid bars connected by pin joints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One bar is fixed (ground link), three are movable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Most fundamental closed-chain mechanism in mechanical engineering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Forms the basis for countless mechanical devices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029200" y="137160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Key Components: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5029200" y="2011680"/>
            <a:ext cx="365760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Ground Link (Fixed)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Crank (Input link)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Coupler (Connecting link)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Rocker (Output link)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Four Pin Joints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Types of 4-Bar Linkages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463040"/>
            <a:ext cx="2560320" cy="2926080"/>
          </a:xfrm>
          <a:prstGeom prst="rect">
            <a:avLst/>
          </a:prstGeom>
          <a:solidFill>
            <a:srgbClr val="FFFFFF"/>
          </a:solidFill>
          <a:ln w="25400">
            <a:solidFill>
              <a:srgbClr val="3B82F6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0080" y="1463040"/>
            <a:ext cx="2560320" cy="54864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55448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Crank-Rocker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822960" y="2286000"/>
            <a:ext cx="21945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Crank rotates fully, rocker oscillates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474720" y="1463040"/>
            <a:ext cx="2560320" cy="2926080"/>
          </a:xfrm>
          <a:prstGeom prst="rect">
            <a:avLst/>
          </a:prstGeom>
          <a:solidFill>
            <a:srgbClr val="FFFFFF"/>
          </a:solidFill>
          <a:ln w="25400">
            <a:solidFill>
              <a:srgbClr val="3B82F6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474720" y="1463040"/>
            <a:ext cx="2560320" cy="54864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0" name="Text 8"/>
          <p:cNvSpPr/>
          <p:nvPr/>
        </p:nvSpPr>
        <p:spPr>
          <a:xfrm>
            <a:off x="3474720" y="155448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Double-Crank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657600" y="2286000"/>
            <a:ext cx="21945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Both side links rotate completely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309360" y="1463040"/>
            <a:ext cx="2560320" cy="2926080"/>
          </a:xfrm>
          <a:prstGeom prst="rect">
            <a:avLst/>
          </a:prstGeom>
          <a:solidFill>
            <a:srgbClr val="FFFFFF"/>
          </a:solidFill>
          <a:ln w="25400">
            <a:solidFill>
              <a:srgbClr val="3B82F6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309360" y="1463040"/>
            <a:ext cx="2560320" cy="54864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4" name="Text 12"/>
          <p:cNvSpPr/>
          <p:nvPr/>
        </p:nvSpPr>
        <p:spPr>
          <a:xfrm>
            <a:off x="6309360" y="155448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Double-Rocker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492240" y="2286000"/>
            <a:ext cx="21945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Both side links oscillate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Grashof's Criterion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Shape 2"/>
          <p:cNvSpPr/>
          <p:nvPr/>
        </p:nvSpPr>
        <p:spPr>
          <a:xfrm>
            <a:off x="914400" y="1463040"/>
            <a:ext cx="7315200" cy="1097280"/>
          </a:xfrm>
          <a:prstGeom prst="rect">
            <a:avLst/>
          </a:prstGeom>
          <a:solidFill>
            <a:srgbClr val="F1F5F9"/>
          </a:solidFill>
          <a:ln w="38100">
            <a:solidFill>
              <a:srgbClr val="F59E0B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914400" y="1645920"/>
            <a:ext cx="7315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 + l ≤ p + q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371600" y="2690948"/>
            <a:ext cx="640080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 = shortest link length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l = longest link length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p, q = intermediate link lengths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If satisfied: At least one link can rotate fully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If not satisfied: Double-rocker mechanism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Critical for determining mechanism behavior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What is a Locking Mechanism?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914400" y="137160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 locking mechanism temporarily holds a linkage in a specific position by creating a dead-center or toggle configuration.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371600" y="2560320"/>
            <a:ext cx="64008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Prevents unwanted motion in a mechanical system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Achieved when links become collinear (aligned)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Creates a mechanically stable position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Requires external force to unlock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Commonly used in toggle mechanisms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Toggle Position Principle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Shape 2"/>
          <p:cNvSpPr/>
          <p:nvPr/>
        </p:nvSpPr>
        <p:spPr>
          <a:xfrm>
            <a:off x="731520" y="1463040"/>
            <a:ext cx="3840480" cy="3291840"/>
          </a:xfrm>
          <a:prstGeom prst="rect">
            <a:avLst/>
          </a:prstGeom>
          <a:solidFill>
            <a:srgbClr val="F1F5F9"/>
          </a:solidFill>
          <a:ln w="25400">
            <a:solidFill>
              <a:srgbClr val="3B82F6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914400" y="173736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Toggle Characteristics: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97280" y="2286000"/>
            <a:ext cx="329184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Occurs at dead-center position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Mechanical advantage approaches infinity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Input motion produces minimal output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Self-locking under load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Bistable configuration possible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5029200" y="1463040"/>
            <a:ext cx="3657600" cy="1463040"/>
          </a:xfrm>
          <a:prstGeom prst="rect">
            <a:avLst/>
          </a:prstGeom>
          <a:solidFill>
            <a:srgbClr val="3B82F6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5029200" y="1737360"/>
            <a:ext cx="3657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Key Insight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5029200" y="3200400"/>
            <a:ext cx="3657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When three links become collinear, the transmission angle reaches 0° or 180°, creating a mechanically locked state.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Continu……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80160"/>
            <a:ext cx="8229600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Types of Locking in 4-Bar Systems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Shape 2"/>
          <p:cNvSpPr/>
          <p:nvPr/>
        </p:nvSpPr>
        <p:spPr>
          <a:xfrm>
            <a:off x="914400" y="1463040"/>
            <a:ext cx="548640" cy="54864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4630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1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645920" y="1463040"/>
            <a:ext cx="2286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Over-Center Lock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4114800" y="1463040"/>
            <a:ext cx="4572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Link passes through center, locks on opposite side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914400" y="2651760"/>
            <a:ext cx="548640" cy="54864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9" name="Text 7"/>
          <p:cNvSpPr/>
          <p:nvPr/>
        </p:nvSpPr>
        <p:spPr>
          <a:xfrm>
            <a:off x="914400" y="265176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2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645920" y="2651760"/>
            <a:ext cx="2286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Under-Center Lock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114800" y="2651760"/>
            <a:ext cx="4572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Locks before reaching center position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914400" y="3840480"/>
            <a:ext cx="548640" cy="54864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3" name="Text 11"/>
          <p:cNvSpPr/>
          <p:nvPr/>
        </p:nvSpPr>
        <p:spPr>
          <a:xfrm>
            <a:off x="914400" y="384048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3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645920" y="3840480"/>
            <a:ext cx="2286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Toggle Lock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114800" y="3840480"/>
            <a:ext cx="4572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Links align in straight configuration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06977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Over-Center Locking Mechanism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947057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96043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Most common type in industrial applications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Link passes through alignment and locks beyond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Provides positive locking action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Requires reverse motion to unlock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High mechanical advantage at locked position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Used in clamps, presses, and latches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303520" y="1404257"/>
            <a:ext cx="3474720" cy="2194560"/>
          </a:xfrm>
          <a:prstGeom prst="rect">
            <a:avLst/>
          </a:prstGeom>
          <a:solidFill>
            <a:srgbClr val="F1F5F9"/>
          </a:solidFill>
          <a:ln w="25400">
            <a:solidFill>
              <a:srgbClr val="F59E0B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5486400" y="1678577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Advantages: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5669280" y="2135777"/>
            <a:ext cx="29260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Self-maintaining lock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No power required to hold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Predictable behavior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Simple design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Key Design Parameters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Shape 2"/>
          <p:cNvSpPr/>
          <p:nvPr/>
        </p:nvSpPr>
        <p:spPr>
          <a:xfrm>
            <a:off x="731520" y="1463040"/>
            <a:ext cx="2926080" cy="4572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150876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Link Lengths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3840480" y="146304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Determines range of motion and locking points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31520" y="2011680"/>
            <a:ext cx="2926080" cy="4572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0574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Transmission Angle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3840480" y="201168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Affects force transmission efficiency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31520" y="2560320"/>
            <a:ext cx="2926080" cy="4572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1" name="Text 9"/>
          <p:cNvSpPr/>
          <p:nvPr/>
        </p:nvSpPr>
        <p:spPr>
          <a:xfrm>
            <a:off x="822960" y="260604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Mechanical Advantage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3840480" y="256032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Force multiplication at different positions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731520" y="3108960"/>
            <a:ext cx="2926080" cy="4572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4" name="Text 12"/>
          <p:cNvSpPr/>
          <p:nvPr/>
        </p:nvSpPr>
        <p:spPr>
          <a:xfrm>
            <a:off x="822960" y="315468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Dead Point Location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3840480" y="310896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Where mechanism achieves lock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31520" y="3657600"/>
            <a:ext cx="2926080" cy="4572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370332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Joint Clearances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3840480" y="365760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Impacts precision and wear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731520" y="4206240"/>
            <a:ext cx="2926080" cy="4572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0" name="Text 18"/>
          <p:cNvSpPr/>
          <p:nvPr/>
        </p:nvSpPr>
        <p:spPr>
          <a:xfrm>
            <a:off x="822960" y="425196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Material Selection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3840480" y="420624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Strength, stiffness, and durability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Transmission Angle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914400" y="1371600"/>
            <a:ext cx="7315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The transmission angle (μ) is the angle between the coupler and the output link.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731520" y="2286000"/>
            <a:ext cx="3657600" cy="2468880"/>
          </a:xfrm>
          <a:prstGeom prst="rect">
            <a:avLst/>
          </a:prstGeom>
          <a:solidFill>
            <a:srgbClr val="F1F5F9"/>
          </a:solidFill>
          <a:ln w="25400">
            <a:solidFill>
              <a:srgbClr val="3B82F6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914400" y="2560320"/>
            <a:ext cx="329184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Ideal range: 40° to 140°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At 0° or 180°: Toggle position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At 90°: Maximum efficiency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Poor angles cause vibration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Critical for force transmission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754880" y="2286000"/>
            <a:ext cx="3931920" cy="1097280"/>
          </a:xfrm>
          <a:prstGeom prst="rect">
            <a:avLst/>
          </a:prstGeom>
          <a:solidFill>
            <a:srgbClr val="F59E0B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754880" y="2468880"/>
            <a:ext cx="3931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Warning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754880" y="3657600"/>
            <a:ext cx="39319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Poor transmission angles lead to binding, excessive forces, and premature wear in mechanical systems.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Mechanical Advantage in Locking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Shape 2"/>
          <p:cNvSpPr/>
          <p:nvPr/>
        </p:nvSpPr>
        <p:spPr>
          <a:xfrm>
            <a:off x="1371600" y="1463040"/>
            <a:ext cx="6400800" cy="914400"/>
          </a:xfrm>
          <a:prstGeom prst="rect">
            <a:avLst/>
          </a:prstGeom>
          <a:solidFill>
            <a:srgbClr val="F1F5F9"/>
          </a:solidFill>
          <a:ln w="38100">
            <a:solidFill>
              <a:srgbClr val="F59E0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0" y="164592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MA = Output Force / Input Force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97280" y="2651760"/>
            <a:ext cx="694944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Varies with link position throughout motion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Approaches infinity at toggle position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Maximum advantage occurs at dead center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In locked position, small input resists large output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Enables compact design for high force applications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Trade-off: High MA means low speed ratio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Mathematical Analysis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Shape 2"/>
          <p:cNvSpPr/>
          <p:nvPr/>
        </p:nvSpPr>
        <p:spPr>
          <a:xfrm>
            <a:off x="914400" y="1463040"/>
            <a:ext cx="7315200" cy="914400"/>
          </a:xfrm>
          <a:prstGeom prst="rect">
            <a:avLst/>
          </a:prstGeom>
          <a:solidFill>
            <a:srgbClr val="F1F5F9"/>
          </a:solidFill>
          <a:ln w="25400">
            <a:solidFill>
              <a:srgbClr val="3B82F6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097280" y="1554480"/>
            <a:ext cx="6949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Position Analysis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97280" y="1920240"/>
            <a:ext cx="6949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Vector loop: r₁ + r₂ = r₃ + r₄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914400" y="2560320"/>
            <a:ext cx="7315200" cy="914400"/>
          </a:xfrm>
          <a:prstGeom prst="rect">
            <a:avLst/>
          </a:prstGeom>
          <a:solidFill>
            <a:srgbClr val="F1F5F9"/>
          </a:solidFill>
          <a:ln w="25400">
            <a:solidFill>
              <a:srgbClr val="3B82F6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1097280" y="2651760"/>
            <a:ext cx="6949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Velocity Analysis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097280" y="3017520"/>
            <a:ext cx="6949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ω₂ × r₂ = ω₃ × r₃ + ω₄ × r₄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914400" y="3657600"/>
            <a:ext cx="7315200" cy="914400"/>
          </a:xfrm>
          <a:prstGeom prst="rect">
            <a:avLst/>
          </a:prstGeom>
          <a:solidFill>
            <a:srgbClr val="F1F5F9"/>
          </a:solidFill>
          <a:ln w="25400">
            <a:solidFill>
              <a:srgbClr val="3B82F6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1097280" y="3749040"/>
            <a:ext cx="6949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Acceleration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097280" y="4114800"/>
            <a:ext cx="6949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α₂ × r₂ = α₃ × r₃ + α₄ × r₄ + ω₃² r₃ + ω₄² r₄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914400" y="45720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At toggle position, velocity equations reveal singularity indicating mechanical lock.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Force Analysis at Lock Position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46304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Static equilibrium equations apply at lock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Sum of forces = 0, Sum of moments = 0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Pin reactions distribute load throughout structure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Axial forces dominate in locked configuration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Bending moments minimized at toggle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Critical for stress calculations and material selection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303520" y="1645920"/>
            <a:ext cx="3383280" cy="1280160"/>
          </a:xfrm>
          <a:prstGeom prst="rect">
            <a:avLst/>
          </a:prstGeom>
          <a:solidFill>
            <a:srgbClr val="3B82F6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5303520" y="1828800"/>
            <a:ext cx="3383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Key Consideration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5303520" y="3200400"/>
            <a:ext cx="3383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Design links to handle maximum forces occurring during locking and unlocking transitions.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E3A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 Applications</a:t>
            </a:r>
            <a:endParaRPr lang="en-US" sz="4800" dirty="0"/>
          </a:p>
        </p:txBody>
      </p:sp>
      <p:sp>
        <p:nvSpPr>
          <p:cNvPr id="3" name="Shape 1"/>
          <p:cNvSpPr/>
          <p:nvPr/>
        </p:nvSpPr>
        <p:spPr>
          <a:xfrm>
            <a:off x="3474720" y="2926080"/>
            <a:ext cx="2194560" cy="73152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Application: Toggle Clamps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Shape 2"/>
          <p:cNvSpPr/>
          <p:nvPr/>
        </p:nvSpPr>
        <p:spPr>
          <a:xfrm>
            <a:off x="731520" y="1463040"/>
            <a:ext cx="3840480" cy="3291840"/>
          </a:xfrm>
          <a:prstGeom prst="rect">
            <a:avLst/>
          </a:prstGeom>
          <a:solidFill>
            <a:srgbClr val="F1F5F9"/>
          </a:solidFill>
          <a:ln w="25400">
            <a:solidFill>
              <a:srgbClr val="3B82F6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914400" y="173736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Features: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97280" y="2194560"/>
            <a:ext cx="3291840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Rapid clamping action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High holding force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Hands-free operation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Repeatable positioning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Compact footprint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Low maintenance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5029200" y="146304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Common Uses: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029200" y="1920240"/>
            <a:ext cx="365760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Welding fixtures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Assembly jigs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Machining operations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Woodworking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Quality inspection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Material handling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Application: Aircraft Landing Gear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914400" y="146304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Over-center lock prevents collapse during landing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Withstands extreme impact forces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Actuator overcomes lock for retraction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Critical safety component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Redundant locking systems often employed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Must function in harsh environmental conditions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303520" y="1828800"/>
            <a:ext cx="3383280" cy="2468880"/>
          </a:xfrm>
          <a:prstGeom prst="rect">
            <a:avLst/>
          </a:prstGeom>
          <a:solidFill>
            <a:srgbClr val="F59E0B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5303520" y="2286000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Safety Critical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5394960" y="3017520"/>
            <a:ext cx="3200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Landing gear locking is subject to rigorous certification requirements and extensive testing.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Application: Locking Pliers (Vise-Grips)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914400" y="1371600"/>
            <a:ext cx="7315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Invented by William Petersen in 1924, locking pliers use a compound leverage system with an over-center toggle lock.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97280" y="22860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Mechanism: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3017520" y="22860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Double 4-bar linkage with adjustable screw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97280" y="283464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Lock Action: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3017520" y="28346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Handle overcomes toggle point to lock jaws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097280" y="338328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Adjustment: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3017520" y="33832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Screw changes link geometry for different sizes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097280" y="39319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Release: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3017520" y="3931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Lever releases over-center lock instantly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097280" y="448056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Advantage: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3017520" y="44805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Hands-free clamping with tremendous force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Additional Applications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Shape 2"/>
          <p:cNvSpPr/>
          <p:nvPr/>
        </p:nvSpPr>
        <p:spPr>
          <a:xfrm>
            <a:off x="822960" y="1508760"/>
            <a:ext cx="137160" cy="13716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1097280" y="1463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Adjustable Wrenches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4480560" y="146304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Jaw locking mechanism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822960" y="1920240"/>
            <a:ext cx="137160" cy="13716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87452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Folding Chairs/Tables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480560" y="187452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Leg stabilization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822960" y="2331720"/>
            <a:ext cx="137160" cy="13716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1" name="Text 9"/>
          <p:cNvSpPr/>
          <p:nvPr/>
        </p:nvSpPr>
        <p:spPr>
          <a:xfrm>
            <a:off x="1097280" y="22860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Hospital Beds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480560" y="228600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Position locking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22960" y="2743200"/>
            <a:ext cx="137160" cy="13716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4" name="Text 12"/>
          <p:cNvSpPr/>
          <p:nvPr/>
        </p:nvSpPr>
        <p:spPr>
          <a:xfrm>
            <a:off x="1097280" y="2697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Automotive Hood Latches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480560" y="269748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Safety closure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822960" y="3154680"/>
            <a:ext cx="137160" cy="13716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7" name="Text 15"/>
          <p:cNvSpPr/>
          <p:nvPr/>
        </p:nvSpPr>
        <p:spPr>
          <a:xfrm>
            <a:off x="1097280" y="31089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Press Brakes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4480560" y="310896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Ram locking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822960" y="3566160"/>
            <a:ext cx="137160" cy="13716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20" name="Text 18"/>
          <p:cNvSpPr/>
          <p:nvPr/>
        </p:nvSpPr>
        <p:spPr>
          <a:xfrm>
            <a:off x="1097280" y="35204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Robotic Grippers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4480560" y="352044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Object retention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822960" y="3977640"/>
            <a:ext cx="137160" cy="13716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23" name="Text 21"/>
          <p:cNvSpPr/>
          <p:nvPr/>
        </p:nvSpPr>
        <p:spPr>
          <a:xfrm>
            <a:off x="1097280" y="393192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Reclining Seats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4480560" y="393192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Position hold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822960" y="4389120"/>
            <a:ext cx="137160" cy="13716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26" name="Text 24"/>
          <p:cNvSpPr/>
          <p:nvPr/>
        </p:nvSpPr>
        <p:spPr>
          <a:xfrm>
            <a:off x="1097280" y="43434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Convertible Top Mechanisms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4480560" y="434340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Roof locking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Design Considerations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463040"/>
            <a:ext cx="2560320" cy="3108960"/>
          </a:xfrm>
          <a:prstGeom prst="rect">
            <a:avLst/>
          </a:prstGeom>
          <a:solidFill>
            <a:srgbClr val="FFFFFF"/>
          </a:solidFill>
          <a:ln w="25400">
            <a:solidFill>
              <a:srgbClr val="3B82F6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0080" y="1463040"/>
            <a:ext cx="2560320" cy="54864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6002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Wear &amp; Fatigue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822960" y="2286000"/>
            <a:ext cx="219456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Pin joint wear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Cyclic loading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Surface treatments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Material selection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474720" y="1463040"/>
            <a:ext cx="2560320" cy="3108960"/>
          </a:xfrm>
          <a:prstGeom prst="rect">
            <a:avLst/>
          </a:prstGeom>
          <a:solidFill>
            <a:srgbClr val="FFFFFF"/>
          </a:solidFill>
          <a:ln w="25400">
            <a:solidFill>
              <a:srgbClr val="3B82F6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474720" y="1463040"/>
            <a:ext cx="2560320" cy="54864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0" name="Text 8"/>
          <p:cNvSpPr/>
          <p:nvPr/>
        </p:nvSpPr>
        <p:spPr>
          <a:xfrm>
            <a:off x="3474720" y="16002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Manufacturing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657600" y="2286000"/>
            <a:ext cx="219456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Tolerances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Assembly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Cost efficiency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Scalability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309360" y="1463040"/>
            <a:ext cx="2560320" cy="3108960"/>
          </a:xfrm>
          <a:prstGeom prst="rect">
            <a:avLst/>
          </a:prstGeom>
          <a:solidFill>
            <a:srgbClr val="FFFFFF"/>
          </a:solidFill>
          <a:ln w="25400">
            <a:solidFill>
              <a:srgbClr val="3B82F6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309360" y="1463040"/>
            <a:ext cx="2560320" cy="54864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4" name="Text 12"/>
          <p:cNvSpPr/>
          <p:nvPr/>
        </p:nvSpPr>
        <p:spPr>
          <a:xfrm>
            <a:off x="6309360" y="16002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Safety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492240" y="2286000"/>
            <a:ext cx="219456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Failure modes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Redundancy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Load limits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User protection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Joint Design &amp; Lubrication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463040"/>
            <a:ext cx="41148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Pin joints are critical wear points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Clearance affects backlash and precision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Lubrication reduces friction and wear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Sealed bearings prevent contamination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Hardened surfaces increase life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Regular maintenance extends operational life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303520" y="1645920"/>
            <a:ext cx="3383280" cy="2651760"/>
          </a:xfrm>
          <a:prstGeom prst="rect">
            <a:avLst/>
          </a:prstGeom>
          <a:solidFill>
            <a:srgbClr val="F1F5F9"/>
          </a:solidFill>
          <a:ln w="25400">
            <a:solidFill>
              <a:srgbClr val="F59E0B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5394960" y="192024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Common Joint Types: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5577840" y="2377440"/>
            <a:ext cx="301752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Plain bearings (bushings)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Rolling element bearings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Self-lubricating bearings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Needle bearings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Material Selection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Shape 2"/>
          <p:cNvSpPr/>
          <p:nvPr/>
        </p:nvSpPr>
        <p:spPr>
          <a:xfrm>
            <a:off x="731520" y="1463040"/>
            <a:ext cx="2286000" cy="4572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150876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Steel Alloys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3200400" y="146304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High strength, good fatigue resistance, economical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31520" y="2011680"/>
            <a:ext cx="2286000" cy="4572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05740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Aluminum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3200400" y="201168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Lightweight, corrosion resistant, lower strength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31520" y="2560320"/>
            <a:ext cx="2286000" cy="4572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1" name="Text 9"/>
          <p:cNvSpPr/>
          <p:nvPr/>
        </p:nvSpPr>
        <p:spPr>
          <a:xfrm>
            <a:off x="822960" y="260604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Stainless Steel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3200400" y="256032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Corrosion resistant, hygienic applications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731520" y="3108960"/>
            <a:ext cx="2286000" cy="4572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4" name="Text 12"/>
          <p:cNvSpPr/>
          <p:nvPr/>
        </p:nvSpPr>
        <p:spPr>
          <a:xfrm>
            <a:off x="822960" y="315468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Bronze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3200400" y="31089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Excellent bearing properties, wear resistant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31520" y="3657600"/>
            <a:ext cx="2286000" cy="4572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370332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Composites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3200400" y="3657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High strength-to-weight, corrosion resistant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731520" y="4206240"/>
            <a:ext cx="2286000" cy="4572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0" name="Text 18"/>
          <p:cNvSpPr/>
          <p:nvPr/>
        </p:nvSpPr>
        <p:spPr>
          <a:xfrm>
            <a:off x="822960" y="425196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Titanium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3200400" y="420624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Aerospace applications, excellent strength-to-weight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Common Failure Modes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463040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Pin Shear Failure: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3657600" y="1463040"/>
            <a:ext cx="5029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Excessive load, undersized pins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31520" y="1965960"/>
            <a:ext cx="7680960" cy="0"/>
          </a:xfrm>
          <a:prstGeom prst="line">
            <a:avLst/>
          </a:prstGeom>
          <a:noFill/>
          <a:ln w="12700">
            <a:solidFill>
              <a:srgbClr val="F1F5F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2011680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Link Buckling: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3657600" y="2011680"/>
            <a:ext cx="5029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Compression loads, slender members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731520" y="2514600"/>
            <a:ext cx="7680960" cy="0"/>
          </a:xfrm>
          <a:prstGeom prst="line">
            <a:avLst/>
          </a:prstGeom>
          <a:noFill/>
          <a:ln w="12700">
            <a:solidFill>
              <a:srgbClr val="F1F5F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2560320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Fatigue Cracking: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657600" y="2560320"/>
            <a:ext cx="5029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Cyclic loading, stress concentrations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31520" y="3063240"/>
            <a:ext cx="7680960" cy="0"/>
          </a:xfrm>
          <a:prstGeom prst="line">
            <a:avLst/>
          </a:prstGeom>
          <a:noFill/>
          <a:ln w="12700">
            <a:solidFill>
              <a:srgbClr val="F1F5F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3108960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Joint Wear: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3657600" y="3108960"/>
            <a:ext cx="5029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Poor lubrication, contamination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731520" y="3611880"/>
            <a:ext cx="7680960" cy="0"/>
          </a:xfrm>
          <a:prstGeom prst="line">
            <a:avLst/>
          </a:prstGeom>
          <a:noFill/>
          <a:ln w="12700">
            <a:solidFill>
              <a:srgbClr val="F1F5F9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2960" y="3657600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Lock Failure: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657600" y="3657600"/>
            <a:ext cx="5029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Misalignment, over-travel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731520" y="4160520"/>
            <a:ext cx="7680960" cy="0"/>
          </a:xfrm>
          <a:prstGeom prst="line">
            <a:avLst/>
          </a:prstGeom>
          <a:noFill/>
          <a:ln w="12700">
            <a:solidFill>
              <a:srgbClr val="F1F5F9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2960" y="4206240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Binding: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3657600" y="4206240"/>
            <a:ext cx="5029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Tolerance stack-up, deflection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731520" y="4709160"/>
            <a:ext cx="7680960" cy="0"/>
          </a:xfrm>
          <a:prstGeom prst="line">
            <a:avLst/>
          </a:prstGeom>
          <a:noFill/>
          <a:ln w="12700">
            <a:solidFill>
              <a:srgbClr val="F1F5F9"/>
            </a:solidFill>
            <a:prstDash val="solid"/>
          </a:ln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Optimization Techniques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744583" y="925830"/>
            <a:ext cx="731520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Link length optimization for desired motion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Minimize transmission angle variation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Weight reduction through topology optimization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FEA stress analysis for optimal cross-sections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Kinematic simulation for motion verification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Multi-objective optimization (force, speed, size)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Sensitivity analysis for tolerance allocation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CAD &amp; Simulation Tools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Shape 2"/>
          <p:cNvSpPr/>
          <p:nvPr/>
        </p:nvSpPr>
        <p:spPr>
          <a:xfrm>
            <a:off x="914400" y="1645920"/>
            <a:ext cx="7315200" cy="685800"/>
          </a:xfrm>
          <a:prstGeom prst="rect">
            <a:avLst/>
          </a:prstGeom>
          <a:solidFill>
            <a:srgbClr val="F1F5F9"/>
          </a:solidFill>
          <a:ln w="12700">
            <a:solidFill>
              <a:srgbClr val="3B82F6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097280" y="1737360"/>
            <a:ext cx="6949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Kinematic Analysis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97280" y="2057400"/>
            <a:ext cx="6949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ADAMS, Working Model, SAM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914400" y="2468880"/>
            <a:ext cx="7315200" cy="685800"/>
          </a:xfrm>
          <a:prstGeom prst="rect">
            <a:avLst/>
          </a:prstGeom>
          <a:solidFill>
            <a:srgbClr val="F1F5F9"/>
          </a:solidFill>
          <a:ln w="12700">
            <a:solidFill>
              <a:srgbClr val="3B82F6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1097280" y="2560320"/>
            <a:ext cx="6949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CAD Software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097280" y="2880360"/>
            <a:ext cx="6949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SolidWorks, CATIA, NX, Inventor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914400" y="3291840"/>
            <a:ext cx="7315200" cy="685800"/>
          </a:xfrm>
          <a:prstGeom prst="rect">
            <a:avLst/>
          </a:prstGeom>
          <a:solidFill>
            <a:srgbClr val="F1F5F9"/>
          </a:solidFill>
          <a:ln w="12700">
            <a:solidFill>
              <a:srgbClr val="3B82F6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1097280" y="3383280"/>
            <a:ext cx="6949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FEA Software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097280" y="3703320"/>
            <a:ext cx="6949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ANSYS, Abaqus, COMSOL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914400" y="4114800"/>
            <a:ext cx="7315200" cy="685800"/>
          </a:xfrm>
          <a:prstGeom prst="rect">
            <a:avLst/>
          </a:prstGeom>
          <a:solidFill>
            <a:srgbClr val="F1F5F9"/>
          </a:solidFill>
          <a:ln w="12700">
            <a:solidFill>
              <a:srgbClr val="3B82F6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1097280" y="4206240"/>
            <a:ext cx="6949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Motion Simulation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097280" y="4526280"/>
            <a:ext cx="6949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RecurDyn, Simscape, MapleSim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Testing &amp; Validation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914400" y="1463040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Static Load Testing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206240" y="1508760"/>
            <a:ext cx="45720" cy="320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480560" y="1463040"/>
            <a:ext cx="4114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Verify strength and lock integrity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914400" y="2011680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Fatigue Testing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206240" y="2057400"/>
            <a:ext cx="45720" cy="320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9" name="Text 7"/>
          <p:cNvSpPr/>
          <p:nvPr/>
        </p:nvSpPr>
        <p:spPr>
          <a:xfrm>
            <a:off x="4480560" y="2011680"/>
            <a:ext cx="4114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Life prediction under cyclic loads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14400" y="2560320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Motion Analysis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206240" y="2606040"/>
            <a:ext cx="45720" cy="320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2" name="Text 10"/>
          <p:cNvSpPr/>
          <p:nvPr/>
        </p:nvSpPr>
        <p:spPr>
          <a:xfrm>
            <a:off x="4480560" y="2560320"/>
            <a:ext cx="4114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Validate kinematics and timing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914400" y="3108960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Force Measurement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4206240" y="3154680"/>
            <a:ext cx="45720" cy="320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5" name="Text 13"/>
          <p:cNvSpPr/>
          <p:nvPr/>
        </p:nvSpPr>
        <p:spPr>
          <a:xfrm>
            <a:off x="4480560" y="3108960"/>
            <a:ext cx="4114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Confirm mechanical advantage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914400" y="3657600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Wear Testing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4206240" y="3703320"/>
            <a:ext cx="45720" cy="320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480560" y="3657600"/>
            <a:ext cx="4114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Assess joint durability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914400" y="4206240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Environmental Testing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4206240" y="4251960"/>
            <a:ext cx="45720" cy="320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21" name="Text 19"/>
          <p:cNvSpPr/>
          <p:nvPr/>
        </p:nvSpPr>
        <p:spPr>
          <a:xfrm>
            <a:off x="4480560" y="4206240"/>
            <a:ext cx="4114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Temperature, humidity, corrosion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Modern Trends &amp; Innovations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Shape 2"/>
          <p:cNvSpPr/>
          <p:nvPr/>
        </p:nvSpPr>
        <p:spPr>
          <a:xfrm>
            <a:off x="731520" y="1554480"/>
            <a:ext cx="2560320" cy="4572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160020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Smart Mechanisms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3474720" y="1554480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Sensors for position, force, and wear monitoring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31520" y="2103120"/>
            <a:ext cx="2560320" cy="4572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14884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Additive Manufacturing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3474720" y="2103120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3D printed linkages with complex geometries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31520" y="2651760"/>
            <a:ext cx="2560320" cy="4572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1" name="Text 9"/>
          <p:cNvSpPr/>
          <p:nvPr/>
        </p:nvSpPr>
        <p:spPr>
          <a:xfrm>
            <a:off x="822960" y="269748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Soft Robotics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3474720" y="2651760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Compliant mechanisms with locking capabilities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731520" y="3200400"/>
            <a:ext cx="2560320" cy="4572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4" name="Text 12"/>
          <p:cNvSpPr/>
          <p:nvPr/>
        </p:nvSpPr>
        <p:spPr>
          <a:xfrm>
            <a:off x="822960" y="324612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Miniaturization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3474720" y="3200400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MEMS-scale locking mechanisms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31520" y="3749040"/>
            <a:ext cx="2560320" cy="4572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379476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Bio-inspired Design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3474720" y="3749040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Nature-inspired locking joints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731520" y="4297680"/>
            <a:ext cx="2560320" cy="4572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0" name="Text 18"/>
          <p:cNvSpPr/>
          <p:nvPr/>
        </p:nvSpPr>
        <p:spPr>
          <a:xfrm>
            <a:off x="822960" y="434340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Active Control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3474720" y="4297680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Electrically actuated locks with feedback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Future Directions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783772" y="764177"/>
            <a:ext cx="694944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Integration with AI for predictive maintenance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Self-healing materials for extended life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Energy harvesting from mechanism motion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Metamaterial-based variable stiffness links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Quantum optimization for complex designs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Digital twins for real-time performance monitoring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Biomechanical integration (prosthetics, exoskeletons)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3A8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Key Takeaways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Shape 2"/>
          <p:cNvSpPr/>
          <p:nvPr/>
        </p:nvSpPr>
        <p:spPr>
          <a:xfrm>
            <a:off x="914400" y="1554480"/>
            <a:ext cx="457200" cy="457200"/>
          </a:xfrm>
          <a:prstGeom prst="ellipse">
            <a:avLst/>
          </a:prstGeom>
          <a:solidFill>
            <a:srgbClr val="F59E0B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914400" y="15544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1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554480" y="1554480"/>
            <a:ext cx="6858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4-bar locking mechanisms provide reliable, passive holding force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914400" y="2194560"/>
            <a:ext cx="457200" cy="457200"/>
          </a:xfrm>
          <a:prstGeom prst="ellipse">
            <a:avLst/>
          </a:prstGeom>
          <a:solidFill>
            <a:srgbClr val="F59E0B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914400" y="21945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2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554480" y="2194560"/>
            <a:ext cx="6858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Toggle position creates mechanical advantage approaching infinity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914400" y="2834640"/>
            <a:ext cx="457200" cy="457200"/>
          </a:xfrm>
          <a:prstGeom prst="ellipse">
            <a:avLst/>
          </a:prstGeom>
          <a:solidFill>
            <a:srgbClr val="F59E0B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914400" y="28346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3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554480" y="2834640"/>
            <a:ext cx="6858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Transmission angle is critical for efficient force transmission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914400" y="3474720"/>
            <a:ext cx="457200" cy="457200"/>
          </a:xfrm>
          <a:prstGeom prst="ellipse">
            <a:avLst/>
          </a:prstGeom>
          <a:solidFill>
            <a:srgbClr val="F59E0B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914400" y="34747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4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554480" y="3474720"/>
            <a:ext cx="6858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Wide range of applications from aerospace to consumer products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14400" y="4114800"/>
            <a:ext cx="457200" cy="457200"/>
          </a:xfrm>
          <a:prstGeom prst="ellipse">
            <a:avLst/>
          </a:prstGeom>
          <a:solidFill>
            <a:srgbClr val="F59E0B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914400" y="41148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5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554480" y="4114800"/>
            <a:ext cx="6858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Proper design requires understanding of kinematics, dynamics, and materials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E3A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Thank You</a:t>
            </a:r>
            <a:endParaRPr lang="en-US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22860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F1F5F9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4-Bar Locking Mechanisms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3200400" y="3017520"/>
            <a:ext cx="2743200" cy="7315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34747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1336</Words>
  <Application>Microsoft Office PowerPoint</Application>
  <PresentationFormat>On-screen Show (16:9)</PresentationFormat>
  <Paragraphs>327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4-Bar Locking Mechanism</dc:title>
  <dc:subject>PptxGenJS Presentation</dc:subject>
  <dc:creator>Claude</dc:creator>
  <cp:lastModifiedBy>R&amp;D</cp:lastModifiedBy>
  <cp:revision>2</cp:revision>
  <dcterms:created xsi:type="dcterms:W3CDTF">2026-02-09T04:06:36Z</dcterms:created>
  <dcterms:modified xsi:type="dcterms:W3CDTF">2026-02-09T04:35:56Z</dcterms:modified>
</cp:coreProperties>
</file>