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7" r:id="rId20"/>
    <p:sldId id="283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30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45977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NEW ARTICULATED BOGIE SYSTEM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710543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97BC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Manual Mountain Stair Trolleys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34747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Design &amp; Analysis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100mm Radius Corner Navigation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 2026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OVERVIEW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71600" y="11887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Problem Statement &amp; Application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371600" y="15087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Design Concept &amp; Mechanism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1828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Technical Specifications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21488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Geometric Analysis &amp; Calculations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1600" y="24688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Component Details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27889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Materials &amp; Manufacturing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71600" y="3102429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Advantages &amp; Benefits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3402875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Recommendations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84048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280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32004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Manual mountain stair trolley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Steep elevation changes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Multiple sharp 90° switchbacks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Outdoor mountain environment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No electrical power available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846320" y="1097280"/>
            <a:ext cx="384048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0" y="1280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REQUIREMENT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0" y="1920240"/>
            <a:ext cx="3474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Navigate 100mm radius corners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extremely tight radius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innovative wheel and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bogie configuration to prevent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binding while maintaining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stability on straight sections.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CONCEPT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ARTICULATED DUAL-BOGIE SYSTEM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4630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independent bogie assemblies connected by a universal joint, allowing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 and rear sections to articulate independently while maintaining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contact with the track through sharp corners.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2286000"/>
            <a:ext cx="2286000" cy="1828800"/>
          </a:xfrm>
          <a:prstGeom prst="rect">
            <a:avLst/>
          </a:prstGeom>
          <a:solidFill>
            <a:srgbClr val="97BC62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24688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 BOGIE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3-point contact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 load wheel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2 guide rollers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29000" y="2286000"/>
            <a:ext cx="2286000" cy="1828800"/>
          </a:xfrm>
          <a:prstGeom prst="rect">
            <a:avLst/>
          </a:prstGeom>
          <a:solidFill>
            <a:srgbClr val="E85D04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520440" y="24688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 JOINT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Universal joint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±40° rotation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Telescoping shaft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26480" y="2286000"/>
            <a:ext cx="2286000" cy="1828800"/>
          </a:xfrm>
          <a:prstGeom prst="rect">
            <a:avLst/>
          </a:prstGeom>
          <a:solidFill>
            <a:srgbClr val="97BC62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17920" y="24688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REAR BOGIE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Identical to front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Same 3-point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Symmetrical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OPERATING PRINCIPLE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28016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Entry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157276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 bogie enters curve first and begins to pivot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291840" y="128016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8" name="Text 6"/>
          <p:cNvSpPr/>
          <p:nvPr/>
        </p:nvSpPr>
        <p:spPr>
          <a:xfrm>
            <a:off x="3291840" y="1280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931920" y="128016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Articulation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931920" y="157276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 joint allows front to angle relative to rear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26480" y="128016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2" name="Text 10"/>
          <p:cNvSpPr/>
          <p:nvPr/>
        </p:nvSpPr>
        <p:spPr>
          <a:xfrm>
            <a:off x="6126480" y="1280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766560" y="128016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Guided Motion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766560" y="157276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 rollers maintain contact with beam walls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926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97280" y="292608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 Transfer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97280" y="321868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wheel continues to carry weight smoothly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291840" y="292608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0" name="Text 18"/>
          <p:cNvSpPr/>
          <p:nvPr/>
        </p:nvSpPr>
        <p:spPr>
          <a:xfrm>
            <a:off x="3291840" y="2926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931920" y="292608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Rear Follow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931920" y="321868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Rear bogie follows the same path naturally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126480" y="2926080"/>
            <a:ext cx="548640" cy="5486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4" name="Text 22"/>
          <p:cNvSpPr/>
          <p:nvPr/>
        </p:nvSpPr>
        <p:spPr>
          <a:xfrm>
            <a:off x="6126480" y="2926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766560" y="292608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Exit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766560" y="3218688"/>
            <a:ext cx="2103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Bogies realign as trolley exits the curve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0D80C92-2515-278D-3641-27AA839A9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909" y="3611880"/>
            <a:ext cx="2059365" cy="1371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00E23F-A678-141B-A8A1-B57ACAF37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942" y="3611880"/>
            <a:ext cx="2432745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THREE-POINT CONTACT SYSTEM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Inspired by Woodpecker Router Circle Jig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36576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737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GUIDE ROLLERS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2194560"/>
            <a:ext cx="29260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Mounted on sides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Contact beam walls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Provide lateral stability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Prevent tilting/derailment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30-50mm diameter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Polyurethane or nylon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463040"/>
            <a:ext cx="36576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737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CENTRAL LOAD WHEEL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219456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Carries 90% of weight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Runs on beam bottom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Larger diameter (80-120mm)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V-groove or flanged profile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Heavy-duty bearings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Polyurethane tread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SPECIFICATIONS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060298"/>
              </p:ext>
            </p:extLst>
          </p:nvPr>
        </p:nvGraphicFramePr>
        <p:xfrm>
          <a:off x="914400" y="1188720"/>
          <a:ext cx="7315200" cy="3209544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Wheelbase (L)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Optimal for 100mm radius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Pivot Angle (max)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±38°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tightest corner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Minimum Corner Radius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Navigable smoothly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Bogie Plate Length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120-150mm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bogie assembly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Roller Diameter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contact wheels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Wheel Diameter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Central bearing wheel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Roller Spacing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80-100mm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Matches beam width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U-Joint Travel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±40°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safety margin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Capacity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150-200kg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 person + cargo</a:t>
                      </a:r>
                      <a:endParaRPr 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WHEELBASE CALCULATION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7680960" cy="109728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2344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1600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97BC62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L_max = 2 × R × sin(θ/2)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1965960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Where: R = corner radius (100mm), θ = pivot angle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591734"/>
              </p:ext>
            </p:extLst>
          </p:nvPr>
        </p:nvGraphicFramePr>
        <p:xfrm>
          <a:off x="731520" y="2468880"/>
          <a:ext cx="7680960" cy="18288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Wheelbase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Pivot Angle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Corner Performance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46°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tight, harsh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⚠️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41°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navigation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38°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Smooth - OPTIMAL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✓✓✓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33°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smooth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28°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 gentle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⚠️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GEOMETRIC ANALYSIS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220mm Wheelbase at 100mm Radius Corner: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65760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554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" y="1920240"/>
            <a:ext cx="31089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Chord length: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= 2 × 100 × sin(45°)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= 141.4mm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Required pivot angle: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sin(θ/2) = 141.4 / (2 × 220)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θ/2 = 18.8°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ea typeface="Consolas" pitchFamily="34" charset="-122"/>
                <a:cs typeface="Times New Roman" panose="02020603050405020304" pitchFamily="18" charset="0"/>
              </a:rPr>
              <a:t>  θ = 37.6° ≈ 38°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3657600" cy="2926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554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37760" y="1920240"/>
            <a:ext cx="32918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Angle within U-joint capacity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(±40° available)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No wheel interference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(280mm separation)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Smooth transition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(progressive angle change)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Stable on straights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(not too short)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 DETAILS: BOGIE PLATE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645920"/>
            <a:ext cx="31089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Shape: Teardrop/Oval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Dimensions: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Length: 120-150mm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Width: 80-100mm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Thickness: 10-15mm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Mounting Points: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2× guide roller holes (sides)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1× load wheel hole (center)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1× pivot connection (top)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93776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OPTIONS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1645920"/>
            <a:ext cx="32918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Marine-Grade Aluminum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6061-T6 or 5083 alloy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Lightweight (300-400g)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Corrosion resistant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Easy machining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Stainless Steel 304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Maximum durability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Heavier (800-1000g)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Ultra-corrosion resistant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Higher cost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 DETAILS: UNIVERSAL JOINT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371600" y="1188720"/>
            <a:ext cx="3200400" cy="292608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4" name="Text 2"/>
          <p:cNvSpPr/>
          <p:nvPr/>
        </p:nvSpPr>
        <p:spPr>
          <a:xfrm>
            <a:off x="1554480" y="13716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TYPE: CARDAN JOINT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554480" y="1783080"/>
            <a:ext cx="28346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Double gimbal design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±40° articulation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20-30mm journal diameter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Stainless steel 316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Sealed &amp; greased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Load rating: 300kg+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029200" y="1188720"/>
            <a:ext cx="3200400" cy="292608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7" name="Text 5"/>
          <p:cNvSpPr/>
          <p:nvPr/>
        </p:nvSpPr>
        <p:spPr>
          <a:xfrm>
            <a:off x="5212080" y="137160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ALTERNATIVE: BALL JOINT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212080" y="1783080"/>
            <a:ext cx="28346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Spherical bearing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Multi-directional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Easier to achieve ±45°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Similar to trailer hitch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Self-aligning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Good for prototyping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WHEELS &amp; BEARING SPECIFICATIONS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81901"/>
              </p:ext>
            </p:extLst>
          </p:nvPr>
        </p:nvGraphicFramePr>
        <p:xfrm>
          <a:off x="731520" y="1188720"/>
          <a:ext cx="7680960" cy="175564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Bearing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Wheel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100mm dia × 40mm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Polyurethane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Heavy-duty sealed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Rollers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40mm dia × 30mm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Nylon/Polyurethane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Sealed ball bearing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Wheel Hub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Steel/Aluminum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Anodized/Coated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IP67 rated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Wheel Profile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V-groove/Flanged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 machined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 fit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solidFill>
            <a:srgbClr val="E85D04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914400" y="35661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DESIGN FEATURE: All bearings must be sealed (IP67) for mountain weather resistance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I-BEAM TRACK SYSTEM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MODULAR DESIGN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645920"/>
            <a:ext cx="31089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Straight Sections: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2-4 meter lengths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Box beam profile (100×50mm)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Stainless steel 304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Bolted flange connections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Modules: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Pre-fabricated 90° curves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100mm inner radius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Reinforced at stress points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Precision machined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93776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1645920"/>
            <a:ext cx="32918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Easy transport up mountain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(short sections)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On-site assembly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(bolted connections)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Replaceable sections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(modular design)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Adapts to terrain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(independent angles)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Weather resistant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(stainless steel)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SELECTION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Optimized for Mountain Environment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017316"/>
              </p:ext>
            </p:extLst>
          </p:nvPr>
        </p:nvGraphicFramePr>
        <p:xfrm>
          <a:off x="731520" y="1371600"/>
          <a:ext cx="7680960" cy="2660904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Reason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Bogie Plates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Aluminum 6061-T6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Lightweight, corrosion resistant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Universal Joint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316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corrosion resistance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Wheel Hub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304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Strength + corrosion resistance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Wheel Treads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Polyurethane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Grip, weather resistance, quiet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 Rollers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Nylon/Polyurethane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friction, self-lubricating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Bearings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Sealed SS bearings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IP67 rating, dirt/water proof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Fasteners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A4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Won't rust, vibration resistant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Track Beam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Stainless 304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durability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&amp; ASSEMBLY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246888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868680" y="128016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05840" y="1737360"/>
            <a:ext cx="2011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CNC machining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Laser cutting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Precision drilling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Metal bending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TIG welding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Powder coating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474720" y="1097280"/>
            <a:ext cx="246888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11880" y="128016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749040" y="1737360"/>
            <a:ext cx="2011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Install bearings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Mount wheels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Align bogies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Install U-joint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Adjust clearances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Lubricate joints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17920" y="1097280"/>
            <a:ext cx="246888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355080" y="128016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QA/TESTING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92240" y="1737360"/>
            <a:ext cx="2011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Wheel alignment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Pivot angle test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Load testing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Corner navigation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Bearing inspection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Final adjustment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</a:rPr>
              <a:t>KEY ADVANTAGES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32588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325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0160" y="13258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Tight Radius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64592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Navigates 100mm radius - impossible with rigid bogie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118872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92040" y="132588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0" name="Text 8"/>
          <p:cNvSpPr/>
          <p:nvPr/>
        </p:nvSpPr>
        <p:spPr>
          <a:xfrm>
            <a:off x="4892040" y="1325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03520" y="13258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Stable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03520" y="164592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3-point contact prevents tilting and derailment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31520" y="237744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68680" y="251460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25146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2514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Weather Resistant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28346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Sealed bearings and stainless steel for mountain use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54880" y="237744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92040" y="251460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0" name="Text 18"/>
          <p:cNvSpPr/>
          <p:nvPr/>
        </p:nvSpPr>
        <p:spPr>
          <a:xfrm>
            <a:off x="4892040" y="25146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303520" y="2514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Modular Track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303520" y="28346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Easy transport and on-site assembly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31520" y="356616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68680" y="370332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5" name="Text 23"/>
          <p:cNvSpPr/>
          <p:nvPr/>
        </p:nvSpPr>
        <p:spPr>
          <a:xfrm>
            <a:off x="868680" y="3703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280160" y="37033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No Power Needed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280160" y="40233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Purely mechanical - works anywhere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54880" y="3566160"/>
            <a:ext cx="36576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892040" y="3703320"/>
            <a:ext cx="320040" cy="32004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3703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303520" y="37033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5F2D"/>
                </a:solidFill>
              </a:rPr>
              <a:t>Simple Maintenance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303520" y="40233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</a:rPr>
              <a:t>Few moving parts, standard components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ALTERNATIVES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395260"/>
              </p:ext>
            </p:extLst>
          </p:nvPr>
        </p:nvGraphicFramePr>
        <p:xfrm>
          <a:off x="731520" y="1097280"/>
          <a:ext cx="7680960" cy="260604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Design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Rigid Bogie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Cable Chain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Min. Radius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100mm ✓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&gt;500mm ✗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75mm ✓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Complexity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Maintenance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Weather Resistance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 ✓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✗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 Capacity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✓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✓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Easy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</a:t>
                      </a:r>
                      <a:endPara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SYSTEMS IN USE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29844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Railway Bogies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68680" y="16184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 cars worldwide since 1874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7" name="Text 5"/>
          <p:cNvSpPr/>
          <p:nvPr/>
        </p:nvSpPr>
        <p:spPr>
          <a:xfrm>
            <a:off x="4892040" y="129844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Curved Stairlifts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92040" y="16184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Acorn, Stannah - residential/commercial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219456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3042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Overhead Cranes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68680" y="26243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Demag KBK - industrial material handling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754880" y="219456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3" name="Text 11"/>
          <p:cNvSpPr/>
          <p:nvPr/>
        </p:nvSpPr>
        <p:spPr>
          <a:xfrm>
            <a:off x="4892040" y="230428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Monorail Systems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892040" y="26243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Disney, airport transit systems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320040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3101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Mountain Funiculars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8680" y="363016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Swiss Alps, ski resort transport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754880" y="3200400"/>
            <a:ext cx="3657600" cy="82296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9" name="Text 17"/>
          <p:cNvSpPr/>
          <p:nvPr/>
        </p:nvSpPr>
        <p:spPr>
          <a:xfrm>
            <a:off x="4892040" y="331012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 Park Rides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892040" y="3630168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Roller coaster articulated trains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CONSIDERATIONS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PREPARATION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7280" y="1645920"/>
            <a:ext cx="31089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Concrete footings every 2-3m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Level mounting surfaces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Drainage considerations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 Assembly: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Start from bottom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Work upward section by section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Align corners precisely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Torque all bolts to spec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657600" cy="3108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937760" y="12801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5D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 FEATURES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37760" y="1645920"/>
            <a:ext cx="32918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Mechanical brake system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Anti-rollback ratchet/pawl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Handrails on trolley platform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Emergency stop capability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Recommended: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Backup safety cable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Load limiting mechanism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Weather protection covers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Regular inspection schedule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14400" y="21031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articulated dual-bogie system provides an effective solution for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tight 100mm radius corners on mountain stair tracks.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proper materials selection, precision manufacturing, and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strategic IP protection, this design can successfully serve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manual mountain transportation needs.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286000" y="3657600"/>
            <a:ext cx="4572000" cy="548640"/>
          </a:xfrm>
          <a:prstGeom prst="rect">
            <a:avLst/>
          </a:prstGeom>
          <a:solidFill>
            <a:srgbClr val="E85D04"/>
          </a:solidFill>
          <a:ln/>
        </p:spPr>
      </p:sp>
      <p:sp>
        <p:nvSpPr>
          <p:cNvPr id="5" name="Text 3"/>
          <p:cNvSpPr/>
          <p:nvPr/>
        </p:nvSpPr>
        <p:spPr>
          <a:xfrm>
            <a:off x="228600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1319</Words>
  <Application>Microsoft Office PowerPoint</Application>
  <PresentationFormat>On-screen Show (16:9)</PresentationFormat>
  <Paragraphs>422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Articulated Bogie System for Mountain Stair Trolleys</dc:title>
  <dc:subject>PptxGenJS Presentation</dc:subject>
  <dc:creator>Mountain Stair Trolley Engineering</dc:creator>
  <cp:lastModifiedBy>R&amp;D</cp:lastModifiedBy>
  <cp:revision>2</cp:revision>
  <dcterms:created xsi:type="dcterms:W3CDTF">2026-02-11T06:32:51Z</dcterms:created>
  <dcterms:modified xsi:type="dcterms:W3CDTF">2026-02-11T07:03:07Z</dcterms:modified>
</cp:coreProperties>
</file>