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958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46304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COMPOSITE MATERIALS</a:t>
            </a:r>
            <a:endParaRPr lang="en-US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29046" y="2736668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Material Selection in Design Engineering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39319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E8F1F5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Advanced Materials for Modern Engineering Applications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What are Composite Materials?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914400" y="1280160"/>
            <a:ext cx="7315200" cy="1188720"/>
          </a:xfrm>
          <a:prstGeom prst="rect">
            <a:avLst/>
          </a:prstGeom>
          <a:solidFill>
            <a:srgbClr val="0891B2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1097280" y="1554480"/>
            <a:ext cx="6949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Definition: 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 composite material is a combination of two or more distinct materials with significantly different physical or chemical properties that remain separate and distinct within the finished structure.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14400" y="2743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Key Components: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097280" y="3291840"/>
            <a:ext cx="6949440" cy="502920"/>
          </a:xfrm>
          <a:prstGeom prst="rect">
            <a:avLst/>
          </a:prstGeom>
          <a:solidFill>
            <a:srgbClr val="E8F1F5"/>
          </a:solidFill>
          <a:ln/>
        </p:spPr>
      </p:sp>
      <p:sp>
        <p:nvSpPr>
          <p:cNvPr id="7" name="Text 5"/>
          <p:cNvSpPr/>
          <p:nvPr/>
        </p:nvSpPr>
        <p:spPr>
          <a:xfrm>
            <a:off x="1280160" y="3364992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Matrix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657600" y="3364992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Continuous phase that binds and protects reinforcement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097280" y="3886200"/>
            <a:ext cx="6949440" cy="502920"/>
          </a:xfrm>
          <a:prstGeom prst="rect">
            <a:avLst/>
          </a:prstGeom>
          <a:solidFill>
            <a:srgbClr val="E8F1F5"/>
          </a:solidFill>
          <a:ln/>
        </p:spPr>
      </p:sp>
      <p:sp>
        <p:nvSpPr>
          <p:cNvPr id="10" name="Text 8"/>
          <p:cNvSpPr/>
          <p:nvPr/>
        </p:nvSpPr>
        <p:spPr>
          <a:xfrm>
            <a:off x="1280160" y="3959352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Reinforcement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657600" y="3959352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Discontinuous phase providing strength and stiffness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097280" y="4480560"/>
            <a:ext cx="6949440" cy="502920"/>
          </a:xfrm>
          <a:prstGeom prst="rect">
            <a:avLst/>
          </a:prstGeom>
          <a:solidFill>
            <a:srgbClr val="E8F1F5"/>
          </a:solidFill>
          <a:ln/>
        </p:spPr>
      </p:sp>
      <p:sp>
        <p:nvSpPr>
          <p:cNvPr id="13" name="Text 11"/>
          <p:cNvSpPr/>
          <p:nvPr/>
        </p:nvSpPr>
        <p:spPr>
          <a:xfrm>
            <a:off x="1280160" y="4553712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Interface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657600" y="4553712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Critical region enabling load transfer between phases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Why Use Composite Materials?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3931920" cy="91440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57200" y="1280160"/>
            <a:ext cx="91440" cy="9144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41732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Superior Strength-to-Weight Ratio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31520" y="1755648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Lighter than metals with comparable or better strength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937760" y="1280160"/>
            <a:ext cx="3931920" cy="91440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937760" y="1280160"/>
            <a:ext cx="91440" cy="9144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9" name="Text 7"/>
          <p:cNvSpPr/>
          <p:nvPr/>
        </p:nvSpPr>
        <p:spPr>
          <a:xfrm>
            <a:off x="5212080" y="141732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Design Flexibility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212080" y="1755648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Can be tailored for specific directional properties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57200" y="2468880"/>
            <a:ext cx="3931920" cy="91440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57200" y="2468880"/>
            <a:ext cx="91440" cy="9144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260604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Corrosion Resistance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31520" y="2944368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Excellent durability in harsh environments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937760" y="2468880"/>
            <a:ext cx="3931920" cy="91440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937760" y="2468880"/>
            <a:ext cx="91440" cy="9144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7" name="Text 15"/>
          <p:cNvSpPr/>
          <p:nvPr/>
        </p:nvSpPr>
        <p:spPr>
          <a:xfrm>
            <a:off x="5212080" y="260604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Fatigue Resistance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212080" y="2944368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Better performance under cyclic loading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57200" y="3657600"/>
            <a:ext cx="3931920" cy="91440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57200" y="3657600"/>
            <a:ext cx="91440" cy="9144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379476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Thermal Properties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731520" y="4133088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Low thermal expansion and good insulation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937760" y="3657600"/>
            <a:ext cx="3931920" cy="91440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937760" y="3657600"/>
            <a:ext cx="91440" cy="9144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5" name="Text 23"/>
          <p:cNvSpPr/>
          <p:nvPr/>
        </p:nvSpPr>
        <p:spPr>
          <a:xfrm>
            <a:off x="5212080" y="379476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Tailored Performance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5212080" y="4133088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Properties optimized for specific applications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CLASSIFICATION OF COMPOSITES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6517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Understanding the different types and categories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Matrix Materials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743200" cy="3383280"/>
          </a:xfrm>
          <a:prstGeom prst="rect">
            <a:avLst/>
          </a:prstGeom>
          <a:solidFill>
            <a:srgbClr val="0891B2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463040"/>
            <a:ext cx="237744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Polymer Matrix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(PMC)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Epoxy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Polyester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Vinyl ester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Thermoplastics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Most common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Easy processing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383280" y="1188720"/>
            <a:ext cx="2743200" cy="338328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566160" y="1463040"/>
            <a:ext cx="237744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Metal Matrix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(MMC)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Aluminum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Titanium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Magnesium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Copper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i="1" dirty="0">
                <a:solidFill>
                  <a:srgbClr val="6B728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 temperature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i="1" dirty="0">
                <a:solidFill>
                  <a:srgbClr val="6B728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Better conductivity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309360" y="1188720"/>
            <a:ext cx="2743200" cy="3383280"/>
          </a:xfrm>
          <a:prstGeom prst="rect">
            <a:avLst/>
          </a:prstGeom>
          <a:solidFill>
            <a:srgbClr val="0891B2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463040"/>
            <a:ext cx="237744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Ceramic Matrix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(CMC)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Silicon carbide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Aluminum oxide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Carbon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Glass ceramics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Ultra-high temp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Wear resistant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Reinforcement Materials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280160"/>
            <a:ext cx="7680960" cy="502920"/>
          </a:xfrm>
          <a:prstGeom prst="rect">
            <a:avLst/>
          </a:prstGeom>
          <a:solidFill>
            <a:srgbClr val="E8F1F5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280160"/>
            <a:ext cx="73152" cy="5029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Text 3"/>
          <p:cNvSpPr/>
          <p:nvPr/>
        </p:nvSpPr>
        <p:spPr>
          <a:xfrm>
            <a:off x="1005840" y="132588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Carbon Fiber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749040" y="1325880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Highest strength &amp; stiffness, Low density, Expensive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31520" y="1856232"/>
            <a:ext cx="7680960" cy="5029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731520" y="1856232"/>
            <a:ext cx="73152" cy="5029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1901952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Glass Fiber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749040" y="1901952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Good strength, Low cost, Most common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31520" y="2432304"/>
            <a:ext cx="7680960" cy="502920"/>
          </a:xfrm>
          <a:prstGeom prst="rect">
            <a:avLst/>
          </a:prstGeom>
          <a:solidFill>
            <a:srgbClr val="E8F1F5"/>
          </a:solidFill>
          <a:ln/>
        </p:spPr>
      </p:sp>
      <p:sp>
        <p:nvSpPr>
          <p:cNvPr id="12" name="Shape 10"/>
          <p:cNvSpPr/>
          <p:nvPr/>
        </p:nvSpPr>
        <p:spPr>
          <a:xfrm>
            <a:off x="731520" y="2432304"/>
            <a:ext cx="73152" cy="5029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3" name="Text 11"/>
          <p:cNvSpPr/>
          <p:nvPr/>
        </p:nvSpPr>
        <p:spPr>
          <a:xfrm>
            <a:off x="1005840" y="2478024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Aramid Fiber (Kevlar)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749040" y="2478024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 impact resistance, Good tensile strength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31520" y="3008376"/>
            <a:ext cx="7680960" cy="5029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731520" y="3008376"/>
            <a:ext cx="73152" cy="5029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3054096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Boron Fiber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3749040" y="3054096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Very high stiffness, Excellent compression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31520" y="3584448"/>
            <a:ext cx="7680960" cy="502920"/>
          </a:xfrm>
          <a:prstGeom prst="rect">
            <a:avLst/>
          </a:prstGeom>
          <a:solidFill>
            <a:srgbClr val="E8F1F5"/>
          </a:solidFill>
          <a:ln/>
        </p:spPr>
      </p:sp>
      <p:sp>
        <p:nvSpPr>
          <p:cNvPr id="20" name="Shape 18"/>
          <p:cNvSpPr/>
          <p:nvPr/>
        </p:nvSpPr>
        <p:spPr>
          <a:xfrm>
            <a:off x="731520" y="3584448"/>
            <a:ext cx="73152" cy="5029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1" name="Text 19"/>
          <p:cNvSpPr/>
          <p:nvPr/>
        </p:nvSpPr>
        <p:spPr>
          <a:xfrm>
            <a:off x="1005840" y="3630168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Ceramic Fibers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749040" y="3630168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 temperature stability, Wear resistance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31520" y="4160520"/>
            <a:ext cx="7680960" cy="5029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731520" y="4160520"/>
            <a:ext cx="73152" cy="5029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5" name="Text 23"/>
          <p:cNvSpPr/>
          <p:nvPr/>
        </p:nvSpPr>
        <p:spPr>
          <a:xfrm>
            <a:off x="1005840" y="420624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Natural Fibers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3749040" y="4206240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Sustainable, Low cost, Moderate properties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Carbon Fiber Reinforced Polymers (CFRP)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023360" cy="338328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463040"/>
            <a:ext cx="365760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Properties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Tensile strength: 3-7 GPa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Young's modulus: 200-900 GPa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Density: ~1.6 g/cm³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Superior fatigue properties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Excellent corrosion resistance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Low thermal expansion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Electrically conductive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663440" y="1188720"/>
            <a:ext cx="4023360" cy="3383280"/>
          </a:xfrm>
          <a:prstGeom prst="rect">
            <a:avLst/>
          </a:prstGeom>
          <a:solidFill>
            <a:srgbClr val="0891B2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846320" y="1463040"/>
            <a:ext cx="365760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Applications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Aerospace structures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Automotive components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Sports equipment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Wind turbine blades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Marine vessels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Medical devices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High-end bicycles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Glass Fiber Reinforced Polymers (GFRP)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Key Characteristics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Lower cost compared to carbon fiber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Good mechanical properties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Excellent electrical insulation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Corrosion resistant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Higher density than carbon fiber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Common Applications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Boat hulls and marine applications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Storage tanks and pipes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Automotive body panels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Building construction materials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Electrical insulation components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Aramid Fiber Composites (Kevlar)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97480" cy="3383280"/>
          </a:xfrm>
          <a:prstGeom prst="rect">
            <a:avLst/>
          </a:prstGeom>
          <a:solidFill>
            <a:srgbClr val="0891B2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463040"/>
            <a:ext cx="233172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Unique Properties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Exceptional impact resistance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 tensile strength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Low density (1.44 g/cm³)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Good thermal stability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Vibration damping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337560" y="1188720"/>
            <a:ext cx="2697480" cy="338328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520440" y="1463040"/>
            <a:ext cx="233172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Limitations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Poor compression strength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Difficult to machine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UV degradation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Moisture absorption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Higher cost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217920" y="1188720"/>
            <a:ext cx="2697480" cy="3383280"/>
          </a:xfrm>
          <a:prstGeom prst="rect">
            <a:avLst/>
          </a:prstGeom>
          <a:solidFill>
            <a:srgbClr val="0891B2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00800" y="1463040"/>
            <a:ext cx="233172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Applications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Ballistic protection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Pressure vessels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Aerospace components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Sporting goods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Cable reinforcement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FIBER ORIENTATION &amp; ARCHITECTURE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6517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How fibers are arranged affects composite performance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Fiber Arrangements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8046720" cy="59436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731520" y="137160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Continuous Unidirectional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3200400" y="137160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Maximum strength in fiber direction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943600" y="1371600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B728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Highly directional loads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48640" y="1947672"/>
            <a:ext cx="8046720" cy="59436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31520" y="2039112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Woven Fabric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200400" y="2039112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Balanced properties in two directions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943600" y="2039112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B728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General structural applications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48640" y="2615184"/>
            <a:ext cx="8046720" cy="59436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31520" y="2706624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Random Mat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200400" y="2706624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Isotropic in-plane properties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943600" y="2706624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B728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Non-critical structural parts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48640" y="3282696"/>
            <a:ext cx="8046720" cy="59436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31520" y="3374136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Braided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200400" y="3374136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Good damage tolerance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943600" y="3374136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B728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Complex shapes, tubes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548640" y="3950208"/>
            <a:ext cx="8046720" cy="59436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731520" y="4041648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Multi-directional Layup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200400" y="4041648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Tailored for specific load paths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943600" y="4041648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B728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Aerospace, high-performance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Manufacturing Processes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280160"/>
            <a:ext cx="7680960" cy="457200"/>
          </a:xfrm>
          <a:prstGeom prst="rect">
            <a:avLst/>
          </a:prstGeom>
          <a:solidFill>
            <a:srgbClr val="E8F1F5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32588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Hand Layup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3840480" y="132588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Manual fiber placement, low cost, labor intensive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31520" y="1810512"/>
            <a:ext cx="768096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1856232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Spray Layup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840480" y="1856232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Chopped fibers sprayed with resin, fast for large areas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31520" y="2340864"/>
            <a:ext cx="7680960" cy="457200"/>
          </a:xfrm>
          <a:prstGeom prst="rect">
            <a:avLst/>
          </a:prstGeom>
          <a:solidFill>
            <a:srgbClr val="E8F1F5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2386584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Vacuum Bagging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840480" y="2386584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Atmospheric pressure consolidation, improved quality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31520" y="2871216"/>
            <a:ext cx="768096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2916936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Resin Transfer Molding (RTM)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840480" y="2916936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Resin injected into closed mold, good surface finish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31520" y="3401568"/>
            <a:ext cx="7680960" cy="457200"/>
          </a:xfrm>
          <a:prstGeom prst="rect">
            <a:avLst/>
          </a:prstGeom>
          <a:solidFill>
            <a:srgbClr val="E8F1F5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3447288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Autoclave Curing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840480" y="344728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 pressure/temperature, aerospace quality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31520" y="3931920"/>
            <a:ext cx="768096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914400" y="39776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Filament Winding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840480" y="397764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Automated fiber wrapping, ideal for cylindrical parts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731520" y="4462272"/>
            <a:ext cx="7680960" cy="457200"/>
          </a:xfrm>
          <a:prstGeom prst="rect">
            <a:avLst/>
          </a:prstGeom>
          <a:solidFill>
            <a:srgbClr val="E8F1F5"/>
          </a:solidFill>
          <a:ln/>
        </p:spPr>
      </p:sp>
      <p:sp>
        <p:nvSpPr>
          <p:cNvPr id="22" name="Text 20"/>
          <p:cNvSpPr/>
          <p:nvPr/>
        </p:nvSpPr>
        <p:spPr>
          <a:xfrm>
            <a:off x="914400" y="4507992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Pultrusion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3840480" y="4507992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Continuous process for constant cross-section profiles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Mechanical Properties of Composites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841711"/>
              </p:ext>
            </p:extLst>
          </p:nvPr>
        </p:nvGraphicFramePr>
        <p:xfrm>
          <a:off x="731520" y="1280160"/>
          <a:ext cx="7680960" cy="3017520"/>
        </p:xfrm>
        <a:graphic>
          <a:graphicData uri="http://schemas.openxmlformats.org/drawingml/2006/table">
            <a:tbl>
              <a:tblPr/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Property</a:t>
                      </a:r>
                      <a:endParaRPr lang="en-US" sz="13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Carbon/Epoxy</a:t>
                      </a:r>
                      <a:endParaRPr lang="en-US" sz="13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Glass/Epoxy</a:t>
                      </a:r>
                      <a:endParaRPr lang="en-US" sz="13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Kevlar/Epoxy</a:t>
                      </a:r>
                      <a:endParaRPr lang="en-US" sz="13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Density (g/cm³)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1.55-1.60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1.90-2.10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1.38-1.40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Tensile Strength (MPa)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600-1000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440-1750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1400-2800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Tensile Modulus (GPa)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120-150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38-45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70-80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Compression Strength (MPa)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570-740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425-850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280-340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Cost Relative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High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Low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Medium-High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72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Design Considerations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Load Path Analysis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Orient fibers along primary load directions for maximum efficiency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Fiber Volume Fraction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Typically, 50-70% for optimal strength and stiffness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Stacking Sequence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Layer orientation affects bending, torsion, and coupling effects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Failure Modes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Consider fiber breakage, matrix cracking, delamination, and debonding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Environmental Factors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buNone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Temperature, moisture, UV exposure affect long-term performance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Advantages of Composite Materials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914400" y="1280160"/>
            <a:ext cx="320040" cy="32004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2801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371600" y="1280160"/>
            <a:ext cx="6858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Outstanding strength-to-weight ratio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14400" y="1719072"/>
            <a:ext cx="320040" cy="32004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171907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371600" y="1719072"/>
            <a:ext cx="6858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Tailorable mechanical properties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914400" y="2157984"/>
            <a:ext cx="320040" cy="32004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2157984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371600" y="2157984"/>
            <a:ext cx="6858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Excellent fatigue and corrosion resistance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914400" y="2596896"/>
            <a:ext cx="320040" cy="32004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259689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371600" y="2596896"/>
            <a:ext cx="6858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Design flexibility for complex shapes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14400" y="3035808"/>
            <a:ext cx="320040" cy="32004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303580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371600" y="3035808"/>
            <a:ext cx="6858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Low thermal expansion coefficient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914400" y="3474720"/>
            <a:ext cx="320040" cy="32004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19" name="Text 17"/>
          <p:cNvSpPr/>
          <p:nvPr/>
        </p:nvSpPr>
        <p:spPr>
          <a:xfrm>
            <a:off x="914400" y="34747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371600" y="3474720"/>
            <a:ext cx="6858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Reduced assembly requirements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914400" y="3913632"/>
            <a:ext cx="320040" cy="32004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22" name="Text 20"/>
          <p:cNvSpPr/>
          <p:nvPr/>
        </p:nvSpPr>
        <p:spPr>
          <a:xfrm>
            <a:off x="914400" y="391363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371600" y="3913632"/>
            <a:ext cx="6858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Improved damage tolerance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914400" y="4352544"/>
            <a:ext cx="320040" cy="32004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25" name="Text 23"/>
          <p:cNvSpPr/>
          <p:nvPr/>
        </p:nvSpPr>
        <p:spPr>
          <a:xfrm>
            <a:off x="914400" y="4352544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371600" y="4352544"/>
            <a:ext cx="6858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Electromagnetic transparency (for certain types)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Limitations &amp; Challenges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280160"/>
            <a:ext cx="7680960" cy="438912"/>
          </a:xfrm>
          <a:prstGeom prst="rect">
            <a:avLst/>
          </a:prstGeom>
          <a:solidFill>
            <a:srgbClr val="E8F1F5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325880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 Material Cost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3840480" y="1325880"/>
            <a:ext cx="4389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Carbon fiber significantly more expensive than metals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31520" y="1792224"/>
            <a:ext cx="7680960" cy="43891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1837944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Manufacturing Complexity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840480" y="1837944"/>
            <a:ext cx="4389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Requires specialized processes and skilled labor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31520" y="2304288"/>
            <a:ext cx="7680960" cy="438912"/>
          </a:xfrm>
          <a:prstGeom prst="rect">
            <a:avLst/>
          </a:prstGeom>
          <a:solidFill>
            <a:srgbClr val="E8F1F5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2350008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Quality Control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840480" y="2350008"/>
            <a:ext cx="4389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Defects (voids, wrinkles) can severely reduce strength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31520" y="2816352"/>
            <a:ext cx="7680960" cy="43891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2862072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Repair Difficulty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840480" y="2862072"/>
            <a:ext cx="4389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Damage assessment and repair more complex than metals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31520" y="3328416"/>
            <a:ext cx="7680960" cy="438912"/>
          </a:xfrm>
          <a:prstGeom prst="rect">
            <a:avLst/>
          </a:prstGeom>
          <a:solidFill>
            <a:srgbClr val="E8F1F5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3374136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Recyclability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840480" y="3374136"/>
            <a:ext cx="4389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Thermoset composites difficult to recycle effectively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31520" y="3840480"/>
            <a:ext cx="7680960" cy="43891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914400" y="3886200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Property Variability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840480" y="3886200"/>
            <a:ext cx="4389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Anisotropic behavior requires careful analysis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731520" y="4352544"/>
            <a:ext cx="7680960" cy="438912"/>
          </a:xfrm>
          <a:prstGeom prst="rect">
            <a:avLst/>
          </a:prstGeom>
          <a:solidFill>
            <a:srgbClr val="E8F1F5"/>
          </a:solidFill>
          <a:ln/>
        </p:spPr>
      </p:sp>
      <p:sp>
        <p:nvSpPr>
          <p:cNvPr id="22" name="Text 20"/>
          <p:cNvSpPr/>
          <p:nvPr/>
        </p:nvSpPr>
        <p:spPr>
          <a:xfrm>
            <a:off x="914400" y="4398264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Temperature Limitations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3840480" y="4398264"/>
            <a:ext cx="4389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Polymer matrix degrades at elevated temperatures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Aerospace Applications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914400" y="1280160"/>
            <a:ext cx="7315200" cy="914400"/>
          </a:xfrm>
          <a:prstGeom prst="rect">
            <a:avLst/>
          </a:prstGeom>
          <a:solidFill>
            <a:srgbClr val="0891B2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1097280" y="1508760"/>
            <a:ext cx="6949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Composites now comprise 50%+ of modern aircraft structures by weight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371600" y="246888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▪ </a:t>
            </a: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Primary wing and tail structures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371600" y="283464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▪ </a:t>
            </a: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Fuselage skin panels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371600" y="320040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▪ </a:t>
            </a: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Control surfaces (ailerons, rudders)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371600" y="356616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▪ </a:t>
            </a: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Engine nacelles and fairings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371600" y="393192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▪ </a:t>
            </a: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Interior components and seating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371600" y="429768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▪ </a:t>
            </a: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Landing gear doors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371600" y="466344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▪ </a:t>
            </a: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Rotor blades (helicopters)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Automotive Applications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97480" cy="338328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463040"/>
            <a:ext cx="233172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Body Structures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Hood and roof panels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Fenders and door skins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Chassis components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Bumper beams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337560" y="1188720"/>
            <a:ext cx="2697480" cy="338328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520440" y="1463040"/>
            <a:ext cx="233172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Performance Parts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Drive shafts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Suspension arms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Brake discs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Wheels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217920" y="1188720"/>
            <a:ext cx="2697480" cy="3383280"/>
          </a:xfrm>
          <a:prstGeom prst="rect">
            <a:avLst/>
          </a:prstGeom>
          <a:solidFill>
            <a:srgbClr val="0891B2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00800" y="1463040"/>
            <a:ext cx="233172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Benefits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Weight reduction 20-60%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Improved fuel efficiency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Enhanced crashworthiness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Design freedom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Marine &amp; Sports Applications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023360" cy="338328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463040"/>
            <a:ext cx="365760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Marine Industry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Boat hulls and decks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Yacht masts and spars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Submarine structures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Offshore platforms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Propeller blades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Benefits: Corrosion resistance, reduced weight, lower maintenance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663440" y="1188720"/>
            <a:ext cx="4023360" cy="3383280"/>
          </a:xfrm>
          <a:prstGeom prst="rect">
            <a:avLst/>
          </a:prstGeom>
          <a:solidFill>
            <a:srgbClr val="0891B2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846320" y="1463040"/>
            <a:ext cx="365760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Sports Equipment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Tennis rackets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Golf clubs and shafts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Bicycles and frames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Skis and snowboards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Fishing rods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Benefits: Maximum performance, lightweight, enhanced durability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Infrastructure &amp; Construction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280160"/>
            <a:ext cx="7680960" cy="50292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914400" y="132588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Bridge Reinforcement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3840480" y="1325880"/>
            <a:ext cx="4389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Strengthening existing structures with FRP wraps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31520" y="1856232"/>
            <a:ext cx="7680960" cy="5029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1901952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Seismic Retrofitting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840480" y="1901952"/>
            <a:ext cx="4389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Column wrapping for earthquake resistance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31520" y="2432304"/>
            <a:ext cx="7680960" cy="50292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914400" y="2478024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Rebar Replacement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840480" y="2478024"/>
            <a:ext cx="4389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Corrosion-free reinforcement for concrete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31520" y="3008376"/>
            <a:ext cx="7680960" cy="5029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3054096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Architectural Panels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840480" y="3054096"/>
            <a:ext cx="4389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Lightweight, durable building facades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31520" y="3584448"/>
            <a:ext cx="7680960" cy="50292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914400" y="3630168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Utility Poles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840480" y="3630168"/>
            <a:ext cx="4389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Non-conductive, weather-resistant alternatives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31520" y="4160520"/>
            <a:ext cx="7680960" cy="5029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914400" y="420624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Wind Turbine Blades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840480" y="4206240"/>
            <a:ext cx="4389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Large-scale renewable energy structures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Testing &amp; Quality Control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Non-Destructive Testing (NDT)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Ultrasonic inspection - detect voids and delaminations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Thermography - identify subsurface defects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Radiography - internal structure examination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Mechanical Testing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Tensile, compression, and shear tests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Fatigue and impact resistance evaluation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Interlaminar shear strength testing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Environmental Testing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Moisture absorption and aging studies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Temperature cycling and UV exposure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Selection Criteria for Composites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22960" y="1280160"/>
            <a:ext cx="365760" cy="36576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371600" y="128016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Define performance requirements (strength, stiffness, weight)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22960" y="1719072"/>
            <a:ext cx="365760" cy="36576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171907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371600" y="1719072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Identify environmental conditions (temperature, moisture, chemicals)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22960" y="2157984"/>
            <a:ext cx="365760" cy="36576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215798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371600" y="2157984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Evaluate manufacturing feasibility and complexity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22960" y="2596896"/>
            <a:ext cx="365760" cy="36576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59689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371600" y="2596896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Consider cost constraints (material, processing, tooling)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22960" y="3035808"/>
            <a:ext cx="365760" cy="36576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16" name="Text 14"/>
          <p:cNvSpPr/>
          <p:nvPr/>
        </p:nvSpPr>
        <p:spPr>
          <a:xfrm>
            <a:off x="822960" y="3035808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371600" y="3035808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Assess design flexibility and shape requirements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22960" y="3474720"/>
            <a:ext cx="365760" cy="36576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19" name="Text 17"/>
          <p:cNvSpPr/>
          <p:nvPr/>
        </p:nvSpPr>
        <p:spPr>
          <a:xfrm>
            <a:off x="822960" y="34747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371600" y="347472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Analyze lifecycle costs including maintenance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822960" y="3913632"/>
            <a:ext cx="365760" cy="36576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22" name="Text 20"/>
          <p:cNvSpPr/>
          <p:nvPr/>
        </p:nvSpPr>
        <p:spPr>
          <a:xfrm>
            <a:off x="822960" y="391363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371600" y="3913632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Review certification and regulatory compliance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822960" y="4352544"/>
            <a:ext cx="365760" cy="36576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25" name="Text 23"/>
          <p:cNvSpPr/>
          <p:nvPr/>
        </p:nvSpPr>
        <p:spPr>
          <a:xfrm>
            <a:off x="822960" y="435254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371600" y="4352544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Perform comparative analysis with alternatives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Future Trends &amp; Innovations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3931920" cy="91440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57200" y="1280160"/>
            <a:ext cx="91440" cy="9144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4447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Nano-composites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31520" y="1755648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Enhanced properties through nano-scale reinforcement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937760" y="1280160"/>
            <a:ext cx="3931920" cy="91440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937760" y="1280160"/>
            <a:ext cx="91440" cy="9144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9" name="Text 7"/>
          <p:cNvSpPr/>
          <p:nvPr/>
        </p:nvSpPr>
        <p:spPr>
          <a:xfrm>
            <a:off x="5212080" y="14447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Bio-based Composites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212080" y="1755648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Sustainable natural fiber and bio-resin matrices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57200" y="2423160"/>
            <a:ext cx="3931920" cy="91440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57200" y="2423160"/>
            <a:ext cx="91440" cy="9144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25877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Self-healing Materials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31520" y="2898648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Autonomous damage repair capabilities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937760" y="2423160"/>
            <a:ext cx="3931920" cy="91440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937760" y="2423160"/>
            <a:ext cx="91440" cy="9144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7" name="Text 15"/>
          <p:cNvSpPr/>
          <p:nvPr/>
        </p:nvSpPr>
        <p:spPr>
          <a:xfrm>
            <a:off x="5212080" y="25877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Multifunctional Composites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212080" y="2898648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Integrated sensors, energy storage, thermal management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57200" y="3566160"/>
            <a:ext cx="3931920" cy="91440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57200" y="3566160"/>
            <a:ext cx="91440" cy="9144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37307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Automated Manufacturing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731520" y="4041648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AI-driven layup, 3D printing of composites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937760" y="3566160"/>
            <a:ext cx="3931920" cy="914400"/>
          </a:xfrm>
          <a:prstGeom prst="rect">
            <a:avLst/>
          </a:prstGeom>
          <a:solidFill>
            <a:srgbClr val="E8F1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937760" y="3566160"/>
            <a:ext cx="91440" cy="9144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5" name="Text 23"/>
          <p:cNvSpPr/>
          <p:nvPr/>
        </p:nvSpPr>
        <p:spPr>
          <a:xfrm>
            <a:off x="5212080" y="37307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Recyclable Thermoplastics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5212080" y="4041648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Improved sustainability and circular economy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3A5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Case Study: Boeing 787 Dreamliner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188720"/>
            <a:ext cx="7680960" cy="822960"/>
          </a:xfrm>
          <a:prstGeom prst="rect">
            <a:avLst/>
          </a:prstGeom>
          <a:solidFill>
            <a:srgbClr val="0891B2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914400" y="14173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First commercial aircraft with &gt;50% composite structure by weight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97280" y="228600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Composite Usage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566160" y="228600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Carbon fiber reinforced polymer for fuselage and wings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97280" y="2724912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Weight Savings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566160" y="2724912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20% lighter than equivalent aluminum structure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97280" y="3163824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Benefits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566160" y="3163824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Improved fuel efficiency, larger windows, better cabin pressure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97280" y="3602736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Manufacturing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566160" y="3602736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One-piece fuselage barrel sections reduce assembly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97280" y="4041648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Challenges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566160" y="4041648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Higher upfront cost, specialized repair requirements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97280" y="44805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Impact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566160" y="448056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Set new standard for commercial aviation composites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1886" y="519249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KEY TAKEAWAYS</a:t>
            </a:r>
            <a:endParaRPr lang="en-US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1097280" y="1587137"/>
            <a:ext cx="6949440" cy="2619103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1371600" y="2103120"/>
            <a:ext cx="64008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Composites offer unmatched performance advantages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Material selection depends on specific application requirements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Consider manufacturing, cost, and lifecycle factors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Future innovations will expand composite applications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
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b="1" dirty="0">
                <a:solidFill>
                  <a:srgbClr val="0891B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Proper design and quality control are essential for success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1269</Words>
  <Application>Microsoft Office PowerPoint</Application>
  <PresentationFormat>On-screen Show (16:9)</PresentationFormat>
  <Paragraphs>384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Composite Materials - Material Selection</dc:title>
  <dc:subject>PptxGenJS Presentation</dc:subject>
  <dc:creator>Materials Engineering</dc:creator>
  <cp:lastModifiedBy>R&amp;D</cp:lastModifiedBy>
  <cp:revision>3</cp:revision>
  <dcterms:created xsi:type="dcterms:W3CDTF">2026-02-06T04:36:27Z</dcterms:created>
  <dcterms:modified xsi:type="dcterms:W3CDTF">2026-02-06T04:48:08Z</dcterms:modified>
</cp:coreProperties>
</file>