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90" r:id="rId3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786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1887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Modified Matzenmiller-Lubliner-Taylor (MMLT) Damage Model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Advanced Continuum Damage Mechanics for Composite Materials at High Strain Rates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Comprehensive Technical Overview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Overview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Topics Covered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Theoretical Foundation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Constitutive Equations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Damage Variables &amp; Evolution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Thermodynamic Framework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Implementation Strategy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Advantages over Hashin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5488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Outcomes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Understanding CDM principles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Master MMLT formulation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High strain rate behavior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Practical implementation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Scientific advantages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Continuum Damage Mechanics Foundation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 Concepts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Continuum Damage Mechanics introduces internal state variables to describe progressive degradation of material stiffness under loading. This framework allows modeling of damage evolution without explicitly tracking individual cracks or defects.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 Principles: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Damage variables represent material degradation (0 = undamaged, 1 = failed)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Thermodynamically consistent evolution laws govern damage progression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Effective stress concept relates damaged to virgin material behavior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Energy dissipation during damage process follows second law of thermodynamics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MMLT vs Hashin: Fundamental Differences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3931920" cy="3474720"/>
          </a:xfrm>
          <a:prstGeom prst="rect">
            <a:avLst/>
          </a:prstGeom>
          <a:solidFill>
            <a:srgbClr val="E74C3C">
              <a:alpha val="90000"/>
            </a:srgbClr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C3E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Hashin Criteria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Damage initiation only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No evolution framework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Requires retrofit for progression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Binary failure detection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Limited strain rate effects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Post-failure behavior unclear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54880" y="1005840"/>
            <a:ext cx="3931920" cy="3474720"/>
          </a:xfrm>
          <a:prstGeom prst="rect">
            <a:avLst/>
          </a:prstGeom>
          <a:solidFill>
            <a:srgbClr val="1C7293">
              <a:alpha val="90000"/>
            </a:srgbClr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C3E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MMLT Model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Complete progressive damage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Built-in evolution laws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Thermodynamically consistent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Continuous degradation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Rate-dependent formulation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Detailed softening control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Variables in MMLT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 Independent Damage Modes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ω₁: Longitudinal (fiber direction) damage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Controls fiber tension and compression failure modes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ω₂: Transverse (perpendicular to fiber) damage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Governs matrix cracking and crushing behavior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ω₄: Shear damage (in-plane)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Represents matrix shear failure and fiber-matrix debonding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Range: 0 ≤ ωᵢ ≤ 1    where 0 = pristine, 1 = complete failure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Stiffness Degradation Framework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Stiffness Matrix Formulation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damaged material stiffness matrix [C̃] relates to virgin stiffness [C⁰] through: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[C̃] = [M(ω)] [C⁰] [M(ω)]ᵀ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[M(ω)] is the damage effect tensor: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500" dirty="0">
                <a:solidFill>
                  <a:srgbClr val="2C3E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[M] = diag[(1-ω₁), (1-ω₂), (1-ω₂), (1-ω₄), (1-ω₄), (1-ω₄)]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multiplicative decomposition preserves material symmetry and ensures physically realistic degradation patterns.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Thermodynamic Consistency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Clausius-Duhem Inequality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second law of thermodynamics constrains damage evolution: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= σ:ε̇ - ψ̇ ≥ 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D is dissipation, ψ is free energy density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Helmholtz Free Energy: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ψ(ε, ω) = ½ε:[C(ω)]:ε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ensures damage evolution is irreversible and energy-dissipative, preventing non-physical healing.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Thermodynamic Force Conjugate to Damage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Release Rate (Damage Driving Force)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thermodynamic force associated with each damage variable: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7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Yᵢ = -∂ψ/∂ωᵢ = ½ε:[∂C/∂ωᵢ]:ε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Interpretation: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Yᵢ represents strain energy released per unit damage increment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Positive Y indicates damage growth is energetically favorable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Magnitude controls rate of damage propagation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Coupled to stress state through strain energy density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Evolution Law: Foundation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29937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Damage Evolution Equation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ω̇ᵢ = g(Yᵢ, ωᵢ, ε̇)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MMLT Specific Form (Power Law):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2C3E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ω̇ᵢ = (1/η) * [φᵢ(Y)/S₀]^mᵢ * H(φᵢ - φ₀)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Parameters: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η: viscosity parameter (strain rate sensitivity)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mᵢ: damage exponent (controls brittle vs ductile behavior)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S₀: reference strength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H: Heaviside function (ensures damage initiation threshold)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Exponent: Material Behavior Control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E74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m (≈100)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i="1" dirty="0">
                <a:solidFill>
                  <a:srgbClr val="2C3E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Brittle Response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Rapid damage accumulation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Sharp stress drop at failure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Minimal post-peak deformation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Suitable for fiber-dominated modes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for: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fiber tension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5488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m (≈0.01-1)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i="1" dirty="0">
                <a:solidFill>
                  <a:srgbClr val="2C3E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Ductile Response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Gradual damage progression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Extended softening region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Significant energy absorption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Appropriate for matrix modes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for: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 compression, shear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Equivalent Displacement Formulation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Measure of Deformation State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failure mode i, define equivalent displacement: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δᵢ = √(2Yᵢ/E⁰) * lc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lc is characteristic element length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Mesh objectivity: results independent of element size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Energy-based: directly related to fracture energy dissipation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Physical meaning: represents crack opening displacement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Enables regularization of softening behavior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Initiation Functions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Mode-Specific Failure Surfaces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Fiber Tension (FT):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φᶠᵗ = (σ₁/Xᵗ)² - 1 ≥ 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Fiber Compression (FC):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φᶠᶜ = (σ₁/Xᶜ)² - 1 ≥ 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 Tension (MT):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φᵐᵗ = (σ₂/Yᵗ)² + (τ₁₂/S)² - 1 ≥ 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 Compression (MC):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φᵐᶜ = (σ₂/2S)² + [(Yᶜ/2S)² - 1](σ₂/Yᶜ) + (τ₁₂/S)² - 1 ≥ 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Mode Coupling Strategy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Independent Modes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Fiber Damage (ω₁)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Evolves independently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Dominant in 0° plies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Catastrophic failure mode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Highest stiffness contribution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Fiber failure occurs independently of matrix state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5488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Coupled Modes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Matrix-Shear (ω₂, ω₄)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Interact physically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Matrix cracks enable shear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Fiber-matrix debonding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Progressive degradation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ω₄ = f(ω₂) or combined evolution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Strain Rate Formulation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Rate-Dependent Damage Evolution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Modified evolution law incorporating strain rate: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ω̇ᵢ = (</a:t>
            </a:r>
            <a:r>
              <a:rPr lang="en-US" sz="1600" b="1" dirty="0" err="1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ε̇</a:t>
            </a:r>
            <a:r>
              <a:rPr lang="en-US" sz="900" b="1" dirty="0" err="1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/ε̇₀) * f(Y, ω) * [1 + β log(ε̇/ε̇₀)]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Mechanisms at High Strain Rates: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Increased apparent strength due to viscous effects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Adiabatic heating modifies failure mechanisms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Inertial effects delay crack propagation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Different failure modes activate (shear bands, fiber kinking)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Energy absorption characteristics change significantly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MMLT Superiority at High Strain Rates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16874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Advantages for Impact &amp; Blast Loading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Explicit Rate Dependence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Adjustable parameters (β, η) capture material rate sensitivity directly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Energy-Based Framework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Critical for crashworthiness: accurate energy dissipation prediction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Flexible Post-Failure Behavior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Damage exponent controls brittle/ductile transition at different rates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Progressive Degradation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Smooth stiffness reduction prevents numerical instabilities in explicit dynamics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Constitutive Framework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Stress-Strain Relationship with Damage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 = [C(ω)]:ε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Damage-dependent stiffness components: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C₁₁ = E₁(1-ω₁)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C₂₂ = E₂(1-ω₂)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C₁₂ = ν₁₂√[E₁E₂(1-ω₁)(1-ω₂)]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G₁₂ = G₁₂⁰(1-ω₄)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Progressive coupling through damage variables ensures realistic material degradation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Mesh Objectivity &amp; Regularization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4300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Addressing Strain Localization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Softening behavior causes mesh-dependent solutions (strain localization)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MMLT Solution - Characteristic Length Approach: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 = ∫ σ dδ = lc ∫ σ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Fracture energy Gc remains constant across mesh refinements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Softening modulus scales with element size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Converged solutions independent of discretization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Essential for reliable FE simulations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Parameter Determination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36468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 Experimental Tests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Elastic Properties (Standard Tests):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E₁, E₂, ν₁₂, G₁₂ from tensile and shear tests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Strength Parameters: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Xᵗ, Xᶜ: Longitudinal tension/compression strength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Yᵗ, Yᶜ: Transverse tension/compression strength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S: In-plane shear strength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Evolution Parameters (Calibration):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m₁, m₂, m₄: From post-peak stress-strain curves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Gc: Fracture toughness from compact tension or similar tests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Rate parameters: From SHPB or drop weight impact tests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Finite Element Implementation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Integration Algorithm Overview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Strain Increment: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Compute Δε from nodal displacements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Damage State Check: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Evaluate failure criteria φᵢ with current stress state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Damage Update: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If φᵢ &gt; 0: integrate ω̇ᵢ using explicit or implicit scheme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Stiffness Update: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Compute [C(ω^(n+1))] with updated damage variables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Stress Calculation: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σ^(n+1) = [C(ω^(n+1))]:ε^(n+1)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Integration Schemes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Explicit Integration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ω^(n+1) = ω^n + Δt*ω̇^n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Simple implementation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No iterations required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Suitable for dynamics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Limitations: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Requires small time steps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Conditional stability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5488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Implicit Integration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ω^(n+1) = ω^n + Δt*ω̇^(n+1)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Unconditionally stable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Larger time steps possible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Better for quasi-static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Limitations: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Requires Newton iterations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Tangent stiffness needed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Numerical Stability &amp; Convergence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Ensuring Robust Simulations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Factors: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Viscous regularization prevents snapback instabilities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Add small viscosity parameter to smooth damage evolution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Consistent tangent modulus required for Newton-Raphson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∂σ/∂ε includes damage evolution effects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Load stepping strategy in softening regime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Adaptive time/load incrementation near failure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Line search algorithms improve robustness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Prevent divergence during rapid damage growth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UMAT/VUMAT Implementation Structure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01727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Subroutine Components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State Variable Management: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Store ω₁, ω₂, ω₄, and equivalent displacements δᵢ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Material Property Input: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E₁, E₂, ν₁₂, G₁₂, strengths, damage exponents mᵢ, Gc values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Damage Evolution Routines: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Separate functions for each failure mode (FT, FC, MT, MC)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Stiffness Matrix Update: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Compute degraded [C] and optionally consistent tangent [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C_tan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Output Variables: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Updated stress, state-dependent variables (SDV), tangent stiffness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 Comparison: MMLT vs Hashin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434607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Hashin Criteria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MMLT Model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Theoretical Basis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Failure surface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CDM with thermodynamics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Damage Evolution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included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Built-in rate equations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Strain Rate Effects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Limited/None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Explicit formulation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Post-Failure Behavior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Undefined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Controlled by m parameter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Energy Dissipation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inherent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Fracture energy based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Mesh Objectivity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Requires add-ons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Built-in regularization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Implementation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 complexity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Crashworthiness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Inadequate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C3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Rigor: Thermodynamic Foundation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Thermodynamic Consistency Matters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Physical Plausibility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Ensures no violation of energy conservation or entropy production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Predictive Power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Extrapolation to untested conditions remains physically valid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Coupling Capabilities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Natural extension to thermo-mechanical coupling, viscoelasticity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Mathematical Rigor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Well-posed boundary value problems with proven existence/uniqueness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i="1" dirty="0">
                <a:solidFill>
                  <a:srgbClr val="212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Result: Model predictions are scientifically defensible and publishable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Rigor: Continuum Framework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054826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Continuum Approach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Unified Framework: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Treats damage as continuous field variable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Avoids discrete crack tracking complexity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Naturally handles diffuse damage distributions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Multiscale Compatibility: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Microstructural damage homogenized to continuum level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Can be coupled with micromechanical models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Bridge from material science to structural analysis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Efficiency: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Standard FE formulation (no special elements)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Applicable to large-scale industrial problems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Validation Approach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Hierarchical Validation Strategy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Coupon Level: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Validate against unidirectional lamina tests (0°, 90°, ±45°)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Match stress-strain curves including softening region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 Level: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Open-hole tension/compression specimens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Three-point bending with various span/depth ratios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Level: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Drop weight impact at multiple energies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Crash tube energy absorption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High velocity impact (ballistic testing)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Industrial Applications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Aerospace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Bird strike analysis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Blade-out containment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Landing gear impact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Automotive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Crash simulations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Battery enclosure impact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Pedestrian protection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5488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1188720"/>
            <a:ext cx="36576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Defense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Ballistic impact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Blast loading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Fragment penetration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Marine/Wind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Slamming loads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Ice impact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Fatigue with overloads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80851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Extensions &amp; Enhancements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20930"/>
            <a:ext cx="8229600" cy="3807823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548640" y="920931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Possible Enhancements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Coupling with Cohesive Zone Models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Capture delamination at ply interfaces alongside intralaminar damage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Temperature Dependence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Extend for cryogenic or elevated temperature applications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Moisture Effects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Account for hygrothermal degradation in marine environments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Fatigue Damage Accumulation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Integrate cycle-dependent damage evolution for life prediction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3D Stress States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Full three-dimensional formulation for thick composites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Efficiency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Characteristics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Cost: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~20-40% overhead vs linear elastic analysis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Primarily due to tangent stiffness updates and damage evaluation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Negligible memory increase (4 state variables per integration point)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Strategies: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Evaluate damage criteria only when stress exceeds threshold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Cache frequently computed quantities (stiffness matrices)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Use explicit integration for high-rate dynamics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Scalability: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Excellent parallel efficiency (element-level operations)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Suitable for million+ element models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Limitations &amp; Ongoing Challenges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Limitations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Parameter identification requires extensive testing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especially damage exponents mᵢ and fracture energies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Unloading path assumes linear degraded stiffness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underpredict permanent deformation in some cases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No crack closure modeling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Tension-compression asymmetry not fully captured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Delamination requires separate cohesive elements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intrinsic to the intralaminar formulation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Size effect beyond element length scale not addressed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statistical strength distribution effects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Best Practices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997234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035231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Guidelines for Successful Application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Start with simple validation cases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Single element tests to verify implementation before complex models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Perform mesh sensitivity studies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Verify characteristic length regularization is working properly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Calibrate parameters systematically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Elastic properties → Strengths → Damage exponents → Rate effects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Use appropriate element types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Shell elements for thin laminates, solids for thick sections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Monitor energy balance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Verify artificial energy remains negligible (&lt; 5% internal energy)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Takeaways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Points to Remember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MMLT provides complete progressive damage framework vs Hashin's initiation-only approach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Thermodynamic consistency ensures physical plausibility and predictive capability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Explicit strain rate dependence makes it superior for impact/crash applications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Energy-based formulation critical for crashworthiness and blast analysis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Damage exponents (m) provide flexibility to match brittle or ductile response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Mesh objectivity through characteristic length enables reliable FE predictions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Model extensions possible for temperature, moisture, fatigue, and more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</a:rPr>
              <a:t>Thank You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2F2"/>
                </a:solidFill>
              </a:rPr>
              <a:t>Modified Matzenmiller-Lubliner-Taylor (MMLT) Damage Model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200400" y="3840480"/>
            <a:ext cx="2743200" cy="548640"/>
          </a:xfrm>
          <a:prstGeom prst="rect">
            <a:avLst/>
          </a:prstGeom>
          <a:solidFill>
            <a:srgbClr val="1C7293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2579</Words>
  <Application>Microsoft Office PowerPoint</Application>
  <PresentationFormat>On-screen Show (16:9)</PresentationFormat>
  <Paragraphs>497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Modified Matzenmiller-Lubliner-Taylor (MMLT) Damage Model</dc:title>
  <dc:subject>PptxGenJS Presentation</dc:subject>
  <dc:creator>Composite Materials Research</dc:creator>
  <cp:lastModifiedBy>R&amp;D</cp:lastModifiedBy>
  <cp:revision>2</cp:revision>
  <dcterms:created xsi:type="dcterms:W3CDTF">2026-02-11T10:06:48Z</dcterms:created>
  <dcterms:modified xsi:type="dcterms:W3CDTF">2026-02-11T10:33:20Z</dcterms:modified>
</cp:coreProperties>
</file>