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27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</p:sldIdLst>
  <p:sldSz cx="9144000" cy="5143500" type="screen16x9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46" d="100"/>
          <a:sy n="146" d="100"/>
        </p:scale>
        <p:origin x="594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75424681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36454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1645920"/>
            <a:ext cx="822960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4800" b="1" dirty="0">
                <a:solidFill>
                  <a:srgbClr val="FFFFFF"/>
                </a:solidFill>
                <a:latin typeface="Times New Roman" panose="02020603050405020304" pitchFamily="18" charset="0"/>
                <a:ea typeface="Arial Black" pitchFamily="34" charset="-122"/>
                <a:cs typeface="Times New Roman" panose="02020603050405020304" pitchFamily="18" charset="0"/>
              </a:rPr>
              <a:t>MATERIAL SELECTION</a:t>
            </a:r>
            <a:endParaRPr lang="en-US" sz="4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ext 1"/>
          <p:cNvSpPr/>
          <p:nvPr/>
        </p:nvSpPr>
        <p:spPr>
          <a:xfrm>
            <a:off x="457200" y="2468880"/>
            <a:ext cx="82296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400" dirty="0">
                <a:solidFill>
                  <a:srgbClr val="0891B2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In Design Engineering</a:t>
            </a: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Text 2"/>
          <p:cNvSpPr/>
          <p:nvPr/>
        </p:nvSpPr>
        <p:spPr>
          <a:xfrm>
            <a:off x="457200" y="3840480"/>
            <a:ext cx="82296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400" i="1" dirty="0">
                <a:solidFill>
                  <a:srgbClr val="F2F2F2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A Comprehensive Guide to Choosing the Right Materials</a:t>
            </a:r>
            <a:endParaRPr lang="en-US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8229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600" b="1" dirty="0">
                <a:solidFill>
                  <a:srgbClr val="36454F"/>
                </a:solidFill>
                <a:latin typeface="Times New Roman" panose="02020603050405020304" pitchFamily="18" charset="0"/>
                <a:ea typeface="Arial Black" pitchFamily="34" charset="-122"/>
                <a:cs typeface="Times New Roman" panose="02020603050405020304" pitchFamily="18" charset="0"/>
              </a:rPr>
              <a:t>What is Material Selection?</a:t>
            </a:r>
            <a:endParaRPr lang="en-US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Shape 1"/>
          <p:cNvSpPr/>
          <p:nvPr/>
        </p:nvSpPr>
        <p:spPr>
          <a:xfrm>
            <a:off x="457200" y="1005840"/>
            <a:ext cx="3840480" cy="3474720"/>
          </a:xfrm>
          <a:prstGeom prst="rect">
            <a:avLst/>
          </a:prstGeom>
          <a:solidFill>
            <a:srgbClr val="F2F2F2"/>
          </a:solidFill>
          <a:ln/>
          <a:effectLst>
            <a:outerShdw blurRad="76200" dist="25400" dir="8100000" algn="bl" rotWithShape="0">
              <a:srgbClr val="000000">
                <a:alpha val="10000"/>
              </a:srgbClr>
            </a:outerShdw>
          </a:effectLst>
        </p:spPr>
      </p:sp>
      <p:sp>
        <p:nvSpPr>
          <p:cNvPr id="4" name="Text 2"/>
          <p:cNvSpPr/>
          <p:nvPr/>
        </p:nvSpPr>
        <p:spPr>
          <a:xfrm>
            <a:off x="640080" y="1280160"/>
            <a:ext cx="3474720" cy="2926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2000" b="1" dirty="0">
                <a:solidFill>
                  <a:srgbClr val="36454F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Definition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l">
              <a:buNone/>
            </a:pPr>
            <a:r>
              <a:rPr lang="en-US" sz="2000" dirty="0">
                <a:solidFill>
                  <a:srgbClr val="000000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
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l">
              <a:buNone/>
            </a:pPr>
            <a:r>
              <a:rPr lang="en-US" sz="1400" dirty="0">
                <a:solidFill>
                  <a:srgbClr val="212121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Material selection is the critical process of choosing the most suitable material for a component or product based on functional and economic requirements.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Shape 3"/>
          <p:cNvSpPr/>
          <p:nvPr/>
        </p:nvSpPr>
        <p:spPr>
          <a:xfrm>
            <a:off x="4846320" y="1005840"/>
            <a:ext cx="3840480" cy="3474720"/>
          </a:xfrm>
          <a:prstGeom prst="rect">
            <a:avLst/>
          </a:prstGeom>
          <a:solidFill>
            <a:srgbClr val="0891B2"/>
          </a:solidFill>
          <a:ln/>
          <a:effectLst>
            <a:outerShdw blurRad="76200" dist="25400" dir="8100000" algn="bl" rotWithShape="0">
              <a:srgbClr val="000000">
                <a:alpha val="10000"/>
              </a:srgbClr>
            </a:outerShdw>
          </a:effectLst>
        </p:spPr>
      </p:sp>
      <p:sp>
        <p:nvSpPr>
          <p:cNvPr id="6" name="Text 4"/>
          <p:cNvSpPr/>
          <p:nvPr/>
        </p:nvSpPr>
        <p:spPr>
          <a:xfrm>
            <a:off x="5029200" y="1280160"/>
            <a:ext cx="3474720" cy="2926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2000" b="1" dirty="0">
                <a:solidFill>
                  <a:srgbClr val="FFFFFF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Key Objective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l">
              <a:buNone/>
            </a:pPr>
            <a:r>
              <a:rPr lang="en-US" sz="2000" dirty="0">
                <a:solidFill>
                  <a:srgbClr val="000000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
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l">
              <a:buNone/>
            </a:pPr>
            <a:r>
              <a:rPr lang="en-US" sz="1400" dirty="0">
                <a:solidFill>
                  <a:srgbClr val="FFFFFF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To achieve required performance with maximum reliability, minimum weight, and optimum cost throughout the product's life cycle.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8229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600" b="1" dirty="0">
                <a:solidFill>
                  <a:srgbClr val="36454F"/>
                </a:solidFill>
                <a:latin typeface="Times New Roman" panose="02020603050405020304" pitchFamily="18" charset="0"/>
                <a:ea typeface="Arial Black" pitchFamily="34" charset="-122"/>
                <a:cs typeface="Times New Roman" panose="02020603050405020304" pitchFamily="18" charset="0"/>
              </a:rPr>
              <a:t>Why Material Selection Matters</a:t>
            </a:r>
            <a:endParaRPr lang="en-US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Shape 1"/>
          <p:cNvSpPr/>
          <p:nvPr/>
        </p:nvSpPr>
        <p:spPr>
          <a:xfrm>
            <a:off x="457200" y="1280160"/>
            <a:ext cx="3931920" cy="1371600"/>
          </a:xfrm>
          <a:prstGeom prst="rect">
            <a:avLst/>
          </a:prstGeom>
          <a:solidFill>
            <a:srgbClr val="F2F2F2"/>
          </a:solidFill>
          <a:ln/>
          <a:effectLst>
            <a:outerShdw blurRad="76200" dist="25400" dir="8100000" algn="bl" rotWithShape="0">
              <a:srgbClr val="000000">
                <a:alpha val="10000"/>
              </a:srgbClr>
            </a:outerShdw>
          </a:effectLst>
        </p:spPr>
      </p:sp>
      <p:sp>
        <p:nvSpPr>
          <p:cNvPr id="4" name="Shape 2"/>
          <p:cNvSpPr/>
          <p:nvPr/>
        </p:nvSpPr>
        <p:spPr>
          <a:xfrm>
            <a:off x="457200" y="1280160"/>
            <a:ext cx="73152" cy="1371600"/>
          </a:xfrm>
          <a:prstGeom prst="rect">
            <a:avLst/>
          </a:prstGeom>
          <a:solidFill>
            <a:srgbClr val="0891B2"/>
          </a:solidFill>
          <a:ln/>
        </p:spPr>
      </p:sp>
      <p:sp>
        <p:nvSpPr>
          <p:cNvPr id="5" name="Text 3"/>
          <p:cNvSpPr/>
          <p:nvPr/>
        </p:nvSpPr>
        <p:spPr>
          <a:xfrm>
            <a:off x="731520" y="1508760"/>
            <a:ext cx="33832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36454F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Performance</a:t>
            </a:r>
            <a:endParaRPr lang="en-US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Text 4"/>
          <p:cNvSpPr/>
          <p:nvPr/>
        </p:nvSpPr>
        <p:spPr>
          <a:xfrm>
            <a:off x="731520" y="1965960"/>
            <a:ext cx="338328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212121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Ensures the product meets functional requirements</a:t>
            </a:r>
            <a:endParaRPr lang="en-US" sz="13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Shape 5"/>
          <p:cNvSpPr/>
          <p:nvPr/>
        </p:nvSpPr>
        <p:spPr>
          <a:xfrm>
            <a:off x="4937760" y="1280160"/>
            <a:ext cx="3931920" cy="1371600"/>
          </a:xfrm>
          <a:prstGeom prst="rect">
            <a:avLst/>
          </a:prstGeom>
          <a:solidFill>
            <a:srgbClr val="F2F2F2"/>
          </a:solidFill>
          <a:ln/>
          <a:effectLst>
            <a:outerShdw blurRad="76200" dist="25400" dir="8100000" algn="bl" rotWithShape="0">
              <a:srgbClr val="000000">
                <a:alpha val="10000"/>
              </a:srgbClr>
            </a:outerShdw>
          </a:effectLst>
        </p:spPr>
      </p:sp>
      <p:sp>
        <p:nvSpPr>
          <p:cNvPr id="8" name="Shape 6"/>
          <p:cNvSpPr/>
          <p:nvPr/>
        </p:nvSpPr>
        <p:spPr>
          <a:xfrm>
            <a:off x="4937760" y="1280160"/>
            <a:ext cx="73152" cy="1371600"/>
          </a:xfrm>
          <a:prstGeom prst="rect">
            <a:avLst/>
          </a:prstGeom>
          <a:solidFill>
            <a:srgbClr val="0891B2"/>
          </a:solidFill>
          <a:ln/>
        </p:spPr>
      </p:sp>
      <p:sp>
        <p:nvSpPr>
          <p:cNvPr id="9" name="Text 7"/>
          <p:cNvSpPr/>
          <p:nvPr/>
        </p:nvSpPr>
        <p:spPr>
          <a:xfrm>
            <a:off x="5212080" y="1508760"/>
            <a:ext cx="33832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36454F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Safety</a:t>
            </a:r>
            <a:endParaRPr lang="en-US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Text 8"/>
          <p:cNvSpPr/>
          <p:nvPr/>
        </p:nvSpPr>
        <p:spPr>
          <a:xfrm>
            <a:off x="5212080" y="1965960"/>
            <a:ext cx="338328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212121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Prevents failures and protects end users</a:t>
            </a:r>
            <a:endParaRPr lang="en-US" sz="13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Shape 9"/>
          <p:cNvSpPr/>
          <p:nvPr/>
        </p:nvSpPr>
        <p:spPr>
          <a:xfrm>
            <a:off x="457200" y="3017520"/>
            <a:ext cx="3931920" cy="1371600"/>
          </a:xfrm>
          <a:prstGeom prst="rect">
            <a:avLst/>
          </a:prstGeom>
          <a:solidFill>
            <a:srgbClr val="F2F2F2"/>
          </a:solidFill>
          <a:ln/>
          <a:effectLst>
            <a:outerShdw blurRad="76200" dist="25400" dir="8100000" algn="bl" rotWithShape="0">
              <a:srgbClr val="000000">
                <a:alpha val="10000"/>
              </a:srgbClr>
            </a:outerShdw>
          </a:effectLst>
        </p:spPr>
      </p:sp>
      <p:sp>
        <p:nvSpPr>
          <p:cNvPr id="12" name="Shape 10"/>
          <p:cNvSpPr/>
          <p:nvPr/>
        </p:nvSpPr>
        <p:spPr>
          <a:xfrm>
            <a:off x="457200" y="3017520"/>
            <a:ext cx="73152" cy="1371600"/>
          </a:xfrm>
          <a:prstGeom prst="rect">
            <a:avLst/>
          </a:prstGeom>
          <a:solidFill>
            <a:srgbClr val="0891B2"/>
          </a:solidFill>
          <a:ln/>
        </p:spPr>
      </p:sp>
      <p:sp>
        <p:nvSpPr>
          <p:cNvPr id="13" name="Text 11"/>
          <p:cNvSpPr/>
          <p:nvPr/>
        </p:nvSpPr>
        <p:spPr>
          <a:xfrm>
            <a:off x="731520" y="3246120"/>
            <a:ext cx="33832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36454F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Cost</a:t>
            </a:r>
            <a:endParaRPr lang="en-US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Text 12"/>
          <p:cNvSpPr/>
          <p:nvPr/>
        </p:nvSpPr>
        <p:spPr>
          <a:xfrm>
            <a:off x="731520" y="3703320"/>
            <a:ext cx="338328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212121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Impacts manufacturing and lifecycle expenses</a:t>
            </a:r>
            <a:endParaRPr lang="en-US" sz="13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" name="Shape 13"/>
          <p:cNvSpPr/>
          <p:nvPr/>
        </p:nvSpPr>
        <p:spPr>
          <a:xfrm>
            <a:off x="4937760" y="3017520"/>
            <a:ext cx="3931920" cy="1371600"/>
          </a:xfrm>
          <a:prstGeom prst="rect">
            <a:avLst/>
          </a:prstGeom>
          <a:solidFill>
            <a:srgbClr val="F2F2F2"/>
          </a:solidFill>
          <a:ln/>
          <a:effectLst>
            <a:outerShdw blurRad="76200" dist="25400" dir="8100000" algn="bl" rotWithShape="0">
              <a:srgbClr val="000000">
                <a:alpha val="10000"/>
              </a:srgbClr>
            </a:outerShdw>
          </a:effectLst>
        </p:spPr>
      </p:sp>
      <p:sp>
        <p:nvSpPr>
          <p:cNvPr id="16" name="Shape 14"/>
          <p:cNvSpPr/>
          <p:nvPr/>
        </p:nvSpPr>
        <p:spPr>
          <a:xfrm>
            <a:off x="4937760" y="3017520"/>
            <a:ext cx="73152" cy="1371600"/>
          </a:xfrm>
          <a:prstGeom prst="rect">
            <a:avLst/>
          </a:prstGeom>
          <a:solidFill>
            <a:srgbClr val="0891B2"/>
          </a:solidFill>
          <a:ln/>
        </p:spPr>
      </p:sp>
      <p:sp>
        <p:nvSpPr>
          <p:cNvPr id="17" name="Text 15"/>
          <p:cNvSpPr/>
          <p:nvPr/>
        </p:nvSpPr>
        <p:spPr>
          <a:xfrm>
            <a:off x="5212080" y="3246120"/>
            <a:ext cx="33832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36454F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Sustainability</a:t>
            </a:r>
            <a:endParaRPr lang="en-US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8" name="Text 16"/>
          <p:cNvSpPr/>
          <p:nvPr/>
        </p:nvSpPr>
        <p:spPr>
          <a:xfrm>
            <a:off x="5212080" y="3703320"/>
            <a:ext cx="338328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212121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Affects environmental impact and recyclability</a:t>
            </a:r>
            <a:endParaRPr lang="en-US" sz="13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8229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600" b="1" dirty="0">
                <a:solidFill>
                  <a:srgbClr val="36454F"/>
                </a:solidFill>
                <a:latin typeface="Times New Roman" panose="02020603050405020304" pitchFamily="18" charset="0"/>
                <a:ea typeface="Arial Black" pitchFamily="34" charset="-122"/>
                <a:cs typeface="Times New Roman" panose="02020603050405020304" pitchFamily="18" charset="0"/>
              </a:rPr>
              <a:t>Material Selection Process</a:t>
            </a:r>
            <a:endParaRPr lang="en-US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Shape 1"/>
          <p:cNvSpPr/>
          <p:nvPr/>
        </p:nvSpPr>
        <p:spPr>
          <a:xfrm>
            <a:off x="914400" y="1188720"/>
            <a:ext cx="457200" cy="457200"/>
          </a:xfrm>
          <a:prstGeom prst="ellipse">
            <a:avLst/>
          </a:prstGeom>
          <a:solidFill>
            <a:srgbClr val="0891B2"/>
          </a:solidFill>
          <a:ln/>
        </p:spPr>
      </p:sp>
      <p:sp>
        <p:nvSpPr>
          <p:cNvPr id="4" name="Text 2"/>
          <p:cNvSpPr/>
          <p:nvPr/>
        </p:nvSpPr>
        <p:spPr>
          <a:xfrm>
            <a:off x="914400" y="1188720"/>
            <a:ext cx="4572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Shape 3"/>
          <p:cNvSpPr/>
          <p:nvPr/>
        </p:nvSpPr>
        <p:spPr>
          <a:xfrm>
            <a:off x="1645920" y="1188720"/>
            <a:ext cx="6583680" cy="457200"/>
          </a:xfrm>
          <a:prstGeom prst="rect">
            <a:avLst/>
          </a:prstGeom>
          <a:solidFill>
            <a:srgbClr val="F2F2F2"/>
          </a:solidFill>
          <a:ln/>
        </p:spPr>
      </p:sp>
      <p:sp>
        <p:nvSpPr>
          <p:cNvPr id="6" name="Text 4"/>
          <p:cNvSpPr/>
          <p:nvPr/>
        </p:nvSpPr>
        <p:spPr>
          <a:xfrm>
            <a:off x="1828800" y="1188720"/>
            <a:ext cx="62179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600" dirty="0">
                <a:solidFill>
                  <a:srgbClr val="212121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Define Requirements</a:t>
            </a:r>
            <a:endParaRPr lang="en-US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Shape 5"/>
          <p:cNvSpPr/>
          <p:nvPr/>
        </p:nvSpPr>
        <p:spPr>
          <a:xfrm>
            <a:off x="914400" y="1874520"/>
            <a:ext cx="457200" cy="457200"/>
          </a:xfrm>
          <a:prstGeom prst="ellipse">
            <a:avLst/>
          </a:prstGeom>
          <a:solidFill>
            <a:srgbClr val="0891B2"/>
          </a:solidFill>
          <a:ln/>
        </p:spPr>
      </p:sp>
      <p:sp>
        <p:nvSpPr>
          <p:cNvPr id="8" name="Text 6"/>
          <p:cNvSpPr/>
          <p:nvPr/>
        </p:nvSpPr>
        <p:spPr>
          <a:xfrm>
            <a:off x="914400" y="1874520"/>
            <a:ext cx="4572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Shape 7"/>
          <p:cNvSpPr/>
          <p:nvPr/>
        </p:nvSpPr>
        <p:spPr>
          <a:xfrm>
            <a:off x="1645920" y="1874520"/>
            <a:ext cx="6583680" cy="457200"/>
          </a:xfrm>
          <a:prstGeom prst="rect">
            <a:avLst/>
          </a:prstGeom>
          <a:solidFill>
            <a:srgbClr val="F2F2F2"/>
          </a:solidFill>
          <a:ln/>
        </p:spPr>
      </p:sp>
      <p:sp>
        <p:nvSpPr>
          <p:cNvPr id="10" name="Text 8"/>
          <p:cNvSpPr/>
          <p:nvPr/>
        </p:nvSpPr>
        <p:spPr>
          <a:xfrm>
            <a:off x="1828800" y="1874520"/>
            <a:ext cx="62179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600" dirty="0">
                <a:solidFill>
                  <a:srgbClr val="212121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Screen Materials</a:t>
            </a:r>
            <a:endParaRPr lang="en-US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Shape 9"/>
          <p:cNvSpPr/>
          <p:nvPr/>
        </p:nvSpPr>
        <p:spPr>
          <a:xfrm>
            <a:off x="914400" y="2560320"/>
            <a:ext cx="457200" cy="457200"/>
          </a:xfrm>
          <a:prstGeom prst="ellipse">
            <a:avLst/>
          </a:prstGeom>
          <a:solidFill>
            <a:srgbClr val="0891B2"/>
          </a:solidFill>
          <a:ln/>
        </p:spPr>
      </p:sp>
      <p:sp>
        <p:nvSpPr>
          <p:cNvPr id="12" name="Text 10"/>
          <p:cNvSpPr/>
          <p:nvPr/>
        </p:nvSpPr>
        <p:spPr>
          <a:xfrm>
            <a:off x="914400" y="2560320"/>
            <a:ext cx="4572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Shape 11"/>
          <p:cNvSpPr/>
          <p:nvPr/>
        </p:nvSpPr>
        <p:spPr>
          <a:xfrm>
            <a:off x="1645920" y="2560320"/>
            <a:ext cx="6583680" cy="457200"/>
          </a:xfrm>
          <a:prstGeom prst="rect">
            <a:avLst/>
          </a:prstGeom>
          <a:solidFill>
            <a:srgbClr val="F2F2F2"/>
          </a:solidFill>
          <a:ln/>
        </p:spPr>
      </p:sp>
      <p:sp>
        <p:nvSpPr>
          <p:cNvPr id="14" name="Text 12"/>
          <p:cNvSpPr/>
          <p:nvPr/>
        </p:nvSpPr>
        <p:spPr>
          <a:xfrm>
            <a:off x="1828800" y="2560320"/>
            <a:ext cx="62179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600" dirty="0">
                <a:solidFill>
                  <a:srgbClr val="212121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Rank Candidates</a:t>
            </a:r>
            <a:endParaRPr lang="en-US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" name="Shape 13"/>
          <p:cNvSpPr/>
          <p:nvPr/>
        </p:nvSpPr>
        <p:spPr>
          <a:xfrm>
            <a:off x="914400" y="3246120"/>
            <a:ext cx="457200" cy="457200"/>
          </a:xfrm>
          <a:prstGeom prst="ellipse">
            <a:avLst/>
          </a:prstGeom>
          <a:solidFill>
            <a:srgbClr val="0891B2"/>
          </a:solidFill>
          <a:ln/>
        </p:spPr>
      </p:sp>
      <p:sp>
        <p:nvSpPr>
          <p:cNvPr id="16" name="Text 14"/>
          <p:cNvSpPr/>
          <p:nvPr/>
        </p:nvSpPr>
        <p:spPr>
          <a:xfrm>
            <a:off x="914400" y="3246120"/>
            <a:ext cx="4572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7" name="Shape 15"/>
          <p:cNvSpPr/>
          <p:nvPr/>
        </p:nvSpPr>
        <p:spPr>
          <a:xfrm>
            <a:off x="1645920" y="3246120"/>
            <a:ext cx="6583680" cy="457200"/>
          </a:xfrm>
          <a:prstGeom prst="rect">
            <a:avLst/>
          </a:prstGeom>
          <a:solidFill>
            <a:srgbClr val="F2F2F2"/>
          </a:solidFill>
          <a:ln/>
        </p:spPr>
      </p:sp>
      <p:sp>
        <p:nvSpPr>
          <p:cNvPr id="18" name="Text 16"/>
          <p:cNvSpPr/>
          <p:nvPr/>
        </p:nvSpPr>
        <p:spPr>
          <a:xfrm>
            <a:off x="1828800" y="3246120"/>
            <a:ext cx="62179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600" dirty="0">
                <a:solidFill>
                  <a:srgbClr val="212121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Detailed Analysis</a:t>
            </a:r>
            <a:endParaRPr lang="en-US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9" name="Shape 17"/>
          <p:cNvSpPr/>
          <p:nvPr/>
        </p:nvSpPr>
        <p:spPr>
          <a:xfrm>
            <a:off x="914400" y="3931920"/>
            <a:ext cx="457200" cy="457200"/>
          </a:xfrm>
          <a:prstGeom prst="ellipse">
            <a:avLst/>
          </a:prstGeom>
          <a:solidFill>
            <a:srgbClr val="0891B2"/>
          </a:solidFill>
          <a:ln/>
        </p:spPr>
      </p:sp>
      <p:sp>
        <p:nvSpPr>
          <p:cNvPr id="20" name="Text 18"/>
          <p:cNvSpPr/>
          <p:nvPr/>
        </p:nvSpPr>
        <p:spPr>
          <a:xfrm>
            <a:off x="914400" y="3931920"/>
            <a:ext cx="4572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1" name="Shape 19"/>
          <p:cNvSpPr/>
          <p:nvPr/>
        </p:nvSpPr>
        <p:spPr>
          <a:xfrm>
            <a:off x="1645920" y="3931920"/>
            <a:ext cx="6583680" cy="457200"/>
          </a:xfrm>
          <a:prstGeom prst="rect">
            <a:avLst/>
          </a:prstGeom>
          <a:solidFill>
            <a:srgbClr val="F2F2F2"/>
          </a:solidFill>
          <a:ln/>
        </p:spPr>
      </p:sp>
      <p:sp>
        <p:nvSpPr>
          <p:cNvPr id="22" name="Text 20"/>
          <p:cNvSpPr/>
          <p:nvPr/>
        </p:nvSpPr>
        <p:spPr>
          <a:xfrm>
            <a:off x="1828800" y="3931920"/>
            <a:ext cx="62179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600" dirty="0">
                <a:solidFill>
                  <a:srgbClr val="212121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Final Selection</a:t>
            </a:r>
            <a:endParaRPr lang="en-US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36454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1828800"/>
            <a:ext cx="822960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4000" b="1" dirty="0">
                <a:solidFill>
                  <a:srgbClr val="FFFFFF"/>
                </a:solidFill>
                <a:latin typeface="Times New Roman" panose="02020603050405020304" pitchFamily="18" charset="0"/>
                <a:ea typeface="Arial Black" pitchFamily="34" charset="-122"/>
                <a:cs typeface="Times New Roman" panose="02020603050405020304" pitchFamily="18" charset="0"/>
              </a:rPr>
              <a:t>MAJOR SELECTION FACTORS</a:t>
            </a:r>
            <a:endParaRPr lang="en-US" sz="4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ext 1"/>
          <p:cNvSpPr/>
          <p:nvPr/>
        </p:nvSpPr>
        <p:spPr>
          <a:xfrm>
            <a:off x="457200" y="2651760"/>
            <a:ext cx="82296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600" i="1" dirty="0">
                <a:solidFill>
                  <a:srgbClr val="0891B2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Understanding the key criteria for material choice</a:t>
            </a:r>
            <a:endParaRPr lang="en-US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8229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600" b="1" dirty="0">
                <a:solidFill>
                  <a:srgbClr val="36454F"/>
                </a:solidFill>
                <a:latin typeface="Times New Roman" panose="02020603050405020304" pitchFamily="18" charset="0"/>
                <a:ea typeface="Arial Black" pitchFamily="34" charset="-122"/>
                <a:cs typeface="Times New Roman" panose="02020603050405020304" pitchFamily="18" charset="0"/>
              </a:rPr>
              <a:t>Mechanical Properties</a:t>
            </a:r>
            <a:endParaRPr lang="en-US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ext 1"/>
          <p:cNvSpPr/>
          <p:nvPr/>
        </p:nvSpPr>
        <p:spPr>
          <a:xfrm>
            <a:off x="731520" y="1188720"/>
            <a:ext cx="7680960" cy="34747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buSzPct val="100000"/>
              <a:buChar char="•"/>
            </a:pPr>
            <a:r>
              <a:rPr lang="en-US" sz="1500" b="1" dirty="0">
                <a:solidFill>
                  <a:srgbClr val="212121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Strength</a:t>
            </a:r>
            <a:endParaRPr lang="en-US" sz="15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lvl="1" indent="0">
              <a:buNone/>
            </a:pPr>
            <a:r>
              <a:rPr lang="en-US" sz="1300" dirty="0">
                <a:solidFill>
                  <a:srgbClr val="212121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Ability to withstand applied loads without failure</a:t>
            </a:r>
            <a:endParaRPr lang="en-US" sz="15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sz="15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SzPct val="100000"/>
              <a:buChar char="•"/>
            </a:pPr>
            <a:r>
              <a:rPr lang="en-US" sz="1500" b="1" dirty="0">
                <a:solidFill>
                  <a:srgbClr val="212121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Hardness</a:t>
            </a:r>
            <a:endParaRPr lang="en-US" sz="15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lvl="1" indent="0">
              <a:buNone/>
            </a:pPr>
            <a:r>
              <a:rPr lang="en-US" sz="1300" dirty="0">
                <a:solidFill>
                  <a:srgbClr val="212121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Resistance to surface indentation and scratching</a:t>
            </a:r>
            <a:endParaRPr lang="en-US" sz="15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sz="15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SzPct val="100000"/>
              <a:buChar char="•"/>
            </a:pPr>
            <a:r>
              <a:rPr lang="en-US" sz="1500" b="1" dirty="0">
                <a:solidFill>
                  <a:srgbClr val="212121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Toughness</a:t>
            </a:r>
            <a:endParaRPr lang="en-US" sz="15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lvl="1" indent="0">
              <a:buNone/>
            </a:pPr>
            <a:r>
              <a:rPr lang="en-US" sz="1300" dirty="0">
                <a:solidFill>
                  <a:srgbClr val="212121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Ability to absorb energy before fracture</a:t>
            </a:r>
            <a:endParaRPr lang="en-US" sz="15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sz="15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SzPct val="100000"/>
              <a:buChar char="•"/>
            </a:pPr>
            <a:r>
              <a:rPr lang="en-US" sz="1500" b="1" dirty="0">
                <a:solidFill>
                  <a:srgbClr val="212121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Fatigue Resistance</a:t>
            </a:r>
            <a:endParaRPr lang="en-US" sz="15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lvl="1" indent="0">
              <a:buNone/>
            </a:pPr>
            <a:r>
              <a:rPr lang="en-US" sz="1300" dirty="0">
                <a:solidFill>
                  <a:srgbClr val="212121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Endurance under cyclic loading conditions</a:t>
            </a:r>
            <a:endParaRPr lang="en-US" sz="15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sz="15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SzPct val="100000"/>
              <a:buChar char="•"/>
            </a:pPr>
            <a:r>
              <a:rPr lang="en-US" sz="1500" b="1" dirty="0">
                <a:solidFill>
                  <a:srgbClr val="212121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Elasticity</a:t>
            </a:r>
            <a:endParaRPr lang="en-US" sz="15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lvl="1" indent="0">
              <a:buNone/>
            </a:pPr>
            <a:r>
              <a:rPr lang="en-US" sz="1300" dirty="0">
                <a:solidFill>
                  <a:srgbClr val="212121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Capacity to return to original shape after deformation</a:t>
            </a:r>
            <a:endParaRPr lang="en-US" sz="15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8229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600" b="1" dirty="0">
                <a:solidFill>
                  <a:srgbClr val="36454F"/>
                </a:solidFill>
                <a:latin typeface="Times New Roman" panose="02020603050405020304" pitchFamily="18" charset="0"/>
                <a:ea typeface="Arial Black" pitchFamily="34" charset="-122"/>
                <a:cs typeface="Times New Roman" panose="02020603050405020304" pitchFamily="18" charset="0"/>
              </a:rPr>
              <a:t>Physical Properties</a:t>
            </a:r>
            <a:endParaRPr lang="en-US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Shape 1"/>
          <p:cNvSpPr/>
          <p:nvPr/>
        </p:nvSpPr>
        <p:spPr>
          <a:xfrm>
            <a:off x="457200" y="1280160"/>
            <a:ext cx="3931920" cy="1371600"/>
          </a:xfrm>
          <a:prstGeom prst="rect">
            <a:avLst/>
          </a:prstGeom>
          <a:solidFill>
            <a:srgbClr val="F2F2F2"/>
          </a:solidFill>
          <a:ln/>
          <a:effectLst>
            <a:outerShdw blurRad="76200" dist="25400" dir="8100000" algn="bl" rotWithShape="0">
              <a:srgbClr val="000000">
                <a:alpha val="10000"/>
              </a:srgbClr>
            </a:outerShdw>
          </a:effectLst>
        </p:spPr>
      </p:sp>
      <p:sp>
        <p:nvSpPr>
          <p:cNvPr id="4" name="Text 2"/>
          <p:cNvSpPr/>
          <p:nvPr/>
        </p:nvSpPr>
        <p:spPr>
          <a:xfrm>
            <a:off x="640080" y="1463040"/>
            <a:ext cx="35661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0891B2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Density</a:t>
            </a:r>
            <a:endParaRPr lang="en-US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ext 3"/>
          <p:cNvSpPr/>
          <p:nvPr/>
        </p:nvSpPr>
        <p:spPr>
          <a:xfrm>
            <a:off x="640080" y="1920240"/>
            <a:ext cx="35661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212121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Mass per unit volume</a:t>
            </a:r>
            <a:endParaRPr lang="en-US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1200" dirty="0">
                <a:solidFill>
                  <a:srgbClr val="212121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Affects weight and portability</a:t>
            </a:r>
            <a:endParaRPr lang="en-US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Shape 4"/>
          <p:cNvSpPr/>
          <p:nvPr/>
        </p:nvSpPr>
        <p:spPr>
          <a:xfrm>
            <a:off x="4937760" y="1280160"/>
            <a:ext cx="3931920" cy="1371600"/>
          </a:xfrm>
          <a:prstGeom prst="rect">
            <a:avLst/>
          </a:prstGeom>
          <a:solidFill>
            <a:srgbClr val="F2F2F2"/>
          </a:solidFill>
          <a:ln/>
          <a:effectLst>
            <a:outerShdw blurRad="76200" dist="25400" dir="8100000" algn="bl" rotWithShape="0">
              <a:srgbClr val="000000">
                <a:alpha val="10000"/>
              </a:srgbClr>
            </a:outerShdw>
          </a:effectLst>
        </p:spPr>
      </p:sp>
      <p:sp>
        <p:nvSpPr>
          <p:cNvPr id="7" name="Text 5"/>
          <p:cNvSpPr/>
          <p:nvPr/>
        </p:nvSpPr>
        <p:spPr>
          <a:xfrm>
            <a:off x="5120640" y="1463040"/>
            <a:ext cx="35661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0891B2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Thermal Conductivity</a:t>
            </a:r>
            <a:endParaRPr lang="en-US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Text 6"/>
          <p:cNvSpPr/>
          <p:nvPr/>
        </p:nvSpPr>
        <p:spPr>
          <a:xfrm>
            <a:off x="5120640" y="1920240"/>
            <a:ext cx="35661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212121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Heat transfer capability</a:t>
            </a:r>
            <a:endParaRPr lang="en-US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1200" dirty="0">
                <a:solidFill>
                  <a:srgbClr val="212121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Critical for thermal management</a:t>
            </a:r>
            <a:endParaRPr lang="en-US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Shape 7"/>
          <p:cNvSpPr/>
          <p:nvPr/>
        </p:nvSpPr>
        <p:spPr>
          <a:xfrm>
            <a:off x="457200" y="3017520"/>
            <a:ext cx="3931920" cy="1371600"/>
          </a:xfrm>
          <a:prstGeom prst="rect">
            <a:avLst/>
          </a:prstGeom>
          <a:solidFill>
            <a:srgbClr val="F2F2F2"/>
          </a:solidFill>
          <a:ln/>
          <a:effectLst>
            <a:outerShdw blurRad="76200" dist="25400" dir="8100000" algn="bl" rotWithShape="0">
              <a:srgbClr val="000000">
                <a:alpha val="10000"/>
              </a:srgbClr>
            </a:outerShdw>
          </a:effectLst>
        </p:spPr>
      </p:sp>
      <p:sp>
        <p:nvSpPr>
          <p:cNvPr id="10" name="Text 8"/>
          <p:cNvSpPr/>
          <p:nvPr/>
        </p:nvSpPr>
        <p:spPr>
          <a:xfrm>
            <a:off x="640080" y="3200400"/>
            <a:ext cx="35661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0891B2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Electrical Conductivity</a:t>
            </a:r>
            <a:endParaRPr lang="en-US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Text 9"/>
          <p:cNvSpPr/>
          <p:nvPr/>
        </p:nvSpPr>
        <p:spPr>
          <a:xfrm>
            <a:off x="640080" y="3657600"/>
            <a:ext cx="35661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212121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Ability to conduct electricity</a:t>
            </a:r>
            <a:endParaRPr lang="en-US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1200" dirty="0">
                <a:solidFill>
                  <a:srgbClr val="212121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Essential for electronic applications</a:t>
            </a:r>
            <a:endParaRPr lang="en-US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Shape 10"/>
          <p:cNvSpPr/>
          <p:nvPr/>
        </p:nvSpPr>
        <p:spPr>
          <a:xfrm>
            <a:off x="4937760" y="3017520"/>
            <a:ext cx="3931920" cy="1371600"/>
          </a:xfrm>
          <a:prstGeom prst="rect">
            <a:avLst/>
          </a:prstGeom>
          <a:solidFill>
            <a:srgbClr val="F2F2F2"/>
          </a:solidFill>
          <a:ln/>
          <a:effectLst>
            <a:outerShdw blurRad="76200" dist="25400" dir="8100000" algn="bl" rotWithShape="0">
              <a:srgbClr val="000000">
                <a:alpha val="10000"/>
              </a:srgbClr>
            </a:outerShdw>
          </a:effectLst>
        </p:spPr>
      </p:sp>
      <p:sp>
        <p:nvSpPr>
          <p:cNvPr id="13" name="Text 11"/>
          <p:cNvSpPr/>
          <p:nvPr/>
        </p:nvSpPr>
        <p:spPr>
          <a:xfrm>
            <a:off x="5120640" y="3200400"/>
            <a:ext cx="35661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0891B2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Thermal Expansion</a:t>
            </a:r>
            <a:endParaRPr lang="en-US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Text 12"/>
          <p:cNvSpPr/>
          <p:nvPr/>
        </p:nvSpPr>
        <p:spPr>
          <a:xfrm>
            <a:off x="5120640" y="3657600"/>
            <a:ext cx="35661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212121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Dimensional changes with temperature</a:t>
            </a:r>
            <a:endParaRPr lang="en-US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1200" dirty="0">
                <a:solidFill>
                  <a:srgbClr val="212121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Important for precision parts</a:t>
            </a:r>
            <a:endParaRPr lang="en-US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8229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600" b="1" dirty="0">
                <a:solidFill>
                  <a:srgbClr val="36454F"/>
                </a:solidFill>
                <a:latin typeface="Times New Roman" panose="02020603050405020304" pitchFamily="18" charset="0"/>
                <a:ea typeface="Arial Black" pitchFamily="34" charset="-122"/>
                <a:cs typeface="Times New Roman" panose="02020603050405020304" pitchFamily="18" charset="0"/>
              </a:rPr>
              <a:t>Chemical Properties</a:t>
            </a:r>
            <a:endParaRPr lang="en-US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Shape 1"/>
          <p:cNvSpPr/>
          <p:nvPr/>
        </p:nvSpPr>
        <p:spPr>
          <a:xfrm>
            <a:off x="914400" y="1371600"/>
            <a:ext cx="7315200" cy="2926080"/>
          </a:xfrm>
          <a:prstGeom prst="rect">
            <a:avLst/>
          </a:prstGeom>
          <a:solidFill>
            <a:srgbClr val="0891B2"/>
          </a:solidFill>
          <a:ln/>
          <a:effectLst>
            <a:outerShdw blurRad="76200" dist="25400" dir="8100000" algn="bl" rotWithShape="0">
              <a:srgbClr val="000000">
                <a:alpha val="10000"/>
              </a:srgbClr>
            </a:outerShdw>
          </a:effectLst>
        </p:spPr>
      </p:sp>
      <p:sp>
        <p:nvSpPr>
          <p:cNvPr id="4" name="Text 2"/>
          <p:cNvSpPr/>
          <p:nvPr/>
        </p:nvSpPr>
        <p:spPr>
          <a:xfrm>
            <a:off x="1188720" y="1645920"/>
            <a:ext cx="6766560" cy="23774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FFFFFF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Corrosion Resistance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SzPct val="100000"/>
              <a:buChar char="•"/>
            </a:pPr>
            <a:r>
              <a:rPr lang="en-US" sz="1400" dirty="0">
                <a:solidFill>
                  <a:srgbClr val="FFFFFF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Protection against degradation from environmental factors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SzPct val="100000"/>
              <a:buChar char="•"/>
            </a:pPr>
            <a:r>
              <a:rPr lang="en-US" sz="1400" dirty="0">
                <a:solidFill>
                  <a:srgbClr val="FFFFFF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Critical in marine, chemical, and outdoor applications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2000" dirty="0">
                <a:solidFill>
                  <a:srgbClr val="000000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
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2000" b="1" dirty="0">
                <a:solidFill>
                  <a:srgbClr val="FFFFFF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Oxidation Resistance</a:t>
            </a:r>
            <a:r>
              <a:rPr lang="en-US" sz="2000" dirty="0">
                <a:solidFill>
                  <a:srgbClr val="000000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
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SzPct val="100000"/>
              <a:buChar char="•"/>
            </a:pPr>
            <a:r>
              <a:rPr lang="en-US" sz="1400" dirty="0">
                <a:solidFill>
                  <a:srgbClr val="FFFFFF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Stability at elevated temperatures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SzPct val="100000"/>
              <a:buChar char="•"/>
            </a:pPr>
            <a:r>
              <a:rPr lang="en-US" sz="1400" dirty="0">
                <a:solidFill>
                  <a:srgbClr val="FFFFFF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Essential for high-temperature applications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8229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600" b="1" dirty="0">
                <a:solidFill>
                  <a:srgbClr val="36454F"/>
                </a:solidFill>
                <a:latin typeface="Times New Roman" panose="02020603050405020304" pitchFamily="18" charset="0"/>
                <a:ea typeface="Arial Black" pitchFamily="34" charset="-122"/>
                <a:cs typeface="Times New Roman" panose="02020603050405020304" pitchFamily="18" charset="0"/>
              </a:rPr>
              <a:t>Manufacturing Considerations</a:t>
            </a:r>
            <a:endParaRPr lang="en-US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ext 1"/>
          <p:cNvSpPr/>
          <p:nvPr/>
        </p:nvSpPr>
        <p:spPr>
          <a:xfrm>
            <a:off x="731520" y="1188720"/>
            <a:ext cx="7680960" cy="34747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buSzPct val="100000"/>
              <a:buChar char="•"/>
            </a:pPr>
            <a:r>
              <a:rPr lang="en-US" sz="1500" b="1" dirty="0">
                <a:solidFill>
                  <a:srgbClr val="212121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Machinability</a:t>
            </a:r>
            <a:endParaRPr lang="en-US" sz="15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lvl="1" indent="0">
              <a:buNone/>
            </a:pPr>
            <a:r>
              <a:rPr lang="en-US" sz="1300" dirty="0">
                <a:solidFill>
                  <a:srgbClr val="212121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Ease of cutting, drilling, and shaping</a:t>
            </a:r>
            <a:r>
              <a:rPr lang="en-US" sz="1500" dirty="0">
                <a:solidFill>
                  <a:srgbClr val="212121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
</a:t>
            </a:r>
            <a:endParaRPr lang="en-US" sz="15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SzPct val="100000"/>
              <a:buChar char="•"/>
            </a:pPr>
            <a:r>
              <a:rPr lang="en-US" sz="1500" b="1" dirty="0">
                <a:solidFill>
                  <a:srgbClr val="212121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Weldability</a:t>
            </a:r>
            <a:endParaRPr lang="en-US" sz="15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lvl="1" indent="0">
              <a:buNone/>
            </a:pPr>
            <a:r>
              <a:rPr lang="en-US" sz="1300" dirty="0">
                <a:solidFill>
                  <a:srgbClr val="212121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Ability to be joined through welding processes</a:t>
            </a:r>
            <a:endParaRPr lang="en-US" sz="15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sz="15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SzPct val="100000"/>
              <a:buChar char="•"/>
            </a:pPr>
            <a:r>
              <a:rPr lang="en-US" sz="1500" b="1" dirty="0">
                <a:solidFill>
                  <a:srgbClr val="212121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Formability</a:t>
            </a:r>
            <a:endParaRPr lang="en-US" sz="15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lvl="1" indent="0">
              <a:buNone/>
            </a:pPr>
            <a:r>
              <a:rPr lang="en-US" sz="1300" dirty="0">
                <a:solidFill>
                  <a:srgbClr val="212121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Capability to be shaped without cracking</a:t>
            </a:r>
            <a:endParaRPr lang="en-US" sz="15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sz="15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SzPct val="100000"/>
              <a:buChar char="•"/>
            </a:pPr>
            <a:r>
              <a:rPr lang="en-US" sz="1500" b="1" dirty="0">
                <a:solidFill>
                  <a:srgbClr val="212121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Castability</a:t>
            </a:r>
            <a:endParaRPr lang="en-US" sz="15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lvl="1" indent="0">
              <a:buNone/>
            </a:pPr>
            <a:r>
              <a:rPr lang="en-US" sz="1300" dirty="0">
                <a:solidFill>
                  <a:srgbClr val="212121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Suitability for casting processes</a:t>
            </a:r>
            <a:endParaRPr lang="en-US" sz="15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sz="15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SzPct val="100000"/>
              <a:buChar char="•"/>
            </a:pPr>
            <a:r>
              <a:rPr lang="en-US" sz="1500" b="1" dirty="0">
                <a:solidFill>
                  <a:srgbClr val="212121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Availability</a:t>
            </a:r>
            <a:endParaRPr lang="en-US" sz="15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lvl="1" indent="0">
              <a:buNone/>
            </a:pPr>
            <a:r>
              <a:rPr lang="en-US" sz="1300" dirty="0">
                <a:solidFill>
                  <a:srgbClr val="212121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Market accessibility and lead times</a:t>
            </a:r>
            <a:endParaRPr lang="en-US" sz="15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8229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600" b="1" dirty="0">
                <a:solidFill>
                  <a:srgbClr val="36454F"/>
                </a:solidFill>
                <a:latin typeface="Times New Roman" panose="02020603050405020304" pitchFamily="18" charset="0"/>
                <a:ea typeface="Arial Black" pitchFamily="34" charset="-122"/>
                <a:cs typeface="Times New Roman" panose="02020603050405020304" pitchFamily="18" charset="0"/>
              </a:rPr>
              <a:t>Economic Factors</a:t>
            </a:r>
            <a:endParaRPr lang="en-US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Shape 1"/>
          <p:cNvSpPr/>
          <p:nvPr/>
        </p:nvSpPr>
        <p:spPr>
          <a:xfrm>
            <a:off x="731520" y="1280160"/>
            <a:ext cx="7680960" cy="640080"/>
          </a:xfrm>
          <a:prstGeom prst="rect">
            <a:avLst/>
          </a:prstGeom>
          <a:solidFill>
            <a:srgbClr val="F2F2F2"/>
          </a:solidFill>
          <a:ln/>
        </p:spPr>
      </p:sp>
      <p:sp>
        <p:nvSpPr>
          <p:cNvPr id="4" name="Text 2"/>
          <p:cNvSpPr/>
          <p:nvPr/>
        </p:nvSpPr>
        <p:spPr>
          <a:xfrm>
            <a:off x="914400" y="1371600"/>
            <a:ext cx="27432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0891B2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Material Cost</a:t>
            </a:r>
            <a:endParaRPr lang="en-US" sz="15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ext 3"/>
          <p:cNvSpPr/>
          <p:nvPr/>
        </p:nvSpPr>
        <p:spPr>
          <a:xfrm>
            <a:off x="3840480" y="1371600"/>
            <a:ext cx="43891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212121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Raw material pricing and procurement</a:t>
            </a:r>
            <a:endParaRPr lang="en-US" sz="13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Shape 4"/>
          <p:cNvSpPr/>
          <p:nvPr/>
        </p:nvSpPr>
        <p:spPr>
          <a:xfrm>
            <a:off x="731520" y="2103120"/>
            <a:ext cx="7680960" cy="640080"/>
          </a:xfrm>
          <a:prstGeom prst="rect">
            <a:avLst/>
          </a:prstGeom>
          <a:solidFill>
            <a:srgbClr val="FFFFFF"/>
          </a:solidFill>
          <a:ln/>
        </p:spPr>
      </p:sp>
      <p:sp>
        <p:nvSpPr>
          <p:cNvPr id="7" name="Text 5"/>
          <p:cNvSpPr/>
          <p:nvPr/>
        </p:nvSpPr>
        <p:spPr>
          <a:xfrm>
            <a:off x="914400" y="2194560"/>
            <a:ext cx="27432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0891B2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Processing Cost</a:t>
            </a:r>
            <a:endParaRPr lang="en-US" sz="15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Text 6"/>
          <p:cNvSpPr/>
          <p:nvPr/>
        </p:nvSpPr>
        <p:spPr>
          <a:xfrm>
            <a:off x="3840480" y="2194560"/>
            <a:ext cx="43891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212121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Manufacturing and fabrication expenses</a:t>
            </a:r>
            <a:endParaRPr lang="en-US" sz="13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Shape 7"/>
          <p:cNvSpPr/>
          <p:nvPr/>
        </p:nvSpPr>
        <p:spPr>
          <a:xfrm>
            <a:off x="731520" y="2926080"/>
            <a:ext cx="7680960" cy="640080"/>
          </a:xfrm>
          <a:prstGeom prst="rect">
            <a:avLst/>
          </a:prstGeom>
          <a:solidFill>
            <a:srgbClr val="F2F2F2"/>
          </a:solidFill>
          <a:ln/>
        </p:spPr>
      </p:sp>
      <p:sp>
        <p:nvSpPr>
          <p:cNvPr id="10" name="Text 8"/>
          <p:cNvSpPr/>
          <p:nvPr/>
        </p:nvSpPr>
        <p:spPr>
          <a:xfrm>
            <a:off x="914400" y="3017520"/>
            <a:ext cx="27432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0891B2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Maintenance Cost</a:t>
            </a:r>
            <a:endParaRPr lang="en-US" sz="15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Text 9"/>
          <p:cNvSpPr/>
          <p:nvPr/>
        </p:nvSpPr>
        <p:spPr>
          <a:xfrm>
            <a:off x="3840480" y="3017520"/>
            <a:ext cx="43891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212121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Long-term upkeep and replacement</a:t>
            </a:r>
            <a:endParaRPr lang="en-US" sz="13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Shape 10"/>
          <p:cNvSpPr/>
          <p:nvPr/>
        </p:nvSpPr>
        <p:spPr>
          <a:xfrm>
            <a:off x="731520" y="3749040"/>
            <a:ext cx="7680960" cy="640080"/>
          </a:xfrm>
          <a:prstGeom prst="rect">
            <a:avLst/>
          </a:prstGeom>
          <a:solidFill>
            <a:srgbClr val="FFFFFF"/>
          </a:solidFill>
          <a:ln/>
        </p:spPr>
      </p:sp>
      <p:sp>
        <p:nvSpPr>
          <p:cNvPr id="13" name="Text 11"/>
          <p:cNvSpPr/>
          <p:nvPr/>
        </p:nvSpPr>
        <p:spPr>
          <a:xfrm>
            <a:off x="914400" y="3840480"/>
            <a:ext cx="27432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0891B2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Life Cycle Cost</a:t>
            </a:r>
            <a:endParaRPr lang="en-US" sz="15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Text 12"/>
          <p:cNvSpPr/>
          <p:nvPr/>
        </p:nvSpPr>
        <p:spPr>
          <a:xfrm>
            <a:off x="3840480" y="3840480"/>
            <a:ext cx="43891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212121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Total cost of ownership over product life</a:t>
            </a:r>
            <a:endParaRPr lang="en-US" sz="13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8229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600" b="1" dirty="0">
                <a:solidFill>
                  <a:srgbClr val="36454F"/>
                </a:solidFill>
                <a:latin typeface="Times New Roman" panose="02020603050405020304" pitchFamily="18" charset="0"/>
                <a:ea typeface="Arial Black" pitchFamily="34" charset="-122"/>
                <a:cs typeface="Times New Roman" panose="02020603050405020304" pitchFamily="18" charset="0"/>
              </a:rPr>
              <a:t>Environmental &amp; Sustainability</a:t>
            </a:r>
            <a:endParaRPr lang="en-US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Shape 1"/>
          <p:cNvSpPr/>
          <p:nvPr/>
        </p:nvSpPr>
        <p:spPr>
          <a:xfrm>
            <a:off x="457200" y="1280160"/>
            <a:ext cx="3931920" cy="1371600"/>
          </a:xfrm>
          <a:prstGeom prst="rect">
            <a:avLst/>
          </a:prstGeom>
          <a:solidFill>
            <a:srgbClr val="F2F2F2"/>
          </a:solidFill>
          <a:ln/>
          <a:effectLst>
            <a:outerShdw blurRad="76200" dist="25400" dir="8100000" algn="bl" rotWithShape="0">
              <a:srgbClr val="000000">
                <a:alpha val="10000"/>
              </a:srgbClr>
            </a:outerShdw>
          </a:effectLst>
        </p:spPr>
      </p:sp>
      <p:sp>
        <p:nvSpPr>
          <p:cNvPr id="4" name="Shape 2"/>
          <p:cNvSpPr/>
          <p:nvPr/>
        </p:nvSpPr>
        <p:spPr>
          <a:xfrm>
            <a:off x="457200" y="1280160"/>
            <a:ext cx="73152" cy="1371600"/>
          </a:xfrm>
          <a:prstGeom prst="rect">
            <a:avLst/>
          </a:prstGeom>
          <a:solidFill>
            <a:srgbClr val="0891B2"/>
          </a:solidFill>
          <a:ln/>
        </p:spPr>
      </p:sp>
      <p:sp>
        <p:nvSpPr>
          <p:cNvPr id="5" name="Text 3"/>
          <p:cNvSpPr/>
          <p:nvPr/>
        </p:nvSpPr>
        <p:spPr>
          <a:xfrm>
            <a:off x="731520" y="1508760"/>
            <a:ext cx="33832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36454F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Recyclability</a:t>
            </a:r>
            <a:endParaRPr lang="en-US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Text 4"/>
          <p:cNvSpPr/>
          <p:nvPr/>
        </p:nvSpPr>
        <p:spPr>
          <a:xfrm>
            <a:off x="731520" y="1965960"/>
            <a:ext cx="338328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212121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Potential for material recovery and reuse</a:t>
            </a:r>
            <a:endParaRPr lang="en-US" sz="13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Shape 5"/>
          <p:cNvSpPr/>
          <p:nvPr/>
        </p:nvSpPr>
        <p:spPr>
          <a:xfrm>
            <a:off x="4937760" y="1280160"/>
            <a:ext cx="3931920" cy="1371600"/>
          </a:xfrm>
          <a:prstGeom prst="rect">
            <a:avLst/>
          </a:prstGeom>
          <a:solidFill>
            <a:srgbClr val="F2F2F2"/>
          </a:solidFill>
          <a:ln/>
          <a:effectLst>
            <a:outerShdw blurRad="76200" dist="25400" dir="8100000" algn="bl" rotWithShape="0">
              <a:srgbClr val="000000">
                <a:alpha val="10000"/>
              </a:srgbClr>
            </a:outerShdw>
          </a:effectLst>
        </p:spPr>
      </p:sp>
      <p:sp>
        <p:nvSpPr>
          <p:cNvPr id="8" name="Shape 6"/>
          <p:cNvSpPr/>
          <p:nvPr/>
        </p:nvSpPr>
        <p:spPr>
          <a:xfrm>
            <a:off x="4937760" y="1280160"/>
            <a:ext cx="73152" cy="1371600"/>
          </a:xfrm>
          <a:prstGeom prst="rect">
            <a:avLst/>
          </a:prstGeom>
          <a:solidFill>
            <a:srgbClr val="0891B2"/>
          </a:solidFill>
          <a:ln/>
        </p:spPr>
      </p:sp>
      <p:sp>
        <p:nvSpPr>
          <p:cNvPr id="9" name="Text 7"/>
          <p:cNvSpPr/>
          <p:nvPr/>
        </p:nvSpPr>
        <p:spPr>
          <a:xfrm>
            <a:off x="5212080" y="1508760"/>
            <a:ext cx="33832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36454F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Energy Consumption</a:t>
            </a:r>
            <a:endParaRPr lang="en-US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Text 8"/>
          <p:cNvSpPr/>
          <p:nvPr/>
        </p:nvSpPr>
        <p:spPr>
          <a:xfrm>
            <a:off x="5212080" y="1965960"/>
            <a:ext cx="338328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212121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Production and processing energy requirements</a:t>
            </a:r>
            <a:endParaRPr lang="en-US" sz="13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Shape 9"/>
          <p:cNvSpPr/>
          <p:nvPr/>
        </p:nvSpPr>
        <p:spPr>
          <a:xfrm>
            <a:off x="457200" y="3017520"/>
            <a:ext cx="3931920" cy="1371600"/>
          </a:xfrm>
          <a:prstGeom prst="rect">
            <a:avLst/>
          </a:prstGeom>
          <a:solidFill>
            <a:srgbClr val="F2F2F2"/>
          </a:solidFill>
          <a:ln/>
          <a:effectLst>
            <a:outerShdw blurRad="76200" dist="25400" dir="8100000" algn="bl" rotWithShape="0">
              <a:srgbClr val="000000">
                <a:alpha val="10000"/>
              </a:srgbClr>
            </a:outerShdw>
          </a:effectLst>
        </p:spPr>
      </p:sp>
      <p:sp>
        <p:nvSpPr>
          <p:cNvPr id="12" name="Shape 10"/>
          <p:cNvSpPr/>
          <p:nvPr/>
        </p:nvSpPr>
        <p:spPr>
          <a:xfrm>
            <a:off x="457200" y="3017520"/>
            <a:ext cx="73152" cy="1371600"/>
          </a:xfrm>
          <a:prstGeom prst="rect">
            <a:avLst/>
          </a:prstGeom>
          <a:solidFill>
            <a:srgbClr val="0891B2"/>
          </a:solidFill>
          <a:ln/>
        </p:spPr>
      </p:sp>
      <p:sp>
        <p:nvSpPr>
          <p:cNvPr id="13" name="Text 11"/>
          <p:cNvSpPr/>
          <p:nvPr/>
        </p:nvSpPr>
        <p:spPr>
          <a:xfrm>
            <a:off x="731520" y="3246120"/>
            <a:ext cx="33832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36454F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Carbon Footprint</a:t>
            </a:r>
            <a:endParaRPr lang="en-US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Text 12"/>
          <p:cNvSpPr/>
          <p:nvPr/>
        </p:nvSpPr>
        <p:spPr>
          <a:xfrm>
            <a:off x="731520" y="3703320"/>
            <a:ext cx="338328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212121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Greenhouse gas emissions throughout lifecycle</a:t>
            </a:r>
            <a:endParaRPr lang="en-US" sz="13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" name="Shape 13"/>
          <p:cNvSpPr/>
          <p:nvPr/>
        </p:nvSpPr>
        <p:spPr>
          <a:xfrm>
            <a:off x="4937760" y="3017520"/>
            <a:ext cx="3931920" cy="1371600"/>
          </a:xfrm>
          <a:prstGeom prst="rect">
            <a:avLst/>
          </a:prstGeom>
          <a:solidFill>
            <a:srgbClr val="F2F2F2"/>
          </a:solidFill>
          <a:ln/>
          <a:effectLst>
            <a:outerShdw blurRad="76200" dist="25400" dir="8100000" algn="bl" rotWithShape="0">
              <a:srgbClr val="000000">
                <a:alpha val="10000"/>
              </a:srgbClr>
            </a:outerShdw>
          </a:effectLst>
        </p:spPr>
      </p:sp>
      <p:sp>
        <p:nvSpPr>
          <p:cNvPr id="16" name="Shape 14"/>
          <p:cNvSpPr/>
          <p:nvPr/>
        </p:nvSpPr>
        <p:spPr>
          <a:xfrm>
            <a:off x="4937760" y="3017520"/>
            <a:ext cx="73152" cy="1371600"/>
          </a:xfrm>
          <a:prstGeom prst="rect">
            <a:avLst/>
          </a:prstGeom>
          <a:solidFill>
            <a:srgbClr val="0891B2"/>
          </a:solidFill>
          <a:ln/>
        </p:spPr>
      </p:sp>
      <p:sp>
        <p:nvSpPr>
          <p:cNvPr id="17" name="Text 15"/>
          <p:cNvSpPr/>
          <p:nvPr/>
        </p:nvSpPr>
        <p:spPr>
          <a:xfrm>
            <a:off x="5212080" y="3246120"/>
            <a:ext cx="33832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36454F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Toxicity</a:t>
            </a:r>
            <a:endParaRPr lang="en-US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8" name="Text 16"/>
          <p:cNvSpPr/>
          <p:nvPr/>
        </p:nvSpPr>
        <p:spPr>
          <a:xfrm>
            <a:off x="5212080" y="3703320"/>
            <a:ext cx="338328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212121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Environmental and health hazards</a:t>
            </a:r>
            <a:endParaRPr lang="en-US" sz="13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8229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600" b="1" dirty="0">
                <a:solidFill>
                  <a:srgbClr val="36454F"/>
                </a:solidFill>
                <a:latin typeface="Times New Roman" panose="02020603050405020304" pitchFamily="18" charset="0"/>
                <a:ea typeface="Arial Black" pitchFamily="34" charset="-122"/>
                <a:cs typeface="Times New Roman" panose="02020603050405020304" pitchFamily="18" charset="0"/>
              </a:rPr>
              <a:t>Standards &amp; Compliance</a:t>
            </a:r>
            <a:endParaRPr lang="en-US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Shape 1"/>
          <p:cNvSpPr/>
          <p:nvPr/>
        </p:nvSpPr>
        <p:spPr>
          <a:xfrm>
            <a:off x="914400" y="1371600"/>
            <a:ext cx="7315200" cy="2926080"/>
          </a:xfrm>
          <a:prstGeom prst="rect">
            <a:avLst/>
          </a:prstGeom>
          <a:solidFill>
            <a:srgbClr val="F2F2F2"/>
          </a:solidFill>
          <a:ln/>
          <a:effectLst>
            <a:outerShdw blurRad="76200" dist="25400" dir="8100000" algn="bl" rotWithShape="0">
              <a:srgbClr val="000000">
                <a:alpha val="10000"/>
              </a:srgbClr>
            </a:outerShdw>
          </a:effectLst>
        </p:spPr>
      </p:sp>
      <p:sp>
        <p:nvSpPr>
          <p:cNvPr id="4" name="Text 2"/>
          <p:cNvSpPr/>
          <p:nvPr/>
        </p:nvSpPr>
        <p:spPr>
          <a:xfrm>
            <a:off x="1188720" y="1645920"/>
            <a:ext cx="6766560" cy="23774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36454F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Regulatory Compliance</a:t>
            </a:r>
            <a:endParaRPr lang="en-US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1400" dirty="0">
                <a:solidFill>
                  <a:srgbClr val="212121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Materials must meet industry-specific regulations and safety standards</a:t>
            </a:r>
            <a:endParaRPr lang="en-US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1800" dirty="0">
                <a:solidFill>
                  <a:srgbClr val="000000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
</a:t>
            </a:r>
            <a:endParaRPr lang="en-US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1600" b="1" dirty="0">
                <a:solidFill>
                  <a:srgbClr val="0891B2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Common Standards:</a:t>
            </a:r>
            <a:endParaRPr lang="en-US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SzPct val="100000"/>
              <a:buChar char="•"/>
            </a:pPr>
            <a:r>
              <a:rPr lang="en-US" sz="1300" dirty="0">
                <a:solidFill>
                  <a:srgbClr val="212121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ISO (International Organization for Standardization)</a:t>
            </a:r>
            <a:endParaRPr lang="en-US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SzPct val="100000"/>
              <a:buChar char="•"/>
            </a:pPr>
            <a:r>
              <a:rPr lang="en-US" sz="1300" dirty="0">
                <a:solidFill>
                  <a:srgbClr val="212121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ASTM (American Society for Testing and Materials)</a:t>
            </a:r>
            <a:endParaRPr lang="en-US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SzPct val="100000"/>
              <a:buChar char="•"/>
            </a:pPr>
            <a:r>
              <a:rPr lang="en-US" sz="1300" dirty="0">
                <a:solidFill>
                  <a:srgbClr val="212121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DIN (Deutsches Institut für Normung)</a:t>
            </a:r>
            <a:endParaRPr lang="en-US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SzPct val="100000"/>
              <a:buChar char="•"/>
            </a:pPr>
            <a:r>
              <a:rPr lang="en-US" sz="1300" dirty="0">
                <a:solidFill>
                  <a:srgbClr val="212121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Industry-specific certifications (aerospace, automotive, medical)</a:t>
            </a:r>
            <a:endParaRPr lang="en-US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36454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1828800"/>
            <a:ext cx="822960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4000" b="1" dirty="0">
                <a:solidFill>
                  <a:srgbClr val="FFFFFF"/>
                </a:solidFill>
                <a:latin typeface="Times New Roman" panose="02020603050405020304" pitchFamily="18" charset="0"/>
                <a:ea typeface="Arial Black" pitchFamily="34" charset="-122"/>
                <a:cs typeface="Times New Roman" panose="02020603050405020304" pitchFamily="18" charset="0"/>
              </a:rPr>
              <a:t>MATERIAL CATEGORIES</a:t>
            </a:r>
            <a:endParaRPr lang="en-US" sz="4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ext 1"/>
          <p:cNvSpPr/>
          <p:nvPr/>
        </p:nvSpPr>
        <p:spPr>
          <a:xfrm>
            <a:off x="457200" y="2651760"/>
            <a:ext cx="82296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600" i="1" dirty="0">
                <a:solidFill>
                  <a:srgbClr val="0891B2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Common materials used in design engineering</a:t>
            </a:r>
            <a:endParaRPr lang="en-US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8229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600" b="1" dirty="0">
                <a:solidFill>
                  <a:srgbClr val="36454F"/>
                </a:solidFill>
                <a:latin typeface="Times New Roman" panose="02020603050405020304" pitchFamily="18" charset="0"/>
                <a:ea typeface="Arial Black" pitchFamily="34" charset="-122"/>
                <a:cs typeface="Times New Roman" panose="02020603050405020304" pitchFamily="18" charset="0"/>
              </a:rPr>
              <a:t>Metals</a:t>
            </a:r>
            <a:endParaRPr lang="en-US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Shape 1"/>
          <p:cNvSpPr/>
          <p:nvPr/>
        </p:nvSpPr>
        <p:spPr>
          <a:xfrm>
            <a:off x="457200" y="1188720"/>
            <a:ext cx="2560320" cy="3383280"/>
          </a:xfrm>
          <a:prstGeom prst="rect">
            <a:avLst/>
          </a:prstGeom>
          <a:solidFill>
            <a:srgbClr val="0891B2"/>
          </a:solidFill>
          <a:ln/>
          <a:effectLst>
            <a:outerShdw blurRad="76200" dist="25400" dir="8100000" algn="bl" rotWithShape="0">
              <a:srgbClr val="000000">
                <a:alpha val="10000"/>
              </a:srgbClr>
            </a:outerShdw>
          </a:effectLst>
        </p:spPr>
      </p:sp>
      <p:sp>
        <p:nvSpPr>
          <p:cNvPr id="4" name="Text 2"/>
          <p:cNvSpPr/>
          <p:nvPr/>
        </p:nvSpPr>
        <p:spPr>
          <a:xfrm>
            <a:off x="640080" y="1463040"/>
            <a:ext cx="2194560" cy="2834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FFFFFF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Steel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2000" dirty="0">
                <a:solidFill>
                  <a:srgbClr val="000000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
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SzPct val="100000"/>
              <a:buChar char="•"/>
            </a:pPr>
            <a:r>
              <a:rPr lang="en-US" sz="1300" dirty="0">
                <a:solidFill>
                  <a:srgbClr val="FFFFFF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High strength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SzPct val="100000"/>
              <a:buChar char="•"/>
            </a:pPr>
            <a:r>
              <a:rPr lang="en-US" sz="1300" dirty="0">
                <a:solidFill>
                  <a:srgbClr val="FFFFFF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Good weldability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SzPct val="100000"/>
              <a:buChar char="•"/>
            </a:pPr>
            <a:r>
              <a:rPr lang="en-US" sz="1300" dirty="0">
                <a:solidFill>
                  <a:srgbClr val="FFFFFF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Relatively low cost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SzPct val="100000"/>
              <a:buChar char="•"/>
            </a:pPr>
            <a:r>
              <a:rPr lang="en-US" sz="1300" dirty="0">
                <a:solidFill>
                  <a:srgbClr val="FFFFFF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Prone to corrosion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Shape 3"/>
          <p:cNvSpPr/>
          <p:nvPr/>
        </p:nvSpPr>
        <p:spPr>
          <a:xfrm>
            <a:off x="3291840" y="1188720"/>
            <a:ext cx="2560320" cy="3383280"/>
          </a:xfrm>
          <a:prstGeom prst="rect">
            <a:avLst/>
          </a:prstGeom>
          <a:solidFill>
            <a:srgbClr val="F2F2F2"/>
          </a:solidFill>
          <a:ln/>
          <a:effectLst>
            <a:outerShdw blurRad="76200" dist="25400" dir="8100000" algn="bl" rotWithShape="0">
              <a:srgbClr val="000000">
                <a:alpha val="10000"/>
              </a:srgbClr>
            </a:outerShdw>
          </a:effectLst>
        </p:spPr>
      </p:sp>
      <p:sp>
        <p:nvSpPr>
          <p:cNvPr id="6" name="Text 4"/>
          <p:cNvSpPr/>
          <p:nvPr/>
        </p:nvSpPr>
        <p:spPr>
          <a:xfrm>
            <a:off x="3474720" y="1463040"/>
            <a:ext cx="2194560" cy="2834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36454F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Aluminum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2000" dirty="0">
                <a:solidFill>
                  <a:srgbClr val="000000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
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SzPct val="100000"/>
              <a:buChar char="•"/>
            </a:pPr>
            <a:r>
              <a:rPr lang="en-US" sz="1300" dirty="0">
                <a:solidFill>
                  <a:srgbClr val="212121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Lightweight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SzPct val="100000"/>
              <a:buChar char="•"/>
            </a:pPr>
            <a:r>
              <a:rPr lang="en-US" sz="1300" dirty="0">
                <a:solidFill>
                  <a:srgbClr val="212121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Corrosion resistant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SzPct val="100000"/>
              <a:buChar char="•"/>
            </a:pPr>
            <a:r>
              <a:rPr lang="en-US" sz="1300" dirty="0">
                <a:solidFill>
                  <a:srgbClr val="212121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Good thermal conductivity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SzPct val="100000"/>
              <a:buChar char="•"/>
            </a:pPr>
            <a:r>
              <a:rPr lang="en-US" sz="1300" dirty="0">
                <a:solidFill>
                  <a:srgbClr val="212121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Lower strength than steel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Shape 5"/>
          <p:cNvSpPr/>
          <p:nvPr/>
        </p:nvSpPr>
        <p:spPr>
          <a:xfrm>
            <a:off x="6126480" y="1188720"/>
            <a:ext cx="2560320" cy="3383280"/>
          </a:xfrm>
          <a:prstGeom prst="rect">
            <a:avLst/>
          </a:prstGeom>
          <a:solidFill>
            <a:srgbClr val="0891B2"/>
          </a:solidFill>
          <a:ln/>
          <a:effectLst>
            <a:outerShdw blurRad="76200" dist="25400" dir="8100000" algn="bl" rotWithShape="0">
              <a:srgbClr val="000000">
                <a:alpha val="10000"/>
              </a:srgbClr>
            </a:outerShdw>
          </a:effectLst>
        </p:spPr>
      </p:sp>
      <p:sp>
        <p:nvSpPr>
          <p:cNvPr id="8" name="Text 6"/>
          <p:cNvSpPr/>
          <p:nvPr/>
        </p:nvSpPr>
        <p:spPr>
          <a:xfrm>
            <a:off x="6309360" y="1463040"/>
            <a:ext cx="2194560" cy="2834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FFFFFF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Copper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2000" dirty="0">
                <a:solidFill>
                  <a:srgbClr val="000000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
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SzPct val="100000"/>
              <a:buChar char="•"/>
            </a:pPr>
            <a:r>
              <a:rPr lang="en-US" sz="1300" dirty="0">
                <a:solidFill>
                  <a:srgbClr val="FFFFFF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Excellent conductivity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SzPct val="100000"/>
              <a:buChar char="•"/>
            </a:pPr>
            <a:r>
              <a:rPr lang="en-US" sz="1300" dirty="0">
                <a:solidFill>
                  <a:srgbClr val="FFFFFF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Good formability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SzPct val="100000"/>
              <a:buChar char="•"/>
            </a:pPr>
            <a:r>
              <a:rPr lang="en-US" sz="1300" dirty="0">
                <a:solidFill>
                  <a:srgbClr val="FFFFFF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Antimicrobial properties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SzPct val="100000"/>
              <a:buChar char="•"/>
            </a:pPr>
            <a:r>
              <a:rPr lang="en-US" sz="1300" dirty="0">
                <a:solidFill>
                  <a:srgbClr val="FFFFFF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Higher cost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8229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600" b="1" dirty="0">
                <a:solidFill>
                  <a:srgbClr val="36454F"/>
                </a:solidFill>
                <a:latin typeface="Times New Roman" panose="02020603050405020304" pitchFamily="18" charset="0"/>
                <a:ea typeface="Arial Black" pitchFamily="34" charset="-122"/>
                <a:cs typeface="Times New Roman" panose="02020603050405020304" pitchFamily="18" charset="0"/>
              </a:rPr>
              <a:t>Steel Alloys</a:t>
            </a:r>
            <a:endParaRPr lang="en-US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Shape 1"/>
          <p:cNvSpPr/>
          <p:nvPr/>
        </p:nvSpPr>
        <p:spPr>
          <a:xfrm>
            <a:off x="914400" y="1280160"/>
            <a:ext cx="7315200" cy="640080"/>
          </a:xfrm>
          <a:prstGeom prst="rect">
            <a:avLst/>
          </a:prstGeom>
          <a:solidFill>
            <a:srgbClr val="F2F2F2"/>
          </a:solidFill>
          <a:ln/>
          <a:effectLst>
            <a:outerShdw blurRad="76200" dist="25400" dir="8100000" algn="bl" rotWithShape="0">
              <a:srgbClr val="000000">
                <a:alpha val="10000"/>
              </a:srgbClr>
            </a:outerShdw>
          </a:effectLst>
        </p:spPr>
      </p:sp>
      <p:sp>
        <p:nvSpPr>
          <p:cNvPr id="4" name="Shape 2"/>
          <p:cNvSpPr/>
          <p:nvPr/>
        </p:nvSpPr>
        <p:spPr>
          <a:xfrm>
            <a:off x="914400" y="1280160"/>
            <a:ext cx="73152" cy="640080"/>
          </a:xfrm>
          <a:prstGeom prst="rect">
            <a:avLst/>
          </a:prstGeom>
          <a:solidFill>
            <a:srgbClr val="0891B2"/>
          </a:solidFill>
          <a:ln/>
        </p:spPr>
      </p:sp>
      <p:sp>
        <p:nvSpPr>
          <p:cNvPr id="5" name="Text 3"/>
          <p:cNvSpPr/>
          <p:nvPr/>
        </p:nvSpPr>
        <p:spPr>
          <a:xfrm>
            <a:off x="1188720" y="1371600"/>
            <a:ext cx="27432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36454F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Carbon Steel</a:t>
            </a:r>
            <a:endParaRPr lang="en-US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Text 4"/>
          <p:cNvSpPr/>
          <p:nvPr/>
        </p:nvSpPr>
        <p:spPr>
          <a:xfrm>
            <a:off x="4114800" y="1371600"/>
            <a:ext cx="39319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212121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General purpose, cost-effective</a:t>
            </a:r>
            <a:endParaRPr lang="en-US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Shape 5"/>
          <p:cNvSpPr/>
          <p:nvPr/>
        </p:nvSpPr>
        <p:spPr>
          <a:xfrm>
            <a:off x="914400" y="2103120"/>
            <a:ext cx="7315200" cy="640080"/>
          </a:xfrm>
          <a:prstGeom prst="rect">
            <a:avLst/>
          </a:prstGeom>
          <a:solidFill>
            <a:srgbClr val="F2F2F2"/>
          </a:solidFill>
          <a:ln/>
          <a:effectLst>
            <a:outerShdw blurRad="76200" dist="25400" dir="8100000" algn="bl" rotWithShape="0">
              <a:srgbClr val="000000">
                <a:alpha val="10000"/>
              </a:srgbClr>
            </a:outerShdw>
          </a:effectLst>
        </p:spPr>
      </p:sp>
      <p:sp>
        <p:nvSpPr>
          <p:cNvPr id="8" name="Shape 6"/>
          <p:cNvSpPr/>
          <p:nvPr/>
        </p:nvSpPr>
        <p:spPr>
          <a:xfrm>
            <a:off x="914400" y="2103120"/>
            <a:ext cx="73152" cy="640080"/>
          </a:xfrm>
          <a:prstGeom prst="rect">
            <a:avLst/>
          </a:prstGeom>
          <a:solidFill>
            <a:srgbClr val="0891B2"/>
          </a:solidFill>
          <a:ln/>
        </p:spPr>
      </p:sp>
      <p:sp>
        <p:nvSpPr>
          <p:cNvPr id="9" name="Text 7"/>
          <p:cNvSpPr/>
          <p:nvPr/>
        </p:nvSpPr>
        <p:spPr>
          <a:xfrm>
            <a:off x="1188720" y="2194560"/>
            <a:ext cx="27432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36454F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Stainless Steel</a:t>
            </a:r>
            <a:endParaRPr lang="en-US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Text 8"/>
          <p:cNvSpPr/>
          <p:nvPr/>
        </p:nvSpPr>
        <p:spPr>
          <a:xfrm>
            <a:off x="4114800" y="2194560"/>
            <a:ext cx="39319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212121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Corrosion resistant, hygienic</a:t>
            </a:r>
            <a:endParaRPr lang="en-US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Shape 9"/>
          <p:cNvSpPr/>
          <p:nvPr/>
        </p:nvSpPr>
        <p:spPr>
          <a:xfrm>
            <a:off x="914400" y="2926080"/>
            <a:ext cx="7315200" cy="640080"/>
          </a:xfrm>
          <a:prstGeom prst="rect">
            <a:avLst/>
          </a:prstGeom>
          <a:solidFill>
            <a:srgbClr val="F2F2F2"/>
          </a:solidFill>
          <a:ln/>
          <a:effectLst>
            <a:outerShdw blurRad="76200" dist="25400" dir="8100000" algn="bl" rotWithShape="0">
              <a:srgbClr val="000000">
                <a:alpha val="10000"/>
              </a:srgbClr>
            </a:outerShdw>
          </a:effectLst>
        </p:spPr>
      </p:sp>
      <p:sp>
        <p:nvSpPr>
          <p:cNvPr id="12" name="Shape 10"/>
          <p:cNvSpPr/>
          <p:nvPr/>
        </p:nvSpPr>
        <p:spPr>
          <a:xfrm>
            <a:off x="914400" y="2926080"/>
            <a:ext cx="73152" cy="640080"/>
          </a:xfrm>
          <a:prstGeom prst="rect">
            <a:avLst/>
          </a:prstGeom>
          <a:solidFill>
            <a:srgbClr val="0891B2"/>
          </a:solidFill>
          <a:ln/>
        </p:spPr>
      </p:sp>
      <p:sp>
        <p:nvSpPr>
          <p:cNvPr id="13" name="Text 11"/>
          <p:cNvSpPr/>
          <p:nvPr/>
        </p:nvSpPr>
        <p:spPr>
          <a:xfrm>
            <a:off x="1188720" y="3017520"/>
            <a:ext cx="27432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36454F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Tool Steel</a:t>
            </a:r>
            <a:endParaRPr lang="en-US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Text 12"/>
          <p:cNvSpPr/>
          <p:nvPr/>
        </p:nvSpPr>
        <p:spPr>
          <a:xfrm>
            <a:off x="4114800" y="3017520"/>
            <a:ext cx="39319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212121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High hardness, wear resistant</a:t>
            </a:r>
            <a:endParaRPr lang="en-US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" name="Shape 13"/>
          <p:cNvSpPr/>
          <p:nvPr/>
        </p:nvSpPr>
        <p:spPr>
          <a:xfrm>
            <a:off x="914400" y="3749040"/>
            <a:ext cx="7315200" cy="640080"/>
          </a:xfrm>
          <a:prstGeom prst="rect">
            <a:avLst/>
          </a:prstGeom>
          <a:solidFill>
            <a:srgbClr val="F2F2F2"/>
          </a:solidFill>
          <a:ln/>
          <a:effectLst>
            <a:outerShdw blurRad="76200" dist="25400" dir="8100000" algn="bl" rotWithShape="0">
              <a:srgbClr val="000000">
                <a:alpha val="10000"/>
              </a:srgbClr>
            </a:outerShdw>
          </a:effectLst>
        </p:spPr>
      </p:sp>
      <p:sp>
        <p:nvSpPr>
          <p:cNvPr id="16" name="Shape 14"/>
          <p:cNvSpPr/>
          <p:nvPr/>
        </p:nvSpPr>
        <p:spPr>
          <a:xfrm>
            <a:off x="914400" y="3749040"/>
            <a:ext cx="73152" cy="640080"/>
          </a:xfrm>
          <a:prstGeom prst="rect">
            <a:avLst/>
          </a:prstGeom>
          <a:solidFill>
            <a:srgbClr val="0891B2"/>
          </a:solidFill>
          <a:ln/>
        </p:spPr>
      </p:sp>
      <p:sp>
        <p:nvSpPr>
          <p:cNvPr id="17" name="Text 15"/>
          <p:cNvSpPr/>
          <p:nvPr/>
        </p:nvSpPr>
        <p:spPr>
          <a:xfrm>
            <a:off x="1188720" y="3840480"/>
            <a:ext cx="27432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36454F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Alloy Steel</a:t>
            </a:r>
            <a:endParaRPr lang="en-US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8" name="Text 16"/>
          <p:cNvSpPr/>
          <p:nvPr/>
        </p:nvSpPr>
        <p:spPr>
          <a:xfrm>
            <a:off x="4114800" y="3840480"/>
            <a:ext cx="39319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212121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Enhanced properties for specific applications</a:t>
            </a:r>
            <a:endParaRPr lang="en-US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8229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600" b="1" dirty="0">
                <a:solidFill>
                  <a:srgbClr val="36454F"/>
                </a:solidFill>
                <a:latin typeface="Times New Roman" panose="02020603050405020304" pitchFamily="18" charset="0"/>
                <a:ea typeface="Arial Black" pitchFamily="34" charset="-122"/>
                <a:cs typeface="Times New Roman" panose="02020603050405020304" pitchFamily="18" charset="0"/>
              </a:rPr>
              <a:t>Polymers (Plastics)</a:t>
            </a:r>
            <a:endParaRPr lang="en-US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ext 1"/>
          <p:cNvSpPr/>
          <p:nvPr/>
        </p:nvSpPr>
        <p:spPr>
          <a:xfrm>
            <a:off x="731520" y="1188720"/>
            <a:ext cx="7680960" cy="34747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0891B2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Advantages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SzPct val="100000"/>
              <a:buChar char="•"/>
            </a:pPr>
            <a:r>
              <a:rPr lang="en-US" sz="1400" dirty="0">
                <a:solidFill>
                  <a:srgbClr val="212121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Lightweight and versatile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SzPct val="100000"/>
              <a:buChar char="•"/>
            </a:pPr>
            <a:r>
              <a:rPr lang="en-US" sz="1400" dirty="0">
                <a:solidFill>
                  <a:srgbClr val="212121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Corrosion and chemical resistance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SzPct val="100000"/>
              <a:buChar char="•"/>
            </a:pPr>
            <a:r>
              <a:rPr lang="en-US" sz="1400" dirty="0">
                <a:solidFill>
                  <a:srgbClr val="212121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Easy to mold into complex shapes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SzPct val="100000"/>
              <a:buChar char="•"/>
            </a:pPr>
            <a:r>
              <a:rPr lang="en-US" sz="1400" dirty="0">
                <a:solidFill>
                  <a:srgbClr val="212121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Good electrical insulation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2000" dirty="0">
                <a:solidFill>
                  <a:srgbClr val="000000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
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2000" b="1" dirty="0">
                <a:solidFill>
                  <a:srgbClr val="0891B2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Limitations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SzPct val="100000"/>
              <a:buChar char="•"/>
            </a:pPr>
            <a:r>
              <a:rPr lang="en-US" sz="1400" dirty="0">
                <a:solidFill>
                  <a:srgbClr val="212121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Lower strength compared to metals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SzPct val="100000"/>
              <a:buChar char="•"/>
            </a:pPr>
            <a:r>
              <a:rPr lang="en-US" sz="1400" dirty="0">
                <a:solidFill>
                  <a:srgbClr val="212121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Temperature sensitivity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SzPct val="100000"/>
              <a:buChar char="•"/>
            </a:pPr>
            <a:r>
              <a:rPr lang="en-US" sz="1400" dirty="0">
                <a:solidFill>
                  <a:srgbClr val="212121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Environmental concerns (recyclability)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8229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600" b="1" dirty="0">
                <a:solidFill>
                  <a:srgbClr val="36454F"/>
                </a:solidFill>
                <a:latin typeface="Times New Roman" panose="02020603050405020304" pitchFamily="18" charset="0"/>
                <a:ea typeface="Arial Black" pitchFamily="34" charset="-122"/>
                <a:cs typeface="Times New Roman" panose="02020603050405020304" pitchFamily="18" charset="0"/>
              </a:rPr>
              <a:t>Common Polymer Types</a:t>
            </a:r>
            <a:endParaRPr lang="en-US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Shape 1"/>
          <p:cNvSpPr/>
          <p:nvPr/>
        </p:nvSpPr>
        <p:spPr>
          <a:xfrm>
            <a:off x="457200" y="1280160"/>
            <a:ext cx="3931920" cy="731520"/>
          </a:xfrm>
          <a:prstGeom prst="rect">
            <a:avLst/>
          </a:prstGeom>
          <a:solidFill>
            <a:srgbClr val="F2F2F2"/>
          </a:solidFill>
          <a:ln/>
        </p:spPr>
      </p:sp>
      <p:sp>
        <p:nvSpPr>
          <p:cNvPr id="4" name="Text 2"/>
          <p:cNvSpPr/>
          <p:nvPr/>
        </p:nvSpPr>
        <p:spPr>
          <a:xfrm>
            <a:off x="640080" y="1417320"/>
            <a:ext cx="3657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0891B2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Polyethylene (PE)</a:t>
            </a:r>
            <a:endParaRPr lang="en-US" sz="15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ext 3"/>
          <p:cNvSpPr/>
          <p:nvPr/>
        </p:nvSpPr>
        <p:spPr>
          <a:xfrm>
            <a:off x="640080" y="1719072"/>
            <a:ext cx="36576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212121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Packaging, containers</a:t>
            </a:r>
            <a:endParaRPr lang="en-US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Shape 4"/>
          <p:cNvSpPr/>
          <p:nvPr/>
        </p:nvSpPr>
        <p:spPr>
          <a:xfrm>
            <a:off x="4937760" y="1280160"/>
            <a:ext cx="3931920" cy="731520"/>
          </a:xfrm>
          <a:prstGeom prst="rect">
            <a:avLst/>
          </a:prstGeom>
          <a:solidFill>
            <a:srgbClr val="F2F2F2"/>
          </a:solidFill>
          <a:ln/>
        </p:spPr>
      </p:sp>
      <p:sp>
        <p:nvSpPr>
          <p:cNvPr id="7" name="Text 5"/>
          <p:cNvSpPr/>
          <p:nvPr/>
        </p:nvSpPr>
        <p:spPr>
          <a:xfrm>
            <a:off x="5120640" y="1417320"/>
            <a:ext cx="3657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0891B2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Polypropylene (PP)</a:t>
            </a:r>
            <a:endParaRPr lang="en-US" sz="15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Text 6"/>
          <p:cNvSpPr/>
          <p:nvPr/>
        </p:nvSpPr>
        <p:spPr>
          <a:xfrm>
            <a:off x="5120640" y="1719072"/>
            <a:ext cx="36576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212121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Automotive parts, textiles</a:t>
            </a:r>
            <a:endParaRPr lang="en-US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Shape 7"/>
          <p:cNvSpPr/>
          <p:nvPr/>
        </p:nvSpPr>
        <p:spPr>
          <a:xfrm>
            <a:off x="457200" y="2286000"/>
            <a:ext cx="3931920" cy="731520"/>
          </a:xfrm>
          <a:prstGeom prst="rect">
            <a:avLst/>
          </a:prstGeom>
          <a:solidFill>
            <a:srgbClr val="F2F2F2"/>
          </a:solidFill>
          <a:ln/>
        </p:spPr>
      </p:sp>
      <p:sp>
        <p:nvSpPr>
          <p:cNvPr id="10" name="Text 8"/>
          <p:cNvSpPr/>
          <p:nvPr/>
        </p:nvSpPr>
        <p:spPr>
          <a:xfrm>
            <a:off x="640080" y="2423160"/>
            <a:ext cx="3657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0891B2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PVC</a:t>
            </a:r>
            <a:endParaRPr lang="en-US" sz="15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Text 9"/>
          <p:cNvSpPr/>
          <p:nvPr/>
        </p:nvSpPr>
        <p:spPr>
          <a:xfrm>
            <a:off x="640080" y="2724912"/>
            <a:ext cx="36576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212121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Pipes, cables, construction</a:t>
            </a:r>
            <a:endParaRPr lang="en-US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Shape 10"/>
          <p:cNvSpPr/>
          <p:nvPr/>
        </p:nvSpPr>
        <p:spPr>
          <a:xfrm>
            <a:off x="4937760" y="2286000"/>
            <a:ext cx="3931920" cy="731520"/>
          </a:xfrm>
          <a:prstGeom prst="rect">
            <a:avLst/>
          </a:prstGeom>
          <a:solidFill>
            <a:srgbClr val="F2F2F2"/>
          </a:solidFill>
          <a:ln/>
        </p:spPr>
      </p:sp>
      <p:sp>
        <p:nvSpPr>
          <p:cNvPr id="13" name="Text 11"/>
          <p:cNvSpPr/>
          <p:nvPr/>
        </p:nvSpPr>
        <p:spPr>
          <a:xfrm>
            <a:off x="5120640" y="2423160"/>
            <a:ext cx="3657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0891B2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ABS</a:t>
            </a:r>
            <a:endParaRPr lang="en-US" sz="15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Text 12"/>
          <p:cNvSpPr/>
          <p:nvPr/>
        </p:nvSpPr>
        <p:spPr>
          <a:xfrm>
            <a:off x="5120640" y="2724912"/>
            <a:ext cx="36576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212121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Consumer products, housings</a:t>
            </a:r>
            <a:endParaRPr lang="en-US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" name="Shape 13"/>
          <p:cNvSpPr/>
          <p:nvPr/>
        </p:nvSpPr>
        <p:spPr>
          <a:xfrm>
            <a:off x="457200" y="3291840"/>
            <a:ext cx="3931920" cy="731520"/>
          </a:xfrm>
          <a:prstGeom prst="rect">
            <a:avLst/>
          </a:prstGeom>
          <a:solidFill>
            <a:srgbClr val="F2F2F2"/>
          </a:solidFill>
          <a:ln/>
        </p:spPr>
      </p:sp>
      <p:sp>
        <p:nvSpPr>
          <p:cNvPr id="16" name="Text 14"/>
          <p:cNvSpPr/>
          <p:nvPr/>
        </p:nvSpPr>
        <p:spPr>
          <a:xfrm>
            <a:off x="640080" y="3429000"/>
            <a:ext cx="3657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0891B2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Nylon (PA)</a:t>
            </a:r>
            <a:endParaRPr lang="en-US" sz="15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7" name="Text 15"/>
          <p:cNvSpPr/>
          <p:nvPr/>
        </p:nvSpPr>
        <p:spPr>
          <a:xfrm>
            <a:off x="640080" y="3730752"/>
            <a:ext cx="36576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212121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Gears, bearings, fibers</a:t>
            </a:r>
            <a:endParaRPr lang="en-US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8" name="Shape 16"/>
          <p:cNvSpPr/>
          <p:nvPr/>
        </p:nvSpPr>
        <p:spPr>
          <a:xfrm>
            <a:off x="4937760" y="3291840"/>
            <a:ext cx="3931920" cy="731520"/>
          </a:xfrm>
          <a:prstGeom prst="rect">
            <a:avLst/>
          </a:prstGeom>
          <a:solidFill>
            <a:srgbClr val="F2F2F2"/>
          </a:solidFill>
          <a:ln/>
        </p:spPr>
      </p:sp>
      <p:sp>
        <p:nvSpPr>
          <p:cNvPr id="19" name="Text 17"/>
          <p:cNvSpPr/>
          <p:nvPr/>
        </p:nvSpPr>
        <p:spPr>
          <a:xfrm>
            <a:off x="5120640" y="3429000"/>
            <a:ext cx="3657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0891B2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Polycarbonate (PC)</a:t>
            </a:r>
            <a:endParaRPr lang="en-US" sz="15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0" name="Text 18"/>
          <p:cNvSpPr/>
          <p:nvPr/>
        </p:nvSpPr>
        <p:spPr>
          <a:xfrm>
            <a:off x="5120640" y="3730752"/>
            <a:ext cx="36576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212121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Safety glasses, electronics</a:t>
            </a:r>
            <a:endParaRPr lang="en-US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8229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600" b="1" dirty="0">
                <a:solidFill>
                  <a:srgbClr val="36454F"/>
                </a:solidFill>
                <a:latin typeface="Times New Roman" panose="02020603050405020304" pitchFamily="18" charset="0"/>
                <a:ea typeface="Arial Black" pitchFamily="34" charset="-122"/>
                <a:cs typeface="Times New Roman" panose="02020603050405020304" pitchFamily="18" charset="0"/>
              </a:rPr>
              <a:t>Ceramics</a:t>
            </a:r>
            <a:endParaRPr lang="en-US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Shape 1"/>
          <p:cNvSpPr/>
          <p:nvPr/>
        </p:nvSpPr>
        <p:spPr>
          <a:xfrm>
            <a:off x="457200" y="1188720"/>
            <a:ext cx="4023360" cy="3383280"/>
          </a:xfrm>
          <a:prstGeom prst="rect">
            <a:avLst/>
          </a:prstGeom>
          <a:solidFill>
            <a:srgbClr val="F2F2F2"/>
          </a:solidFill>
          <a:ln/>
          <a:effectLst>
            <a:outerShdw blurRad="76200" dist="25400" dir="8100000" algn="bl" rotWithShape="0">
              <a:srgbClr val="000000">
                <a:alpha val="10000"/>
              </a:srgbClr>
            </a:outerShdw>
          </a:effectLst>
        </p:spPr>
      </p:sp>
      <p:sp>
        <p:nvSpPr>
          <p:cNvPr id="4" name="Text 2"/>
          <p:cNvSpPr/>
          <p:nvPr/>
        </p:nvSpPr>
        <p:spPr>
          <a:xfrm>
            <a:off x="640080" y="1463040"/>
            <a:ext cx="3657600" cy="2834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36454F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Key Characteristics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2000" dirty="0">
                <a:solidFill>
                  <a:srgbClr val="000000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
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SzPct val="100000"/>
              <a:buChar char="•"/>
            </a:pPr>
            <a:r>
              <a:rPr lang="en-US" sz="1400" dirty="0">
                <a:solidFill>
                  <a:srgbClr val="212121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Extreme hardness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SzPct val="100000"/>
              <a:buChar char="•"/>
            </a:pPr>
            <a:r>
              <a:rPr lang="en-US" sz="1400" dirty="0">
                <a:solidFill>
                  <a:srgbClr val="212121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High temperature resistance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SzPct val="100000"/>
              <a:buChar char="•"/>
            </a:pPr>
            <a:r>
              <a:rPr lang="en-US" sz="1400" dirty="0">
                <a:solidFill>
                  <a:srgbClr val="212121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Excellent wear resistance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SzPct val="100000"/>
              <a:buChar char="•"/>
            </a:pPr>
            <a:r>
              <a:rPr lang="en-US" sz="1400" dirty="0">
                <a:solidFill>
                  <a:srgbClr val="212121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Chemically inert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SzPct val="100000"/>
              <a:buChar char="•"/>
            </a:pPr>
            <a:r>
              <a:rPr lang="en-US" sz="1400" dirty="0">
                <a:solidFill>
                  <a:srgbClr val="212121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Brittle (low toughness)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Shape 3"/>
          <p:cNvSpPr/>
          <p:nvPr/>
        </p:nvSpPr>
        <p:spPr>
          <a:xfrm>
            <a:off x="4663440" y="1188720"/>
            <a:ext cx="4023360" cy="3383280"/>
          </a:xfrm>
          <a:prstGeom prst="rect">
            <a:avLst/>
          </a:prstGeom>
          <a:solidFill>
            <a:srgbClr val="0891B2"/>
          </a:solidFill>
          <a:ln/>
          <a:effectLst>
            <a:outerShdw blurRad="76200" dist="25400" dir="8100000" algn="bl" rotWithShape="0">
              <a:srgbClr val="000000">
                <a:alpha val="10000"/>
              </a:srgbClr>
            </a:outerShdw>
          </a:effectLst>
        </p:spPr>
      </p:sp>
      <p:sp>
        <p:nvSpPr>
          <p:cNvPr id="6" name="Text 4"/>
          <p:cNvSpPr/>
          <p:nvPr/>
        </p:nvSpPr>
        <p:spPr>
          <a:xfrm>
            <a:off x="4846320" y="1463040"/>
            <a:ext cx="3657600" cy="2834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FFFFFF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Applications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2000" dirty="0">
                <a:solidFill>
                  <a:srgbClr val="000000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
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SzPct val="100000"/>
              <a:buChar char="•"/>
            </a:pPr>
            <a:r>
              <a:rPr lang="en-US" sz="1400" dirty="0">
                <a:solidFill>
                  <a:srgbClr val="FFFFFF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Cutting tools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SzPct val="100000"/>
              <a:buChar char="•"/>
            </a:pPr>
            <a:r>
              <a:rPr lang="en-US" sz="1400" dirty="0">
                <a:solidFill>
                  <a:srgbClr val="FFFFFF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Heat shields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SzPct val="100000"/>
              <a:buChar char="•"/>
            </a:pPr>
            <a:r>
              <a:rPr lang="en-US" sz="1400" dirty="0">
                <a:solidFill>
                  <a:srgbClr val="FFFFFF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Electrical insulators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SzPct val="100000"/>
              <a:buChar char="•"/>
            </a:pPr>
            <a:r>
              <a:rPr lang="en-US" sz="1400" dirty="0">
                <a:solidFill>
                  <a:srgbClr val="FFFFFF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Biomedical implants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SzPct val="100000"/>
              <a:buChar char="•"/>
            </a:pPr>
            <a:r>
              <a:rPr lang="en-US" sz="1400" dirty="0">
                <a:solidFill>
                  <a:srgbClr val="FFFFFF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Aerospace components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8229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600" b="1" dirty="0">
                <a:solidFill>
                  <a:srgbClr val="36454F"/>
                </a:solidFill>
                <a:latin typeface="Times New Roman" panose="02020603050405020304" pitchFamily="18" charset="0"/>
                <a:ea typeface="Arial Black" pitchFamily="34" charset="-122"/>
                <a:cs typeface="Times New Roman" panose="02020603050405020304" pitchFamily="18" charset="0"/>
              </a:rPr>
              <a:t>Composite Materials</a:t>
            </a:r>
            <a:endParaRPr lang="en-US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Shape 1"/>
          <p:cNvSpPr/>
          <p:nvPr/>
        </p:nvSpPr>
        <p:spPr>
          <a:xfrm>
            <a:off x="914400" y="1280160"/>
            <a:ext cx="7315200" cy="1097280"/>
          </a:xfrm>
          <a:prstGeom prst="rect">
            <a:avLst/>
          </a:prstGeom>
          <a:solidFill>
            <a:srgbClr val="0891B2"/>
          </a:solidFill>
          <a:ln/>
          <a:effectLst>
            <a:outerShdw blurRad="76200" dist="25400" dir="8100000" algn="bl" rotWithShape="0">
              <a:srgbClr val="000000">
                <a:alpha val="10000"/>
              </a:srgbClr>
            </a:outerShdw>
          </a:effectLst>
        </p:spPr>
      </p:sp>
      <p:sp>
        <p:nvSpPr>
          <p:cNvPr id="4" name="Text 2"/>
          <p:cNvSpPr/>
          <p:nvPr/>
        </p:nvSpPr>
        <p:spPr>
          <a:xfrm>
            <a:off x="1097280" y="1508760"/>
            <a:ext cx="6949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FFFFFF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Definition: </a:t>
            </a:r>
            <a:r>
              <a:rPr lang="en-US" sz="1400" dirty="0">
                <a:solidFill>
                  <a:srgbClr val="FFFFFF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Combination of two or more materials to achieve properties superior to individual components</a:t>
            </a:r>
            <a:endParaRPr lang="en-US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Shape 3"/>
          <p:cNvSpPr/>
          <p:nvPr/>
        </p:nvSpPr>
        <p:spPr>
          <a:xfrm>
            <a:off x="914400" y="2651760"/>
            <a:ext cx="7315200" cy="548640"/>
          </a:xfrm>
          <a:prstGeom prst="rect">
            <a:avLst/>
          </a:prstGeom>
          <a:solidFill>
            <a:srgbClr val="F2F2F2"/>
          </a:solidFill>
          <a:ln/>
        </p:spPr>
      </p:sp>
      <p:sp>
        <p:nvSpPr>
          <p:cNvPr id="6" name="Text 4"/>
          <p:cNvSpPr/>
          <p:nvPr/>
        </p:nvSpPr>
        <p:spPr>
          <a:xfrm>
            <a:off x="1097280" y="2697480"/>
            <a:ext cx="32004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0891B2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Carbon Fiber</a:t>
            </a:r>
            <a:endParaRPr lang="en-US" sz="15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Text 5"/>
          <p:cNvSpPr/>
          <p:nvPr/>
        </p:nvSpPr>
        <p:spPr>
          <a:xfrm>
            <a:off x="4389120" y="2697480"/>
            <a:ext cx="36576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212121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High strength-to-weight ratio</a:t>
            </a:r>
            <a:endParaRPr lang="en-US" sz="13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Shape 6"/>
          <p:cNvSpPr/>
          <p:nvPr/>
        </p:nvSpPr>
        <p:spPr>
          <a:xfrm>
            <a:off x="914400" y="3337560"/>
            <a:ext cx="7315200" cy="548640"/>
          </a:xfrm>
          <a:prstGeom prst="rect">
            <a:avLst/>
          </a:prstGeom>
          <a:solidFill>
            <a:srgbClr val="F2F2F2"/>
          </a:solidFill>
          <a:ln/>
        </p:spPr>
      </p:sp>
      <p:sp>
        <p:nvSpPr>
          <p:cNvPr id="9" name="Text 7"/>
          <p:cNvSpPr/>
          <p:nvPr/>
        </p:nvSpPr>
        <p:spPr>
          <a:xfrm>
            <a:off x="1097280" y="3383280"/>
            <a:ext cx="32004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0891B2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Fiberglass</a:t>
            </a:r>
            <a:endParaRPr lang="en-US" sz="15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Text 8"/>
          <p:cNvSpPr/>
          <p:nvPr/>
        </p:nvSpPr>
        <p:spPr>
          <a:xfrm>
            <a:off x="4389120" y="3383280"/>
            <a:ext cx="36576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212121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Good strength, lower cost</a:t>
            </a:r>
            <a:endParaRPr lang="en-US" sz="13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Shape 9"/>
          <p:cNvSpPr/>
          <p:nvPr/>
        </p:nvSpPr>
        <p:spPr>
          <a:xfrm>
            <a:off x="914400" y="4023360"/>
            <a:ext cx="7315200" cy="548640"/>
          </a:xfrm>
          <a:prstGeom prst="rect">
            <a:avLst/>
          </a:prstGeom>
          <a:solidFill>
            <a:srgbClr val="F2F2F2"/>
          </a:solidFill>
          <a:ln/>
        </p:spPr>
      </p:sp>
      <p:sp>
        <p:nvSpPr>
          <p:cNvPr id="12" name="Text 10"/>
          <p:cNvSpPr/>
          <p:nvPr/>
        </p:nvSpPr>
        <p:spPr>
          <a:xfrm>
            <a:off x="1097280" y="4069080"/>
            <a:ext cx="32004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0891B2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Metal Matrix</a:t>
            </a:r>
            <a:endParaRPr lang="en-US" sz="15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Text 11"/>
          <p:cNvSpPr/>
          <p:nvPr/>
        </p:nvSpPr>
        <p:spPr>
          <a:xfrm>
            <a:off x="4389120" y="4069080"/>
            <a:ext cx="36576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212121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Enhanced thermal properties</a:t>
            </a:r>
            <a:endParaRPr lang="en-US" sz="13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8229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600" b="1" dirty="0">
                <a:solidFill>
                  <a:srgbClr val="36454F"/>
                </a:solidFill>
                <a:latin typeface="Times New Roman" panose="02020603050405020304" pitchFamily="18" charset="0"/>
                <a:ea typeface="Arial Black" pitchFamily="34" charset="-122"/>
                <a:cs typeface="Times New Roman" panose="02020603050405020304" pitchFamily="18" charset="0"/>
              </a:rPr>
              <a:t>Material Selection Methods</a:t>
            </a:r>
            <a:endParaRPr lang="en-US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ext 1"/>
          <p:cNvSpPr/>
          <p:nvPr/>
        </p:nvSpPr>
        <p:spPr>
          <a:xfrm>
            <a:off x="731520" y="1188720"/>
            <a:ext cx="7680960" cy="34747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buSzPct val="100000"/>
              <a:buChar char="•"/>
            </a:pPr>
            <a:r>
              <a:rPr lang="en-US" sz="1600" b="1" dirty="0">
                <a:solidFill>
                  <a:srgbClr val="0891B2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Ashby Charts</a:t>
            </a:r>
            <a:endParaRPr lang="en-US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lvl="1" indent="0">
              <a:buNone/>
            </a:pPr>
            <a:r>
              <a:rPr lang="en-US" sz="1300" dirty="0">
                <a:solidFill>
                  <a:srgbClr val="212121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Graphical method plotting material properties for visual comparison</a:t>
            </a:r>
            <a:endParaRPr lang="en-US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1600" dirty="0">
                <a:solidFill>
                  <a:srgbClr val="000000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
</a:t>
            </a:r>
            <a:endParaRPr lang="en-US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SzPct val="100000"/>
              <a:buChar char="•"/>
            </a:pPr>
            <a:r>
              <a:rPr lang="en-US" sz="1600" b="1" dirty="0">
                <a:solidFill>
                  <a:srgbClr val="0891B2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Digital Materials Databases</a:t>
            </a:r>
            <a:endParaRPr lang="en-US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lvl="1" indent="0">
              <a:buNone/>
            </a:pPr>
            <a:r>
              <a:rPr lang="en-US" sz="1300" dirty="0">
                <a:solidFill>
                  <a:srgbClr val="212121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Software tools like CES EduPack, MatWeb for systematic screening</a:t>
            </a:r>
            <a:endParaRPr lang="en-US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1600" dirty="0">
                <a:solidFill>
                  <a:srgbClr val="000000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
</a:t>
            </a:r>
            <a:endParaRPr lang="en-US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SzPct val="100000"/>
              <a:buChar char="•"/>
            </a:pPr>
            <a:r>
              <a:rPr lang="en-US" sz="1600" b="1" dirty="0">
                <a:solidFill>
                  <a:srgbClr val="0891B2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Performance Indices</a:t>
            </a:r>
            <a:endParaRPr lang="en-US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lvl="1" indent="0">
              <a:buNone/>
            </a:pPr>
            <a:r>
              <a:rPr lang="en-US" sz="1300" dirty="0">
                <a:solidFill>
                  <a:srgbClr val="212121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Mathematical criteria combining multiple properties (e.g., strength/weight)</a:t>
            </a:r>
            <a:endParaRPr lang="en-US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1600" dirty="0">
                <a:solidFill>
                  <a:srgbClr val="000000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
</a:t>
            </a:r>
            <a:endParaRPr lang="en-US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SzPct val="100000"/>
              <a:buChar char="•"/>
            </a:pPr>
            <a:r>
              <a:rPr lang="en-US" sz="1600" b="1" dirty="0">
                <a:solidFill>
                  <a:srgbClr val="0891B2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Expert Systems</a:t>
            </a:r>
            <a:endParaRPr lang="en-US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lvl="1" indent="0">
              <a:buNone/>
            </a:pPr>
            <a:r>
              <a:rPr lang="en-US" sz="1300" dirty="0">
                <a:solidFill>
                  <a:srgbClr val="212121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AI-based tools that recommend materials based on requirements</a:t>
            </a:r>
            <a:endParaRPr lang="en-US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8229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600" b="1" dirty="0">
                <a:solidFill>
                  <a:srgbClr val="36454F"/>
                </a:solidFill>
                <a:latin typeface="Times New Roman" panose="02020603050405020304" pitchFamily="18" charset="0"/>
                <a:ea typeface="Arial Black" pitchFamily="34" charset="-122"/>
                <a:cs typeface="Times New Roman" panose="02020603050405020304" pitchFamily="18" charset="0"/>
              </a:rPr>
              <a:t>Material Comparison Matrix</a:t>
            </a:r>
            <a:endParaRPr lang="en-US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22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57200" y="1188720"/>
          <a:ext cx="8229600" cy="3200400"/>
        </p:xfrm>
        <a:graphic>
          <a:graphicData uri="http://schemas.openxmlformats.org/drawingml/2006/table">
            <a:tbl>
              <a:tblPr/>
              <a:tblGrid>
                <a:gridCol w="164592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457200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Property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6454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Metals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6454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Polymers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6454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Ceramics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6454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Composites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6454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200" dirty="0">
                          <a:solidFill>
                            <a:srgbClr val="21212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Strength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200" dirty="0">
                          <a:solidFill>
                            <a:srgbClr val="21212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High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200" dirty="0">
                          <a:solidFill>
                            <a:srgbClr val="21212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Low-Medium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200" dirty="0">
                          <a:solidFill>
                            <a:srgbClr val="21212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High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200" dirty="0">
                          <a:solidFill>
                            <a:srgbClr val="21212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Very High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200" dirty="0">
                          <a:solidFill>
                            <a:srgbClr val="21212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Toughness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200" dirty="0">
                          <a:solidFill>
                            <a:srgbClr val="21212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High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200" dirty="0">
                          <a:solidFill>
                            <a:srgbClr val="21212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Medium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200" dirty="0">
                          <a:solidFill>
                            <a:srgbClr val="21212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Low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200" dirty="0">
                          <a:solidFill>
                            <a:srgbClr val="21212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Medium-High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200" dirty="0">
                          <a:solidFill>
                            <a:srgbClr val="21212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Weight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200" dirty="0">
                          <a:solidFill>
                            <a:srgbClr val="21212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Heavy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200" dirty="0">
                          <a:solidFill>
                            <a:srgbClr val="21212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Light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200" dirty="0">
                          <a:solidFill>
                            <a:srgbClr val="21212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Medium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200" dirty="0">
                          <a:solidFill>
                            <a:srgbClr val="21212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Light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200" dirty="0">
                          <a:solidFill>
                            <a:srgbClr val="21212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Cost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200" dirty="0">
                          <a:solidFill>
                            <a:srgbClr val="21212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Medium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200" dirty="0">
                          <a:solidFill>
                            <a:srgbClr val="21212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Low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200" dirty="0">
                          <a:solidFill>
                            <a:srgbClr val="21212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Medium-High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200" dirty="0">
                          <a:solidFill>
                            <a:srgbClr val="21212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High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200" dirty="0">
                          <a:solidFill>
                            <a:srgbClr val="21212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Corrosion Resist.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200" dirty="0">
                          <a:solidFill>
                            <a:srgbClr val="21212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Variable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200" dirty="0">
                          <a:solidFill>
                            <a:srgbClr val="21212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Excellent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200" dirty="0">
                          <a:solidFill>
                            <a:srgbClr val="21212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Excellent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200" dirty="0">
                          <a:solidFill>
                            <a:srgbClr val="21212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Good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200" dirty="0">
                          <a:solidFill>
                            <a:srgbClr val="21212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Temperature Limit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200" dirty="0">
                          <a:solidFill>
                            <a:srgbClr val="21212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High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200" dirty="0">
                          <a:solidFill>
                            <a:srgbClr val="21212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Low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200" dirty="0">
                          <a:solidFill>
                            <a:srgbClr val="21212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Very High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200" dirty="0">
                          <a:solidFill>
                            <a:srgbClr val="21212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High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8229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600" b="1" dirty="0">
                <a:solidFill>
                  <a:srgbClr val="36454F"/>
                </a:solidFill>
                <a:latin typeface="Times New Roman" panose="02020603050405020304" pitchFamily="18" charset="0"/>
                <a:ea typeface="Arial Black" pitchFamily="34" charset="-122"/>
                <a:cs typeface="Times New Roman" panose="02020603050405020304" pitchFamily="18" charset="0"/>
              </a:rPr>
              <a:t>Case Study: Automotive Component</a:t>
            </a:r>
            <a:endParaRPr lang="en-US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Shape 1"/>
          <p:cNvSpPr/>
          <p:nvPr/>
        </p:nvSpPr>
        <p:spPr>
          <a:xfrm>
            <a:off x="731520" y="1188720"/>
            <a:ext cx="7680960" cy="731520"/>
          </a:xfrm>
          <a:prstGeom prst="rect">
            <a:avLst/>
          </a:prstGeom>
          <a:solidFill>
            <a:srgbClr val="0891B2"/>
          </a:solidFill>
          <a:ln/>
        </p:spPr>
      </p:sp>
      <p:sp>
        <p:nvSpPr>
          <p:cNvPr id="4" name="Text 2"/>
          <p:cNvSpPr/>
          <p:nvPr/>
        </p:nvSpPr>
        <p:spPr>
          <a:xfrm>
            <a:off x="914400" y="1371600"/>
            <a:ext cx="73152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FFFFFF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Requirement: Lightweight engine bracket with high strength</a:t>
            </a:r>
            <a:endParaRPr lang="en-US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Shape 3"/>
          <p:cNvSpPr/>
          <p:nvPr/>
        </p:nvSpPr>
        <p:spPr>
          <a:xfrm>
            <a:off x="914400" y="2194560"/>
            <a:ext cx="365760" cy="365760"/>
          </a:xfrm>
          <a:prstGeom prst="ellipse">
            <a:avLst/>
          </a:prstGeom>
          <a:solidFill>
            <a:srgbClr val="F2F2F2"/>
          </a:solidFill>
          <a:ln/>
        </p:spPr>
      </p:sp>
      <p:sp>
        <p:nvSpPr>
          <p:cNvPr id="6" name="Text 4"/>
          <p:cNvSpPr/>
          <p:nvPr/>
        </p:nvSpPr>
        <p:spPr>
          <a:xfrm>
            <a:off x="914400" y="2194560"/>
            <a:ext cx="3657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0891B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endParaRPr lang="en-US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Text 5"/>
          <p:cNvSpPr/>
          <p:nvPr/>
        </p:nvSpPr>
        <p:spPr>
          <a:xfrm>
            <a:off x="1463040" y="2194560"/>
            <a:ext cx="67665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212121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Screen for materials with density &lt; 3 g/cm³</a:t>
            </a:r>
            <a:endParaRPr lang="en-US" sz="13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Shape 6"/>
          <p:cNvSpPr/>
          <p:nvPr/>
        </p:nvSpPr>
        <p:spPr>
          <a:xfrm>
            <a:off x="914400" y="2697480"/>
            <a:ext cx="365760" cy="365760"/>
          </a:xfrm>
          <a:prstGeom prst="ellipse">
            <a:avLst/>
          </a:prstGeom>
          <a:solidFill>
            <a:srgbClr val="F2F2F2"/>
          </a:solidFill>
          <a:ln/>
        </p:spPr>
      </p:sp>
      <p:sp>
        <p:nvSpPr>
          <p:cNvPr id="9" name="Text 7"/>
          <p:cNvSpPr/>
          <p:nvPr/>
        </p:nvSpPr>
        <p:spPr>
          <a:xfrm>
            <a:off x="914400" y="2697480"/>
            <a:ext cx="3657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0891B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endParaRPr lang="en-US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Text 8"/>
          <p:cNvSpPr/>
          <p:nvPr/>
        </p:nvSpPr>
        <p:spPr>
          <a:xfrm>
            <a:off x="1463040" y="2697480"/>
            <a:ext cx="67665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212121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Rank by strength-to-weight ratio</a:t>
            </a:r>
            <a:endParaRPr lang="en-US" sz="13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Shape 9"/>
          <p:cNvSpPr/>
          <p:nvPr/>
        </p:nvSpPr>
        <p:spPr>
          <a:xfrm>
            <a:off x="914400" y="3200400"/>
            <a:ext cx="365760" cy="365760"/>
          </a:xfrm>
          <a:prstGeom prst="ellipse">
            <a:avLst/>
          </a:prstGeom>
          <a:solidFill>
            <a:srgbClr val="F2F2F2"/>
          </a:solidFill>
          <a:ln/>
        </p:spPr>
      </p:sp>
      <p:sp>
        <p:nvSpPr>
          <p:cNvPr id="12" name="Text 10"/>
          <p:cNvSpPr/>
          <p:nvPr/>
        </p:nvSpPr>
        <p:spPr>
          <a:xfrm>
            <a:off x="914400" y="3200400"/>
            <a:ext cx="3657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0891B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endParaRPr lang="en-US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Text 11"/>
          <p:cNvSpPr/>
          <p:nvPr/>
        </p:nvSpPr>
        <p:spPr>
          <a:xfrm>
            <a:off x="1463040" y="3200400"/>
            <a:ext cx="67665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212121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Evaluate manufacturing feasibility (casting capability)</a:t>
            </a:r>
            <a:endParaRPr lang="en-US" sz="13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Shape 12"/>
          <p:cNvSpPr/>
          <p:nvPr/>
        </p:nvSpPr>
        <p:spPr>
          <a:xfrm>
            <a:off x="914400" y="3703320"/>
            <a:ext cx="365760" cy="365760"/>
          </a:xfrm>
          <a:prstGeom prst="ellipse">
            <a:avLst/>
          </a:prstGeom>
          <a:solidFill>
            <a:srgbClr val="F2F2F2"/>
          </a:solidFill>
          <a:ln/>
        </p:spPr>
      </p:sp>
      <p:sp>
        <p:nvSpPr>
          <p:cNvPr id="15" name="Text 13"/>
          <p:cNvSpPr/>
          <p:nvPr/>
        </p:nvSpPr>
        <p:spPr>
          <a:xfrm>
            <a:off x="914400" y="3703320"/>
            <a:ext cx="3657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0891B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endParaRPr lang="en-US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" name="Text 14"/>
          <p:cNvSpPr/>
          <p:nvPr/>
        </p:nvSpPr>
        <p:spPr>
          <a:xfrm>
            <a:off x="1463040" y="3703320"/>
            <a:ext cx="67665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212121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Consider cost constraints and availability</a:t>
            </a:r>
            <a:endParaRPr lang="en-US" sz="13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7" name="Shape 15"/>
          <p:cNvSpPr/>
          <p:nvPr/>
        </p:nvSpPr>
        <p:spPr>
          <a:xfrm>
            <a:off x="914400" y="4206240"/>
            <a:ext cx="365760" cy="365760"/>
          </a:xfrm>
          <a:prstGeom prst="ellipse">
            <a:avLst/>
          </a:prstGeom>
          <a:solidFill>
            <a:srgbClr val="F2F2F2"/>
          </a:solidFill>
          <a:ln/>
        </p:spPr>
      </p:sp>
      <p:sp>
        <p:nvSpPr>
          <p:cNvPr id="18" name="Text 16"/>
          <p:cNvSpPr/>
          <p:nvPr/>
        </p:nvSpPr>
        <p:spPr>
          <a:xfrm>
            <a:off x="914400" y="4206240"/>
            <a:ext cx="3657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0891B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</a:t>
            </a:r>
            <a:endParaRPr lang="en-US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9" name="Text 17"/>
          <p:cNvSpPr/>
          <p:nvPr/>
        </p:nvSpPr>
        <p:spPr>
          <a:xfrm>
            <a:off x="1463040" y="4206240"/>
            <a:ext cx="67665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212121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Final selection: Aluminum alloy (A356)</a:t>
            </a:r>
            <a:endParaRPr lang="en-US" sz="13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8229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600" b="1" dirty="0">
                <a:solidFill>
                  <a:srgbClr val="36454F"/>
                </a:solidFill>
                <a:latin typeface="Times New Roman" panose="02020603050405020304" pitchFamily="18" charset="0"/>
                <a:ea typeface="Arial Black" pitchFamily="34" charset="-122"/>
                <a:cs typeface="Times New Roman" panose="02020603050405020304" pitchFamily="18" charset="0"/>
              </a:rPr>
              <a:t>Common Mistakes to Avoid</a:t>
            </a:r>
            <a:endParaRPr lang="en-US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ext 1"/>
          <p:cNvSpPr/>
          <p:nvPr/>
        </p:nvSpPr>
        <p:spPr>
          <a:xfrm>
            <a:off x="731520" y="1188720"/>
            <a:ext cx="7680960" cy="34747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buSzPct val="100000"/>
              <a:buChar char="•"/>
            </a:pPr>
            <a:r>
              <a:rPr lang="en-US" sz="1500" b="1" dirty="0">
                <a:solidFill>
                  <a:srgbClr val="0891B2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Over-specification</a:t>
            </a:r>
            <a:endParaRPr lang="en-US" sz="15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lvl="1" indent="0">
              <a:buNone/>
            </a:pPr>
            <a:r>
              <a:rPr lang="en-US" sz="1300" dirty="0">
                <a:solidFill>
                  <a:srgbClr val="212121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Choosing materials with unnecessarily high-performance increases costs</a:t>
            </a:r>
            <a:endParaRPr lang="en-US" sz="15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1500" dirty="0">
                <a:solidFill>
                  <a:srgbClr val="000000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
</a:t>
            </a:r>
            <a:endParaRPr lang="en-US" sz="15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SzPct val="100000"/>
              <a:buChar char="•"/>
            </a:pPr>
            <a:r>
              <a:rPr lang="en-US" sz="1500" b="1" dirty="0">
                <a:solidFill>
                  <a:srgbClr val="0891B2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Ignoring Manufacturing Constraints</a:t>
            </a:r>
            <a:endParaRPr lang="en-US" sz="15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lvl="1" indent="0">
              <a:buNone/>
            </a:pPr>
            <a:r>
              <a:rPr lang="en-US" sz="1300" dirty="0">
                <a:solidFill>
                  <a:srgbClr val="212121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Material may be ideal but impossible to process economically</a:t>
            </a:r>
            <a:endParaRPr lang="en-US" sz="15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1500" dirty="0">
                <a:solidFill>
                  <a:srgbClr val="000000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
</a:t>
            </a:r>
            <a:endParaRPr lang="en-US" sz="15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SzPct val="100000"/>
              <a:buChar char="•"/>
            </a:pPr>
            <a:r>
              <a:rPr lang="en-US" sz="1500" b="1" dirty="0">
                <a:solidFill>
                  <a:srgbClr val="0891B2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Neglecting Lifecycle Costs</a:t>
            </a:r>
            <a:endParaRPr lang="en-US" sz="15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lvl="1" indent="0">
              <a:buNone/>
            </a:pPr>
            <a:r>
              <a:rPr lang="en-US" sz="1300" dirty="0">
                <a:solidFill>
                  <a:srgbClr val="212121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Focus only on initial cost without considering maintenance and replacement</a:t>
            </a:r>
            <a:endParaRPr lang="en-US" sz="15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1500" dirty="0">
                <a:solidFill>
                  <a:srgbClr val="000000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
</a:t>
            </a:r>
            <a:endParaRPr lang="en-US" sz="15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SzPct val="100000"/>
              <a:buChar char="•"/>
            </a:pPr>
            <a:r>
              <a:rPr lang="en-US" sz="1500" b="1" dirty="0">
                <a:solidFill>
                  <a:srgbClr val="0891B2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Overlooking Environmental Impact</a:t>
            </a:r>
            <a:endParaRPr lang="en-US" sz="15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lvl="1" indent="0">
              <a:buNone/>
            </a:pPr>
            <a:r>
              <a:rPr lang="en-US" sz="1300" dirty="0">
                <a:solidFill>
                  <a:srgbClr val="212121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Failing to consider sustainability and end-of-life disposal</a:t>
            </a:r>
            <a:endParaRPr lang="en-US" sz="15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4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8229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600" b="1" dirty="0">
                <a:solidFill>
                  <a:srgbClr val="36454F"/>
                </a:solidFill>
                <a:latin typeface="Times New Roman" panose="02020603050405020304" pitchFamily="18" charset="0"/>
                <a:ea typeface="Arial Black" pitchFamily="34" charset="-122"/>
                <a:cs typeface="Times New Roman" panose="02020603050405020304" pitchFamily="18" charset="0"/>
              </a:rPr>
              <a:t>Best Practices in Material Selection</a:t>
            </a:r>
            <a:endParaRPr lang="en-US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Shape 1"/>
          <p:cNvSpPr/>
          <p:nvPr/>
        </p:nvSpPr>
        <p:spPr>
          <a:xfrm>
            <a:off x="731520" y="1280160"/>
            <a:ext cx="7680960" cy="502920"/>
          </a:xfrm>
          <a:prstGeom prst="rect">
            <a:avLst/>
          </a:prstGeom>
          <a:solidFill>
            <a:srgbClr val="F2F2F2"/>
          </a:solidFill>
          <a:ln/>
        </p:spPr>
      </p:sp>
      <p:sp>
        <p:nvSpPr>
          <p:cNvPr id="4" name="Shape 2"/>
          <p:cNvSpPr/>
          <p:nvPr/>
        </p:nvSpPr>
        <p:spPr>
          <a:xfrm>
            <a:off x="731520" y="1280160"/>
            <a:ext cx="73152" cy="502920"/>
          </a:xfrm>
          <a:prstGeom prst="rect">
            <a:avLst/>
          </a:prstGeom>
          <a:solidFill>
            <a:srgbClr val="0891B2"/>
          </a:solidFill>
          <a:ln/>
        </p:spPr>
      </p:sp>
      <p:sp>
        <p:nvSpPr>
          <p:cNvPr id="5" name="Text 3"/>
          <p:cNvSpPr/>
          <p:nvPr/>
        </p:nvSpPr>
        <p:spPr>
          <a:xfrm>
            <a:off x="1005840" y="1325880"/>
            <a:ext cx="72237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212121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Define clear performance requirements early</a:t>
            </a:r>
            <a:endParaRPr lang="en-US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Shape 4"/>
          <p:cNvSpPr/>
          <p:nvPr/>
        </p:nvSpPr>
        <p:spPr>
          <a:xfrm>
            <a:off x="731520" y="1856232"/>
            <a:ext cx="7680960" cy="502920"/>
          </a:xfrm>
          <a:prstGeom prst="rect">
            <a:avLst/>
          </a:prstGeom>
          <a:solidFill>
            <a:srgbClr val="FFFFFF"/>
          </a:solidFill>
          <a:ln/>
        </p:spPr>
      </p:sp>
      <p:sp>
        <p:nvSpPr>
          <p:cNvPr id="7" name="Shape 5"/>
          <p:cNvSpPr/>
          <p:nvPr/>
        </p:nvSpPr>
        <p:spPr>
          <a:xfrm>
            <a:off x="731520" y="1856232"/>
            <a:ext cx="73152" cy="502920"/>
          </a:xfrm>
          <a:prstGeom prst="rect">
            <a:avLst/>
          </a:prstGeom>
          <a:solidFill>
            <a:srgbClr val="0891B2"/>
          </a:solidFill>
          <a:ln/>
        </p:spPr>
      </p:sp>
      <p:sp>
        <p:nvSpPr>
          <p:cNvPr id="8" name="Text 6"/>
          <p:cNvSpPr/>
          <p:nvPr/>
        </p:nvSpPr>
        <p:spPr>
          <a:xfrm>
            <a:off x="1005840" y="1901952"/>
            <a:ext cx="72237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212121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Use systematic selection methodology</a:t>
            </a:r>
            <a:endParaRPr lang="en-US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Shape 7"/>
          <p:cNvSpPr/>
          <p:nvPr/>
        </p:nvSpPr>
        <p:spPr>
          <a:xfrm>
            <a:off x="731520" y="2432304"/>
            <a:ext cx="7680960" cy="502920"/>
          </a:xfrm>
          <a:prstGeom prst="rect">
            <a:avLst/>
          </a:prstGeom>
          <a:solidFill>
            <a:srgbClr val="F2F2F2"/>
          </a:solidFill>
          <a:ln/>
        </p:spPr>
      </p:sp>
      <p:sp>
        <p:nvSpPr>
          <p:cNvPr id="10" name="Shape 8"/>
          <p:cNvSpPr/>
          <p:nvPr/>
        </p:nvSpPr>
        <p:spPr>
          <a:xfrm>
            <a:off x="731520" y="2432304"/>
            <a:ext cx="73152" cy="502920"/>
          </a:xfrm>
          <a:prstGeom prst="rect">
            <a:avLst/>
          </a:prstGeom>
          <a:solidFill>
            <a:srgbClr val="0891B2"/>
          </a:solidFill>
          <a:ln/>
        </p:spPr>
      </p:sp>
      <p:sp>
        <p:nvSpPr>
          <p:cNvPr id="11" name="Text 9"/>
          <p:cNvSpPr/>
          <p:nvPr/>
        </p:nvSpPr>
        <p:spPr>
          <a:xfrm>
            <a:off x="1005840" y="2478024"/>
            <a:ext cx="72237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212121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Consider entire product lifecycle</a:t>
            </a:r>
            <a:endParaRPr lang="en-US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Shape 10"/>
          <p:cNvSpPr/>
          <p:nvPr/>
        </p:nvSpPr>
        <p:spPr>
          <a:xfrm>
            <a:off x="731520" y="3008376"/>
            <a:ext cx="7680960" cy="502920"/>
          </a:xfrm>
          <a:prstGeom prst="rect">
            <a:avLst/>
          </a:prstGeom>
          <a:solidFill>
            <a:srgbClr val="FFFFFF"/>
          </a:solidFill>
          <a:ln/>
        </p:spPr>
      </p:sp>
      <p:sp>
        <p:nvSpPr>
          <p:cNvPr id="13" name="Shape 11"/>
          <p:cNvSpPr/>
          <p:nvPr/>
        </p:nvSpPr>
        <p:spPr>
          <a:xfrm>
            <a:off x="731520" y="3008376"/>
            <a:ext cx="73152" cy="502920"/>
          </a:xfrm>
          <a:prstGeom prst="rect">
            <a:avLst/>
          </a:prstGeom>
          <a:solidFill>
            <a:srgbClr val="0891B2"/>
          </a:solidFill>
          <a:ln/>
        </p:spPr>
      </p:sp>
      <p:sp>
        <p:nvSpPr>
          <p:cNvPr id="14" name="Text 12"/>
          <p:cNvSpPr/>
          <p:nvPr/>
        </p:nvSpPr>
        <p:spPr>
          <a:xfrm>
            <a:off x="1005840" y="3054096"/>
            <a:ext cx="72237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212121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Consult material databases and experts</a:t>
            </a:r>
            <a:endParaRPr lang="en-US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" name="Shape 13"/>
          <p:cNvSpPr/>
          <p:nvPr/>
        </p:nvSpPr>
        <p:spPr>
          <a:xfrm>
            <a:off x="731520" y="3584448"/>
            <a:ext cx="7680960" cy="502920"/>
          </a:xfrm>
          <a:prstGeom prst="rect">
            <a:avLst/>
          </a:prstGeom>
          <a:solidFill>
            <a:srgbClr val="F2F2F2"/>
          </a:solidFill>
          <a:ln/>
        </p:spPr>
      </p:sp>
      <p:sp>
        <p:nvSpPr>
          <p:cNvPr id="16" name="Shape 14"/>
          <p:cNvSpPr/>
          <p:nvPr/>
        </p:nvSpPr>
        <p:spPr>
          <a:xfrm>
            <a:off x="731520" y="3584448"/>
            <a:ext cx="73152" cy="502920"/>
          </a:xfrm>
          <a:prstGeom prst="rect">
            <a:avLst/>
          </a:prstGeom>
          <a:solidFill>
            <a:srgbClr val="0891B2"/>
          </a:solidFill>
          <a:ln/>
        </p:spPr>
      </p:sp>
      <p:sp>
        <p:nvSpPr>
          <p:cNvPr id="17" name="Text 15"/>
          <p:cNvSpPr/>
          <p:nvPr/>
        </p:nvSpPr>
        <p:spPr>
          <a:xfrm>
            <a:off x="1005840" y="3630168"/>
            <a:ext cx="72237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212121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Prototype and test before final decision</a:t>
            </a:r>
            <a:endParaRPr lang="en-US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8" name="Shape 16"/>
          <p:cNvSpPr/>
          <p:nvPr/>
        </p:nvSpPr>
        <p:spPr>
          <a:xfrm>
            <a:off x="731520" y="4160520"/>
            <a:ext cx="7680960" cy="502920"/>
          </a:xfrm>
          <a:prstGeom prst="rect">
            <a:avLst/>
          </a:prstGeom>
          <a:solidFill>
            <a:srgbClr val="FFFFFF"/>
          </a:solidFill>
          <a:ln/>
        </p:spPr>
      </p:sp>
      <p:sp>
        <p:nvSpPr>
          <p:cNvPr id="19" name="Shape 17"/>
          <p:cNvSpPr/>
          <p:nvPr/>
        </p:nvSpPr>
        <p:spPr>
          <a:xfrm>
            <a:off x="731520" y="4160520"/>
            <a:ext cx="73152" cy="502920"/>
          </a:xfrm>
          <a:prstGeom prst="rect">
            <a:avLst/>
          </a:prstGeom>
          <a:solidFill>
            <a:srgbClr val="0891B2"/>
          </a:solidFill>
          <a:ln/>
        </p:spPr>
      </p:sp>
      <p:sp>
        <p:nvSpPr>
          <p:cNvPr id="20" name="Text 18"/>
          <p:cNvSpPr/>
          <p:nvPr/>
        </p:nvSpPr>
        <p:spPr>
          <a:xfrm>
            <a:off x="1005840" y="4206240"/>
            <a:ext cx="72237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212121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Stay updated on new materials and technologies</a:t>
            </a:r>
            <a:endParaRPr lang="en-US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5">
    <p:bg>
      <p:bgPr>
        <a:solidFill>
          <a:srgbClr val="36454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460466"/>
            <a:ext cx="82296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4000" b="1" dirty="0">
                <a:solidFill>
                  <a:srgbClr val="FFFFFF"/>
                </a:solidFill>
                <a:latin typeface="Times New Roman" panose="02020603050405020304" pitchFamily="18" charset="0"/>
                <a:ea typeface="Arial Black" pitchFamily="34" charset="-122"/>
                <a:cs typeface="Times New Roman" panose="02020603050405020304" pitchFamily="18" charset="0"/>
              </a:rPr>
              <a:t>KEY TAKEAWAYS</a:t>
            </a:r>
            <a:endParaRPr lang="en-US" sz="4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Shape 1"/>
          <p:cNvSpPr/>
          <p:nvPr/>
        </p:nvSpPr>
        <p:spPr>
          <a:xfrm>
            <a:off x="1371600" y="1534886"/>
            <a:ext cx="6296297" cy="3148148"/>
          </a:xfrm>
          <a:prstGeom prst="rect">
            <a:avLst/>
          </a:prstGeom>
          <a:solidFill>
            <a:srgbClr val="FFFFFF"/>
          </a:solidFill>
          <a:ln/>
          <a:effectLst>
            <a:outerShdw blurRad="76200" dist="25400" dir="8100000" algn="bl" rotWithShape="0">
              <a:srgbClr val="000000">
                <a:alpha val="10000"/>
              </a:srgbClr>
            </a:outerShdw>
          </a:effectLst>
        </p:spPr>
      </p:sp>
      <p:sp>
        <p:nvSpPr>
          <p:cNvPr id="4" name="Text 2"/>
          <p:cNvSpPr/>
          <p:nvPr/>
        </p:nvSpPr>
        <p:spPr>
          <a:xfrm>
            <a:off x="1645920" y="2214154"/>
            <a:ext cx="5852160" cy="1737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buSzPct val="100000"/>
              <a:buChar char="•"/>
            </a:pPr>
            <a:r>
              <a:rPr lang="en-US" sz="1400" dirty="0">
                <a:solidFill>
                  <a:srgbClr val="212121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Material selection is a multi-faceted decision</a:t>
            </a:r>
            <a:endParaRPr lang="en-US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1400" dirty="0">
                <a:solidFill>
                  <a:srgbClr val="000000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
</a:t>
            </a:r>
            <a:endParaRPr lang="en-US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SzPct val="100000"/>
              <a:buChar char="•"/>
            </a:pPr>
            <a:r>
              <a:rPr lang="en-US" sz="1400" dirty="0">
                <a:solidFill>
                  <a:srgbClr val="212121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Balance performance, cost, and sustainability</a:t>
            </a:r>
            <a:endParaRPr lang="en-US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1400" dirty="0">
                <a:solidFill>
                  <a:srgbClr val="000000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
</a:t>
            </a:r>
            <a:endParaRPr lang="en-US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SzPct val="100000"/>
              <a:buChar char="•"/>
            </a:pPr>
            <a:r>
              <a:rPr lang="en-US" sz="1400" dirty="0">
                <a:solidFill>
                  <a:srgbClr val="212121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Use systematic methods and available tools</a:t>
            </a:r>
            <a:endParaRPr lang="en-US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1400" dirty="0">
                <a:solidFill>
                  <a:srgbClr val="000000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
</a:t>
            </a:r>
            <a:endParaRPr lang="en-US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SzPct val="100000"/>
              <a:buChar char="•"/>
            </a:pPr>
            <a:r>
              <a:rPr lang="en-US" sz="1400" dirty="0">
                <a:solidFill>
                  <a:srgbClr val="212121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Consider manufacturing and lifecycle factors</a:t>
            </a:r>
            <a:endParaRPr lang="en-US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1400" dirty="0">
                <a:solidFill>
                  <a:srgbClr val="000000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
</a:t>
            </a:r>
            <a:endParaRPr lang="en-US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SzPct val="100000"/>
              <a:buChar char="•"/>
            </a:pPr>
            <a:r>
              <a:rPr lang="en-US" sz="1400" b="1" dirty="0">
                <a:solidFill>
                  <a:srgbClr val="0891B2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The right material choice determines product success</a:t>
            </a:r>
            <a:endParaRPr lang="en-US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</TotalTime>
  <Words>897</Words>
  <Application>Microsoft Office PowerPoint</Application>
  <PresentationFormat>On-screen Show (16:9)</PresentationFormat>
  <Paragraphs>301</Paragraphs>
  <Slides>25</Slides>
  <Notes>25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25</vt:i4>
      </vt:variant>
    </vt:vector>
  </HeadingPairs>
  <TitlesOfParts>
    <vt:vector size="29" baseType="lpstr">
      <vt:lpstr>Arial</vt:lpstr>
      <vt:lpstr>Calibri</vt:lpstr>
      <vt:lpstr>Times New Roman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Material Selection in Design Engineering</dc:title>
  <dc:subject>PptxGenJS Presentation</dc:subject>
  <dc:creator>Design Engineering</dc:creator>
  <cp:lastModifiedBy>R&amp;D</cp:lastModifiedBy>
  <cp:revision>3</cp:revision>
  <dcterms:created xsi:type="dcterms:W3CDTF">2026-02-06T04:19:24Z</dcterms:created>
  <dcterms:modified xsi:type="dcterms:W3CDTF">2026-02-06T04:30:39Z</dcterms:modified>
</cp:coreProperties>
</file>