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Terminal Velocity</c:v>
                </c:pt>
              </c:strCache>
            </c:strRef>
          </c:tx>
          <c:spPr>
            <a:ln w="50800" cap="flat">
              <a:solidFill>
                <a:srgbClr val="1C7293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Year 0</c:v>
                </c:pt>
                <c:pt idx="1">
                  <c:v>Year 2</c:v>
                </c:pt>
                <c:pt idx="2">
                  <c:v>Year 4</c:v>
                </c:pt>
                <c:pt idx="3">
                  <c:v>Year 6</c:v>
                </c:pt>
                <c:pt idx="4">
                  <c:v>Year 8</c:v>
                </c:pt>
                <c:pt idx="5">
                  <c:v>Year 10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1.3</c:v>
                </c:pt>
                <c:pt idx="1">
                  <c:v>1.45</c:v>
                </c:pt>
                <c:pt idx="2">
                  <c:v>1.6</c:v>
                </c:pt>
                <c:pt idx="3">
                  <c:v>1.75</c:v>
                </c:pt>
                <c:pt idx="4">
                  <c:v>1.91</c:v>
                </c:pt>
                <c:pt idx="5">
                  <c:v>2.0699999999999998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75D-4CEC-AB1D-3FA684BB5F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Safety Limit</c:v>
                </c:pt>
              </c:strCache>
            </c:strRef>
          </c:tx>
          <c:spPr>
            <a:ln w="50800" cap="flat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Year 0</c:v>
                </c:pt>
                <c:pt idx="1">
                  <c:v>Year 2</c:v>
                </c:pt>
                <c:pt idx="2">
                  <c:v>Year 4</c:v>
                </c:pt>
                <c:pt idx="3">
                  <c:v>Year 6</c:v>
                </c:pt>
                <c:pt idx="4">
                  <c:v>Year 8</c:v>
                </c:pt>
                <c:pt idx="5">
                  <c:v>Year 10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75D-4CEC-AB1D-3FA684BB5FE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454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Samarium-Cobalt Based Magnets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Permanent Magnet Technology for Engineering Applications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389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Research &amp; Industry Applications  •  February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What are Samarium-Cobalt Magnets?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Rare-earth permanent magnets composed of samarium and cobalt alloys, discovered in the early 1960s by Karl Strnat and Alden Ray. These were the first commercially viable rare-earth magnets.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3657600" cy="24688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011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u="sng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SmCo₅ (Series 1:5)</a:t>
            </a:r>
            <a:endParaRPr lang="en-US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2468880"/>
            <a:ext cx="3291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First developed (early 1960s)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Energy: 15-24 MGOe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Max temp: 250°C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No iron content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Excellent corrosion resistance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920240"/>
            <a:ext cx="3657600" cy="2468880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9" name="Text 7"/>
          <p:cNvSpPr/>
          <p:nvPr/>
        </p:nvSpPr>
        <p:spPr>
          <a:xfrm>
            <a:off x="4754880" y="2011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Sm₂</a:t>
            </a:r>
            <a:r>
              <a:rPr lang="en-US" sz="1600" b="1" u="sng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</a:t>
            </a: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₁₇ (Series 2:17)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937760" y="2468880"/>
            <a:ext cx="3291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Modern formulation (1980s)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Energy: 20-33 MGOe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Max temp: 350°C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Contains Fe, Cu, Zr traces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Industry standard today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Permanent Magnet Materials Comparison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824663"/>
              </p:ext>
            </p:extLst>
          </p:nvPr>
        </p:nvGraphicFramePr>
        <p:xfrm>
          <a:off x="457200" y="1286691"/>
          <a:ext cx="8229600" cy="16459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Property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SmCo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NdFeB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Alnico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Ferrite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Energy (MGOe)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16-33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35-52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1.5-10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3.5-5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Max Temp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250-350°C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80-230°C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450-550°C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250-300°C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Temp Coeff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-0.035%/°C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-0.11%/°C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-0.02%/°C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-0.18%/°C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Corrosion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Poor (coating)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Good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Very High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Low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805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Green = Superior  |  Yellow = Moderate  |  Selection depends on application requirements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Why Choose SmCo for Critical Applications?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6858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630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Temperature Stability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840480" y="15087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3× better coefficient (-0.035%/°C vs -0.11%/°C for NdFeB)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148840"/>
            <a:ext cx="7680960" cy="6858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240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High Operating Temp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0" y="22860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Up to 350°C continuous (NdFeB fails at 230°C)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926080"/>
            <a:ext cx="7680960" cy="6858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017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Corrosion Resistance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840480" y="306324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coating required, ideal for marine &amp; medical use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3703320"/>
            <a:ext cx="7680960" cy="6858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7947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Demagnetization Resistance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840480" y="38404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Hci: 8-30 kOe ensures stability under opposing fields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Halbach Array Configuration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Discovered by Klaus Halbach (1980s): Spatially rotating magnetization pattern that concentrates field on one side while canceling on the opposite side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657600" cy="2286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659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Standard Radial Array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23774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Equal field both sides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Wasted field energy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Enhancement: 1.0×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828800"/>
            <a:ext cx="3657600" cy="2286000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9" name="Text 7"/>
          <p:cNvSpPr/>
          <p:nvPr/>
        </p:nvSpPr>
        <p:spPr>
          <a:xfrm>
            <a:off x="4754880" y="19659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Halbach Array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937760" y="23774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2× stronger on working side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40-50% field boost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Enhancement: 1.4-1.5×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Temperature Performance Analysis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1371600" y="1371600"/>
            <a:ext cx="2011680" cy="914400"/>
          </a:xfrm>
          <a:prstGeom prst="rect">
            <a:avLst/>
          </a:prstGeom>
          <a:solidFill>
            <a:srgbClr val="B3E5FC"/>
          </a:solidFill>
          <a:ln/>
        </p:spPr>
      </p:sp>
      <p:sp>
        <p:nvSpPr>
          <p:cNvPr id="5" name="Text 3"/>
          <p:cNvSpPr/>
          <p:nvPr/>
        </p:nvSpPr>
        <p:spPr>
          <a:xfrm>
            <a:off x="1371600" y="146304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-20°C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178308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100.7%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1600" y="205740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Arctic conditions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0" y="1371600"/>
            <a:ext cx="2011680" cy="914400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0" y="146304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25°C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57600" y="178308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100%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0" y="205740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Reference point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943600" y="1371600"/>
            <a:ext cx="2011680" cy="914400"/>
          </a:xfrm>
          <a:prstGeom prst="rect">
            <a:avLst/>
          </a:prstGeom>
          <a:solidFill>
            <a:srgbClr val="FFF9C4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0" y="146304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150°C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3600" y="178308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95.6%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943600" y="205740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 fails here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371600" y="2651760"/>
            <a:ext cx="2011680" cy="914400"/>
          </a:xfrm>
          <a:prstGeom prst="rect">
            <a:avLst/>
          </a:prstGeom>
          <a:solidFill>
            <a:srgbClr val="FFECB3"/>
          </a:solidFill>
          <a:ln/>
        </p:spPr>
      </p:sp>
      <p:sp>
        <p:nvSpPr>
          <p:cNvPr id="17" name="Text 15"/>
          <p:cNvSpPr/>
          <p:nvPr/>
        </p:nvSpPr>
        <p:spPr>
          <a:xfrm>
            <a:off x="1371600" y="274320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250°C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30632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91.2%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71600" y="333756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SmCo₅ max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0" y="2651760"/>
            <a:ext cx="2011680" cy="914400"/>
          </a:xfrm>
          <a:prstGeom prst="rect">
            <a:avLst/>
          </a:prstGeom>
          <a:solidFill>
            <a:srgbClr val="FFCDD2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0" y="274320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350°C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57600" y="30632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87.5%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657600" y="333756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Sm₂Co₁₇ max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Long-Term Degradation Analysis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Cumulative effects over 10-year service life at 70°C: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7680960" cy="457200"/>
          </a:xfrm>
          <a:prstGeom prst="rect">
            <a:avLst/>
          </a:prstGeom>
          <a:solidFill>
            <a:srgbClr val="CADCFC"/>
          </a:solidFill>
          <a:ln w="6350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6916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Magnet flux loss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83280" y="169164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0.35 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0" y="169164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20640" y="169164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0.322 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00800" y="1737360"/>
            <a:ext cx="731520" cy="2743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173736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-8%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148840"/>
            <a:ext cx="76809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64748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Air gap increase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83280" y="21945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3.0 mm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72000" y="219456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120640" y="21945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3.3 mm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0" y="2240280"/>
            <a:ext cx="731520" cy="2743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0" y="22402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+10%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2651760"/>
            <a:ext cx="7680960" cy="457200"/>
          </a:xfrm>
          <a:prstGeom prst="rect">
            <a:avLst/>
          </a:prstGeom>
          <a:solidFill>
            <a:srgbClr val="FFCDD2"/>
          </a:solidFill>
          <a:ln w="6350">
            <a:solidFill>
              <a:srgbClr val="64748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26974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Combined effect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383280" y="26974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100%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72000" y="269748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→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120640" y="26974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77%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400800" y="2743200"/>
            <a:ext cx="731520" cy="2743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27432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-23%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31520" y="3200400"/>
            <a:ext cx="7680960" cy="64008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27" name="Text 25"/>
          <p:cNvSpPr/>
          <p:nvPr/>
        </p:nvSpPr>
        <p:spPr>
          <a:xfrm>
            <a:off x="731520" y="3291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Result: Terminal velocity increases from 1.30 m/s to 1.85 m/s (10-year service interval required)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Velocity Increase Over Service Life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3895210395"/>
              </p:ext>
            </p:extLst>
          </p:nvPr>
        </p:nvGraphicFramePr>
        <p:xfrm>
          <a:off x="731520" y="1371600"/>
          <a:ext cx="768096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Maintenance Strategy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280160"/>
            <a:ext cx="3657600" cy="146304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3716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Annual (Years 1-9)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1783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Visual inspection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Drop test verification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Rope replacement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280160"/>
            <a:ext cx="3657600" cy="1463040"/>
          </a:xfrm>
          <a:prstGeom prst="rect">
            <a:avLst/>
          </a:prstGeom>
          <a:solidFill>
            <a:srgbClr val="FFF9C4"/>
          </a:solidFill>
          <a:ln/>
        </p:spPr>
      </p:sp>
      <p:sp>
        <p:nvSpPr>
          <p:cNvPr id="8" name="Text 6"/>
          <p:cNvSpPr/>
          <p:nvPr/>
        </p:nvSpPr>
        <p:spPr>
          <a:xfrm>
            <a:off x="4754880" y="13716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10-Year Major Service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1783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Field strength measurement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Air gap verification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Replace magnets/bearings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926080"/>
            <a:ext cx="76809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01752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Decision Tree: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2918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Flux ≥85% &amp; gap ≤3.5mm → Continue service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⚠ Flux &lt;85% OR gap &gt;3.5mm → Replace components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Severe degradation → Decommission unit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Industrial Applications Portfolio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4813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✈️ Aerospace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680" y="18288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Aircraft systems, satellites, missiles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74720" y="137160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8" name="Text 6"/>
          <p:cNvSpPr/>
          <p:nvPr/>
        </p:nvSpPr>
        <p:spPr>
          <a:xfrm>
            <a:off x="3566160" y="14813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🏥 Medical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11880" y="18288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MRI coils, surgical tools, implants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137160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6309360" y="14813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🚗 Automotive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355080" y="18288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Sensors, power steering, EV motors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265176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7614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⚡ Energy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68680" y="3108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Wind turbines, generators, flywheels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474720" y="265176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7" name="Text 15"/>
          <p:cNvSpPr/>
          <p:nvPr/>
        </p:nvSpPr>
        <p:spPr>
          <a:xfrm>
            <a:off x="3566160" y="27614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🏭 Industrial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611880" y="3108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Motors, couplings, magnetic bearings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217920" y="2651760"/>
            <a:ext cx="2560320" cy="9144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0" name="Text 18"/>
          <p:cNvSpPr/>
          <p:nvPr/>
        </p:nvSpPr>
        <p:spPr>
          <a:xfrm>
            <a:off x="6309360" y="27614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📡 Electronics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355080" y="3108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Microwave tubes, particle accelerators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Eddy Current Braking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4813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🚆 Rail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680" y="18105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High-speed trains, metro systems, maglev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8" name="Text 6"/>
          <p:cNvSpPr/>
          <p:nvPr/>
        </p:nvSpPr>
        <p:spPr>
          <a:xfrm>
            <a:off x="4892040" y="14813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🎢 Amusement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92040" y="18105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Roller coasters, drop towers, zip lines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46888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57860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🏭 Industrial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8680" y="290779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Power tools, dynamometers, cranes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754880" y="246888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4" name="Text 12"/>
          <p:cNvSpPr/>
          <p:nvPr/>
        </p:nvSpPr>
        <p:spPr>
          <a:xfrm>
            <a:off x="4892040" y="257860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⚡ Power Gen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892040" y="290779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Wind turbines, generators, flywheels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56616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6758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🏃 Fitness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8680" y="400507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Ellipticals, bikes, rowing machines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754880" y="3566160"/>
            <a:ext cx="3657600" cy="8229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0" name="Text 18"/>
          <p:cNvSpPr/>
          <p:nvPr/>
        </p:nvSpPr>
        <p:spPr>
          <a:xfrm>
            <a:off x="4892040" y="36758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🧗 Safety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92040" y="400507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Auto-belays, descent devices, rope courses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Built-In Safety Features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5943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481328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8132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63040" y="14447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Self-Regulating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148132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Velocity-proportional braking automatically increases with speed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029968"/>
            <a:ext cx="7680960" cy="5943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0" name="Shape 8"/>
          <p:cNvSpPr/>
          <p:nvPr/>
        </p:nvSpPr>
        <p:spPr>
          <a:xfrm>
            <a:off x="914400" y="2139696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1396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46304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No Wear Parts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0" y="2139696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Electromagnetic operation eliminates friction surfaces and fluid seals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1520" y="2688336"/>
            <a:ext cx="7680960" cy="5943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" y="279806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27980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63040" y="2761488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Temperature Stable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840480" y="2798064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maintains 87%+ performance from -273°C to +350°C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3346704"/>
            <a:ext cx="7680960" cy="5943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0" name="Shape 18"/>
          <p:cNvSpPr/>
          <p:nvPr/>
        </p:nvSpPr>
        <p:spPr>
          <a:xfrm>
            <a:off x="914400" y="3456432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34564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463040" y="3419856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Predictable Degradation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840480" y="3456432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Gradual velocity increase (0.077 m/s/year) allows proactive maintenance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31520" y="4005072"/>
            <a:ext cx="7680960" cy="5943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411480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4114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✓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63040" y="4078224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Passive Operation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840480" y="41148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electrical power required - always ready, never battery failure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Critical Design Parameters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548640"/>
          </a:xfrm>
          <a:prstGeom prst="rect">
            <a:avLst/>
          </a:prstGeom>
          <a:solidFill>
            <a:srgbClr val="FFCDD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6304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Air Gap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743200" y="146304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3E50"/>
                </a:solidFill>
                <a:latin typeface="Times New Roman" panose="02020603050405020304" pitchFamily="18" charset="0"/>
                <a:ea typeface="Courier New" pitchFamily="34" charset="-122"/>
                <a:cs typeface="Times New Roman" panose="02020603050405020304" pitchFamily="18" charset="0"/>
              </a:rPr>
              <a:t>B² / δ³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023360" y="14630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Cubic power - most critical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132320" y="146304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Very 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1993392"/>
            <a:ext cx="7680960" cy="548640"/>
          </a:xfrm>
          <a:prstGeom prst="rect">
            <a:avLst/>
          </a:prstGeom>
          <a:solidFill>
            <a:srgbClr val="FFE0B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08483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Magnetic Flux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743200" y="2084832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3E50"/>
                </a:solidFill>
                <a:latin typeface="Times New Roman" panose="02020603050405020304" pitchFamily="18" charset="0"/>
                <a:ea typeface="Courier New" pitchFamily="34" charset="-122"/>
                <a:cs typeface="Times New Roman" panose="02020603050405020304" pitchFamily="18" charset="0"/>
              </a:rPr>
              <a:t>B²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023360" y="208483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Square relationship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132320" y="2084832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1520" y="2615184"/>
            <a:ext cx="7680960" cy="548640"/>
          </a:xfrm>
          <a:prstGeom prst="rect">
            <a:avLst/>
          </a:prstGeom>
          <a:solidFill>
            <a:srgbClr val="FFF9C4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2706624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Conductivity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743200" y="2706624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3E50"/>
                </a:solidFill>
                <a:latin typeface="Times New Roman" panose="02020603050405020304" pitchFamily="18" charset="0"/>
                <a:ea typeface="Courier New" pitchFamily="34" charset="-122"/>
                <a:cs typeface="Times New Roman" panose="02020603050405020304" pitchFamily="18" charset="0"/>
              </a:rPr>
              <a:t>σ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023360" y="270662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Linear relationship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132320" y="2706624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Medium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1520" y="3236976"/>
            <a:ext cx="7680960" cy="548640"/>
          </a:xfrm>
          <a:prstGeom prst="rect">
            <a:avLst/>
          </a:prstGeom>
          <a:solidFill>
            <a:srgbClr val="FFF9C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3328416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Disc Thickness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743200" y="3328416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3E50"/>
                </a:solidFill>
                <a:latin typeface="Times New Roman" panose="02020603050405020304" pitchFamily="18" charset="0"/>
                <a:ea typeface="Courier New" pitchFamily="34" charset="-122"/>
                <a:cs typeface="Times New Roman" panose="02020603050405020304" pitchFamily="18" charset="0"/>
              </a:rPr>
              <a:t>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023360" y="3328416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Linear with penetration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132320" y="3328416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Medium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31520" y="41148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Air gap tolerance (±0.5mm) is the most sensitive parameter affecting performance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Energy Dissipation &amp; Thermal Management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3657600" cy="20116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63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Energy Calculation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187452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Total energy: 35,316 J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Average power: 1,083 W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3657600" cy="2011680"/>
          </a:xfrm>
          <a:prstGeom prst="rect">
            <a:avLst/>
          </a:prstGeom>
          <a:solidFill>
            <a:srgbClr val="FFF9C4"/>
          </a:solidFill>
          <a:ln/>
        </p:spPr>
      </p:sp>
      <p:sp>
        <p:nvSpPr>
          <p:cNvPr id="8" name="Text 6"/>
          <p:cNvSpPr/>
          <p:nvPr/>
        </p:nvSpPr>
        <p:spPr>
          <a:xfrm>
            <a:off x="4754880" y="1463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Temperature Rise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187452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Disc mass: 1.6 kg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Specific heat: 900 J/(kg·°C)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ΔT = 20.5°C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Start: 25°C → Final: 66°C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(Safe for handling)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3566160"/>
            <a:ext cx="7680960" cy="5486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6576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magnets (rated to 350°C) experience NO thermal stress at 66°C operating temperature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SmCo vs. Alternative Technologies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869859"/>
              </p:ext>
            </p:extLst>
          </p:nvPr>
        </p:nvGraphicFramePr>
        <p:xfrm>
          <a:off x="457200" y="1188720"/>
          <a:ext cx="8229600" cy="3291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Technology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Advantages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Disadvantages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SmCo Eddy Current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No wear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10yr service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Temp stable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High initial cost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10yr maintenance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Friction Brakes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Low cost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Simple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Brake fade &gt;150°C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Frequent replacement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Sudden failure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Hydraulic Dampers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Smooth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Adjustable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Seal failures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Temp sensitive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Fluid maintenance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NdFeB Eddy Current</a:t>
                      </a:r>
                      <a:endParaRPr lang="en-US" sz="12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Higher strength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Lower cost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Poor temp stability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Corrosion prone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itchFamily="34" charset="-122"/>
                          <a:cs typeface="Times New Roman" panose="02020603050405020304" pitchFamily="18" charset="0"/>
                        </a:rPr>
                        <a:t>Coating required</a:t>
                      </a:r>
                      <a:endParaRPr lang="en-US" sz="1100" dirty="0">
                        <a:latin typeface="Times New Roman" panose="02020603050405020304" pitchFamily="18" charset="0"/>
                        <a:ea typeface="Calibri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SmCo Manufacturing Process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1732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17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43000" y="144475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Melting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22960" y="178308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Alloy at 1400°C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743200" y="137160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0" name="Shape 8"/>
          <p:cNvSpPr/>
          <p:nvPr/>
        </p:nvSpPr>
        <p:spPr>
          <a:xfrm>
            <a:off x="2788920" y="141732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2788920" y="1417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154680" y="144475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Milling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834640" y="178308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Powder 3-5 μm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54880" y="137160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800600" y="141732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4800600" y="1417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166360" y="144475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Pressing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846320" y="178308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Magnetic alignment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766560" y="137160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12280" y="141732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6812280" y="1417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178040" y="144475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Sintering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58000" y="178308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1100-1250°C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31520" y="283464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5" name="Shape 23"/>
          <p:cNvSpPr/>
          <p:nvPr/>
        </p:nvSpPr>
        <p:spPr>
          <a:xfrm>
            <a:off x="777240" y="288036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/>
          <p:nvPr/>
        </p:nvSpPr>
        <p:spPr>
          <a:xfrm>
            <a:off x="777240" y="28803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143000" y="29077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Heat Treat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22960" y="32461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700-900°C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743200" y="283464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0" name="Shape 28"/>
          <p:cNvSpPr/>
          <p:nvPr/>
        </p:nvSpPr>
        <p:spPr>
          <a:xfrm>
            <a:off x="2788920" y="288036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1" name="Text 29"/>
          <p:cNvSpPr/>
          <p:nvPr/>
        </p:nvSpPr>
        <p:spPr>
          <a:xfrm>
            <a:off x="2788920" y="28803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154680" y="29077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Machining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834640" y="32461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Diamond tools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754880" y="283464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800600" y="288036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00600" y="28803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166360" y="29077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Magnetize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846320" y="32461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&gt;3 Tesla field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766560" y="2834640"/>
            <a:ext cx="1828800" cy="1097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0" name="Shape 38"/>
          <p:cNvSpPr/>
          <p:nvPr/>
        </p:nvSpPr>
        <p:spPr>
          <a:xfrm>
            <a:off x="6812280" y="2880360"/>
            <a:ext cx="320040" cy="320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1" name="Text 39"/>
          <p:cNvSpPr/>
          <p:nvPr/>
        </p:nvSpPr>
        <p:spPr>
          <a:xfrm>
            <a:off x="6812280" y="28803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8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178040" y="29077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Testing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858000" y="32461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QC verification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Key Takeaways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54864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4630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63040" y="14630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offers unmatched temperature stability (-0.035%/°C) for mission-critical applications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1965960"/>
            <a:ext cx="768096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914400" y="2057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0574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463040" y="205740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Halbach arrays provide 40% field enhancement, maximizing braking effectiveness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560320"/>
            <a:ext cx="7680960" cy="54864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3" name="Shape 11"/>
          <p:cNvSpPr/>
          <p:nvPr/>
        </p:nvSpPr>
        <p:spPr>
          <a:xfrm>
            <a:off x="914400" y="26517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2651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463040" y="265176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Predictable degradation enables proactive 10-year maintenance scheduling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154680"/>
            <a:ext cx="768096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3246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3246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463040" y="32461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Self-regulating velocity-dependent braking ensures inherent safety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1520" y="3749040"/>
            <a:ext cx="7680960" cy="54864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404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3840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63040" y="384048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Validated through analytical modeling and 3D finite element simulation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31520" y="4343400"/>
            <a:ext cx="768096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4434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4434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6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63040" y="44348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20+ year service life with proper maintenance protocols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Global Market &amp; Growth Potential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magnets represent 2-3% of global permanent magnet market (growing 8-10% annually)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737360"/>
            <a:ext cx="768096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81051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 &amp; Defense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83280" y="181051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Share: 35%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181051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Growth: +12%/yr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583680" y="181051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Value: $580M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2286000"/>
            <a:ext cx="768096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35915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Automotive (Premium EV)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383280" y="235915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Share: 25%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120640" y="235915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Growth: +15%/yr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83680" y="235915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Value: $415M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2834640"/>
            <a:ext cx="768096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290779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Medical Devices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383280" y="29077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Share: 18%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120640" y="290779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Growth: +9%/yr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583680" y="29077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Value: $298M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1520" y="3383280"/>
            <a:ext cx="768096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345643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Industrial Equipment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383280" y="345643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Share: 15%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120640" y="345643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Growth: +7%/yr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83680" y="345643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Value: $249M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31520" y="3931920"/>
            <a:ext cx="768096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400507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Consumer Electronics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383280" y="400507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Market Share: 7%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120640" y="400507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Growth: +5%/yr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583680" y="400507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Value: $116M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31520" y="4389120"/>
            <a:ext cx="7680960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1" name="Text 29"/>
          <p:cNvSpPr/>
          <p:nvPr/>
        </p:nvSpPr>
        <p:spPr>
          <a:xfrm>
            <a:off x="731520" y="448056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Total addressable market: ~$1.66B (2026) | Projected: $2.8B by 2030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Challenges &amp; Limitations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8229600" cy="45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6400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447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High Material Cost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926080" y="14447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3-5× cost of NdFeB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17190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→ Justify with TCO analysis for critical applications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2057400"/>
            <a:ext cx="76809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1305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Brittleness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26080" y="21305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Prone to chipping, difficult machining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24048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→ Diamond tools, careful handling, protective coatings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2743200"/>
            <a:ext cx="7680960" cy="6400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Supply Chain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26080" y="28163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Rare earth dependency (China 80%+ production)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14400" y="30906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→ Diversify sources, recycling programs, strategic reserves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3429000"/>
            <a:ext cx="76809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5021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Assembly Complexity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926080" y="35021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Halbach arrays require precision alignment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14400" y="3776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→ Automated assembly jigs, QC protocols, tolerance analysis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1520" y="4114800"/>
            <a:ext cx="7680960" cy="6400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1879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Demagnetization Risk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926080" y="4187952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Improper handling can damage magnets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14400" y="44622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0B98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→ Training, handling procedures, storage guidelines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Conclusions &amp; Future Outlook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828800" y="1188720"/>
            <a:ext cx="5486400" cy="457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63040"/>
            <a:ext cx="7315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8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SmCo magnets enable applications impossible with other magnetic materials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8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Superior temperature stability and corrosion resistance justify premium cost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8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Halbach arrays maximize performance in eddy current systems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8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Predictable degradation enables 20+ year service life with scheduled maintenance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8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Growing market driven by aerospace, automotive, and medical applications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From cryogenic research to high-temperature aerospace: SmCo magnets enable the impossible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1287</Words>
  <Application>Microsoft Office PowerPoint</Application>
  <PresentationFormat>On-screen Show (16:9)</PresentationFormat>
  <Paragraphs>324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Samarium-Cobalt Based Magnets - Comprehensive Study</dc:title>
  <dc:subject>PptxGenJS Presentation</dc:subject>
  <dc:creator>Magnetic Materials Research</dc:creator>
  <cp:lastModifiedBy>R&amp;D</cp:lastModifiedBy>
  <cp:revision>2</cp:revision>
  <dcterms:created xsi:type="dcterms:W3CDTF">2026-02-06T08:41:08Z</dcterms:created>
  <dcterms:modified xsi:type="dcterms:W3CDTF">2026-02-06T08:58:55Z</dcterms:modified>
</cp:coreProperties>
</file>