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4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SmCo</c:v>
                </c:pt>
              </c:strCache>
            </c:strRef>
          </c:tx>
          <c:spPr>
            <a:solidFill>
              <a:srgbClr val="1C7293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Max Operating Temp</c:v>
                </c:pt>
                <c:pt idx="1">
                  <c:v>Curie Temperature</c:v>
                </c:pt>
                <c:pt idx="2">
                  <c:v>Temp Coefficient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350</c:v>
                </c:pt>
                <c:pt idx="1">
                  <c:v>800</c:v>
                </c:pt>
                <c:pt idx="2">
                  <c:v>-3.5000000000000003E-2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89-455F-9EC4-5DCC4B92F8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NdFeB</c:v>
                </c:pt>
              </c:strCache>
            </c:strRef>
          </c:tx>
          <c:spPr>
            <a:solidFill>
              <a:srgbClr val="065A82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Max Operating Temp</c:v>
                </c:pt>
                <c:pt idx="1">
                  <c:v>Curie Temperature</c:v>
                </c:pt>
                <c:pt idx="2">
                  <c:v>Temp Coefficient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200</c:v>
                </c:pt>
                <c:pt idx="1">
                  <c:v>310</c:v>
                </c:pt>
                <c:pt idx="2">
                  <c:v>-0.11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89-455F-9EC4-5DCC4B92F8E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50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SmCo Resistance (%)</c:v>
                </c:pt>
              </c:strCache>
            </c:strRef>
          </c:tx>
          <c:spPr>
            <a:solidFill>
              <a:srgbClr val="1C7293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Salt Water</c:v>
                </c:pt>
                <c:pt idx="1">
                  <c:v>Acids</c:v>
                </c:pt>
                <c:pt idx="2">
                  <c:v>Alkalis</c:v>
                </c:pt>
                <c:pt idx="3">
                  <c:v>Solvents</c:v>
                </c:pt>
                <c:pt idx="4">
                  <c:v>Oxidation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95</c:v>
                </c:pt>
                <c:pt idx="1">
                  <c:v>85</c:v>
                </c:pt>
                <c:pt idx="2">
                  <c:v>90</c:v>
                </c:pt>
                <c:pt idx="3">
                  <c:v>95</c:v>
                </c:pt>
                <c:pt idx="4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FF-4F00-B516-93DC8C7ABB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NdFeB Resistance (%)</c:v>
                </c:pt>
              </c:strCache>
            </c:strRef>
          </c:tx>
          <c:spPr>
            <a:solidFill>
              <a:srgbClr val="065A82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Salt Water</c:v>
                </c:pt>
                <c:pt idx="1">
                  <c:v>Acids</c:v>
                </c:pt>
                <c:pt idx="2">
                  <c:v>Alkalis</c:v>
                </c:pt>
                <c:pt idx="3">
                  <c:v>Solvents</c:v>
                </c:pt>
                <c:pt idx="4">
                  <c:v>Oxidation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40</c:v>
                </c:pt>
                <c:pt idx="1">
                  <c:v>30</c:v>
                </c:pt>
                <c:pt idx="2">
                  <c:v>35</c:v>
                </c:pt>
                <c:pt idx="3">
                  <c:v>70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FF-4F00-B516-93DC8C7ABBD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</c:scaling>
        <c:delete val="0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en-US"/>
              <a:t>Magnetic Performance vs. Thermal Cycles (-40°C to +150°C)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SmCo Performance</c:v>
                </c:pt>
              </c:strCache>
            </c:strRef>
          </c:tx>
          <c:spPr>
            <a:ln w="38100" cap="flat">
              <a:solidFill>
                <a:srgbClr val="1C7293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1C7293"/>
              </a:solidFill>
              <a:ln w="9525" cap="flat">
                <a:solidFill>
                  <a:srgbClr val="1C7293"/>
                </a:solidFill>
                <a:prstDash val="solid"/>
                <a:round/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0</c:v>
                </c:pt>
                <c:pt idx="1">
                  <c:v>100</c:v>
                </c:pt>
                <c:pt idx="2">
                  <c:v>500</c:v>
                </c:pt>
                <c:pt idx="3">
                  <c:v>1000</c:v>
                </c:pt>
                <c:pt idx="4">
                  <c:v>2000</c:v>
                </c:pt>
                <c:pt idx="5">
                  <c:v>5000</c:v>
                </c:pt>
                <c:pt idx="6">
                  <c:v>10000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99.5</c:v>
                </c:pt>
                <c:pt idx="2">
                  <c:v>98.5</c:v>
                </c:pt>
                <c:pt idx="3">
                  <c:v>98</c:v>
                </c:pt>
                <c:pt idx="4">
                  <c:v>97.5</c:v>
                </c:pt>
                <c:pt idx="5">
                  <c:v>96.5</c:v>
                </c:pt>
                <c:pt idx="6">
                  <c:v>95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8DDD-4269-9DE6-656683A48D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NdFeB Performance</c:v>
                </c:pt>
              </c:strCache>
            </c:strRef>
          </c:tx>
          <c:spPr>
            <a:ln w="38100" cap="flat">
              <a:solidFill>
                <a:srgbClr val="065A82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065A82"/>
              </a:solidFill>
              <a:ln w="9525" cap="flat">
                <a:solidFill>
                  <a:srgbClr val="065A82"/>
                </a:solidFill>
                <a:prstDash val="solid"/>
                <a:round/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0</c:v>
                </c:pt>
                <c:pt idx="1">
                  <c:v>100</c:v>
                </c:pt>
                <c:pt idx="2">
                  <c:v>500</c:v>
                </c:pt>
                <c:pt idx="3">
                  <c:v>1000</c:v>
                </c:pt>
                <c:pt idx="4">
                  <c:v>2000</c:v>
                </c:pt>
                <c:pt idx="5">
                  <c:v>5000</c:v>
                </c:pt>
                <c:pt idx="6">
                  <c:v>10000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97</c:v>
                </c:pt>
                <c:pt idx="2">
                  <c:v>92</c:v>
                </c:pt>
                <c:pt idx="3">
                  <c:v>88</c:v>
                </c:pt>
                <c:pt idx="4">
                  <c:v>82</c:v>
                </c:pt>
                <c:pt idx="5">
                  <c:v>75</c:v>
                </c:pt>
                <c:pt idx="6">
                  <c:v>65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8DDD-4269-9DE6-656683A48D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5"/>
          <c:min val="60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1400" b="0" i="0" u="none" strike="noStrike">
                <a:solidFill>
                  <a:srgbClr val="000000"/>
                </a:solidFill>
                <a:latin typeface="Arial"/>
              </a:rPr>
              <a:t>Magnetic Performance Retention Over Years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SmCo in Harsh Environment</c:v>
                </c:pt>
              </c:strCache>
            </c:strRef>
          </c:tx>
          <c:spPr>
            <a:ln w="38100" cap="flat">
              <a:solidFill>
                <a:srgbClr val="1C7293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1C7293"/>
              </a:solidFill>
              <a:ln w="9525" cap="flat">
                <a:solidFill>
                  <a:srgbClr val="1C7293"/>
                </a:solidFill>
                <a:prstDash val="solid"/>
                <a:round/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98</c:v>
                </c:pt>
                <c:pt idx="2">
                  <c:v>96</c:v>
                </c:pt>
                <c:pt idx="3">
                  <c:v>94</c:v>
                </c:pt>
                <c:pt idx="4">
                  <c:v>93</c:v>
                </c:pt>
                <c:pt idx="5">
                  <c:v>91</c:v>
                </c:pt>
                <c:pt idx="6">
                  <c:v>90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CF83-4CCB-9402-3D4E32B082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NdFeB in Harsh Environment</c:v>
                </c:pt>
              </c:strCache>
            </c:strRef>
          </c:tx>
          <c:spPr>
            <a:ln w="38100" cap="flat">
              <a:solidFill>
                <a:srgbClr val="DC2626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DC2626"/>
              </a:solidFill>
              <a:ln w="9525" cap="flat">
                <a:solidFill>
                  <a:srgbClr val="DC2626"/>
                </a:solidFill>
                <a:prstDash val="solid"/>
                <a:round/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88</c:v>
                </c:pt>
                <c:pt idx="2">
                  <c:v>75</c:v>
                </c:pt>
                <c:pt idx="3">
                  <c:v>62</c:v>
                </c:pt>
                <c:pt idx="4">
                  <c:v>50</c:v>
                </c:pt>
                <c:pt idx="5">
                  <c:v>38</c:v>
                </c:pt>
                <c:pt idx="6">
                  <c:v>25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CF83-4CCB-9402-3D4E32B082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NdFeB in Ideal Conditions</c:v>
                </c:pt>
              </c:strCache>
            </c:strRef>
          </c:tx>
          <c:spPr>
            <a:ln w="38100" cap="flat">
              <a:solidFill>
                <a:srgbClr val="065A82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065A82"/>
              </a:solidFill>
              <a:ln w="9525" cap="flat">
                <a:solidFill>
                  <a:srgbClr val="065A82"/>
                </a:solidFill>
                <a:prstDash val="solid"/>
                <a:round/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95</c:v>
                </c:pt>
                <c:pt idx="2">
                  <c:v>90</c:v>
                </c:pt>
                <c:pt idx="3">
                  <c:v>85</c:v>
                </c:pt>
                <c:pt idx="4">
                  <c:v>80</c:v>
                </c:pt>
                <c:pt idx="5">
                  <c:v>75</c:v>
                </c:pt>
                <c:pt idx="6">
                  <c:v>70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CF83-4CCB-9402-3D4E32B08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5"/>
          <c:min val="20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1307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Benefits of Samarium-Cobalt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2860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ADCF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Based Magnets over NdFeB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3200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CADCF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 Comprehensive Technical Comparison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Overview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40080" y="114300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09728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Introduction to Rare Earth Magnets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40080" y="146304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173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Temperature Stability &amp; Performance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40080" y="178308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173736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Corrosion Resistance &amp; Durability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40080" y="210312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205740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Mechanical Properties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40080" y="242316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237744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High-Temperature Applications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40080" y="274320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269748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Chemical Stability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40080" y="306324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30175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Long-Term Reliability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40080" y="338328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333756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Industry Applications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40080" y="370332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0" name="Text 18"/>
          <p:cNvSpPr/>
          <p:nvPr/>
        </p:nvSpPr>
        <p:spPr>
          <a:xfrm>
            <a:off x="914400" y="365760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Cost-Benefit Analysis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40080" y="402336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2" name="Text 20"/>
          <p:cNvSpPr/>
          <p:nvPr/>
        </p:nvSpPr>
        <p:spPr>
          <a:xfrm>
            <a:off x="914400" y="397764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Conclusion &amp; Recommendations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What are Rare Earth Magnets?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Rare earth magnets are the strongest type of permanent magnets available today, containing rare earth elements from the lanthanide series.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2011680"/>
            <a:ext cx="3931920" cy="25603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754880" y="2011680"/>
            <a:ext cx="3931920" cy="25603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Samarium-Cobalt (SmCo)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31520" y="2651760"/>
            <a:ext cx="33832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Composition: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SmCo5 or Sm2Co17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Discovered: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1960s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Key Properties: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Superior temperature stability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Excellent corrosion resistance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High Curie temperature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10" name="Text 8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Neodymium (NdFeB)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029200" y="2651760"/>
            <a:ext cx="33832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Composition: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Nd2Fe14B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Discovered: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1980s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Key Properties: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Highest magnetic strength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Lower cost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• Temperature sensitive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Temperature Stability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maintains stable performance across extreme temperature ranges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hart 0"/>
          <p:cNvGraphicFramePr/>
          <p:nvPr>
            <p:extLst>
              <p:ext uri="{D42A27DB-BD31-4B8C-83A1-F6EECF244321}">
                <p14:modId xmlns:p14="http://schemas.microsoft.com/office/powerpoint/2010/main" val="3065032553"/>
              </p:ext>
            </p:extLst>
          </p:nvPr>
        </p:nvGraphicFramePr>
        <p:xfrm>
          <a:off x="457200" y="1554480"/>
          <a:ext cx="82296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Temperature Performance in Detail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188720"/>
            <a:ext cx="26517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188720"/>
            <a:ext cx="2651760" cy="5486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18872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Operating Temperature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920240"/>
            <a:ext cx="2286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Up to 350°C (662°F)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3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NdFeB: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Up to 200°C (392°F)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21295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</a:t>
            </a:r>
            <a:r>
              <a:rPr lang="en-US" sz="1300" b="1" dirty="0">
                <a:solidFill>
                  <a:srgbClr val="21295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operates 75% higher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337560" y="1188720"/>
            <a:ext cx="26517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337560" y="1188720"/>
            <a:ext cx="2651760" cy="5486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3337560" y="118872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Curie Temperature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520440" y="1920240"/>
            <a:ext cx="2286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700-800°C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3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NdFeB: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310-370°C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21295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</a:t>
            </a:r>
            <a:r>
              <a:rPr lang="en-US" sz="1300" b="1" dirty="0">
                <a:solidFill>
                  <a:srgbClr val="21295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remains magnetic at extreme heat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217920" y="1188720"/>
            <a:ext cx="26517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217920" y="1188720"/>
            <a:ext cx="2651760" cy="5486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6217920" y="118872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Temperature Coefficient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400800" y="1920240"/>
            <a:ext cx="2286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-0.035%/°C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3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NdFeB: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-0.11%/°C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21295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</a:t>
            </a:r>
            <a:r>
              <a:rPr lang="en-US" sz="1300" b="1" dirty="0">
                <a:solidFill>
                  <a:srgbClr val="21295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loses 3x less strength per degree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Superior Corrosion Resistance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097280"/>
            <a:ext cx="411480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137160" cy="34747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2801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Advantages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31520" y="1828800"/>
            <a:ext cx="3657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Naturally corrosion resistant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No coating required in most applications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Excellent in marine environments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Resistant to oxidation at high temperatures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Lower maintenance costs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Longer service life in harsh conditions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846320" y="1097280"/>
            <a:ext cx="384048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846320" y="1097280"/>
            <a:ext cx="137160" cy="34747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10" name="Text 8"/>
          <p:cNvSpPr/>
          <p:nvPr/>
        </p:nvSpPr>
        <p:spPr>
          <a:xfrm>
            <a:off x="5120640" y="12801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NdFeB Challenges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120640" y="1828800"/>
            <a:ext cx="338328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✗ Highly susceptible to corrosion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✗ Requires protective coating (Ni, Zn, epoxy)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✗ Coating can chip or degrade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✗ Oxidizes rapidly when exposed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✗ Regular inspection required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✗ Limited lifespan in humid/saline environments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Mechanical Properties Comparison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248178"/>
              </p:ext>
            </p:extLst>
          </p:nvPr>
        </p:nvGraphicFramePr>
        <p:xfrm>
          <a:off x="457200" y="1188720"/>
          <a:ext cx="8229600" cy="320040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Property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SmCo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NdFeB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Advantage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9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Brittleness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More brittle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Slightly less brittle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65A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NdFeB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Flexural Strength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Lower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Higher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65A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NdFeB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Thermal Shock Resistance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Excellent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Poor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C729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SmCo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Dimensional Stability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Excellent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C729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SmCo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Machining Difficulty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Challenging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Challenging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64748B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Equal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Density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 g/cm³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 g/cm³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65A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NdFeB (lighter)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458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Ideal for High-Temperature Applications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magnets excel in environments where NdFeB would fail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645920"/>
            <a:ext cx="402336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645920"/>
            <a:ext cx="109728" cy="13716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7830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✈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371600" y="178308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Aerospace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371600" y="2103120"/>
            <a:ext cx="2926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1295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200-300°C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371600" y="242316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Jet engines, actuators, sensors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892040" y="1645920"/>
            <a:ext cx="402336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892040" y="1645920"/>
            <a:ext cx="109728" cy="13716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5166360" y="17830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🚗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806440" y="178308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Automotive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806440" y="2103120"/>
            <a:ext cx="2926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1295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150-250°C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806440" y="242316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EV motors, turbochargers, ABS sensors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57200" y="3291840"/>
            <a:ext cx="402336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57200" y="3291840"/>
            <a:ext cx="109728" cy="13716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34290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⚙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371600" y="342900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Industrial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371600" y="3749040"/>
            <a:ext cx="2926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1295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200-350°C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371600" y="406908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Motors, generators, couplings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892040" y="3291840"/>
            <a:ext cx="402336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892040" y="3291840"/>
            <a:ext cx="109728" cy="13716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5" name="Text 23"/>
          <p:cNvSpPr/>
          <p:nvPr/>
        </p:nvSpPr>
        <p:spPr>
          <a:xfrm>
            <a:off x="5166360" y="34290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🛢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806440" y="342900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Oil &amp; Gas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5806440" y="3749040"/>
            <a:ext cx="2926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1295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150-200°C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5806440" y="406908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Downhole tools, drilling equipment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30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Chemical Stability &amp; Environmental Resistance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1963590817"/>
              </p:ext>
            </p:extLst>
          </p:nvPr>
        </p:nvGraphicFramePr>
        <p:xfrm>
          <a:off x="457200" y="1188720"/>
          <a:ext cx="82296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Long-Term Reliability &amp; Service Life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371600"/>
            <a:ext cx="4023360" cy="29260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663440" y="1371600"/>
            <a:ext cx="4023360" cy="29260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57200" y="1828800"/>
            <a:ext cx="4023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30+</a:t>
            </a:r>
            <a:endParaRPr lang="en-US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25603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4748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YEARS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914400" y="310896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Expected service life in harsh environments with minimal degradation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663440" y="1828800"/>
            <a:ext cx="4023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10-15</a:t>
            </a:r>
            <a:endParaRPr lang="en-US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663440" y="25603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4748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YEARS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120640" y="310896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Typical lifespan before coating degradation or performance loss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Demagnetization Resistance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maintains magnetization better under adverse conditions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645920"/>
            <a:ext cx="822960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40080" y="1737360"/>
            <a:ext cx="548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🌡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371600" y="1737360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 Temperature Exposure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840480" y="178308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SmCo: </a:t>
            </a: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Minimal loss up to 300°C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840480" y="21031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NdFeB: </a:t>
            </a: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Significant loss above 80°C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400800" y="1874520"/>
            <a:ext cx="2103120" cy="36576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0" y="18745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Advantage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57200" y="2606040"/>
            <a:ext cx="822960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40080" y="2697480"/>
            <a:ext cx="548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🧲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371600" y="2697480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External Magnetic Fields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840480" y="27432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SmCo: </a:t>
            </a: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 coercivity resists demagnetization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840480" y="306324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NdFeB: </a:t>
            </a: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More susceptible to external fields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400800" y="2834640"/>
            <a:ext cx="2103120" cy="36576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0" y="28346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Advantage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40080" y="3657600"/>
            <a:ext cx="548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⚡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371600" y="3657600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Mechanical Shock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840480" y="37033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SmCo: </a:t>
            </a: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Better resistance to impact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3840480" y="402336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NdFeB: </a:t>
            </a: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Can lose magnetization from shock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400800" y="3794760"/>
            <a:ext cx="2103120" cy="36576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0" y="37947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Advantage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Thermal Cycling Performance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Performance after repeated heating and cooling cycles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hart 0"/>
          <p:cNvGraphicFramePr/>
          <p:nvPr>
            <p:extLst>
              <p:ext uri="{D42A27DB-BD31-4B8C-83A1-F6EECF244321}">
                <p14:modId xmlns:p14="http://schemas.microsoft.com/office/powerpoint/2010/main" val="3069445121"/>
              </p:ext>
            </p:extLst>
          </p:nvPr>
        </p:nvGraphicFramePr>
        <p:xfrm>
          <a:off x="457200" y="1554480"/>
          <a:ext cx="8229600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Aerospace &amp; Defense Applications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Critical applications where reliability cannot be compromised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645920"/>
            <a:ext cx="402336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645920"/>
            <a:ext cx="91440" cy="7772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7373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Jet Engine Actuators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85800" y="20574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 temp (300°C+), vibration resistance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892040" y="1645920"/>
            <a:ext cx="402336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892040" y="1645920"/>
            <a:ext cx="91440" cy="7772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5120640" y="17373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Satellite Systems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120640" y="20574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Thermal cycling, vacuum environment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57200" y="2560320"/>
            <a:ext cx="402336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57200" y="2560320"/>
            <a:ext cx="91440" cy="7772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26517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Missile Guidance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85800" y="29718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Reliability, temperature extremes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892040" y="2560320"/>
            <a:ext cx="402336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892040" y="2560320"/>
            <a:ext cx="91440" cy="7772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9" name="Text 17"/>
          <p:cNvSpPr/>
          <p:nvPr/>
        </p:nvSpPr>
        <p:spPr>
          <a:xfrm>
            <a:off x="5120640" y="26517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Avionics Sensors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120640" y="29718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Precision, long-term stability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57200" y="3474720"/>
            <a:ext cx="402336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57200" y="3474720"/>
            <a:ext cx="91440" cy="7772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3" name="Text 21"/>
          <p:cNvSpPr/>
          <p:nvPr/>
        </p:nvSpPr>
        <p:spPr>
          <a:xfrm>
            <a:off x="685800" y="35661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Landing Gear Systems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85800" y="38862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Mechanical stress, corrosion resistance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892040" y="3474720"/>
            <a:ext cx="402336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892040" y="3474720"/>
            <a:ext cx="91440" cy="7772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5120640" y="35661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Flight Control Surfaces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5120640" y="38862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Extreme conditions, mission-critical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Medical &amp; Scientific Equipment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188720"/>
            <a:ext cx="82296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188720"/>
            <a:ext cx="109728" cy="10058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3258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MRI Machines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31520" y="1664208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Requires extreme stability and precision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114800" y="1508760"/>
            <a:ext cx="91440" cy="9144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9" name="Text 7"/>
          <p:cNvSpPr/>
          <p:nvPr/>
        </p:nvSpPr>
        <p:spPr>
          <a:xfrm>
            <a:off x="4297680" y="1463040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No coating particles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760720" y="1508760"/>
            <a:ext cx="91440" cy="9144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0" y="1463040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Temperature stable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406640" y="1508760"/>
            <a:ext cx="91440" cy="9144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3" name="Text 11"/>
          <p:cNvSpPr/>
          <p:nvPr/>
        </p:nvSpPr>
        <p:spPr>
          <a:xfrm>
            <a:off x="7589520" y="1463040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Long-term reliability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57200" y="2331720"/>
            <a:ext cx="82296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57200" y="2331720"/>
            <a:ext cx="109728" cy="10058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24688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Analytical Instruments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31520" y="2807208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Mass spectrometers, electron microscopes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114800" y="2651760"/>
            <a:ext cx="91440" cy="9144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9" name="Text 17"/>
          <p:cNvSpPr/>
          <p:nvPr/>
        </p:nvSpPr>
        <p:spPr>
          <a:xfrm>
            <a:off x="4297680" y="2606040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Ultra-stable fields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760720" y="2651760"/>
            <a:ext cx="91440" cy="9144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0" y="2606040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No outgassing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7406640" y="2651760"/>
            <a:ext cx="91440" cy="9144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23" name="Text 21"/>
          <p:cNvSpPr/>
          <p:nvPr/>
        </p:nvSpPr>
        <p:spPr>
          <a:xfrm>
            <a:off x="7589520" y="2606040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Vacuum compatible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57200" y="3474720"/>
            <a:ext cx="82296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57200" y="3474720"/>
            <a:ext cx="109728" cy="10058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6" name="Text 24"/>
          <p:cNvSpPr/>
          <p:nvPr/>
        </p:nvSpPr>
        <p:spPr>
          <a:xfrm>
            <a:off x="731520" y="36118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Particle Accelerators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31520" y="3950208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High-energy physics research equipment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4114800" y="3794760"/>
            <a:ext cx="91440" cy="9144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29" name="Text 27"/>
          <p:cNvSpPr/>
          <p:nvPr/>
        </p:nvSpPr>
        <p:spPr>
          <a:xfrm>
            <a:off x="4297680" y="3749040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 field strength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5760720" y="3794760"/>
            <a:ext cx="91440" cy="9144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31" name="Text 29"/>
          <p:cNvSpPr/>
          <p:nvPr/>
        </p:nvSpPr>
        <p:spPr>
          <a:xfrm>
            <a:off x="5943600" y="3749040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Temperature resistance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7406640" y="3794760"/>
            <a:ext cx="91440" cy="9144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33" name="Text 31"/>
          <p:cNvSpPr/>
          <p:nvPr/>
        </p:nvSpPr>
        <p:spPr>
          <a:xfrm>
            <a:off x="7589520" y="3749040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Radiation tolerance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Automotive Industry Applications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High-performance vehicles demand high-performance magnets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4023360" cy="29260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663440" y="1554480"/>
            <a:ext cx="4023360" cy="29260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40080" y="17373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Electric Vehicle Motors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40080" y="2194560"/>
            <a:ext cx="365760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High-temperature operation (150-200°C)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Consistent performance across temperature range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Reduced risk of thermal demagnetization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Extended motor lifespan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Better reliability in performance vehicles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846320" y="17373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Sensor Systems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846320" y="2194560"/>
            <a:ext cx="365760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ABS sensors - extreme temperature cycling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Turbocharger speed sensors - 250°C+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Transmission sensors - oil/heat exposure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Exhaust gas sensors - corrosive environment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Precision critical for safety systems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 Motors &amp; Generators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188720"/>
            <a:ext cx="402336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188720"/>
            <a:ext cx="4023360" cy="4114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188720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Servo Motors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16916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Precision positioning • High-speed operation • Continuous duty cycles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31520" y="2240280"/>
            <a:ext cx="3474720" cy="3200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224028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Maintains accuracy at elevated temperatures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892040" y="1188720"/>
            <a:ext cx="402336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892040" y="1188720"/>
            <a:ext cx="4023360" cy="4114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4892040" y="1188720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 Magnet Generators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074920" y="16916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 turbines • Hydroelectric • Backup power systems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166360" y="2240280"/>
            <a:ext cx="3474720" cy="3200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24028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Decades of reliable operation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834640"/>
            <a:ext cx="402336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57200" y="2834640"/>
            <a:ext cx="4023360" cy="4114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2834640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Magnetic Couplings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0080" y="33375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Chemical processing • Food &amp; beverage • Pharmaceutical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31520" y="3886200"/>
            <a:ext cx="3474720" cy="3200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388620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Corrosion-free, hermetically sealed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892040" y="2834640"/>
            <a:ext cx="402336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892040" y="2834640"/>
            <a:ext cx="4023360" cy="4114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2834640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High-Speed Spindles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074920" y="33375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CNC machining • Precision grinding • Milling operations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166360" y="3886200"/>
            <a:ext cx="3474720" cy="3200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27" name="Text 25"/>
          <p:cNvSpPr/>
          <p:nvPr/>
        </p:nvSpPr>
        <p:spPr>
          <a:xfrm>
            <a:off x="5166360" y="388620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Thermal stability at high RPM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Oil &amp; Gas Industry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Extreme downhole conditions demand SmCo reliability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201168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57200" y="16916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🌡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210312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Temperature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2377440"/>
            <a:ext cx="2011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Up to 200°C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651760" y="1554480"/>
            <a:ext cx="201168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651760" y="16916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⚙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651760" y="210312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Pressure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651760" y="2377440"/>
            <a:ext cx="2011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15,000+ PSI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846320" y="1554480"/>
            <a:ext cx="201168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846320" y="16916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⚗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846320" y="210312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Chemicals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846320" y="2377440"/>
            <a:ext cx="2011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H₂S, acids, brines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040880" y="1554480"/>
            <a:ext cx="201168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7040880" y="16916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⏱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040880" y="210312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Duration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040880" y="2377440"/>
            <a:ext cx="2011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24/7 operation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57200" y="2926080"/>
            <a:ext cx="822960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40080" y="30632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Applications in Oil &amp; Gas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40080" y="3429000"/>
            <a:ext cx="7863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Downhole Drilling Motors • MWD/LWD Tools • Logging Equipment • ESP Pumps • Valves &amp; Actuators • Flow Meters • Pressure Sensors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Cost-Benefit Analysis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097280"/>
            <a:ext cx="402336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2344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Initial Cost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0080" y="160020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SmCo: </a:t>
            </a: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2-4x higher than NdFeB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NdFeB: </a:t>
            </a:r>
            <a:r>
              <a:rPr lang="en-US" sz="14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Lower upfront investment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663440" y="1097280"/>
            <a:ext cx="4023360" cy="1371600"/>
          </a:xfrm>
          <a:prstGeom prst="rect">
            <a:avLst/>
          </a:prstGeom>
          <a:solidFill>
            <a:srgbClr val="1C7293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846320" y="12344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Total Cost of Ownership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846320" y="160020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often LOWER over product lifetime due to: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57200" y="2651760"/>
            <a:ext cx="402336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0080" y="2944368"/>
            <a:ext cx="137160" cy="13716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283464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Longer service life (30+ years vs 10-15)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892040" y="2651760"/>
            <a:ext cx="402336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5074920" y="2944368"/>
            <a:ext cx="137160" cy="13716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5" name="Text 13"/>
          <p:cNvSpPr/>
          <p:nvPr/>
        </p:nvSpPr>
        <p:spPr>
          <a:xfrm>
            <a:off x="5349240" y="283464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No replacement costs in critical applications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57200" y="2651760"/>
            <a:ext cx="402336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40080" y="2944368"/>
            <a:ext cx="137160" cy="13716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283464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Reduced maintenance and inspection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892040" y="3611880"/>
            <a:ext cx="402336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5074920" y="3904488"/>
            <a:ext cx="137160" cy="13716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21" name="Text 19"/>
          <p:cNvSpPr/>
          <p:nvPr/>
        </p:nvSpPr>
        <p:spPr>
          <a:xfrm>
            <a:off x="5349240" y="379476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No coating repair or reapplication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57200" y="3611880"/>
            <a:ext cx="402336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40080" y="3904488"/>
            <a:ext cx="137160" cy="13716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24" name="Text 22"/>
          <p:cNvSpPr/>
          <p:nvPr/>
        </p:nvSpPr>
        <p:spPr>
          <a:xfrm>
            <a:off x="914400" y="379476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Lower failure rates and downtime costs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892040" y="3611880"/>
            <a:ext cx="402336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5074920" y="3904488"/>
            <a:ext cx="137160" cy="13716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27" name="Text 25"/>
          <p:cNvSpPr/>
          <p:nvPr/>
        </p:nvSpPr>
        <p:spPr>
          <a:xfrm>
            <a:off x="5349240" y="379476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Better performance retention over time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When to Choose Samarium-Cobalt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188720"/>
            <a:ext cx="8229600" cy="34747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188720"/>
            <a:ext cx="73152" cy="347472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188720"/>
            <a:ext cx="5943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Operating temperature exceeds 150°C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858000" y="1243584"/>
            <a:ext cx="1645920" cy="237744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0" y="1243584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Critical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57200" y="1600200"/>
            <a:ext cx="8229600" cy="34747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7200" y="1600200"/>
            <a:ext cx="73152" cy="347472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1600200"/>
            <a:ext cx="5943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Thermal cycling is frequent or extreme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858000" y="1655064"/>
            <a:ext cx="1645920" cy="237744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0" y="1655064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Critical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57200" y="2011680"/>
            <a:ext cx="8229600" cy="34747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57200" y="2011680"/>
            <a:ext cx="73152" cy="347472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2011680"/>
            <a:ext cx="5943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Corrosive or harsh chemical environment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858000" y="2066544"/>
            <a:ext cx="1645920" cy="237744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0" y="2066544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Critical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57200" y="2423160"/>
            <a:ext cx="8229600" cy="34747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57200" y="2423160"/>
            <a:ext cx="73152" cy="347472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2423160"/>
            <a:ext cx="5943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Long service life required (20+ years)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858000" y="2478024"/>
            <a:ext cx="1645920" cy="237744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23" name="Text 21"/>
          <p:cNvSpPr/>
          <p:nvPr/>
        </p:nvSpPr>
        <p:spPr>
          <a:xfrm>
            <a:off x="6858000" y="2478024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57200" y="2834640"/>
            <a:ext cx="8229600" cy="34747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57200" y="2834640"/>
            <a:ext cx="73152" cy="347472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26" name="Text 24"/>
          <p:cNvSpPr/>
          <p:nvPr/>
        </p:nvSpPr>
        <p:spPr>
          <a:xfrm>
            <a:off x="731520" y="2834640"/>
            <a:ext cx="5943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Failure would be catastrophic or costly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858000" y="2889504"/>
            <a:ext cx="1645920" cy="237744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28" name="Text 26"/>
          <p:cNvSpPr/>
          <p:nvPr/>
        </p:nvSpPr>
        <p:spPr>
          <a:xfrm>
            <a:off x="6858000" y="2889504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Critical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57200" y="3246120"/>
            <a:ext cx="8229600" cy="34747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457200" y="3246120"/>
            <a:ext cx="73152" cy="347472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1" name="Text 29"/>
          <p:cNvSpPr/>
          <p:nvPr/>
        </p:nvSpPr>
        <p:spPr>
          <a:xfrm>
            <a:off x="731520" y="3246120"/>
            <a:ext cx="5943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Maintenance access is limited or impossible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858000" y="3300984"/>
            <a:ext cx="1645920" cy="237744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3" name="Text 31"/>
          <p:cNvSpPr/>
          <p:nvPr/>
        </p:nvSpPr>
        <p:spPr>
          <a:xfrm>
            <a:off x="6858000" y="3300984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57200" y="3657600"/>
            <a:ext cx="8229600" cy="34747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457200" y="3657600"/>
            <a:ext cx="73152" cy="347472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6" name="Text 34"/>
          <p:cNvSpPr/>
          <p:nvPr/>
        </p:nvSpPr>
        <p:spPr>
          <a:xfrm>
            <a:off x="731520" y="3657600"/>
            <a:ext cx="5943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Magnetic stability is paramount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6858000" y="3712464"/>
            <a:ext cx="1645920" cy="237744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8" name="Text 36"/>
          <p:cNvSpPr/>
          <p:nvPr/>
        </p:nvSpPr>
        <p:spPr>
          <a:xfrm>
            <a:off x="6858000" y="3712464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457200" y="4069080"/>
            <a:ext cx="8229600" cy="34747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457200" y="4069080"/>
            <a:ext cx="73152" cy="347472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1" name="Text 39"/>
          <p:cNvSpPr/>
          <p:nvPr/>
        </p:nvSpPr>
        <p:spPr>
          <a:xfrm>
            <a:off x="731520" y="4069080"/>
            <a:ext cx="5943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Application involves aerospace, defense, or medical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6858000" y="4123944"/>
            <a:ext cx="1645920" cy="237744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3" name="Text 41"/>
          <p:cNvSpPr/>
          <p:nvPr/>
        </p:nvSpPr>
        <p:spPr>
          <a:xfrm>
            <a:off x="6858000" y="4123944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When NdFeB May Be Sufficient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Fair comparison: NdFeB advantages in specific scenarios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4023360" cy="29260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663440" y="1554480"/>
            <a:ext cx="4023360" cy="29260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40080" y="16916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NdFeB Suitable When: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40080" y="2148840"/>
            <a:ext cx="36576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Room temperature operation (&lt;80°C)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Controlled indoor environment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Cost is primary concern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Short to medium product life (5-10 years)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Maximum magnetic strength needed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Easy maintenance access available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846320" y="16916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Required When: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846320" y="2148840"/>
            <a:ext cx="36576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High temperature (&gt;150°C)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Harsh or corrosive conditions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Long-term reliability critical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Thermal cycling present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Mission-critical application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✓ Difficult/impossible to replace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Retention Over Time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graphicFrame>
        <p:nvGraphicFramePr>
          <p:cNvPr id="4" name="Chart 0"/>
          <p:cNvGraphicFramePr/>
          <p:nvPr/>
        </p:nvGraphicFramePr>
        <p:xfrm>
          <a:off x="457200" y="1188720"/>
          <a:ext cx="82296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Considerations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188720"/>
            <a:ext cx="82296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188720"/>
            <a:ext cx="9144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28016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Longevity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200400" y="128016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30+ year lifespan reduces replacement frequency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126480" y="128016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waste, fewer resources consumed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057400"/>
            <a:ext cx="82296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7200" y="2057400"/>
            <a:ext cx="9144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214884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Coating Required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200400" y="214884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Eliminates toxic coating materials (nickel, epoxy)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26480" y="21488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Cleaner manufacturing process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2926080"/>
            <a:ext cx="82296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57200" y="2926080"/>
            <a:ext cx="9144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301752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Recyclability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200400" y="301752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SmCo and NdFeB are recyclable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126480" y="30175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circular economy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794760"/>
            <a:ext cx="82296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57200" y="3794760"/>
            <a:ext cx="9144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388620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 Earth Sourcing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200400" y="388620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use rare earth elements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126480" y="388620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suppliers with sustainable practices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Technical Specifications Summary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949900"/>
              </p:ext>
            </p:extLst>
          </p:nvPr>
        </p:nvGraphicFramePr>
        <p:xfrm>
          <a:off x="457200" y="1097280"/>
          <a:ext cx="8229600" cy="329184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Property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SmCo5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Sm2Co17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NdFeB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Remanence (kG)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8.0-9.5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10.0-11.5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11.0-14.5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Coercivity (kOe)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6.5-8.0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6.0-11.0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11.0-14.0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Max Energy (MGOe)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16-22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22-32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35-52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Max Operating Temp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250°C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350°C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80-220°C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Curie Temp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720°C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800°C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310-370°C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Temp Coefficient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-0.035%/°C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-0.030%/°C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-0.11%/°C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Corrosion Resistance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Excellent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Excellent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Poor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Case Study: Aerospace Application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097280"/>
            <a:ext cx="82296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1887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C262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Problem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0080" y="14630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Jet engine actuator magnets using NdFeB were failing after 5,000 flight hours due to thermal cycling (-40°C to +250°C) and resulted in costly unscheduled maintenance.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" y="2011680"/>
            <a:ext cx="822960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0080" y="21031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Solution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40080" y="23774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Switched to Sm2Co17 magnets specifically designed for high-temperature applications. Initial cost increased by 3.5x per unit.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57200" y="2926080"/>
            <a:ext cx="8229600" cy="1371600"/>
          </a:xfrm>
          <a:prstGeom prst="rect">
            <a:avLst/>
          </a:prstGeom>
          <a:solidFill>
            <a:srgbClr val="1C7293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40080" y="30632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Results After 3 Years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14400" y="347472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1. Zero magnet-related failures across entire fleet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2. Eliminated unscheduled maintenance (saving $2.3M annually)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3. Extended service interval from 5,000 to 25,000 flight hours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4. ROI achieved in 14 months despite higher initial cost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Implementation Recommendations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188720"/>
            <a:ext cx="402336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325880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325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234440" y="132588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Assess Operating Conditions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234440" y="164592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Document temperature ranges, environment, expected lifespan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892040" y="1188720"/>
            <a:ext cx="402336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074920" y="1325880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5074920" y="1325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669280" y="132588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Calculate Total Cost of Ownership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669280" y="164592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Include maintenance, replacement, downtime costs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57200" y="2331720"/>
            <a:ext cx="402336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40080" y="2468880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2468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234440" y="246888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Evaluate Risk &amp; Criticality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234440" y="278892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Consider consequences of failure, accessibility for maintenance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892040" y="2331720"/>
            <a:ext cx="402336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5074920" y="2468880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074920" y="2468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4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669280" y="246888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Select Appropriate Grade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669280" y="278892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SmCo5 or Sm2Co17 based on performance requirements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57200" y="3474720"/>
            <a:ext cx="402336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40080" y="3611880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3611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5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234440" y="361188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Partner with Experienced Supplier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234440" y="393192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Ensure proper manufacturing and quality control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892040" y="3474720"/>
            <a:ext cx="402336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5074920" y="3611880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1" name="Text 29"/>
          <p:cNvSpPr/>
          <p:nvPr/>
        </p:nvSpPr>
        <p:spPr>
          <a:xfrm>
            <a:off x="5074920" y="3611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6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5669280" y="361188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Design for Integration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5669280" y="393192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Account for higher brittleness, thermal expansion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Key Takeaways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188720"/>
            <a:ext cx="8229600" cy="329184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94360" y="1261872"/>
            <a:ext cx="164592" cy="16459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188720"/>
            <a:ext cx="7589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SmCo provides superior temperature stability up to 350°C vs NdFeB's 200°C limit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" y="1591056"/>
            <a:ext cx="8229600" cy="329184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94360" y="1664208"/>
            <a:ext cx="164592" cy="16459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591056"/>
            <a:ext cx="7589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Excellent corrosion resistance eliminates need for protective coatings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57200" y="1993392"/>
            <a:ext cx="8229600" cy="329184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94360" y="2066544"/>
            <a:ext cx="164592" cy="16459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1993392"/>
            <a:ext cx="7589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3x better thermal coefficient means more stable performance across temperature ranges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57200" y="2395728"/>
            <a:ext cx="8229600" cy="329184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594360" y="2468880"/>
            <a:ext cx="164592" cy="16459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914400" y="2395728"/>
            <a:ext cx="7589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30+ year service life in harsh environments vs 10-15 years for NdFeB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57200" y="2798064"/>
            <a:ext cx="8229600" cy="329184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94360" y="2871216"/>
            <a:ext cx="164592" cy="16459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2798064"/>
            <a:ext cx="7589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Higher initial cost offset by lower total cost of ownership in demanding applications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57200" y="3200400"/>
            <a:ext cx="8229600" cy="329184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594360" y="3273552"/>
            <a:ext cx="164592" cy="16459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914400" y="3200400"/>
            <a:ext cx="7589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Critical for aerospace, defense, medical, oil &amp; gas, and high-temp industrial use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57200" y="3602736"/>
            <a:ext cx="8229600" cy="329184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594360" y="3675888"/>
            <a:ext cx="164592" cy="16459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914400" y="3602736"/>
            <a:ext cx="7589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Better demagnetization resistance under thermal and mechanical stress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57200" y="4005072"/>
            <a:ext cx="8229600" cy="329184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594360" y="4078224"/>
            <a:ext cx="164592" cy="16459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914400" y="4005072"/>
            <a:ext cx="7589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Choose SmCo when reliability, longevity, and performance matter more than initial cost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Conclusion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828800" y="1828800"/>
            <a:ext cx="5486400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228600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CADCF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Samarium-Cobalt magnets are the </a:t>
            </a:r>
            <a:r>
              <a:rPr lang="en-US" sz="1800" b="1" dirty="0">
                <a:solidFill>
                  <a:srgbClr val="CADCF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superior choice</a:t>
            </a:r>
            <a:r>
              <a:rPr lang="en-US" sz="1800" dirty="0">
                <a:solidFill>
                  <a:srgbClr val="CADCF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for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CADCF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high-temperature, harsh environment, and mission-critical applications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dirty="0">
                <a:solidFill>
                  <a:srgbClr val="CADCF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where long-term reliability and performance stability are paramount.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14400" y="35661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CADCF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While initial costs are higher, the total cost of ownership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14400" y="38404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CADCF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often favors SmCo in demanding applications.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65A8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References &amp; Further Reading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73152" cy="54864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18872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729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Technical Literature: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31520" y="1645920"/>
            <a:ext cx="73152" cy="7315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600200"/>
            <a:ext cx="7498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Magnetic Materials and Their Applications (Springer)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31520" y="1965960"/>
            <a:ext cx="73152" cy="7315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1005840" y="1920240"/>
            <a:ext cx="7498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Rare-Earth Iron Permanent Magnets (Oxford University Press)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31520" y="2286000"/>
            <a:ext cx="73152" cy="7315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240280"/>
            <a:ext cx="7498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IEEE Transactions on Magnetics - Various technical papers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31520" y="2606040"/>
            <a:ext cx="73152" cy="7315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560320"/>
            <a:ext cx="7498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ASM Handbook: Properties and Selection of Magnetic Materials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31520" y="2926080"/>
            <a:ext cx="73152" cy="7315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1005840" y="2880360"/>
            <a:ext cx="7498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Journal of Applied Physics - Samarium-Cobalt studies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31520" y="3246120"/>
            <a:ext cx="73152" cy="7315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6" name="Text 14"/>
          <p:cNvSpPr/>
          <p:nvPr/>
        </p:nvSpPr>
        <p:spPr>
          <a:xfrm>
            <a:off x="1005840" y="3200400"/>
            <a:ext cx="7498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Industry standards: MMPA, IEC, ASTM for permanent magnets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40080" y="365760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40080" y="40233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1646</Words>
  <Application>Microsoft Office PowerPoint</Application>
  <PresentationFormat>On-screen Show (16:9)</PresentationFormat>
  <Paragraphs>430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Benefits of Samarium-Cobalt Magnets over NdFeB</dc:title>
  <dc:subject>PptxGenJS Presentation</dc:subject>
  <dc:creator>Technical Presentation</dc:creator>
  <cp:lastModifiedBy>R&amp;D</cp:lastModifiedBy>
  <cp:revision>2</cp:revision>
  <dcterms:created xsi:type="dcterms:W3CDTF">2026-02-07T10:46:51Z</dcterms:created>
  <dcterms:modified xsi:type="dcterms:W3CDTF">2026-02-07T11:00:37Z</dcterms:modified>
</cp:coreProperties>
</file>