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Efficiency</c:v>
                </c:pt>
              </c:strCache>
            </c:strRef>
          </c:tx>
          <c:spPr>
            <a:solidFill>
              <a:srgbClr val="1C729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9C5-4C49-979D-AEFAE564052E}"/>
              </c:ext>
            </c:extLst>
          </c:dPt>
          <c:dPt>
            <c:idx val="1"/>
            <c:invertIfNegative val="0"/>
            <c:bubble3D val="0"/>
            <c:spPr>
              <a:solidFill>
                <a:srgbClr val="065A8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9C5-4C49-979D-AEFAE564052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2C2C2C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Mechanical
Gears</c:v>
                </c:pt>
                <c:pt idx="1">
                  <c:v>Magnetic
Gears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93</c:v>
                </c:pt>
                <c:pt idx="1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C5-4C49-979D-AEFAE56405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073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75438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560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FRICTIONLESS MAGNETIC GEAR SYSTEMS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5F5F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Next-Generation Power Transmission Technology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OVERVIEW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71600" y="1371600"/>
            <a:ext cx="6400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Introduction &amp; Fundamentals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Operating Principles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Types of Magnetic Gears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Key Benefits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Limitations &amp; Challenges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Applications &amp; Future Outlook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WHAT ARE MAGNETIC GEARS?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88720" y="1645920"/>
            <a:ext cx="67665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gears transmit torque between rotating shafts using magnetic fields instead of mechanical teeth contact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Unlike conventional gears that rely on physical mesh, magnetic gears use the attractive and repulsive forces between permanent magnets to transfer power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HISTORICAL DEVELOPMENT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34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128016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1901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926080" y="12801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First magnetic gear concept patented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18745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1940s-60s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926080" y="1874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Limited development due to weak permanent magnets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4231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246888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1980s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926080" y="2468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Breakthrough with neodymium magnets (NdFeB)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175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1371600" y="30632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2001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26080" y="3063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Coaxial magnetic gear design by Atallah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611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1371600" y="3657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2010s-Present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926080" y="3657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Rapid advancement in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OPERATING PRINCIPLE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Field Interaction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828800"/>
            <a:ext cx="7315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Permanent magnets on rotors create strong magnetic fields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Opposite poles attract, like poles repel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coupling creates torque transmission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Air gap separates components - NO physical contact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GEAR RATIO IN MAGNETIC GEARS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371600" y="1371600"/>
            <a:ext cx="6400800" cy="1097280"/>
          </a:xfrm>
          <a:prstGeom prst="rect">
            <a:avLst/>
          </a:prstGeom>
          <a:solidFill>
            <a:srgbClr val="1C7293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554480" y="164592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Gear Ratio = Number of Pole Pairs on Output / Number of Pole Pairs on Input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29260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Determined by magnet pole pair count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Typical ratios: 3:1 to 15:1 (can go higher)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Fixed ratio based on physical design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TYPE 1: RADIAL FLUX MAGNETIC GEARS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36576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3716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CHARACTERISTICS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5434" y="1521823"/>
            <a:ext cx="29260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flux flows radially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Simple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Compact structure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Most common type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657600" cy="3200400"/>
          </a:xfrm>
          <a:prstGeom prst="rect">
            <a:avLst/>
          </a:prstGeom>
          <a:solidFill>
            <a:srgbClr val="065A82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3716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1391194"/>
            <a:ext cx="3291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Electric vehicles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Wind turbines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Industrial machinery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TYPE 2: AXIAL FLUX MAGNETIC GEARS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36576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3716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CHARACTERISTICS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920240"/>
            <a:ext cx="29260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Flux flows axially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Pancake-like form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Higher torque density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Better cooling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657600" cy="3200400"/>
          </a:xfrm>
          <a:prstGeom prst="rect">
            <a:avLst/>
          </a:prstGeom>
          <a:solidFill>
            <a:srgbClr val="1C7293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3716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ADVANTAGES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1920240"/>
            <a:ext cx="3291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Compact axial length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power density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Modular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TYPE 3: COAXIAL MAGNETIC GEARS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Most Advanced Design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9714" y="1143000"/>
            <a:ext cx="7315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Three concentric rotors with pole pieces between them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Highest torque density of all magnetic gear types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Input and output shafts are coaxial (aligned)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field modulation creates effective gear ratio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Can achieve ratios of 5:1 to 20:1 efficiently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72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645920"/>
            <a:ext cx="13716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BENEFITS</a:t>
            </a:r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1. ZERO MECHANICAL FRICTION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280160"/>
            <a:ext cx="347472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97280" y="14630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IMPACT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97280" y="18288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wear and tear on components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754880" y="1280160"/>
            <a:ext cx="3474720" cy="118872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37760" y="14630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RESULT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937760" y="18288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Extended service life (10-20 years+)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14400" y="2926080"/>
            <a:ext cx="7315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Elimination of friction-related losses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need for lubricants or cooling fluids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Reduced maintenance requirements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Lower operating costs over lifetime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2. SUPERIOR EFFICIENCY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3080239476"/>
              </p:ext>
            </p:extLst>
          </p:nvPr>
        </p:nvGraphicFramePr>
        <p:xfrm>
          <a:off x="914400" y="1188720"/>
          <a:ext cx="731520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3. INHERENT OVERLOAD PROTECTION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71600" y="1371600"/>
            <a:ext cx="6400800" cy="12801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3"/>
          <p:cNvSpPr/>
          <p:nvPr/>
        </p:nvSpPr>
        <p:spPr>
          <a:xfrm>
            <a:off x="1554480" y="173736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When torque exceeds limit, magnets slip without damage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371600" y="301752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Acts like a magnetic clutch during overload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Protects downstream equipment from damage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catastrophic failure like gear tooth breakage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System automatically re-engages when overload clears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4. SILENT OPERATION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66651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gear meshing noise or vibration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Ideal for noise-sensitive environments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Improved workplace comfort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Reduced acoustic emissions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371600" y="393192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C729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Noise reduction: 20-30 dB compared to mechanical gears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5. MISALIGNMENT TOLERANCE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227908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Can tolerate small misalignments without performance loss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Air gap provides flexibility in installation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Reduced precision requirements for mounting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Lower installation and assembly costs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6. HERMETICALLY SEALED OPERATION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280160"/>
            <a:ext cx="3657600" cy="274320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8720" y="15544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CAPABILITY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88720" y="165735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Torque transmitted through non-magnetic barrier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Complete isolation of environments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seals or gaskets needed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937760" y="1280160"/>
            <a:ext cx="3291840" cy="27432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9" name="Text 6"/>
          <p:cNvSpPr/>
          <p:nvPr/>
        </p:nvSpPr>
        <p:spPr>
          <a:xfrm>
            <a:off x="5212080" y="1554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146766" y="1574074"/>
            <a:ext cx="2743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Chemical processing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Food &amp; pharma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Hazardous environments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645920"/>
            <a:ext cx="13716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LIMITATIONS &amp; CHALLENGES</a:t>
            </a:r>
            <a:endParaRPr lang="en-US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1. HIGH INITIAL COST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71600" y="1371600"/>
            <a:ext cx="6400800" cy="109728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6" name="Text 3"/>
          <p:cNvSpPr/>
          <p:nvPr/>
        </p:nvSpPr>
        <p:spPr>
          <a:xfrm>
            <a:off x="1554480" y="169164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Cost: 3-5x higher than equivalent mechanical gears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371600" y="2834640"/>
            <a:ext cx="6400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Expensive rare-earth permanent magnets (NdFeB)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Complex manufacturing processes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Specialized assembly procedures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ROI depends on reduced maintenance and energy savings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2. LARGER SIZE &amp; WEIGHT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Lower torque density than modern mechanical gears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 larger diameter to achieve same torque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Heavy permanent magnets increase weight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Typically 30-50% larger and heavier than mechanical equivalents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Space constraints in compact 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3. TEMPERATURE SENSITIVITY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828800" y="1371600"/>
            <a:ext cx="5486400" cy="9144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6" name="Text 3"/>
          <p:cNvSpPr/>
          <p:nvPr/>
        </p:nvSpPr>
        <p:spPr>
          <a:xfrm>
            <a:off x="2011680" y="164592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NdFeB magnets lose strength above 150-200°C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371600" y="265176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Permanent demagnetization at Curie temperature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Performance degradation in high-temperature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active cooling in some cases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Alternative high-temp magnets (SmCo) are more expensive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4. LIMITED MAXIMUM TORQUE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463040"/>
            <a:ext cx="6400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Pull-out torque limit before magnetic slip occurs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Not suitable for very high-torque 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Current practical limit: ~10,000 Nm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Mechanical gears can handle much higher torques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Best suited for medium-torque 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5. AIR GAP SENSITIVITY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463040"/>
            <a:ext cx="6400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Torque density decreases exponentially with air gap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precise manufacturing tolerances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Typical air gap: 1-3 mm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Any increase reduces performance significantly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Vibration and thermal expansion can affect gap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1295C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6. DEMAGNETIZATION RISK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0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463040"/>
            <a:ext cx="6400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Permanent magnets can lose magnetization over time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Causes: excessive heat, strong external fields, mechanical shock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Irreversible performance degradation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Difficult and expensive to repair or remagnetize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Requires protective design measures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APPLICATION: WIND TURBINES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3716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1463040"/>
            <a:ext cx="6400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Replace heavy, maintenance-intensive gearboxes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 downtime and maintenance costs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Improve reliability in harsh offshore environments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Overload protection during wind gusts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371600" y="3749040"/>
            <a:ext cx="64008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3"/>
          <p:cNvSpPr/>
          <p:nvPr/>
        </p:nvSpPr>
        <p:spPr>
          <a:xfrm>
            <a:off x="1554480" y="39319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Challenge: Scaling to multi-MW turbines requires very large diameters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APPLICATIONS: EVs &amp; ROBOTICS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3657600" cy="3017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4630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ELECTRIC VEHICLES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920240"/>
            <a:ext cx="29260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Silent powertrain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High efficiency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Compact in-wheel motors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Reduced drivetrain complexity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280160"/>
            <a:ext cx="3657600" cy="3017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4630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ROBOTICS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20640" y="1920240"/>
            <a:ext cx="29260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Precise control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Backdriveable joints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Safe human interaction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No backlash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COMPARATIVE SUMMARY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751867"/>
              </p:ext>
            </p:extLst>
          </p:nvPr>
        </p:nvGraphicFramePr>
        <p:xfrm>
          <a:off x="731520" y="1280160"/>
          <a:ext cx="7680960" cy="2438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PARAMETER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MECHANICAL GEARS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MAGNETIC GEARS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Efficiency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93-96%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97-99%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Maintenance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Regular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Minimal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Noise Level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Overload Protection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Inherent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Low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Weight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Heavy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Torque Capacity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Very High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C2C2C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Limited</a:t>
                      </a:r>
                      <a:endParaRPr lang="en-US" sz="14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FUTURE OUTLOOK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Cost reduction through manufacturing advances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Development of alternative magnet materials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Improved torque density through design optimization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Growing adoption in renewable energy and EVs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Integration with direct-drive systems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2C2C2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Hybrid designs combining magnetic and mechanical elements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Arial Black" pitchFamily="34" charset="-122"/>
                <a:cs typeface="Times New Roman" panose="02020603050405020304" pitchFamily="18" charset="0"/>
              </a:rPr>
              <a:t>CONCLUSION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71600" y="2103120"/>
            <a:ext cx="6400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5F5F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Magnetic gears offer revolutionary advantages in efficiency, reliability, and maintenance, but face challenges in cost and torque capacity. Best suited for applications where their unique benefits justify the premium.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871</Words>
  <Application>Microsoft Office PowerPoint</Application>
  <PresentationFormat>On-screen Show (16:9)</PresentationFormat>
  <Paragraphs>215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Arial 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Frictionless Magnetic Gear Systems</dc:title>
  <dc:subject>PptxGenJS Presentation</dc:subject>
  <dc:creator>Technical Presentation</dc:creator>
  <cp:lastModifiedBy>R&amp;D</cp:lastModifiedBy>
  <cp:revision>2</cp:revision>
  <dcterms:created xsi:type="dcterms:W3CDTF">2026-02-08T04:27:34Z</dcterms:created>
  <dcterms:modified xsi:type="dcterms:W3CDTF">2026-02-09T04:04:47Z</dcterms:modified>
</cp:coreProperties>
</file>