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1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Ratchet and Pawl Mechanism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919549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1F5F9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Design, Working Principle, and Applications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0" y="3474720"/>
            <a:ext cx="1828800" cy="73152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Table of Contents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875212" y="930729"/>
            <a:ext cx="69494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1. Introduction to Ratchet Mechanism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2. Components and Construction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3. Working Principle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4. Types of Ratchet Mechanisms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5. Design Considerations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6. Applications in Industry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7. Advantages and Limitations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8. Future Developments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What is a Ratchet Mechanism?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280160"/>
            <a:ext cx="4297680" cy="3474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1201783"/>
            <a:ext cx="34747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 mechanical device that allows motion in one direction only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Consists of a toothed wheel (ratchet) and a pivoted catch (pawl)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Prevents backward motion through mechanical interference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Essential for unidirectional power transmission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31520" y="3931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Feature: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31520" y="42976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Allows rotation in one direction while preventing reverse motion through mechanical engagement between teeth and pawl.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History and Development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4630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~1200s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63040" y="150876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Ancient Times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931920" y="15087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Used in medieval windmills and water wheels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286000"/>
            <a:ext cx="548640" cy="54864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0080" y="2286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1700s-1800s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463040" y="233172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Industrial Revolution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931920" y="233172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Refined for precision machinery and clocks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" y="3108960"/>
            <a:ext cx="548640" cy="54864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40080" y="31089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1900s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63040" y="31546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Modern Era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931920" y="3154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Precision ratchets in hand tools and mechanisms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40080" y="3931920"/>
            <a:ext cx="548640" cy="54864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40080" y="3931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2000s+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463040" y="3977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Contemporary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931920" y="39776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Advanced materials and micro-ratchets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Main Components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768096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645920"/>
            <a:ext cx="640080" cy="6400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645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37360" y="16002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Ratchet Wheel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737360" y="20116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Toothed wheel with asymmetric teeth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206240" y="178308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Hardened steel construction • Precision tooth geometry • Corrosion resistant finish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651760"/>
            <a:ext cx="768096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914400" y="2834640"/>
            <a:ext cx="640080" cy="6400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834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737360" y="27889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737360" y="32004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Pivoted lever that engages teeth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206240" y="297180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Spring-loaded design • Wear-resistant tip • Precise pivot point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840480"/>
            <a:ext cx="768096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14400" y="4023360"/>
            <a:ext cx="640080" cy="6400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0233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737360" y="39776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737360" y="43891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Maintains pawl engagement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206240" y="416052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Constant engagement force • Fatigue-resistant material • Adjustable tension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Working Principle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80160"/>
            <a:ext cx="822960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44805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pawl rides over teeth during forward rotation but engages to prevent reverse motion.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Operating Cycle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1572768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5727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54480" y="16002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Forward Rotation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749040" y="155448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Ratchet wheel rotates in permitted direction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17920" y="15544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 slides over sloped tooth faces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24028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2350008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3500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554480" y="237744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 Engagement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749040" y="233172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 maintains contact with teeth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217920" y="233172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 drops into tooth valley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01752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" y="3127248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31272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554480" y="315468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Reverse Prevention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749040" y="310896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 engages vertical tooth face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217920" y="310896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Mechanical lock prevents backward motion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31520" y="379476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" y="3904488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39044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554480" y="39319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Continuous Operation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749040" y="388620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Cycle repeats with each tooth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217920" y="388620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Incremental motion control achieved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Types of Ratchet Mechanisms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80160"/>
            <a:ext cx="82296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External vs Internal Ratchets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641642"/>
              </p:ext>
            </p:extLst>
          </p:nvPr>
        </p:nvGraphicFramePr>
        <p:xfrm>
          <a:off x="731520" y="1463040"/>
          <a:ext cx="7680960" cy="3291841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Aspect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External Ratchet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Internal Ratchet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Design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Teeth on outer circumference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Teeth on inner circumference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Space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Requires more radial space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Compact, space-efficient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Strength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Higher torque capacity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Limited by ring thickness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Maintenance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Easy access for cleaning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Protected from debris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Applications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Winches, heavy machinery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Clocks, hand tools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Cost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Lower manufacturing cost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93B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Higher precision required</a:t>
                      </a:r>
                      <a:endParaRPr lang="en-US" sz="13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F5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Tooth Geometry and Design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63040"/>
            <a:ext cx="36576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Asymmetric tooth profile is critical for operation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Sloped face allows pawl to ride over during forward motion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Vertical face provides positive engagement for locking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Tooth pitch determines holding resolution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Material hardness affects wear resistance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Surface finish impacts noise and efficiency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54880" y="1645920"/>
            <a:ext cx="3657600" cy="292608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9202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Parameters: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937760" y="2377440"/>
            <a:ext cx="32918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Pressure angle: 30-45°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Tooth height: 0.3-0.5 × pitch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Root radius: 0.2 × pitch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Tip clearance: 0.1-0.15mm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Hardness: 45-55 HRC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Materials and Manufacturing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Ratchet Wheel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926080" y="157276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Hardened Steel (SAE 4140)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852160" y="157276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Machining + Heat Treatment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" y="224028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35000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926080" y="235000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Tool Steel (D2, A2)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852160" y="235000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Precision Grinding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01752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12724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926080" y="312724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 Steel (AISI 1095)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852160" y="312724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Heat Treatment + Tempering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794760"/>
            <a:ext cx="7680960" cy="6858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90448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Housing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926080" y="39044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Cast Iron / Aluminum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852160" y="390448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Casting + Machining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14400" y="4572000"/>
            <a:ext cx="7315200" cy="2743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Surface treatments: Nitriding, Carburizing, or Chrome Plating for enhanced wear resistance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Design Considerations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63040"/>
            <a:ext cx="256032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002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Load Capacity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2286000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Tooth strength analysis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Contact stress calculation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Factor of safety: 2-3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Peak vs continuous load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74720" y="1463040"/>
            <a:ext cx="256032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7472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3474720" y="16002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Engagement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0" y="2286000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 force selection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 pivot design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Engagement angle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Backlash control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09360" y="1463040"/>
            <a:ext cx="256032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463040"/>
            <a:ext cx="2560320" cy="548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16002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Reliability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92240" y="2286000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Wear resistance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Fatigue life prediction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Lubrication strategy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Failure mode analysis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Applications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474720" y="2926080"/>
            <a:ext cx="2194560" cy="7315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1F5F9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Practical Uses in Industry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Common Applications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80160"/>
            <a:ext cx="82296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Socket Wrenches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6304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Allows continuous rotation in tightening direction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Small arc of motion required (5-10 degrees)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Reversible mechanism for loosening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Fine tooth pitch (36-72 teeth) for tight spaces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Quick release mechanism for socket changes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937760" y="1645920"/>
            <a:ext cx="3474720" cy="2926080"/>
          </a:xfrm>
          <a:prstGeom prst="rect">
            <a:avLst/>
          </a:prstGeom>
          <a:solidFill>
            <a:srgbClr val="F1F5F9"/>
          </a:solidFill>
          <a:ln w="254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120640" y="19202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9E0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Advantages: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20640" y="2377440"/>
            <a:ext cx="3108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Faster than standard wrenches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Works in confined spaces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Reduces operator fatigue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Consistent torque application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Durable and reliable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Winches and Hoists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63040"/>
            <a:ext cx="38404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Critical safety component in lifting equipment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Prevents load from dropping when handle released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Multiple pawls for redundancy in heavy-duty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Must withstand shock loads and vibration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Regular inspection required for safety compliance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120640" y="1645920"/>
            <a:ext cx="3291840" cy="1280160"/>
          </a:xfrm>
          <a:prstGeom prst="rect">
            <a:avLst/>
          </a:prstGeom>
          <a:solidFill>
            <a:srgbClr val="DC262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120640" y="1920240"/>
            <a:ext cx="3291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Safety Critical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20640" y="32004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Types of Winches: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3657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Hand-operated winches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Electric winches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Hydraulic systems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Marine applications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Application: Clock and Watch Mechanisms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63040"/>
            <a:ext cx="7315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Prevents mainspring from unwinding during winding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Ensures precise timekeeping through controlled energy release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Micro-ratchets with extremely fine tooth pitch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manufacturing to minimize backlash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combined with click spring for audible feedback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71600" y="3931920"/>
            <a:ext cx="6400800" cy="82296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54480" y="411480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Requirements: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54480" y="4434840"/>
            <a:ext cx="6035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Tolerances in micrometers • Surface finish Ra &lt; 0.2μm • Tooth error &lt; 5 arc seconds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Bicycle Freewheel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1097280" y="155448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Function: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017520" y="15544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Allows wheel to rotate freely when pedaling stops (coasting)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103120"/>
            <a:ext cx="731520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1488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Design: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17520" y="21488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Multiple pawls (2-6) for redundancy and smooth engagement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14400" y="2697480"/>
            <a:ext cx="731520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7432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Engagement: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017520" y="27432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Rapid pickup when pedaling resumes (within 5-10 degrees)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3291840"/>
            <a:ext cx="731520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33375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Noise: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017520" y="33375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Characteristic clicking sound from pawl engagement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886200"/>
            <a:ext cx="7315200" cy="0"/>
          </a:xfrm>
          <a:prstGeom prst="line">
            <a:avLst/>
          </a:prstGeom>
          <a:noFill/>
          <a:ln w="12700">
            <a:solidFill>
              <a:srgbClr val="F1F5F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9728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Maintenance: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017520" y="39319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Requires periodic lubrication and cleaning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Application: Industrial Machinery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50876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1188720" y="14630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Conveyor Systems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0" y="146304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Position locking and indexing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01168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1188720" y="196596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Press Machines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114800" y="196596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Height adjustment and safety lock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251460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1188720" y="24688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Machine Tools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114800" y="246888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Feed mechanisms and positioning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14400" y="301752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1188720" y="29718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Printing Presses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14800" y="297180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Paper feed control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352044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1188720" y="347472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Textile Machinery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14800" y="347472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Fabric tension control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4023360"/>
            <a:ext cx="137160" cy="1371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1188720" y="39776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Packaging Equipment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114800" y="397764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Product positioning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Additional Applications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96834" y="914400"/>
            <a:ext cx="694944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Automotive parking brake systems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Adjustable furniture (reclining chairs, hospital beds)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Cable ties and zip ties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Measuring tapes with lock mechanisms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Seatbelt retractors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Fishing reels (anti-reverse)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Turnstiles and gates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Pipe wrenches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Cable pullers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Jacks and lifting devices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Advantages of Ratchet Mechanisms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365760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691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554480" y="16002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Simple Design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54480" y="199339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Few moving parts, easy to manufacture and maintain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0" y="1463040"/>
            <a:ext cx="365760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92040" y="1691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577840" y="16002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Reliable Operation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577840" y="199339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Mechanical engagement provides positive locking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606040"/>
            <a:ext cx="365760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6868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554480" y="27432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Power Required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54480" y="313639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Passive mechanism, works without external energy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754880" y="2606040"/>
            <a:ext cx="365760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89204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577840" y="27432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Compact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577840" y="313639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Small size relative to load capacity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1520" y="3749040"/>
            <a:ext cx="365760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68680" y="3977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554480" y="38862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Cost Effective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554480" y="427939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Low manufacturing and maintenance costs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754880" y="3749040"/>
            <a:ext cx="3657600" cy="1005840"/>
          </a:xfrm>
          <a:prstGeom prst="rect">
            <a:avLst/>
          </a:prstGeom>
          <a:solidFill>
            <a:srgbClr val="F1F5F9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4892040" y="3977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577840" y="38862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Immediate Engagement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577840" y="427939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Instant locking with minimal backlash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Limitations and Challenges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solidFill>
            <a:srgbClr val="F1F5F9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087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C262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Wear and Tear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834640" y="15087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Tooth surfaces subject to impact and sliding wear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0" y="15087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 Use hardened materials, regular inspection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" y="2103120"/>
            <a:ext cx="7680960" cy="548640"/>
          </a:xfrm>
          <a:prstGeom prst="rect">
            <a:avLst/>
          </a:prstGeom>
          <a:solidFill>
            <a:srgbClr val="F1F5F9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1488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C262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Backlash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834640" y="2148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Small amount of free play between teeth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669280" y="21488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 Fine tooth pitch, precision manufacturing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743200"/>
            <a:ext cx="7680960" cy="548640"/>
          </a:xfrm>
          <a:prstGeom prst="rect">
            <a:avLst/>
          </a:prstGeom>
          <a:solidFill>
            <a:srgbClr val="F1F5F9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2788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C262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Noise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834640" y="2788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Clicking sound during operation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669280" y="2788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 Rubber dampers, optimized tooth geometry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383280"/>
            <a:ext cx="7680960" cy="548640"/>
          </a:xfrm>
          <a:prstGeom prst="rect">
            <a:avLst/>
          </a:prstGeom>
          <a:solidFill>
            <a:srgbClr val="F1F5F9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4290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C262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One-Way Motion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834640" y="34290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Reversing requires disengaging mechanism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669280" y="342900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 Reversible designs with selector switch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1520" y="4023360"/>
            <a:ext cx="7680960" cy="548640"/>
          </a:xfrm>
          <a:prstGeom prst="rect">
            <a:avLst/>
          </a:prstGeom>
          <a:solidFill>
            <a:srgbClr val="F1F5F9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4400" y="406908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C262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Load Concentration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834640" y="4069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stress on engaged tooth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669280" y="40690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0B98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 Multiple pawls, wider teeth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Maintenance and Care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63040"/>
            <a:ext cx="384048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Regular inspection of tooth wear patterns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Cleaning to remove dirt and debris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Appropriate lubrication (light oil for most applications)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Spring tension verification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Pawl pivot point inspection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Replacement when teeth show significant wear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Sound testing for unusual noises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Functional testing under load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937760" y="1645920"/>
            <a:ext cx="3474720" cy="2926080"/>
          </a:xfrm>
          <a:prstGeom prst="rect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19202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Inspection Schedule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20640" y="25603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Daily: Visual check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Weekly: Function test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Monthly: Cleaning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Quarterly: Lubrication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Annually: Complete inspection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Testing and Quality Control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087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Dimensional Inspection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206240" y="150876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CMM, optical measurement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2011680"/>
            <a:ext cx="768096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0574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Hardness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206240" y="20574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Rockwell, Vickers testing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560320"/>
            <a:ext cx="768096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6060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Load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206240" y="260604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Static and dynamic load application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3108960"/>
            <a:ext cx="768096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1546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Endurance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206240" y="315468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Cyclic operation to failure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768096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7033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Noise Level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206240" y="3703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Acoustic measurement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4206240"/>
            <a:ext cx="768096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2519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Engagement 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206240" y="425196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Backlash and pickup angle measurement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Modern Innovations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36576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600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Advanced Materials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199339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Ceramic composites, carbon fiber reinforced polymers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463040"/>
            <a:ext cx="36576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37760" y="1600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Micro-Ratchets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37760" y="199339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MEMS-scale devices for medical and electronic applications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514600"/>
            <a:ext cx="36576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14400" y="26517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Silent Operation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04495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Rubber-coated pawls, optimized tooth profiles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754880" y="2514600"/>
            <a:ext cx="36576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937760" y="26517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Smart Ratchets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937760" y="304495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Sensors for wear detection and predictive maintenance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566160"/>
            <a:ext cx="36576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14400" y="3703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3D Printed Prototypes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14400" y="409651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Rapid prototyping and custom designs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754880" y="3566160"/>
            <a:ext cx="3657600" cy="914400"/>
          </a:xfrm>
          <a:prstGeom prst="rect">
            <a:avLst/>
          </a:prstGeom>
          <a:solidFill>
            <a:srgbClr val="F1F5F9"/>
          </a:solidFill>
          <a:ln w="254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937760" y="3703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82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Ratchets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937760" y="409651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Non-contact designs using magnetic forces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Future Trends and Developments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18457" y="914400"/>
            <a:ext cx="69494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Integration with IoT for condition monitoring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Self-lubricating materials for maintenance-free operation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Biomimetic designs inspired by nature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Variable engagement mechanisms for adjustable locking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Nano-scale ratchets for molecular machines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Adaptive systems with automatic wear compensation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Hybrid electric-mechanical ratchets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Augmented reality for maintenance and training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Design and Analysis Software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64592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97280" y="173736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CAD Software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205740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SolidWorks, CATIA, Inventor, Fusion 360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46888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97280" y="256032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FEA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97280" y="288036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ANSYS, Abaqus, COMSOL Multiphysics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329184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97280" y="338328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Motion Simulation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97280" y="370332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ADAMS, RecurDyn, MapleSim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14400" y="4114800"/>
            <a:ext cx="7315200" cy="685800"/>
          </a:xfrm>
          <a:prstGeom prst="rect">
            <a:avLst/>
          </a:prstGeom>
          <a:solidFill>
            <a:srgbClr val="F1F5F9"/>
          </a:solidFill>
          <a:ln w="12700">
            <a:solidFill>
              <a:srgbClr val="3B82F6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097280" y="420624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Optimization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97280" y="4526280"/>
            <a:ext cx="6949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MATLAB, OptiStruct, modeFRONTIER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Safety Considerations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63040"/>
            <a:ext cx="384048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Regular inspection programs for critical applications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Load capacity clearly marked and never exceeded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Backup systems for safety-critical applications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Proper training for operators and maintenance personnel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Use of appropriate personal protective equipment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Compliance with relevant safety standards (OSHA, ANSI)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Documentation of maintenance and inspection history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Immediate replacement of worn components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937760" y="1828800"/>
            <a:ext cx="3474720" cy="2560320"/>
          </a:xfrm>
          <a:prstGeom prst="rect">
            <a:avLst/>
          </a:prstGeom>
          <a:solidFill>
            <a:srgbClr val="DC262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937760" y="2103120"/>
            <a:ext cx="3474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⚠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937760" y="292608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Critical Safety Item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347472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Never bypass or disable ratchet mechanisms in lifting or load-holding applications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Takeaways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274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55448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554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554480" y="155448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Ratchet and pawl provides simple, reliable one-way motion control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19456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54480" y="219456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Wide range of applications from hand tools to industrial machinery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283464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14400" y="2834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554480" y="283464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Proper material selection and maintenance critical for longevity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14400" y="347472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3474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54480" y="347472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Safety-critical component in lifting and load-holding applications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411480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14400" y="4114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54480" y="411480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Continuous innovation with new materials and smart features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Thank You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2860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1F5F9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Ratchet and Pawl Mechanism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0" y="3017520"/>
            <a:ext cx="2743200" cy="7315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3474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1355</Words>
  <Application>Microsoft Office PowerPoint</Application>
  <PresentationFormat>On-screen Show (16:9)</PresentationFormat>
  <Paragraphs>352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Ratchet and Pawl Mechanism</dc:title>
  <dc:subject>PptxGenJS Presentation</dc:subject>
  <dc:creator>Claude</dc:creator>
  <cp:lastModifiedBy>R&amp;D</cp:lastModifiedBy>
  <cp:revision>2</cp:revision>
  <dcterms:created xsi:type="dcterms:W3CDTF">2026-02-09T05:16:01Z</dcterms:created>
  <dcterms:modified xsi:type="dcterms:W3CDTF">2026-02-09T05:31:40Z</dcterms:modified>
</cp:coreProperties>
</file>