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52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SILICA CHIP DESIGNING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From Silicon Wafers to Advanced Integrated Circuits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800" y="374904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Contents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3533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3533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2801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Silica Chips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8105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97280" y="17373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Properties &amp; Why Silicon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2677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267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7280" y="21945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Chip Design Process Overview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" y="27249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7249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9728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Front-End Design (Logic Design)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40080" y="31821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821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Back-End Design (Physical Design)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40080" y="36393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6393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97280" y="35661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Processes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40080" y="40965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0965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97280" y="40233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 &amp; Validation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40080" y="4553712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553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97280" y="44805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Advanced Technologies &amp; Future Trends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What is a Silica Chip?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840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188720"/>
            <a:ext cx="73152" cy="34747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371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silica chip, or silicon chip, is an integrated circuit manufactured from a thin slice of crystalline silicon. It contains billions of microscopic transistors that process and store digital information.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Components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356616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Transistors, interconnects, dielectric layers, metal layers, and substrate form the foundation of modern computing.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828800"/>
            <a:ext cx="32004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Why Silicon?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188720"/>
            <a:ext cx="41148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173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Abundance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most abundant element in Earth's crust, making it cost-effective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800600" y="1188720"/>
            <a:ext cx="411480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800600" y="1188720"/>
            <a:ext cx="41148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074920" y="14173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 Properties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74920" y="182880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 electrical characteristics for switching and amplification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411480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3017520"/>
            <a:ext cx="41148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2461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Dioxide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1520" y="365760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Forms excellent insulating layer (SiO₂) for device isolation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800600" y="3017520"/>
            <a:ext cx="411480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800600" y="3017520"/>
            <a:ext cx="41148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5074920" y="32461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Melting Point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074920" y="365760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Withstands high processing temperatures (1414°C)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Chip Design Process Overview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82980" y="210312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/>
          <p:nvPr/>
        </p:nvSpPr>
        <p:spPr>
          <a:xfrm>
            <a:off x="98298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2651760"/>
            <a:ext cx="10515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60020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8" name="Shape 6"/>
          <p:cNvSpPr/>
          <p:nvPr/>
        </p:nvSpPr>
        <p:spPr>
          <a:xfrm>
            <a:off x="169164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94310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194310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600200" y="2651760"/>
            <a:ext cx="10515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Architecture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56032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13" name="Shape 11"/>
          <p:cNvSpPr/>
          <p:nvPr/>
        </p:nvSpPr>
        <p:spPr>
          <a:xfrm>
            <a:off x="265176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903220" y="210312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5" name="Text 13"/>
          <p:cNvSpPr/>
          <p:nvPr/>
        </p:nvSpPr>
        <p:spPr>
          <a:xfrm>
            <a:off x="290322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743200" y="2651760"/>
            <a:ext cx="685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RTL Design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52044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18" name="Shape 16"/>
          <p:cNvSpPr/>
          <p:nvPr/>
        </p:nvSpPr>
        <p:spPr>
          <a:xfrm>
            <a:off x="361188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86334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386334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520440" y="2651760"/>
            <a:ext cx="10515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48056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823460" y="210312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5" name="Text 23"/>
          <p:cNvSpPr/>
          <p:nvPr/>
        </p:nvSpPr>
        <p:spPr>
          <a:xfrm>
            <a:off x="482346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663440" y="2651760"/>
            <a:ext cx="685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4068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28" name="Shape 26"/>
          <p:cNvSpPr/>
          <p:nvPr/>
        </p:nvSpPr>
        <p:spPr>
          <a:xfrm>
            <a:off x="553212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78358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578358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532120" y="265176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Design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0080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33" name="Shape 31"/>
          <p:cNvSpPr/>
          <p:nvPr/>
        </p:nvSpPr>
        <p:spPr>
          <a:xfrm>
            <a:off x="649224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743700" y="210312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5" name="Text 33"/>
          <p:cNvSpPr/>
          <p:nvPr/>
        </p:nvSpPr>
        <p:spPr>
          <a:xfrm>
            <a:off x="674370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492240" y="2651760"/>
            <a:ext cx="960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360920" y="2743200"/>
            <a:ext cx="91440" cy="182880"/>
          </a:xfrm>
          <a:prstGeom prst="rightArrow">
            <a:avLst/>
          </a:prstGeom>
          <a:solidFill>
            <a:srgbClr val="21295C"/>
          </a:solidFill>
          <a:ln/>
        </p:spPr>
      </p:sp>
      <p:sp>
        <p:nvSpPr>
          <p:cNvPr id="38" name="Shape 36"/>
          <p:cNvSpPr/>
          <p:nvPr/>
        </p:nvSpPr>
        <p:spPr>
          <a:xfrm>
            <a:off x="7452360" y="1828800"/>
            <a:ext cx="86868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770382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0" name="Text 38"/>
          <p:cNvSpPr/>
          <p:nvPr/>
        </p:nvSpPr>
        <p:spPr>
          <a:xfrm>
            <a:off x="7703820" y="2103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543800" y="2651760"/>
            <a:ext cx="685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Front-End Design: Specification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7160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1149531"/>
            <a:ext cx="71323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functional requirements and performance targets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consumption constraints and thermal limits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and cost targets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Interface protocols and standards compliance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Operating frequency and voltage requirements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57200" y="3657600"/>
            <a:ext cx="8229600" cy="9144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379476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Success Factor: Clear specifications prevent costly redesigns later in the process.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Architecture Design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280160"/>
            <a:ext cx="73152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3716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Partitioning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0" y="137160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Divide design into functional blocks and modules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2148840"/>
            <a:ext cx="73152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2402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Path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114800" y="224028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how data flows through the system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3017520"/>
            <a:ext cx="73152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1089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Logic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114800" y="310896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Specify state machines and control signals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388620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3886200"/>
            <a:ext cx="73152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39776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Hierarchy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14800" y="397764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Cache, RAM, registers organization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RTL Design (Register Transfer Level)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Description Languages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92024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Verilog: C-like syntax, widely adopted in industry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VHDL: Strongly typed, used in aerospace and defense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SystemVerilog: Enhanced verification capabilities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Concepts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393192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Registers, combinational logic, sequential logic, finite state machines, pipelining, and clock domains.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846320" y="1188720"/>
            <a:ext cx="3840480" cy="34747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14630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Verilog Module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0" y="20116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module adder(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input [7:0] a, b,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input cin,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output [7:0] sum,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output cout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);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assign {cout,sum} = 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  a + b + cin;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endmodule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6977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Functional Verification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21377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1312817"/>
            <a:ext cx="7132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Verification Techniques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14400" y="1642654"/>
            <a:ext cx="77724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Simulation: Digital waveform analysis using testbenches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Verification: Mathematical proof of correctness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Emulation: Hardware acceleration for faster verification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Coverage Analysis: Ensure all code paths are tested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Assertion-Based Verification: Runtime property checking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Logic Synthesis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13716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63040"/>
            <a:ext cx="2194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RTL Code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108960" y="1691640"/>
            <a:ext cx="731520" cy="457200"/>
          </a:xfrm>
          <a:prstGeom prst="rightArrow">
            <a:avLst/>
          </a:prstGeom>
          <a:solidFill>
            <a:srgbClr val="1C7293"/>
          </a:solidFill>
          <a:ln/>
        </p:spPr>
      </p:sp>
      <p:sp>
        <p:nvSpPr>
          <p:cNvPr id="6" name="Shape 4"/>
          <p:cNvSpPr/>
          <p:nvPr/>
        </p:nvSpPr>
        <p:spPr>
          <a:xfrm>
            <a:off x="3931920" y="1188720"/>
            <a:ext cx="2560320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0" y="1463040"/>
            <a:ext cx="2194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 Tool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83680" y="1691640"/>
            <a:ext cx="731520" cy="457200"/>
          </a:xfrm>
          <a:prstGeom prst="rightArrow">
            <a:avLst/>
          </a:prstGeom>
          <a:solidFill>
            <a:srgbClr val="1C7293"/>
          </a:solidFill>
          <a:ln/>
        </p:spPr>
      </p:sp>
      <p:sp>
        <p:nvSpPr>
          <p:cNvPr id="9" name="Shape 7"/>
          <p:cNvSpPr/>
          <p:nvPr/>
        </p:nvSpPr>
        <p:spPr>
          <a:xfrm>
            <a:off x="7406640" y="1188720"/>
            <a:ext cx="1280160" cy="13716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10" name="Text 8"/>
          <p:cNvSpPr/>
          <p:nvPr/>
        </p:nvSpPr>
        <p:spPr>
          <a:xfrm>
            <a:off x="7498080" y="141732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Gate-Level Netlist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 Optimizations: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1520" y="3383280"/>
            <a:ext cx="7955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optimization: Minimize gate count and chip area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optimization: Meet clock frequency targets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optimization: Reduce dynamic and static power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Back-End Design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Implementation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Floorplanning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7160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13716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71600" y="15544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Partition chip area into functional blocks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 macros (RAM, ROM, IP blocks)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power grid and I/O pad locations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routing channels between blocks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 wire length and congestion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Cell Placement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6002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600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80160" y="14630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Placement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80160" y="18288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Rough positioning to minimize total wire length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2788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7889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80160" y="26517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Legalization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80160" y="301752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 cells to grid and remove overlaps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365760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31520" y="39776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977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80160" y="38404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Detailed Placement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80160" y="420624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Fine-tune positions for timing and routability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Clock Tree Synthesis (CTS)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1371600"/>
            <a:ext cx="7132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Purpose: Distribute clock signal to all sequential elements with minimal skew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57200" y="2103120"/>
            <a:ext cx="411480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40080" y="22860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Metrics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743200"/>
            <a:ext cx="35661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Skew: Timing difference between clock arrivals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Insertion Delay: Source to sink latency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 Time: Signal rise/fall time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754880" y="2103120"/>
            <a:ext cx="3931920" cy="24688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6"/>
          <p:cNvSpPr/>
          <p:nvPr/>
        </p:nvSpPr>
        <p:spPr>
          <a:xfrm>
            <a:off x="4937760" y="22860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CTS Techniques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120640" y="2743200"/>
            <a:ext cx="3383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H-Tree topology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X-Tree topology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Buffer insertion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gating for power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Routing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Routing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737360"/>
            <a:ext cx="411480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92024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Assigns nets to routing regions and determines approximate paths. Creates routing guides for detailed routing.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0" y="11887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Detailed Routing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0" y="1737360"/>
            <a:ext cx="411480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754880" y="192024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Assigns specific metal layers and tracks. Ensures DRC compliance and minimizes crosstalk and resistance.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3291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Routing Challenges: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1520" y="3749040"/>
            <a:ext cx="7955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 wire RC delay and signal integrity issues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 routing congestion in high-density areas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 design rule constraints for manufacturability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Physical Verification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743200" cy="3017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155448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DRC (Design Rule Check)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2194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width and spacing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 overlap requirements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 density rules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383280" y="1280160"/>
            <a:ext cx="2743200" cy="3017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554480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6616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LVS (Layout vs Schematic)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657600" y="2834640"/>
            <a:ext cx="2194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Netlist matching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 parameter verification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Connectivity checking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6309360" y="1280160"/>
            <a:ext cx="2743200" cy="3017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40" y="1554480"/>
            <a:ext cx="548640" cy="5486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9224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ERC (Electrical Rule Check)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583680" y="2834640"/>
            <a:ext cx="2194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Antenna effect violations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Electromigration limits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Power/ground connectivity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Static Timing Analysis (STA)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630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 verifies that all paths in the design meet timing requirements without running simulations.</a:t>
            </a:r>
            <a:endParaRPr lang="en-US" sz="1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24688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Timing Checks: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292608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Setup Time: Data must be stable before clock edge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 Time: Data must remain stable after clock edge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Clock-to-Q Delay: Register output delay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Propagation Delay: Combinational logic delay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0" y="24688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Timing Paths: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46320" y="292608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Register-to-Register (most common)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Input-to-Register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Register-to-Output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Input-to-Output (combinational)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Fabrication Process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Design to Silicon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Silicon Wafer Processing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50876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80160" y="1325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Wafer Preparation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80160" y="16916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 growth (Czochralski process), slicing, polishing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937760" y="118872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212080" y="150876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0" name="Text 8"/>
          <p:cNvSpPr/>
          <p:nvPr/>
        </p:nvSpPr>
        <p:spPr>
          <a:xfrm>
            <a:off x="521208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60720" y="1325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760720" y="16916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 silicon dioxide layer (thermal oxide)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237744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31520" y="269748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697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80160" y="2514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Photolithography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80160" y="28803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 transfer using UV light and photoresist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937760" y="237744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212080" y="269748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0" name="Text 18"/>
          <p:cNvSpPr/>
          <p:nvPr/>
        </p:nvSpPr>
        <p:spPr>
          <a:xfrm>
            <a:off x="5212080" y="2697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760720" y="2514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Etching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60720" y="28803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 unwanted material (wet or dry etch)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356616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31520" y="388620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3886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80160" y="37033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8016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implantation or diffusion to create N/P regions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937760" y="356616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212080" y="388620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30" name="Text 28"/>
          <p:cNvSpPr/>
          <p:nvPr/>
        </p:nvSpPr>
        <p:spPr>
          <a:xfrm>
            <a:off x="5212080" y="3886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760720" y="37033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Metallization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76072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 and pattern metal interconnect layers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Photolithography Process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146304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for defining nanometer-scale features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31520" y="2103120"/>
            <a:ext cx="79552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 wafer surface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Spin-coat photoresist (light-sensitive polymer)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 bake to remove solvents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 mask with wafer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Expose to UV light through mask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photoresist (remove exposed or unexposed regions)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bake to harden remaining photoresist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Etch or implant through pattern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Strip remaining photoresist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Etching Techniques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188720"/>
            <a:ext cx="41148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630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Wet Etching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92024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 liquid chemical solutions. Isotropic (etches in all directions). Lower cost, less precise.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8346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Etchants: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320040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 (hydrofluoric acid) for SiO₂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 for silicon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H₃PO₄ for silicon nitride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754880" y="1188720"/>
            <a:ext cx="393192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188720"/>
            <a:ext cx="3931920" cy="73152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14630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 Etching (Plasma)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120640" y="1920240"/>
            <a:ext cx="3383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 plasma or reactive gases. Anisotropic (directional). High precision for nanoscale features.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120640" y="283464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303520" y="320040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RIE (Reactive Ion Etching)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RIE for high aspect ratios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ICP (Inductively Coupled Plasma)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Doping Methods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1887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920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Purpose: Create N-type and P-type semiconductor regions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57200" y="246888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40080" y="26060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Implantation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017520" y="2606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 Precise control, room temperature, selective doping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3017520" y="2926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Challenges: Lattice damage requires annealing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57200" y="365760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40080" y="3794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Diffusion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017520" y="37947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 Uniform doping, less damage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017520" y="4114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Challenges: Less precise, requires high temperature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Metal Layers &amp; Interconnects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chips use 10-15 metal layers for routing signals and power delivery.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411480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8288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Used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35661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 (Cu): Lower resistance, better performance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(Al): Traditional, easier processing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Tungsten (W): Vias and contacts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 layers: Prevent metal diffusion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645920"/>
            <a:ext cx="3931920" cy="28346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937760" y="18288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Steps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20640" y="2286000"/>
            <a:ext cx="3383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 dielectric (SiO₂, low-k materials)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 via holes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 barrier and seed layers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Electroplate copper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CMP (Chemical-Mechanical Polish)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Process Nodes &amp; Technology Scaling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108960" y="12801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577840" y="128016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Transistor Count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8229600" cy="4114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783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108960" y="1783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2194560"/>
            <a:ext cx="82296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2402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108960" y="22402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2004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577840" y="22402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 of millions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2651760"/>
            <a:ext cx="8229600" cy="4114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26974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108960" y="26974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577840" y="26974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Hundreds of millions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3108960"/>
            <a:ext cx="82296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1546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108960" y="31546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577840" y="31546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3566160"/>
            <a:ext cx="8229600" cy="4114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10896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577840" y="36118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 of billions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57200" y="4023360"/>
            <a:ext cx="82296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4069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3nm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108960" y="4069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577840" y="40690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50+ billion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Moore's Law: Transistor count doubles approximately every 2 years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Testing &amp; Quality Assurance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Ensuring Chip Functionality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Wafer-Level Testing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12801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Parametric Testing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114800" y="128016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Verify transistor characteristics, leakage currents, threshold voltages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371600" y="21031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Testing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114800" y="210312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logic functionality using probe cards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371600" y="292608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Burn-In Testing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114800" y="292608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 testing at elevated temperatures and voltages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371600" y="374904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Binning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114800" y="374904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 dies by performance grade and yield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Package-Level Testing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Post-Packaging Tests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functional verification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 binning (frequency sorting)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consumption measurement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 cycling tests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ESD (Electrostatic Discharge) testing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931920" cy="338328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3716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Metrics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1828800"/>
            <a:ext cx="3383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Yield: Percentage of functional chips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DPPM: Defects Per Million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MTBF: Mean Time Between Failures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Reliability testing (1000-10000 hours)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Design for Testability (DFT)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4630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508760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1417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 Chains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114800" y="14173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 flip-flops into shift registers for controllability and observability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57200" y="214884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23317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3774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80160" y="2286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BIST (Built-In Self-Test)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114800" y="22860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On-chip test pattern generation and response analysis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457200" y="301752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3152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24612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80160" y="3154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Boundary Scan (JTAG)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4114800" y="31546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1149.1 standard for testing interconnects and peripherals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457200" y="388620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31520" y="40690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11480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280160" y="4023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BIST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4114800" y="40233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Dedicated logic for testing embedded memories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Power Management in Chip Design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097280"/>
            <a:ext cx="548640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828800"/>
            <a:ext cx="4114800" cy="26517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40080" y="20116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Power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22960" y="24688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295C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P = α × C × V² × f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83464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Switching activity (α)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Capacitance (C)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Voltage (V)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(f)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754880" y="1828800"/>
            <a:ext cx="3931920" cy="26517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937760" y="201168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Power (Leakage)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120640" y="25603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Subthreshold leakage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 oxide leakage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Junction leakage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Increases with temperature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Power Reduction Techniques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1463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1031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Gating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0080" y="23774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 clock to idle blocks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383280" y="128016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463040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66160" y="21031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Gating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566160" y="23774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Shut off power to unused modules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6309360" y="128016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40" y="1463040"/>
            <a:ext cx="548640" cy="5486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92240" y="21031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DVFS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492240" y="237744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Voltage and Frequency Scaling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457200" y="292608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4480" y="3108960"/>
            <a:ext cx="548640" cy="5486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40080" y="37490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Multi-Vt Cells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640080" y="40233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high-Vt cells in non-critical paths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3383280" y="292608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0560" y="3108960"/>
            <a:ext cx="548640" cy="54864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3566160" y="37490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Operand Isolation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3566160" y="40233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 unnecessary switching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6"/>
          <p:cNvSpPr/>
          <p:nvPr/>
        </p:nvSpPr>
        <p:spPr>
          <a:xfrm>
            <a:off x="6309360" y="2926080"/>
            <a:ext cx="274320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6640" y="310896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6492240" y="37490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Low-Power Synthesis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6492240" y="40233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Optimize for power during design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Advanced Technologies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Pushing the Boundaries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FinFET Technology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FinFET?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 Field-Effect Transistor - a 3D transistor architecture where the channel is formed as a thin vertical fin, allowing the gate to wrap around three sides for better control.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338328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short-channel effects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 leakage current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performance at lower voltages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188720"/>
            <a:ext cx="3931920" cy="33832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937760" y="13716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Timeline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120640" y="1828800"/>
            <a:ext cx="3383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2011: Intel introduces FinFET (22nm)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2012: TSMC and Samsung adopt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for 14nm and below</a:t>
            </a: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Evolved into GAA (Gate-All-Around) at 3nm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EUV Lithography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Extreme Ultraviolet (EUV) Lithography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745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Wavelength: 13.5 nm (vs 193 nm for traditional DUV)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27432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Resolution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0632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Enables &lt;7nm feature sizes with fewer masking steps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27432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Reflective Optics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30632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 mirrors instead of lenses due to wavelength absorption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36576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Plasma Source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39776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 droplets bombarded by laser to generate EUV light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937760" y="36576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Vacuum Environment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937760" y="39776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due to EUV absorption by air and materials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Future Trends in Chip Design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5448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14173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IC Stacking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325880" y="17373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Vertical integration of multiple dies using TSVs (Through-Silicon Vias)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937760" y="246888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274320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806440" y="26060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Chiplets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806440" y="29260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Modular approach with specialized dies connected via advanced packaging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57200" y="365760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931920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379476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Photonic Integration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325880" y="41148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interconnects for higher bandwidth and lower power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4937760" y="128016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80" y="155448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806440" y="14173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AI-Driven Design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5806440" y="17373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for optimization and automated design closure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457200" y="246888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2743200"/>
            <a:ext cx="457200" cy="4572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325880" y="26060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 Computing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1325880" y="29260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Superconducting qubits and topological quantum computing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6"/>
          <p:cNvSpPr/>
          <p:nvPr/>
        </p:nvSpPr>
        <p:spPr>
          <a:xfrm>
            <a:off x="4937760" y="365760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2080" y="3931920"/>
            <a:ext cx="457200" cy="4572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806440" y="379476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Nanotubes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5806440" y="41148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replacement for silicon in future transistors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Silica Chip Design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CADC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Journey from Sand to Supercomputing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800" y="226314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1614</Words>
  <Application>Microsoft Office PowerPoint</Application>
  <PresentationFormat>On-screen Show (16:9)</PresentationFormat>
  <Paragraphs>383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Silica Chip Designing: Comprehensive Guide</dc:title>
  <dc:subject>PptxGenJS Presentation</dc:subject>
  <dc:creator>Chip Design Expert</dc:creator>
  <cp:lastModifiedBy>R&amp;D</cp:lastModifiedBy>
  <cp:revision>2</cp:revision>
  <dcterms:created xsi:type="dcterms:W3CDTF">2026-02-11T09:38:38Z</dcterms:created>
  <dcterms:modified xsi:type="dcterms:W3CDTF">2026-02-11T09:55:32Z</dcterms:modified>
</cp:coreProperties>
</file>