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  <p:sldMasterId id="2147483709" r:id="rId2"/>
    <p:sldMasterId id="2147483710" r:id="rId3"/>
    <p:sldMasterId id="2147483711" r:id="rId4"/>
    <p:sldMasterId id="2147483712" r:id="rId5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embeddedFontLst>
    <p:embeddedFont>
      <p:font typeface="Play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28"/>
  </p:normalViewPr>
  <p:slideViewPr>
    <p:cSldViewPr snapToGrid="0">
      <p:cViewPr varScale="1">
        <p:scale>
          <a:sx n="98" d="100"/>
          <a:sy n="98" d="100"/>
        </p:scale>
        <p:origin x="10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760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6" name="Google Shape;296;p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1" name="Google Shape;331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4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8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2" name="Google Shape;402;p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9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4" name="Google Shape;424;p1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0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3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5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6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7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9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9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9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2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4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6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4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8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0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5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5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1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2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2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2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52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5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5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5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43" name="Google Shape;243;p5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9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6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51" name="Google Shape;251;p6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52" name="Google Shape;252;p6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6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56" name="Google Shape;256;p6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57" name="Google Shape;257;p61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6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61" name="Google Shape;261;p6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62" name="Google Shape;262;p6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6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66" name="Google Shape;266;p63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6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0" name="Google Shape;270;p6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1" name="Google Shape;271;p6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2" name="Google Shape;272;p64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6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6" name="Google Shape;276;p65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7" name="Google Shape;277;p65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8" name="Google Shape;278;p65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9" name="Google Shape;279;p65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80" name="Google Shape;280;p65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2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0"/>
          <p:cNvSpPr txBox="1">
            <a:spLocks noGrp="1"/>
          </p:cNvSpPr>
          <p:nvPr>
            <p:ph type="title"/>
          </p:nvPr>
        </p:nvSpPr>
        <p:spPr>
          <a:xfrm>
            <a:off x="831960" y="1709640"/>
            <a:ext cx="10515600" cy="285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4" name="Google Shape;174;p40"/>
          <p:cNvSpPr txBox="1">
            <a:spLocks noGrp="1"/>
          </p:cNvSpPr>
          <p:nvPr>
            <p:ph type="body" idx="1"/>
          </p:nvPr>
        </p:nvSpPr>
        <p:spPr>
          <a:xfrm>
            <a:off x="831960" y="4589640"/>
            <a:ext cx="10515600" cy="150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5" name="Google Shape;175;p4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6" name="Google Shape;176;p4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7" name="Google Shape;177;p4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28" name="Google Shape;228;p53"/>
          <p:cNvSpPr txBox="1">
            <a:spLocks noGrp="1"/>
          </p:cNvSpPr>
          <p:nvPr>
            <p:ph type="title" idx="2"/>
          </p:nvPr>
        </p:nvSpPr>
        <p:spPr>
          <a:xfrm>
            <a:off x="838080" y="1825560"/>
            <a:ext cx="518148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29" name="Google Shape;229;p53"/>
          <p:cNvSpPr txBox="1">
            <a:spLocks noGrp="1"/>
          </p:cNvSpPr>
          <p:nvPr>
            <p:ph type="title" idx="3"/>
          </p:nvPr>
        </p:nvSpPr>
        <p:spPr>
          <a:xfrm>
            <a:off x="6172200" y="1825560"/>
            <a:ext cx="518148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0" name="Google Shape;230;p5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1" name="Google Shape;231;p5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2" name="Google Shape;232;p5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bel.fgov.be/nl/open-data/verkeersslachtoffers-202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hyperlink" Target="https://pure.rug.nl/ws/portalfiles/portal/1229137185/2024-05-31_WesterhuisDubbeldamDeWaard_Rapport2_KritiekeFietsongevalle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6"/>
          <p:cNvSpPr/>
          <p:nvPr/>
        </p:nvSpPr>
        <p:spPr>
          <a:xfrm>
            <a:off x="422640" y="373680"/>
            <a:ext cx="3814920" cy="61059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C2F1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pic>
        <p:nvPicPr>
          <p:cNvPr id="286" name="Google Shape;286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2080" y="983160"/>
            <a:ext cx="9984600" cy="5212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Google Shape;287;p66"/>
          <p:cNvCxnSpPr/>
          <p:nvPr/>
        </p:nvCxnSpPr>
        <p:spPr>
          <a:xfrm rot="10800000" flipH="1">
            <a:off x="727560" y="720360"/>
            <a:ext cx="360" cy="556272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288" name="Google Shape;288;p66"/>
          <p:cNvCxnSpPr/>
          <p:nvPr/>
        </p:nvCxnSpPr>
        <p:spPr>
          <a:xfrm flipH="1">
            <a:off x="727560" y="720360"/>
            <a:ext cx="10599480" cy="36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pic>
        <p:nvPicPr>
          <p:cNvPr id="289" name="Google Shape;289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1280" y="6234840"/>
            <a:ext cx="3785400" cy="3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66"/>
          <p:cNvSpPr txBox="1"/>
          <p:nvPr/>
        </p:nvSpPr>
        <p:spPr>
          <a:xfrm>
            <a:off x="7811640" y="2670840"/>
            <a:ext cx="3515040" cy="61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3200" b="1" i="1" u="none" strike="noStrike" cap="none" dirty="0">
              <a:solidFill>
                <a:srgbClr val="00B050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3200" b="1" i="1" dirty="0">
              <a:solidFill>
                <a:srgbClr val="00B050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3200" b="1" i="1" u="none" strike="noStrike" cap="none" dirty="0">
              <a:solidFill>
                <a:srgbClr val="00B050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3200" b="1" i="1" dirty="0">
              <a:solidFill>
                <a:srgbClr val="00B050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3200" b="1" i="1" u="none" strike="noStrike" cap="none" dirty="0">
              <a:solidFill>
                <a:srgbClr val="00B050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3200" b="1" i="1" dirty="0">
              <a:solidFill>
                <a:srgbClr val="00B050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1" u="none" strike="noStrike" cap="none" dirty="0">
                <a:solidFill>
                  <a:srgbClr val="00B050"/>
                </a:solidFill>
                <a:latin typeface="Play"/>
                <a:ea typeface="Play"/>
                <a:cs typeface="Play"/>
                <a:sym typeface="Play"/>
              </a:rPr>
              <a:t>Verkeersveiligheid: </a:t>
            </a:r>
            <a:br>
              <a:rPr lang="nl-BE" sz="1800" b="0" i="0" u="none" strike="noStrike" cap="none" dirty="0"/>
            </a:br>
            <a:r>
              <a:rPr lang="nl-BE" sz="3200" b="1" i="1" u="none" strike="noStrike" cap="none" dirty="0">
                <a:solidFill>
                  <a:srgbClr val="00B050"/>
                </a:solidFill>
                <a:latin typeface="Play"/>
                <a:ea typeface="Play"/>
                <a:cs typeface="Play"/>
                <a:sym typeface="Play"/>
              </a:rPr>
              <a:t>Fietshelm &amp;                Risicoperceptie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6"/>
          <p:cNvSpPr txBox="1"/>
          <p:nvPr/>
        </p:nvSpPr>
        <p:spPr>
          <a:xfrm>
            <a:off x="7811640" y="5450760"/>
            <a:ext cx="2949840" cy="72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Doelgroep: </a:t>
            </a:r>
            <a:endParaRPr sz="17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nl-BE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Jongeren van 12-14 jaar</a:t>
            </a:r>
            <a:endParaRPr sz="17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66" descr="Eerste hulp bij fietsongevallen - Eenlevenlangsport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80" y="1778400"/>
            <a:ext cx="3303720" cy="1735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66" descr="Fietsongeluk en letselschade claimen: wat moet je weten?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80" y="3707640"/>
            <a:ext cx="3303720" cy="1877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C2F1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pic>
        <p:nvPicPr>
          <p:cNvPr id="300" name="Google Shape;300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67"/>
          <p:cNvSpPr txBox="1"/>
          <p:nvPr/>
        </p:nvSpPr>
        <p:spPr>
          <a:xfrm>
            <a:off x="275400" y="2763000"/>
            <a:ext cx="3785400" cy="98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4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INHOUD</a:t>
            </a:r>
            <a:endParaRPr sz="4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67"/>
          <p:cNvSpPr txBox="1"/>
          <p:nvPr/>
        </p:nvSpPr>
        <p:spPr>
          <a:xfrm>
            <a:off x="4336200" y="377280"/>
            <a:ext cx="7787160" cy="58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1. Feiten over fietsongevallen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vaak en wanneer gebeuren ze? (cijfers)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2. Typische letsels zonder fietshelm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Welke verwondingen komen het meest voor? 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3. Hoe werkt een fietshelm?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beschermt een helm je hoofd bij een val? 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4. Bewijs dat een fietshelm werkt (cijfers)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 tonen onderzoeken aan?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5. Hoe zet je een fietshelm goed op?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Stap voor stap de juiste pasvorm instellen (correct dragen / goed afstellen)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6. Verkeersregels voor fietsers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belangrijkste regels voor veilig fietsen (wetgeving / verkeersafspraken)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7. Praktische tips die je elke dag kan gebruiken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nl-B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Eenvoudige gewoontes voor meer veiligheid (dagelijkse tips / bruikbare adviezen)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3" name="Google Shape;303;p67"/>
          <p:cNvCxnSpPr/>
          <p:nvPr/>
        </p:nvCxnSpPr>
        <p:spPr>
          <a:xfrm>
            <a:off x="727560" y="776880"/>
            <a:ext cx="360" cy="556524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04" name="Google Shape;304;p67"/>
          <p:cNvCxnSpPr/>
          <p:nvPr/>
        </p:nvCxnSpPr>
        <p:spPr>
          <a:xfrm flipH="1">
            <a:off x="727560" y="6341760"/>
            <a:ext cx="10471680" cy="36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68" descr="Afbeelding met buitenshuis, weg, Fietswiel, wiel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4680" y="0"/>
            <a:ext cx="28270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68"/>
          <p:cNvSpPr txBox="1"/>
          <p:nvPr/>
        </p:nvSpPr>
        <p:spPr>
          <a:xfrm>
            <a:off x="353880" y="685157"/>
            <a:ext cx="5255280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Feiten over fietsongevallen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1" name="Google Shape;311;p68"/>
          <p:cNvCxnSpPr/>
          <p:nvPr/>
        </p:nvCxnSpPr>
        <p:spPr>
          <a:xfrm>
            <a:off x="466071" y="1232151"/>
            <a:ext cx="4887000" cy="360"/>
          </a:xfrm>
          <a:prstGeom prst="straightConnector1">
            <a:avLst/>
          </a:prstGeom>
          <a:noFill/>
          <a:ln w="38150" cap="flat" cmpd="sng">
            <a:solidFill>
              <a:srgbClr val="00B05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12" name="Google Shape;312;p68"/>
          <p:cNvSpPr/>
          <p:nvPr/>
        </p:nvSpPr>
        <p:spPr>
          <a:xfrm>
            <a:off x="265320" y="3266280"/>
            <a:ext cx="1936800" cy="32623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3" name="Google Shape;313;p68"/>
          <p:cNvSpPr/>
          <p:nvPr/>
        </p:nvSpPr>
        <p:spPr>
          <a:xfrm>
            <a:off x="2490120" y="3266280"/>
            <a:ext cx="1936800" cy="32623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4" name="Google Shape;314;p68"/>
          <p:cNvSpPr/>
          <p:nvPr/>
        </p:nvSpPr>
        <p:spPr>
          <a:xfrm>
            <a:off x="4655520" y="3266280"/>
            <a:ext cx="1936800" cy="3257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15" name="Google Shape;315;p68"/>
          <p:cNvSpPr/>
          <p:nvPr/>
        </p:nvSpPr>
        <p:spPr>
          <a:xfrm>
            <a:off x="725040" y="1852560"/>
            <a:ext cx="7860960" cy="9849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pic>
        <p:nvPicPr>
          <p:cNvPr id="316" name="Google Shape;316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68"/>
          <p:cNvSpPr/>
          <p:nvPr/>
        </p:nvSpPr>
        <p:spPr>
          <a:xfrm>
            <a:off x="353880" y="334944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8"/>
          <p:cNvSpPr/>
          <p:nvPr/>
        </p:nvSpPr>
        <p:spPr>
          <a:xfrm>
            <a:off x="2571120" y="334944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68"/>
          <p:cNvSpPr/>
          <p:nvPr/>
        </p:nvSpPr>
        <p:spPr>
          <a:xfrm>
            <a:off x="4749120" y="334944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68"/>
          <p:cNvSpPr txBox="1"/>
          <p:nvPr/>
        </p:nvSpPr>
        <p:spPr>
          <a:xfrm>
            <a:off x="894600" y="2021040"/>
            <a:ext cx="7521840" cy="98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Gemiddeld raken jaarlijks duizenden jongeren in Vlaanderen betrokken bij fietsongevallen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8"/>
          <p:cNvSpPr txBox="1"/>
          <p:nvPr/>
        </p:nvSpPr>
        <p:spPr>
          <a:xfrm>
            <a:off x="2588400" y="3889440"/>
            <a:ext cx="1740240" cy="2539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68"/>
          <p:cNvSpPr txBox="1"/>
          <p:nvPr/>
        </p:nvSpPr>
        <p:spPr>
          <a:xfrm>
            <a:off x="4753800" y="3883680"/>
            <a:ext cx="1740240" cy="2539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68"/>
          <p:cNvSpPr txBox="1"/>
          <p:nvPr/>
        </p:nvSpPr>
        <p:spPr>
          <a:xfrm>
            <a:off x="265320" y="3883680"/>
            <a:ext cx="1936800" cy="221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ERNST VAN EEN LETSEL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meeste hoofdletsels die kinderen met een helm oplopen, zijn van lichte ernst.</a:t>
            </a: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68"/>
          <p:cNvSpPr txBox="1"/>
          <p:nvPr/>
        </p:nvSpPr>
        <p:spPr>
          <a:xfrm>
            <a:off x="2482560" y="3888720"/>
            <a:ext cx="1936800" cy="219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LOCATIE VAN EEN FIETSONGEVAL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Veel fietsongevallen (88%) gebeuren dicht bij huis (mediaan = 200 meter).</a:t>
            </a: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68"/>
          <p:cNvSpPr txBox="1"/>
          <p:nvPr/>
        </p:nvSpPr>
        <p:spPr>
          <a:xfrm>
            <a:off x="4660560" y="3883680"/>
            <a:ext cx="1936800" cy="243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 NA EEN FIETSONGEVAL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letsel als gevolg van een fietsongeval kan ook leiden tot veranderingen in fietsgedrag (minder fietsen).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8"/>
          <p:cNvSpPr/>
          <p:nvPr/>
        </p:nvSpPr>
        <p:spPr>
          <a:xfrm>
            <a:off x="6852960" y="3261240"/>
            <a:ext cx="1936800" cy="3257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27" name="Google Shape;327;p68"/>
          <p:cNvSpPr/>
          <p:nvPr/>
        </p:nvSpPr>
        <p:spPr>
          <a:xfrm>
            <a:off x="6946560" y="335448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68"/>
          <p:cNvSpPr txBox="1"/>
          <p:nvPr/>
        </p:nvSpPr>
        <p:spPr>
          <a:xfrm>
            <a:off x="6845400" y="3793114"/>
            <a:ext cx="1936800" cy="261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RISICO VAN HET GESLACHT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2024 vielen er 19 dodelijke slachtoffers bij vrouwen en 58 bij mannen. Daarnaast raakten 3.470 vrouwen en 4.932 mannen lichtgewond.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69" descr="Afbeelding met Fietswiel, wiel, Landvoertuig, voertuig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 l="10484" r="9954"/>
          <a:stretch/>
        </p:blipFill>
        <p:spPr>
          <a:xfrm>
            <a:off x="128880" y="1385280"/>
            <a:ext cx="3272040" cy="416484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69"/>
          <p:cNvSpPr txBox="1"/>
          <p:nvPr/>
        </p:nvSpPr>
        <p:spPr>
          <a:xfrm>
            <a:off x="4753800" y="147600"/>
            <a:ext cx="6513840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Typische letsels zonder fietshelm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6" name="Google Shape;336;p69"/>
          <p:cNvCxnSpPr/>
          <p:nvPr/>
        </p:nvCxnSpPr>
        <p:spPr>
          <a:xfrm>
            <a:off x="4945680" y="725400"/>
            <a:ext cx="6017760" cy="7200"/>
          </a:xfrm>
          <a:prstGeom prst="straightConnector1">
            <a:avLst/>
          </a:prstGeom>
          <a:noFill/>
          <a:ln w="38150" cap="flat" cmpd="sng">
            <a:solidFill>
              <a:srgbClr val="00B05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37" name="Google Shape;337;p69"/>
          <p:cNvSpPr/>
          <p:nvPr/>
        </p:nvSpPr>
        <p:spPr>
          <a:xfrm>
            <a:off x="4080240" y="1332360"/>
            <a:ext cx="7860960" cy="1647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38" name="Google Shape;338;p69"/>
          <p:cNvSpPr txBox="1"/>
          <p:nvPr/>
        </p:nvSpPr>
        <p:spPr>
          <a:xfrm>
            <a:off x="4218120" y="1582920"/>
            <a:ext cx="7521840" cy="101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impact op het hoofd is de meest kwetsbare factor bij een val, aangezien de hersenen weinig bescherming hebben en zware gevolgen kan ondervinden bij een harde klap.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69"/>
          <p:cNvSpPr/>
          <p:nvPr/>
        </p:nvSpPr>
        <p:spPr>
          <a:xfrm>
            <a:off x="4075560" y="3244680"/>
            <a:ext cx="2777760" cy="31784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Veelvoorkomende gevolgen bij fietsongevallen: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69"/>
          <p:cNvSpPr/>
          <p:nvPr/>
        </p:nvSpPr>
        <p:spPr>
          <a:xfrm>
            <a:off x="9163800" y="3239640"/>
            <a:ext cx="2777760" cy="873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Schedelfracturen            (-breuken)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69"/>
          <p:cNvSpPr/>
          <p:nvPr/>
        </p:nvSpPr>
        <p:spPr>
          <a:xfrm>
            <a:off x="9163800" y="5550120"/>
            <a:ext cx="2777760" cy="873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Bewustzijnsverlies door de letsels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69"/>
          <p:cNvSpPr/>
          <p:nvPr/>
        </p:nvSpPr>
        <p:spPr>
          <a:xfrm>
            <a:off x="9163800" y="4373280"/>
            <a:ext cx="2777760" cy="873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Hersenbloeding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69"/>
          <p:cNvSpPr/>
          <p:nvPr/>
        </p:nvSpPr>
        <p:spPr>
          <a:xfrm>
            <a:off x="7688880" y="3409560"/>
            <a:ext cx="727560" cy="533520"/>
          </a:xfrm>
          <a:custGeom>
            <a:avLst/>
            <a:gdLst/>
            <a:ahLst/>
            <a:cxnLst/>
            <a:rect l="l" t="t" r="r" b="b"/>
            <a:pathLst>
              <a:path w="2023" h="1484" extrusionOk="0">
                <a:moveTo>
                  <a:pt x="0" y="370"/>
                </a:moveTo>
                <a:lnTo>
                  <a:pt x="1280" y="370"/>
                </a:lnTo>
                <a:lnTo>
                  <a:pt x="1280" y="0"/>
                </a:lnTo>
                <a:lnTo>
                  <a:pt x="2022" y="741"/>
                </a:lnTo>
                <a:lnTo>
                  <a:pt x="1280" y="1483"/>
                </a:lnTo>
                <a:lnTo>
                  <a:pt x="1280" y="1112"/>
                </a:lnTo>
                <a:lnTo>
                  <a:pt x="0" y="1112"/>
                </a:lnTo>
                <a:lnTo>
                  <a:pt x="0" y="370"/>
                </a:lnTo>
              </a:path>
            </a:pathLst>
          </a:custGeom>
          <a:solidFill>
            <a:srgbClr val="FFFFFF"/>
          </a:solidFill>
          <a:ln w="507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4" name="Google Shape;344;p69"/>
          <p:cNvSpPr/>
          <p:nvPr/>
        </p:nvSpPr>
        <p:spPr>
          <a:xfrm>
            <a:off x="7688880" y="4543200"/>
            <a:ext cx="727560" cy="533520"/>
          </a:xfrm>
          <a:custGeom>
            <a:avLst/>
            <a:gdLst/>
            <a:ahLst/>
            <a:cxnLst/>
            <a:rect l="l" t="t" r="r" b="b"/>
            <a:pathLst>
              <a:path w="2023" h="1484" extrusionOk="0">
                <a:moveTo>
                  <a:pt x="0" y="370"/>
                </a:moveTo>
                <a:lnTo>
                  <a:pt x="1280" y="370"/>
                </a:lnTo>
                <a:lnTo>
                  <a:pt x="1280" y="0"/>
                </a:lnTo>
                <a:lnTo>
                  <a:pt x="2022" y="741"/>
                </a:lnTo>
                <a:lnTo>
                  <a:pt x="1280" y="1483"/>
                </a:lnTo>
                <a:lnTo>
                  <a:pt x="1280" y="1112"/>
                </a:lnTo>
                <a:lnTo>
                  <a:pt x="0" y="1112"/>
                </a:lnTo>
                <a:lnTo>
                  <a:pt x="0" y="370"/>
                </a:lnTo>
              </a:path>
            </a:pathLst>
          </a:custGeom>
          <a:solidFill>
            <a:srgbClr val="FFFFFF"/>
          </a:solidFill>
          <a:ln w="507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45" name="Google Shape;345;p69"/>
          <p:cNvSpPr/>
          <p:nvPr/>
        </p:nvSpPr>
        <p:spPr>
          <a:xfrm>
            <a:off x="7688880" y="5720040"/>
            <a:ext cx="727560" cy="533520"/>
          </a:xfrm>
          <a:custGeom>
            <a:avLst/>
            <a:gdLst/>
            <a:ahLst/>
            <a:cxnLst/>
            <a:rect l="l" t="t" r="r" b="b"/>
            <a:pathLst>
              <a:path w="2023" h="1484" extrusionOk="0">
                <a:moveTo>
                  <a:pt x="0" y="370"/>
                </a:moveTo>
                <a:lnTo>
                  <a:pt x="1280" y="370"/>
                </a:lnTo>
                <a:lnTo>
                  <a:pt x="1280" y="0"/>
                </a:lnTo>
                <a:lnTo>
                  <a:pt x="2022" y="741"/>
                </a:lnTo>
                <a:lnTo>
                  <a:pt x="1280" y="1483"/>
                </a:lnTo>
                <a:lnTo>
                  <a:pt x="1280" y="1112"/>
                </a:lnTo>
                <a:lnTo>
                  <a:pt x="0" y="1112"/>
                </a:lnTo>
                <a:lnTo>
                  <a:pt x="0" y="370"/>
                </a:lnTo>
              </a:path>
            </a:pathLst>
          </a:custGeom>
          <a:solidFill>
            <a:srgbClr val="FFFFFF"/>
          </a:solidFill>
          <a:ln w="507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pic>
        <p:nvPicPr>
          <p:cNvPr id="346" name="Google Shape;346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70" descr="Afbeelding met sportuitrusting, statief, helm, fiets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69800" y="0"/>
            <a:ext cx="2721960" cy="68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70"/>
          <p:cNvSpPr txBox="1"/>
          <p:nvPr/>
        </p:nvSpPr>
        <p:spPr>
          <a:xfrm>
            <a:off x="1499940" y="699454"/>
            <a:ext cx="6513840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sng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Hoe werkt een fietshelm?</a:t>
            </a:r>
            <a:endParaRPr sz="3200" b="0" i="0" u="sng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70"/>
          <p:cNvSpPr/>
          <p:nvPr/>
        </p:nvSpPr>
        <p:spPr>
          <a:xfrm>
            <a:off x="826380" y="1507500"/>
            <a:ext cx="7860960" cy="1647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55" name="Google Shape;355;p70"/>
          <p:cNvSpPr txBox="1"/>
          <p:nvPr/>
        </p:nvSpPr>
        <p:spPr>
          <a:xfrm>
            <a:off x="995940" y="1670220"/>
            <a:ext cx="7521840" cy="190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Werking zoals een airbag: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helm absorbeert energie en werkt als een soort airbag voor het hoofd bij een val, waardoor de impactkracht op de schedel sterk afneemt en blessures worden beperkt.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70"/>
          <p:cNvSpPr/>
          <p:nvPr/>
        </p:nvSpPr>
        <p:spPr>
          <a:xfrm rot="5400000">
            <a:off x="2456100" y="3553380"/>
            <a:ext cx="727560" cy="533520"/>
          </a:xfrm>
          <a:custGeom>
            <a:avLst/>
            <a:gdLst/>
            <a:ahLst/>
            <a:cxnLst/>
            <a:rect l="l" t="t" r="r" b="b"/>
            <a:pathLst>
              <a:path w="2023" h="1484" extrusionOk="0">
                <a:moveTo>
                  <a:pt x="0" y="370"/>
                </a:moveTo>
                <a:lnTo>
                  <a:pt x="1280" y="370"/>
                </a:lnTo>
                <a:lnTo>
                  <a:pt x="1280" y="0"/>
                </a:lnTo>
                <a:lnTo>
                  <a:pt x="2022" y="741"/>
                </a:lnTo>
                <a:lnTo>
                  <a:pt x="1280" y="1483"/>
                </a:lnTo>
                <a:lnTo>
                  <a:pt x="1280" y="1112"/>
                </a:lnTo>
                <a:lnTo>
                  <a:pt x="0" y="1112"/>
                </a:lnTo>
                <a:lnTo>
                  <a:pt x="0" y="370"/>
                </a:lnTo>
              </a:path>
            </a:pathLst>
          </a:custGeom>
          <a:solidFill>
            <a:srgbClr val="FFFFFF"/>
          </a:solidFill>
          <a:ln w="507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57" name="Google Shape;357;p70"/>
          <p:cNvSpPr/>
          <p:nvPr/>
        </p:nvSpPr>
        <p:spPr>
          <a:xfrm rot="5400000">
            <a:off x="6219180" y="3553380"/>
            <a:ext cx="727560" cy="533520"/>
          </a:xfrm>
          <a:custGeom>
            <a:avLst/>
            <a:gdLst/>
            <a:ahLst/>
            <a:cxnLst/>
            <a:rect l="l" t="t" r="r" b="b"/>
            <a:pathLst>
              <a:path w="2023" h="1484" extrusionOk="0">
                <a:moveTo>
                  <a:pt x="0" y="370"/>
                </a:moveTo>
                <a:lnTo>
                  <a:pt x="1280" y="370"/>
                </a:lnTo>
                <a:lnTo>
                  <a:pt x="1280" y="0"/>
                </a:lnTo>
                <a:lnTo>
                  <a:pt x="2022" y="741"/>
                </a:lnTo>
                <a:lnTo>
                  <a:pt x="1280" y="1483"/>
                </a:lnTo>
                <a:lnTo>
                  <a:pt x="1280" y="1112"/>
                </a:lnTo>
                <a:lnTo>
                  <a:pt x="0" y="1112"/>
                </a:lnTo>
                <a:lnTo>
                  <a:pt x="0" y="370"/>
                </a:lnTo>
              </a:path>
            </a:pathLst>
          </a:custGeom>
          <a:solidFill>
            <a:srgbClr val="FFFFFF"/>
          </a:solidFill>
          <a:ln w="507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58" name="Google Shape;358;p70"/>
          <p:cNvSpPr/>
          <p:nvPr/>
        </p:nvSpPr>
        <p:spPr>
          <a:xfrm>
            <a:off x="1208880" y="4514760"/>
            <a:ext cx="3129120" cy="1908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59" name="Google Shape;359;p70"/>
          <p:cNvSpPr/>
          <p:nvPr/>
        </p:nvSpPr>
        <p:spPr>
          <a:xfrm>
            <a:off x="5013900" y="4518566"/>
            <a:ext cx="3129120" cy="19083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60" name="Google Shape;360;p70"/>
          <p:cNvSpPr txBox="1"/>
          <p:nvPr/>
        </p:nvSpPr>
        <p:spPr>
          <a:xfrm>
            <a:off x="5049360" y="4450397"/>
            <a:ext cx="3058200" cy="175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 dirty="0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Het verlaagd de piek van de lineaire hoofdversnelling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70"/>
          <p:cNvSpPr txBox="1"/>
          <p:nvPr/>
        </p:nvSpPr>
        <p:spPr>
          <a:xfrm>
            <a:off x="1208880" y="4431394"/>
            <a:ext cx="3129120" cy="1768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 dirty="0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Het verdeelt de kracht over een groter oppervlak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72" descr="Afbeelding met tekst, schermopname, diagram, lijn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040" y="1644120"/>
            <a:ext cx="4791960" cy="3570120"/>
          </a:xfrm>
          <a:prstGeom prst="rect">
            <a:avLst/>
          </a:prstGeom>
          <a:noFill/>
          <a:ln w="889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>
              <a:srgbClr val="000000">
                <a:alpha val="45098"/>
              </a:srgbClr>
            </a:outerShdw>
          </a:effectLst>
        </p:spPr>
      </p:pic>
      <p:sp>
        <p:nvSpPr>
          <p:cNvPr id="379" name="Google Shape;379;p72"/>
          <p:cNvSpPr txBox="1"/>
          <p:nvPr/>
        </p:nvSpPr>
        <p:spPr>
          <a:xfrm>
            <a:off x="5267160" y="505800"/>
            <a:ext cx="6513840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Hoe werkt een fietshelm?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0" name="Google Shape;380;p72"/>
          <p:cNvCxnSpPr/>
          <p:nvPr/>
        </p:nvCxnSpPr>
        <p:spPr>
          <a:xfrm>
            <a:off x="6235920" y="1012680"/>
            <a:ext cx="4544280" cy="360"/>
          </a:xfrm>
          <a:prstGeom prst="straightConnector1">
            <a:avLst/>
          </a:prstGeom>
          <a:noFill/>
          <a:ln w="38150" cap="flat" cmpd="sng">
            <a:solidFill>
              <a:srgbClr val="00B05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81" name="Google Shape;381;p72"/>
          <p:cNvSpPr/>
          <p:nvPr/>
        </p:nvSpPr>
        <p:spPr>
          <a:xfrm>
            <a:off x="6235920" y="1597680"/>
            <a:ext cx="4543920" cy="13690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82" name="Google Shape;382;p72"/>
          <p:cNvSpPr/>
          <p:nvPr/>
        </p:nvSpPr>
        <p:spPr>
          <a:xfrm>
            <a:off x="6235920" y="3812400"/>
            <a:ext cx="4543920" cy="13690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2286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Na een val is de helm beschadigd = helm vervangen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72"/>
          <p:cNvSpPr txBox="1"/>
          <p:nvPr/>
        </p:nvSpPr>
        <p:spPr>
          <a:xfrm>
            <a:off x="7995960" y="3068280"/>
            <a:ext cx="1260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3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72"/>
          <p:cNvSpPr txBox="1"/>
          <p:nvPr/>
        </p:nvSpPr>
        <p:spPr>
          <a:xfrm>
            <a:off x="6252480" y="1842480"/>
            <a:ext cx="4543920" cy="70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piekversnellingen zijn 4,2 keer zo laag wanneer je een fietshelm draagt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5" name="Google Shape;385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73" descr="Afbeelding met buitenshuis, persoon, weg, Fietshelm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97320" y="1275480"/>
            <a:ext cx="3233880" cy="430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06720" y="0"/>
            <a:ext cx="3785400" cy="58392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73"/>
          <p:cNvSpPr txBox="1"/>
          <p:nvPr/>
        </p:nvSpPr>
        <p:spPr>
          <a:xfrm>
            <a:off x="1112040" y="505800"/>
            <a:ext cx="6513840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Bewijs dat een fietshelm werkt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3" name="Google Shape;393;p73"/>
          <p:cNvCxnSpPr/>
          <p:nvPr/>
        </p:nvCxnSpPr>
        <p:spPr>
          <a:xfrm>
            <a:off x="1603080" y="1012680"/>
            <a:ext cx="5570280" cy="360"/>
          </a:xfrm>
          <a:prstGeom prst="straightConnector1">
            <a:avLst/>
          </a:prstGeom>
          <a:noFill/>
          <a:ln w="38150" cap="flat" cmpd="sng">
            <a:solidFill>
              <a:srgbClr val="00B05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94" name="Google Shape;394;p73"/>
          <p:cNvSpPr/>
          <p:nvPr/>
        </p:nvSpPr>
        <p:spPr>
          <a:xfrm>
            <a:off x="634680" y="1376280"/>
            <a:ext cx="1946160" cy="42058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95" name="Google Shape;395;p73"/>
          <p:cNvSpPr/>
          <p:nvPr/>
        </p:nvSpPr>
        <p:spPr>
          <a:xfrm>
            <a:off x="5846760" y="1376280"/>
            <a:ext cx="1946160" cy="42058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96" name="Google Shape;396;p73"/>
          <p:cNvSpPr/>
          <p:nvPr/>
        </p:nvSpPr>
        <p:spPr>
          <a:xfrm>
            <a:off x="3240720" y="1376280"/>
            <a:ext cx="1946160" cy="42058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97" name="Google Shape;397;p73"/>
          <p:cNvSpPr txBox="1"/>
          <p:nvPr/>
        </p:nvSpPr>
        <p:spPr>
          <a:xfrm>
            <a:off x="634680" y="1376280"/>
            <a:ext cx="1946160" cy="378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Fietshelmen verminderen hoofdletsels met 48% en ernstige hoofdletsels met 60% en het aantal fatale hoofdletsels met 71%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73"/>
          <p:cNvSpPr txBox="1"/>
          <p:nvPr/>
        </p:nvSpPr>
        <p:spPr>
          <a:xfrm>
            <a:off x="3265920" y="1376280"/>
            <a:ext cx="1946160" cy="347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Volgens internationale onderzoeken neemt het risico op hersenletsel aanzienlijk af, met een daling tot wel 88%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73"/>
          <p:cNvSpPr txBox="1"/>
          <p:nvPr/>
        </p:nvSpPr>
        <p:spPr>
          <a:xfrm>
            <a:off x="5856840" y="1437480"/>
            <a:ext cx="1946160" cy="409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D3512"/>
                </a:solidFill>
                <a:latin typeface="Arial"/>
                <a:ea typeface="Arial"/>
                <a:cs typeface="Arial"/>
                <a:sym typeface="Arial"/>
              </a:rPr>
              <a:t>Volgens onderzoek is helmgebruik één van de meest effectieve manieren om letsels bij fietsers te voorkomen en de  verkeers-veiligheid te verhogen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4"/>
          <p:cNvSpPr txBox="1"/>
          <p:nvPr/>
        </p:nvSpPr>
        <p:spPr>
          <a:xfrm>
            <a:off x="2838960" y="505800"/>
            <a:ext cx="6513840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Hoe zet je een fietshelm goed op?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6" name="Google Shape;406;p74"/>
          <p:cNvCxnSpPr/>
          <p:nvPr/>
        </p:nvCxnSpPr>
        <p:spPr>
          <a:xfrm>
            <a:off x="3025440" y="1022760"/>
            <a:ext cx="6118920" cy="360"/>
          </a:xfrm>
          <a:prstGeom prst="straightConnector1">
            <a:avLst/>
          </a:prstGeom>
          <a:noFill/>
          <a:ln w="38150" cap="flat" cmpd="sng">
            <a:solidFill>
              <a:srgbClr val="00B05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07" name="Google Shape;407;p74"/>
          <p:cNvSpPr/>
          <p:nvPr/>
        </p:nvSpPr>
        <p:spPr>
          <a:xfrm>
            <a:off x="802800" y="1450800"/>
            <a:ext cx="182880" cy="10281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08" name="Google Shape;408;p74"/>
          <p:cNvSpPr/>
          <p:nvPr/>
        </p:nvSpPr>
        <p:spPr>
          <a:xfrm>
            <a:off x="1554480" y="2720880"/>
            <a:ext cx="182880" cy="10281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09" name="Google Shape;409;p74"/>
          <p:cNvSpPr/>
          <p:nvPr/>
        </p:nvSpPr>
        <p:spPr>
          <a:xfrm>
            <a:off x="2387520" y="3990960"/>
            <a:ext cx="182880" cy="10281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10" name="Google Shape;410;p74"/>
          <p:cNvSpPr/>
          <p:nvPr/>
        </p:nvSpPr>
        <p:spPr>
          <a:xfrm>
            <a:off x="3363120" y="5261040"/>
            <a:ext cx="182880" cy="10281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11" name="Google Shape;411;p74"/>
          <p:cNvSpPr txBox="1"/>
          <p:nvPr/>
        </p:nvSpPr>
        <p:spPr>
          <a:xfrm>
            <a:off x="0" y="1450800"/>
            <a:ext cx="700920" cy="120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5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74"/>
          <p:cNvSpPr txBox="1"/>
          <p:nvPr/>
        </p:nvSpPr>
        <p:spPr>
          <a:xfrm>
            <a:off x="751680" y="2710080"/>
            <a:ext cx="700920" cy="120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74"/>
          <p:cNvSpPr txBox="1"/>
          <p:nvPr/>
        </p:nvSpPr>
        <p:spPr>
          <a:xfrm>
            <a:off x="1595160" y="4060440"/>
            <a:ext cx="700920" cy="120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5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74"/>
          <p:cNvSpPr txBox="1"/>
          <p:nvPr/>
        </p:nvSpPr>
        <p:spPr>
          <a:xfrm>
            <a:off x="2570400" y="5261040"/>
            <a:ext cx="700920" cy="120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4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5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74"/>
          <p:cNvSpPr txBox="1"/>
          <p:nvPr/>
        </p:nvSpPr>
        <p:spPr>
          <a:xfrm>
            <a:off x="1102320" y="1450800"/>
            <a:ext cx="76860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CHECKEN VAN DE OGEN: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Kijk omhoog - zie je de rand van je helm? 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rand moet 1-2 vingers boven je wenkbrauwen zitten.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74"/>
          <p:cNvSpPr txBox="1"/>
          <p:nvPr/>
        </p:nvSpPr>
        <p:spPr>
          <a:xfrm>
            <a:off x="1945800" y="2765160"/>
            <a:ext cx="627876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CHECKEN VAN DE OREN: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riempjes moeten een V-vorm maken precies onder je oren wanneer de helm vast zit.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74"/>
          <p:cNvSpPr txBox="1"/>
          <p:nvPr/>
        </p:nvSpPr>
        <p:spPr>
          <a:xfrm>
            <a:off x="2661840" y="3946680"/>
            <a:ext cx="678672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CHECKEN VAN DE MOND: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 je mond zo wijd mogelijk - voel je de helm strakker worden? Dan zit hij perfect.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74"/>
          <p:cNvSpPr txBox="1"/>
          <p:nvPr/>
        </p:nvSpPr>
        <p:spPr>
          <a:xfrm>
            <a:off x="3637440" y="5261040"/>
            <a:ext cx="76860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CHECKEN VAN DE POSITIE: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helm moet recht en horizontaal op je hoofd zitten,                                                         niet naar achteren gekanteld.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9" name="Google Shape;419;p74" descr="Afbeelding met Persoonlijke beschermmiddelen, hoofdtooi, helm, sportuitrusting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 r="51962"/>
          <a:stretch/>
        </p:blipFill>
        <p:spPr>
          <a:xfrm>
            <a:off x="9839880" y="1314720"/>
            <a:ext cx="2075760" cy="218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4" descr="Afbeelding met Persoonlijke beschermmiddelen, hoofdtooi, helm, sportuitrusting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 l="48303"/>
          <a:stretch/>
        </p:blipFill>
        <p:spPr>
          <a:xfrm>
            <a:off x="9839880" y="3516840"/>
            <a:ext cx="2075760" cy="20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75"/>
          <p:cNvSpPr/>
          <p:nvPr/>
        </p:nvSpPr>
        <p:spPr>
          <a:xfrm>
            <a:off x="0" y="347541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C2F1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28" name="Google Shape;428;p75"/>
          <p:cNvSpPr txBox="1"/>
          <p:nvPr/>
        </p:nvSpPr>
        <p:spPr>
          <a:xfrm>
            <a:off x="2839080" y="700408"/>
            <a:ext cx="6513840" cy="584640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600" b="1" i="0" u="sng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Verkeersregels voor fietsers</a:t>
            </a:r>
            <a:endParaRPr sz="3600" b="0" i="0" u="sng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1" name="Google Shape;431;p75"/>
          <p:cNvCxnSpPr/>
          <p:nvPr/>
        </p:nvCxnSpPr>
        <p:spPr>
          <a:xfrm>
            <a:off x="727560" y="776880"/>
            <a:ext cx="360" cy="556524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32" name="Google Shape;432;p75"/>
          <p:cNvCxnSpPr/>
          <p:nvPr/>
        </p:nvCxnSpPr>
        <p:spPr>
          <a:xfrm flipH="1">
            <a:off x="727560" y="6341760"/>
            <a:ext cx="10471680" cy="36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433" name="Google Shape;433;p75"/>
          <p:cNvSpPr/>
          <p:nvPr/>
        </p:nvSpPr>
        <p:spPr>
          <a:xfrm>
            <a:off x="1535400" y="1637280"/>
            <a:ext cx="475200" cy="45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50750" cap="flat" cmpd="sng">
            <a:solidFill>
              <a:srgbClr val="0D351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75"/>
          <p:cNvSpPr/>
          <p:nvPr/>
        </p:nvSpPr>
        <p:spPr>
          <a:xfrm>
            <a:off x="5457214" y="1637280"/>
            <a:ext cx="475200" cy="45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50750" cap="flat" cmpd="sng">
            <a:solidFill>
              <a:srgbClr val="0D351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75"/>
          <p:cNvSpPr/>
          <p:nvPr/>
        </p:nvSpPr>
        <p:spPr>
          <a:xfrm>
            <a:off x="5488200" y="3845301"/>
            <a:ext cx="475200" cy="45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50750" cap="flat" cmpd="sng">
            <a:solidFill>
              <a:srgbClr val="0D351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75"/>
          <p:cNvSpPr/>
          <p:nvPr/>
        </p:nvSpPr>
        <p:spPr>
          <a:xfrm>
            <a:off x="9170230" y="3848535"/>
            <a:ext cx="475200" cy="45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50750" cap="flat" cmpd="sng">
            <a:solidFill>
              <a:srgbClr val="0D351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75"/>
          <p:cNvSpPr/>
          <p:nvPr/>
        </p:nvSpPr>
        <p:spPr>
          <a:xfrm>
            <a:off x="9105360" y="1633834"/>
            <a:ext cx="475200" cy="45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50750" cap="flat" cmpd="sng">
            <a:solidFill>
              <a:srgbClr val="0D351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75"/>
          <p:cNvSpPr/>
          <p:nvPr/>
        </p:nvSpPr>
        <p:spPr>
          <a:xfrm>
            <a:off x="1534629" y="3845301"/>
            <a:ext cx="475200" cy="45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50750" cap="flat" cmpd="sng">
            <a:solidFill>
              <a:srgbClr val="0D351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75"/>
          <p:cNvSpPr txBox="1"/>
          <p:nvPr/>
        </p:nvSpPr>
        <p:spPr>
          <a:xfrm>
            <a:off x="1449900" y="2566440"/>
            <a:ext cx="1959120" cy="83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Rijd altijd MET het verkeer mee, aan de rechterkant.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75"/>
          <p:cNvSpPr txBox="1"/>
          <p:nvPr/>
        </p:nvSpPr>
        <p:spPr>
          <a:xfrm>
            <a:off x="5203954" y="2388892"/>
            <a:ext cx="1959120" cy="1077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Fiets niet in het donker zonder verlichting en reflectoren.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75"/>
          <p:cNvSpPr txBox="1"/>
          <p:nvPr/>
        </p:nvSpPr>
        <p:spPr>
          <a:xfrm>
            <a:off x="8958008" y="2403335"/>
            <a:ext cx="2193339" cy="1077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Gebruik fietspaden of fietsstroken waar mogelijk, niet op het voetpad.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75"/>
          <p:cNvSpPr txBox="1"/>
          <p:nvPr/>
        </p:nvSpPr>
        <p:spPr>
          <a:xfrm>
            <a:off x="1449900" y="4701982"/>
            <a:ext cx="1959120" cy="1077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Kijk links-rechts-links voordat je oversteekt bij kruispunten.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75"/>
          <p:cNvSpPr txBox="1"/>
          <p:nvPr/>
        </p:nvSpPr>
        <p:spPr>
          <a:xfrm>
            <a:off x="5271145" y="4852946"/>
            <a:ext cx="2151980" cy="92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Maak oogcontact met automobilisten zodat ze je zien.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75"/>
          <p:cNvSpPr txBox="1"/>
          <p:nvPr/>
        </p:nvSpPr>
        <p:spPr>
          <a:xfrm>
            <a:off x="8958008" y="4793350"/>
            <a:ext cx="2711627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 bij alle stopborden en rode lichten, behandel ze net als auto's.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75"/>
          <p:cNvSpPr txBox="1"/>
          <p:nvPr/>
        </p:nvSpPr>
        <p:spPr>
          <a:xfrm>
            <a:off x="1974060" y="1564097"/>
            <a:ext cx="1551240" cy="64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RIJD RECHTS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75"/>
          <p:cNvSpPr txBox="1"/>
          <p:nvPr/>
        </p:nvSpPr>
        <p:spPr>
          <a:xfrm>
            <a:off x="5963400" y="1670889"/>
            <a:ext cx="1735560" cy="64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VERLICHTING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75"/>
          <p:cNvSpPr txBox="1"/>
          <p:nvPr/>
        </p:nvSpPr>
        <p:spPr>
          <a:xfrm>
            <a:off x="9442320" y="1674064"/>
            <a:ext cx="1551240" cy="36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  FIETSPAD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75"/>
          <p:cNvSpPr txBox="1"/>
          <p:nvPr/>
        </p:nvSpPr>
        <p:spPr>
          <a:xfrm>
            <a:off x="1997550" y="3777351"/>
            <a:ext cx="1787130" cy="64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OVERSTEKEN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75"/>
          <p:cNvSpPr txBox="1"/>
          <p:nvPr/>
        </p:nvSpPr>
        <p:spPr>
          <a:xfrm>
            <a:off x="5932414" y="3766031"/>
            <a:ext cx="2461320" cy="64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MAAK OOGCONTACT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75"/>
          <p:cNvSpPr txBox="1"/>
          <p:nvPr/>
        </p:nvSpPr>
        <p:spPr>
          <a:xfrm>
            <a:off x="9699840" y="3796085"/>
            <a:ext cx="2998800" cy="64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STOPBORDEN EN LICHTEN</a:t>
            </a:r>
            <a:endParaRPr sz="1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6"/>
          <p:cNvSpPr txBox="1"/>
          <p:nvPr/>
        </p:nvSpPr>
        <p:spPr>
          <a:xfrm>
            <a:off x="1827000" y="686186"/>
            <a:ext cx="8835376" cy="58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200" b="1" i="0" u="sng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Praktische tips die je elke dag kan gebruiken</a:t>
            </a:r>
            <a:endParaRPr sz="3200" b="0" i="0" u="sng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6" name="Google Shape;456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8" name="Google Shape;458;p76"/>
          <p:cNvCxnSpPr/>
          <p:nvPr/>
        </p:nvCxnSpPr>
        <p:spPr>
          <a:xfrm>
            <a:off x="727560" y="776880"/>
            <a:ext cx="360" cy="556524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459" name="Google Shape;459;p76"/>
          <p:cNvCxnSpPr/>
          <p:nvPr/>
        </p:nvCxnSpPr>
        <p:spPr>
          <a:xfrm flipH="1">
            <a:off x="727560" y="6341760"/>
            <a:ext cx="10471680" cy="36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460" name="Google Shape;460;p76"/>
          <p:cNvSpPr/>
          <p:nvPr/>
        </p:nvSpPr>
        <p:spPr>
          <a:xfrm>
            <a:off x="1378800" y="1461960"/>
            <a:ext cx="2210040" cy="259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1" name="Google Shape;461;p76"/>
          <p:cNvSpPr/>
          <p:nvPr/>
        </p:nvSpPr>
        <p:spPr>
          <a:xfrm>
            <a:off x="3886200" y="1461960"/>
            <a:ext cx="2210040" cy="259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2" name="Google Shape;462;p76"/>
          <p:cNvSpPr/>
          <p:nvPr/>
        </p:nvSpPr>
        <p:spPr>
          <a:xfrm>
            <a:off x="6393240" y="1461960"/>
            <a:ext cx="2210040" cy="259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3" name="Google Shape;463;p76"/>
          <p:cNvSpPr/>
          <p:nvPr/>
        </p:nvSpPr>
        <p:spPr>
          <a:xfrm>
            <a:off x="8854920" y="1459800"/>
            <a:ext cx="2210040" cy="259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4" name="Google Shape;464;p76"/>
          <p:cNvSpPr/>
          <p:nvPr/>
        </p:nvSpPr>
        <p:spPr>
          <a:xfrm>
            <a:off x="1378800" y="4401000"/>
            <a:ext cx="4717080" cy="13690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5" name="Google Shape;465;p76"/>
          <p:cNvSpPr/>
          <p:nvPr/>
        </p:nvSpPr>
        <p:spPr>
          <a:xfrm>
            <a:off x="6393240" y="4401000"/>
            <a:ext cx="4717080" cy="13690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4E291"/>
          </a:solidFill>
          <a:ln w="38150" cap="flat" cmpd="sng">
            <a:solidFill>
              <a:srgbClr val="196B2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6" name="Google Shape;466;p76"/>
          <p:cNvSpPr/>
          <p:nvPr/>
        </p:nvSpPr>
        <p:spPr>
          <a:xfrm>
            <a:off x="1469880" y="155484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FFFFFF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7" name="Google Shape;467;p76"/>
          <p:cNvSpPr/>
          <p:nvPr/>
        </p:nvSpPr>
        <p:spPr>
          <a:xfrm>
            <a:off x="3979440" y="155484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FFFFFF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8" name="Google Shape;468;p76"/>
          <p:cNvSpPr/>
          <p:nvPr/>
        </p:nvSpPr>
        <p:spPr>
          <a:xfrm>
            <a:off x="6475680" y="154008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FFFFFF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69" name="Google Shape;469;p76"/>
          <p:cNvSpPr/>
          <p:nvPr/>
        </p:nvSpPr>
        <p:spPr>
          <a:xfrm>
            <a:off x="8958960" y="153972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FFFFFF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70" name="Google Shape;470;p76"/>
          <p:cNvSpPr/>
          <p:nvPr/>
        </p:nvSpPr>
        <p:spPr>
          <a:xfrm>
            <a:off x="1469880" y="447876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FFFFFF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71" name="Google Shape;471;p76"/>
          <p:cNvSpPr/>
          <p:nvPr/>
        </p:nvSpPr>
        <p:spPr>
          <a:xfrm>
            <a:off x="6475680" y="4478760"/>
            <a:ext cx="452160" cy="440640"/>
          </a:xfrm>
          <a:custGeom>
            <a:avLst/>
            <a:gdLst/>
            <a:ahLst/>
            <a:cxnLst/>
            <a:rect l="l" t="t" r="r" b="b"/>
            <a:pathLst>
              <a:path w="22164" h="21600" extrusionOk="0">
                <a:moveTo>
                  <a:pt x="0" y="10800"/>
                </a:moveTo>
                <a:close/>
              </a:path>
            </a:pathLst>
          </a:custGeom>
          <a:solidFill>
            <a:srgbClr val="FFFFFF"/>
          </a:solidFill>
          <a:ln w="19075" cap="flat" cmpd="sng">
            <a:solidFill>
              <a:srgbClr val="0424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pic>
        <p:nvPicPr>
          <p:cNvPr id="472" name="Google Shape;472;p76" descr="Afbeelding met symbool, cirkel, logo, Graphics&#10;&#10;Door AI gegenereerde inhoud is mogelijk onjuis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5280" y="1639080"/>
            <a:ext cx="26172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76" descr="Afbeelding met wit, ontwerp&#10;&#10;Door AI gegenereerde inhoud is mogelijk onjuis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4840" y="1646640"/>
            <a:ext cx="281520" cy="24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76" descr="Afbeelding met symbool, clipart, logo, cirkel&#10;&#10;Door AI gegenereerde inhoud is mogelijk onjuis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5440" y="1648080"/>
            <a:ext cx="342000" cy="20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76" descr="Afbeelding met schets, tekening, clipart, ontwerp&#10;&#10;Door AI gegenereerde inhoud is mogelijk onjuis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59760" y="1603440"/>
            <a:ext cx="259920" cy="30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76" descr="Afbeelding met zaag, gereedschap&#10;&#10;Door AI gegenereerde inhoud is mogelijk onjuist."/>
          <p:cNvPicPr preferRelativeResize="0"/>
          <p:nvPr/>
        </p:nvPicPr>
        <p:blipFill rotWithShape="1">
          <a:blip r:embed="rId8">
            <a:alphaModFix/>
          </a:blip>
          <a:srcRect l="6461"/>
          <a:stretch/>
        </p:blipFill>
        <p:spPr>
          <a:xfrm>
            <a:off x="1565280" y="4562280"/>
            <a:ext cx="247320" cy="2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76" descr="Afbeelding met schets, wit&#10;&#10;Door AI gegenereerde inhoud is mogelijk onjuis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49120" y="4579560"/>
            <a:ext cx="305640" cy="226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76"/>
          <p:cNvSpPr txBox="1"/>
          <p:nvPr/>
        </p:nvSpPr>
        <p:spPr>
          <a:xfrm>
            <a:off x="1774800" y="1494360"/>
            <a:ext cx="2016720" cy="70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Controleer je fiets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76"/>
          <p:cNvSpPr txBox="1"/>
          <p:nvPr/>
        </p:nvSpPr>
        <p:spPr>
          <a:xfrm>
            <a:off x="4280760" y="1484640"/>
            <a:ext cx="2016720" cy="70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Geen losse kledij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76"/>
          <p:cNvSpPr txBox="1"/>
          <p:nvPr/>
        </p:nvSpPr>
        <p:spPr>
          <a:xfrm>
            <a:off x="6763320" y="1538640"/>
            <a:ext cx="2016720" cy="39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Blijf alert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76"/>
          <p:cNvSpPr txBox="1"/>
          <p:nvPr/>
        </p:nvSpPr>
        <p:spPr>
          <a:xfrm>
            <a:off x="9201600" y="1460160"/>
            <a:ext cx="2016720" cy="70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Vermijd duisternis</a:t>
            </a:r>
            <a:endParaRPr sz="2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76"/>
          <p:cNvSpPr txBox="1"/>
          <p:nvPr/>
        </p:nvSpPr>
        <p:spPr>
          <a:xfrm>
            <a:off x="1957320" y="4487040"/>
            <a:ext cx="3580560" cy="39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Draag opvallende kledij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76"/>
          <p:cNvSpPr txBox="1"/>
          <p:nvPr/>
        </p:nvSpPr>
        <p:spPr>
          <a:xfrm>
            <a:off x="7010279" y="4465260"/>
            <a:ext cx="3492257" cy="70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1" i="0" u="none" strike="noStrike" cap="none" dirty="0">
                <a:solidFill>
                  <a:srgbClr val="196B24"/>
                </a:solidFill>
                <a:latin typeface="Arial"/>
                <a:ea typeface="Arial"/>
                <a:cs typeface="Arial"/>
                <a:sym typeface="Arial"/>
              </a:rPr>
              <a:t>Helmgebruik is verplicht</a:t>
            </a: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76"/>
          <p:cNvSpPr txBox="1"/>
          <p:nvPr/>
        </p:nvSpPr>
        <p:spPr>
          <a:xfrm>
            <a:off x="1378800" y="2236680"/>
            <a:ext cx="2210040" cy="18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Controleer voor elke fietsrit je remmen, versnellingen en banden om ongelukken te voorkomen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76"/>
          <p:cNvSpPr txBox="1"/>
          <p:nvPr/>
        </p:nvSpPr>
        <p:spPr>
          <a:xfrm>
            <a:off x="3908160" y="2222280"/>
            <a:ext cx="2210040" cy="209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Draag geen losse kleding, sjaals of veters die in je ketting kunnen komen, maar kies aansluitende kleding voor veiligheid.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76"/>
          <p:cNvSpPr txBox="1"/>
          <p:nvPr/>
        </p:nvSpPr>
        <p:spPr>
          <a:xfrm>
            <a:off x="6391080" y="2049531"/>
            <a:ext cx="2210040" cy="181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Blijf alert en let goed op auto's, vrachtwagens en andere fietsers om je heen. Zet je muziek niet te luid en zit niet op je GSM.</a:t>
            </a:r>
            <a:endParaRPr sz="1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76"/>
          <p:cNvSpPr txBox="1"/>
          <p:nvPr/>
        </p:nvSpPr>
        <p:spPr>
          <a:xfrm>
            <a:off x="8856360" y="2202480"/>
            <a:ext cx="2210040" cy="209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Vermijd fietsen bij schemering of in het donker zonder goede verlichting. Zichtbaarheid is essentieel voor je veiligheid.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76"/>
          <p:cNvSpPr txBox="1"/>
          <p:nvPr/>
        </p:nvSpPr>
        <p:spPr>
          <a:xfrm>
            <a:off x="1391400" y="4944960"/>
            <a:ext cx="4726800" cy="110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Draag heldere kleuren en gebruik reflecterende materialen zodat je opvalt, vooral bij weinig licht of druk verkeer.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76"/>
          <p:cNvSpPr txBox="1"/>
          <p:nvPr/>
        </p:nvSpPr>
        <p:spPr>
          <a:xfrm>
            <a:off x="6391080" y="4949640"/>
            <a:ext cx="4726800" cy="110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Draag ALTIJD je helm zonder uitzonderingen, ook niet voor korte ritjes. Zo bescherm je je hoofd bij iedere val.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77" descr="Afbeelding met Kleurrijkheid, groen, Graphics, geel&#10;&#10;Door AI gegenereerde inhoud is mogelijk onjuis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77"/>
          <p:cNvSpPr txBox="1"/>
          <p:nvPr/>
        </p:nvSpPr>
        <p:spPr>
          <a:xfrm>
            <a:off x="2838960" y="2844360"/>
            <a:ext cx="651384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6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Bedankt voor je aandacht</a:t>
            </a:r>
            <a:endParaRPr sz="3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6" name="Google Shape;496;p77" descr="Geen beschrijving beschikbaar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53320" y="3696480"/>
            <a:ext cx="2085480" cy="2077920"/>
          </a:xfrm>
          <a:prstGeom prst="rect">
            <a:avLst/>
          </a:prstGeom>
          <a:noFill/>
          <a:ln w="76300" cap="flat" cmpd="sng">
            <a:solidFill>
              <a:srgbClr val="292929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C2F1C8"/>
          </a:solidFill>
          <a:ln w="19075" cap="flat" cmpd="sng">
            <a:solidFill>
              <a:srgbClr val="C2F1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cxnSp>
        <p:nvCxnSpPr>
          <p:cNvPr id="502" name="Google Shape;502;p78"/>
          <p:cNvCxnSpPr/>
          <p:nvPr/>
        </p:nvCxnSpPr>
        <p:spPr>
          <a:xfrm>
            <a:off x="727560" y="776880"/>
            <a:ext cx="360" cy="556524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503" name="Google Shape;503;p78"/>
          <p:cNvCxnSpPr/>
          <p:nvPr/>
        </p:nvCxnSpPr>
        <p:spPr>
          <a:xfrm flipH="1">
            <a:off x="727560" y="6341760"/>
            <a:ext cx="10471680" cy="360"/>
          </a:xfrm>
          <a:prstGeom prst="straightConnector1">
            <a:avLst/>
          </a:prstGeom>
          <a:noFill/>
          <a:ln w="3167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504" name="Google Shape;504;p78"/>
          <p:cNvSpPr txBox="1"/>
          <p:nvPr/>
        </p:nvSpPr>
        <p:spPr>
          <a:xfrm>
            <a:off x="884880" y="2752920"/>
            <a:ext cx="3785400" cy="98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4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Referenties</a:t>
            </a:r>
            <a:endParaRPr sz="4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78"/>
          <p:cNvSpPr txBox="1"/>
          <p:nvPr/>
        </p:nvSpPr>
        <p:spPr>
          <a:xfrm>
            <a:off x="4404840" y="1348920"/>
            <a:ext cx="7787160" cy="550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3080" marR="0" lvl="0" indent="-3430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Statbel,</a:t>
            </a:r>
            <a:r>
              <a:rPr lang="nl-BE" sz="2400" b="1" i="1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Verkeersongevallen 2024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Westerhuis &amp; Al, 2024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Haas &amp; Al, 2016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Grimard &amp; Al, 1995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Etemad &amp; Al, 2025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Cripton &amp; Al, 2014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Hoye Alena, 2018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❑"/>
            </a:pPr>
            <a:r>
              <a:rPr lang="nl-BE" sz="24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Thompson &amp; Al, 2000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3785400" cy="58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819</Words>
  <Application>Microsoft Macintosh PowerPoint</Application>
  <PresentationFormat>Widescreen</PresentationFormat>
  <Paragraphs>140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Times New Roman</vt:lpstr>
      <vt:lpstr>Arial</vt:lpstr>
      <vt:lpstr>Play</vt:lpstr>
      <vt:lpstr>Noto Sans Symbols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BERNAERTS Yves</cp:lastModifiedBy>
  <cp:revision>7</cp:revision>
  <dcterms:modified xsi:type="dcterms:W3CDTF">2026-03-19T23:30:13Z</dcterms:modified>
</cp:coreProperties>
</file>