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304" r:id="rId3"/>
    <p:sldId id="303" r:id="rId4"/>
    <p:sldId id="308" r:id="rId5"/>
    <p:sldId id="309" r:id="rId6"/>
    <p:sldId id="306" r:id="rId7"/>
    <p:sldId id="307" r:id="rId8"/>
    <p:sldId id="311" r:id="rId9"/>
    <p:sldId id="310" r:id="rId10"/>
    <p:sldId id="305" r:id="rId11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28"/>
  </p:normalViewPr>
  <p:slideViewPr>
    <p:cSldViewPr snapToGrid="0">
      <p:cViewPr varScale="1">
        <p:scale>
          <a:sx n="88" d="100"/>
          <a:sy n="88" d="100"/>
        </p:scale>
        <p:origin x="17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01853-EC6E-E643-9886-FC1412D2A054}" type="datetimeFigureOut">
              <a:rPr lang="en-BE" smtClean="0"/>
              <a:t>23/04/2026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1D16A-4DD6-F34D-9531-E1107D922C2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51284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1D16A-4DD6-F34D-9531-E1107D922C2E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26287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1D16A-4DD6-F34D-9531-E1107D922C2E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58905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1D16A-4DD6-F34D-9531-E1107D922C2E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37572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1D16A-4DD6-F34D-9531-E1107D922C2E}" type="slidenum">
              <a:rPr lang="en-BE" smtClean="0"/>
              <a:t>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2273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476D6-4C34-9FCF-8034-8598788C5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7728E6-C5B5-BC0F-39C5-41BE72511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F157C-BF75-CE59-6E02-F04B3686B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F805-6953-3240-9C21-1D4D1B8AE798}" type="datetimeFigureOut">
              <a:rPr lang="en-BE" smtClean="0"/>
              <a:t>23/04/2026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68350-0148-B520-0CE6-65B9CDD87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70C16-499D-7BD7-FA7B-16169752E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B9D6-DB3B-DA45-8937-6EC69A537BA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6558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A033E-04CB-F4C9-737C-C9F78040A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DA2C7-CBEF-0FF0-DD3D-8BE55ABE7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E0D3A-88B3-2F0E-59D4-8A5FF4BBC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F805-6953-3240-9C21-1D4D1B8AE798}" type="datetimeFigureOut">
              <a:rPr lang="en-BE" smtClean="0"/>
              <a:t>23/04/2026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2B7DD-6EA7-8936-F0BB-E236CDA63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8EACF-841E-805E-5DD9-698293B1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B9D6-DB3B-DA45-8937-6EC69A537BA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5141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6A521A-7C61-33C5-840B-BF86190567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4F2FF-0930-4765-5CAB-2C087FA42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2D72D-FFE9-60EA-F5DB-DBC1A9BD9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F805-6953-3240-9C21-1D4D1B8AE798}" type="datetimeFigureOut">
              <a:rPr lang="en-BE" smtClean="0"/>
              <a:t>23/04/2026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524DF-E184-C602-2750-4919A5A0E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622DB-ECFC-57DD-D211-5CCD331C2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B9D6-DB3B-DA45-8937-6EC69A537BA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5399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EAC37-A33E-974D-E232-C0ECEC22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114B-E898-9E97-0EB3-A27F170CD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A412C-4EEC-0FE0-8EE5-3C6AF6FA1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F805-6953-3240-9C21-1D4D1B8AE798}" type="datetimeFigureOut">
              <a:rPr lang="en-BE" smtClean="0"/>
              <a:t>23/04/2026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06418-8E0B-F595-A9C5-C097EC50C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23053-B4F4-7FEB-CA33-913E8E6B0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B9D6-DB3B-DA45-8937-6EC69A537BA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815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D6A03-813B-7E4D-BFD8-9B61F517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BA41E-0FC9-DC01-73D3-7FC77B353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F9F2E-4179-A8FE-49DD-5F3DE66E0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F805-6953-3240-9C21-1D4D1B8AE798}" type="datetimeFigureOut">
              <a:rPr lang="en-BE" smtClean="0"/>
              <a:t>23/04/2026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D72A9-5E83-0BA8-A0B3-E60F4CEDB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C774C-E467-87E4-AD40-0C1FA5E05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B9D6-DB3B-DA45-8937-6EC69A537BA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1653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51932-3B67-D635-30F7-7C30EEFD5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0CE6F-5176-F796-AD6F-C08894C72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8E03E-F5F4-496A-14EA-939EA64C8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D6B83-1F93-1DA0-2F3D-78727ACA8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F805-6953-3240-9C21-1D4D1B8AE798}" type="datetimeFigureOut">
              <a:rPr lang="en-BE" smtClean="0"/>
              <a:t>23/04/2026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23E6A-8CB2-3C2E-3A0F-C6A292722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581AD-1AAA-3301-25B9-F95783227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B9D6-DB3B-DA45-8937-6EC69A537BA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7569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7B4C4-631E-746D-7BEE-5E4294779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79996-846B-DB38-D5F1-F734F6201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91C7F-A016-2E71-A802-AA9957BCA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2AFBAA-1547-718E-5C99-DFC7A6BD91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57FDF8-4F18-A797-2158-22AEF277F4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F9C914-9389-896B-9F2C-FB443911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F805-6953-3240-9C21-1D4D1B8AE798}" type="datetimeFigureOut">
              <a:rPr lang="en-BE" smtClean="0"/>
              <a:t>23/04/2026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63A618-8562-EB1C-F28C-9D41E50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0CC89C-6B09-2B92-214D-3E77295A1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B9D6-DB3B-DA45-8937-6EC69A537BA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0384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F49DA-60AD-C7D5-74B0-0A8A3CD83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6D2C5A-CC25-DF82-AC8F-7D8B4ED84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F805-6953-3240-9C21-1D4D1B8AE798}" type="datetimeFigureOut">
              <a:rPr lang="en-BE" smtClean="0"/>
              <a:t>23/04/2026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803FCE-4E39-0783-2122-651F16571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66C65-7701-071B-BDFD-8D8C28499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B9D6-DB3B-DA45-8937-6EC69A537BA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9840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D905BA-2E11-53A6-8063-03524CE9F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F805-6953-3240-9C21-1D4D1B8AE798}" type="datetimeFigureOut">
              <a:rPr lang="en-BE" smtClean="0"/>
              <a:t>23/04/2026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CDD77-8395-7EB2-7C37-47F7A34DB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BC7CF-25EF-326A-6021-452FB5F69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B9D6-DB3B-DA45-8937-6EC69A537BA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029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3897-CE46-C692-F807-6349CDA08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5A792-F898-5D1B-B987-7F4B5CB0E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61887-7F66-2631-E87E-9F4BC71D3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2214C-D4FE-3049-BC9A-1BF43C280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F805-6953-3240-9C21-1D4D1B8AE798}" type="datetimeFigureOut">
              <a:rPr lang="en-BE" smtClean="0"/>
              <a:t>23/04/2026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BAE4B-342C-FE9D-2F9A-E0F3483BC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444BE-B4BD-6840-4206-1E72287BC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B9D6-DB3B-DA45-8937-6EC69A537BA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9229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17C3A-69C3-61BB-0986-6A30A4CB3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E2FF1B-1B8C-A8D6-8665-4D69BA7250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37C53E-D5C8-07B8-4C94-EB6C9649C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D46F7-F52D-094E-7D76-DC2592AB6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F805-6953-3240-9C21-1D4D1B8AE798}" type="datetimeFigureOut">
              <a:rPr lang="en-BE" smtClean="0"/>
              <a:t>23/04/2026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2DCAD-7E77-2564-DC89-5FEA8FA68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7B473-8CBF-93AE-1036-AE2A82119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B9D6-DB3B-DA45-8937-6EC69A537BA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5988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7E2A30-2D7A-5108-691A-C50A57E5C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FC773-4503-EF77-D763-82B3F3652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43A94-51C6-9CE1-ED08-6AD3CF245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7EF805-6953-3240-9C21-1D4D1B8AE798}" type="datetimeFigureOut">
              <a:rPr lang="en-BE" smtClean="0"/>
              <a:t>23/04/2026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D7734-E2F2-AF6C-774B-EA1E74DDC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501A-7F20-0865-6F17-A9A3293D5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CBB9D6-DB3B-DA45-8937-6EC69A537BA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658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0691B3-9743-432C-257D-9A6A15D79E3B}"/>
              </a:ext>
            </a:extLst>
          </p:cNvPr>
          <p:cNvSpPr/>
          <p:nvPr/>
        </p:nvSpPr>
        <p:spPr>
          <a:xfrm>
            <a:off x="355301" y="266148"/>
            <a:ext cx="5740699" cy="6510124"/>
          </a:xfrm>
          <a:prstGeom prst="rect">
            <a:avLst/>
          </a:prstGeom>
          <a:solidFill>
            <a:srgbClr val="1870B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19" noProof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A5F96DC-C697-19DB-EB04-B81D6A1C2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50" y="406261"/>
            <a:ext cx="6068119" cy="60454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2C9AB9-396C-A5CD-A293-F1A9FBE08FA4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146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19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73A2CA-ABEE-F5F2-3C8C-85838C872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458" y="737376"/>
            <a:ext cx="3893993" cy="793966"/>
          </a:xfrm>
        </p:spPr>
        <p:txBody>
          <a:bodyPr anchor="t">
            <a:normAutofit/>
          </a:bodyPr>
          <a:lstStyle/>
          <a:p>
            <a:pPr algn="l"/>
            <a:r>
              <a:rPr lang="nl-NL" sz="3600" b="1" u="sng" noProof="0" dirty="0">
                <a:solidFill>
                  <a:schemeClr val="bg1"/>
                </a:solidFill>
              </a:rPr>
              <a:t>Helm-</a:t>
            </a:r>
            <a:r>
              <a:rPr lang="nl-NL" sz="3600" b="1" u="sng" noProof="0" dirty="0" err="1">
                <a:solidFill>
                  <a:schemeClr val="bg1"/>
                </a:solidFill>
              </a:rPr>
              <a:t>Heroes</a:t>
            </a:r>
            <a:endParaRPr lang="nl-NL" sz="3600" b="1" u="sng" noProof="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393C62-953C-A3AB-76FF-C61471CE0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457" y="1706328"/>
            <a:ext cx="4186189" cy="3083013"/>
          </a:xfrm>
        </p:spPr>
        <p:txBody>
          <a:bodyPr anchor="b">
            <a:normAutofit/>
          </a:bodyPr>
          <a:lstStyle/>
          <a:p>
            <a:pPr algn="l">
              <a:lnSpc>
                <a:spcPct val="100000"/>
              </a:lnSpc>
            </a:pPr>
            <a:r>
              <a:rPr lang="nl-NL" sz="2800" b="1" noProof="0" dirty="0" err="1">
                <a:solidFill>
                  <a:schemeClr val="bg1"/>
                </a:solidFill>
              </a:rPr>
              <a:t>Brice</a:t>
            </a:r>
            <a:r>
              <a:rPr lang="nl-NL" sz="2800" b="1" noProof="0" dirty="0">
                <a:solidFill>
                  <a:schemeClr val="bg1"/>
                </a:solidFill>
              </a:rPr>
              <a:t> </a:t>
            </a:r>
            <a:r>
              <a:rPr lang="nl-NL" sz="2800" b="1" noProof="0" dirty="0" err="1">
                <a:solidFill>
                  <a:schemeClr val="bg1"/>
                </a:solidFill>
              </a:rPr>
              <a:t>Bernaerts</a:t>
            </a:r>
            <a:r>
              <a:rPr lang="nl-NL" sz="2800" b="1" noProof="0" dirty="0">
                <a:solidFill>
                  <a:schemeClr val="bg1"/>
                </a:solidFill>
              </a:rPr>
              <a:t>,</a:t>
            </a:r>
            <a:br>
              <a:rPr lang="nl-NL" sz="2800" b="1" noProof="0" dirty="0">
                <a:solidFill>
                  <a:schemeClr val="bg1"/>
                </a:solidFill>
              </a:rPr>
            </a:br>
            <a:r>
              <a:rPr lang="nl-NL" sz="2800" b="1" noProof="0" dirty="0" err="1">
                <a:solidFill>
                  <a:schemeClr val="bg1"/>
                </a:solidFill>
              </a:rPr>
              <a:t>Norah</a:t>
            </a:r>
            <a:r>
              <a:rPr lang="nl-NL" sz="2800" b="1" noProof="0" dirty="0">
                <a:solidFill>
                  <a:schemeClr val="bg1"/>
                </a:solidFill>
              </a:rPr>
              <a:t> Bonne,</a:t>
            </a:r>
            <a:br>
              <a:rPr lang="nl-NL" sz="2800" b="1" noProof="0" dirty="0">
                <a:solidFill>
                  <a:schemeClr val="bg1"/>
                </a:solidFill>
              </a:rPr>
            </a:br>
            <a:r>
              <a:rPr lang="nl-NL" sz="2800" b="1" noProof="0" dirty="0">
                <a:solidFill>
                  <a:schemeClr val="bg1"/>
                </a:solidFill>
              </a:rPr>
              <a:t>Toon </a:t>
            </a:r>
            <a:r>
              <a:rPr lang="nl-NL" sz="2800" b="1" noProof="0" dirty="0" err="1">
                <a:solidFill>
                  <a:schemeClr val="bg1"/>
                </a:solidFill>
              </a:rPr>
              <a:t>Heremans</a:t>
            </a:r>
            <a:r>
              <a:rPr lang="nl-NL" sz="2800" b="1" noProof="0" dirty="0">
                <a:solidFill>
                  <a:schemeClr val="bg1"/>
                </a:solidFill>
              </a:rPr>
              <a:t>,</a:t>
            </a:r>
            <a:br>
              <a:rPr lang="nl-NL" sz="2800" b="1" noProof="0" dirty="0">
                <a:solidFill>
                  <a:schemeClr val="bg1"/>
                </a:solidFill>
              </a:rPr>
            </a:br>
            <a:r>
              <a:rPr lang="nl-NL" sz="2800" b="1" noProof="0" dirty="0">
                <a:solidFill>
                  <a:schemeClr val="bg1"/>
                </a:solidFill>
              </a:rPr>
              <a:t>Lucas </a:t>
            </a:r>
            <a:r>
              <a:rPr lang="nl-NL" sz="2800" b="1" noProof="0" dirty="0" err="1">
                <a:solidFill>
                  <a:schemeClr val="bg1"/>
                </a:solidFill>
              </a:rPr>
              <a:t>Vanhelmont</a:t>
            </a:r>
            <a:r>
              <a:rPr lang="nl-NL" sz="2800" b="1" noProof="0" dirty="0">
                <a:solidFill>
                  <a:schemeClr val="bg1"/>
                </a:solidFill>
              </a:rPr>
              <a:t>,</a:t>
            </a:r>
            <a:br>
              <a:rPr lang="nl-NL" sz="2800" b="1" noProof="0" dirty="0">
                <a:solidFill>
                  <a:schemeClr val="bg1"/>
                </a:solidFill>
              </a:rPr>
            </a:br>
            <a:r>
              <a:rPr lang="nl-NL" sz="2800" b="1" noProof="0" dirty="0">
                <a:solidFill>
                  <a:schemeClr val="bg1"/>
                </a:solidFill>
              </a:rPr>
              <a:t>Mirthe Van </a:t>
            </a:r>
            <a:r>
              <a:rPr lang="nl-NL" sz="2800" b="1" noProof="0" dirty="0" err="1">
                <a:solidFill>
                  <a:schemeClr val="bg1"/>
                </a:solidFill>
              </a:rPr>
              <a:t>Parys</a:t>
            </a:r>
            <a:r>
              <a:rPr lang="nl-NL" sz="2800" b="1" noProof="0" dirty="0">
                <a:solidFill>
                  <a:schemeClr val="bg1"/>
                </a:solidFill>
              </a:rPr>
              <a:t>,</a:t>
            </a:r>
            <a:br>
              <a:rPr lang="nl-NL" sz="2800" b="1" noProof="0" dirty="0">
                <a:solidFill>
                  <a:schemeClr val="bg1"/>
                </a:solidFill>
              </a:rPr>
            </a:br>
            <a:br>
              <a:rPr lang="nl-NL" sz="2800" b="1" noProof="0" dirty="0">
                <a:solidFill>
                  <a:schemeClr val="bg1"/>
                </a:solidFill>
              </a:rPr>
            </a:br>
            <a:r>
              <a:rPr lang="nl-NL" noProof="0" dirty="0">
                <a:solidFill>
                  <a:schemeClr val="bg1"/>
                </a:solidFill>
              </a:rPr>
              <a:t>MA1 Studenten LO&amp;BW </a:t>
            </a:r>
            <a:r>
              <a:rPr lang="nl-NL" noProof="0" dirty="0" err="1">
                <a:solidFill>
                  <a:schemeClr val="bg1"/>
                </a:solidFill>
              </a:rPr>
              <a:t>Ugent</a:t>
            </a:r>
            <a:endParaRPr lang="nl-NL" noProof="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F85D5B-C1DF-AE38-A8EE-145346B52A3C}"/>
              </a:ext>
            </a:extLst>
          </p:cNvPr>
          <p:cNvSpPr/>
          <p:nvPr/>
        </p:nvSpPr>
        <p:spPr>
          <a:xfrm>
            <a:off x="97970" y="91161"/>
            <a:ext cx="12006943" cy="6685111"/>
          </a:xfrm>
          <a:prstGeom prst="rect">
            <a:avLst/>
          </a:prstGeom>
          <a:noFill/>
          <a:ln w="1206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19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E3F52B-0B2A-AB86-5B29-409D2992C2CC}"/>
              </a:ext>
            </a:extLst>
          </p:cNvPr>
          <p:cNvSpPr/>
          <p:nvPr/>
        </p:nvSpPr>
        <p:spPr>
          <a:xfrm>
            <a:off x="283029" y="266148"/>
            <a:ext cx="11636827" cy="6347608"/>
          </a:xfrm>
          <a:prstGeom prst="rect">
            <a:avLst/>
          </a:prstGeom>
          <a:noFill/>
          <a:ln w="3175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19" noProof="0" dirty="0"/>
          </a:p>
        </p:txBody>
      </p:sp>
      <p:pic>
        <p:nvPicPr>
          <p:cNvPr id="11" name="Picture 10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AEB0682-1C6F-74CB-9E55-71CE802DC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227" y="5437164"/>
            <a:ext cx="1029102" cy="793266"/>
          </a:xfrm>
          <a:prstGeom prst="rect">
            <a:avLst/>
          </a:prstGeom>
          <a:solidFill>
            <a:srgbClr val="1870BC"/>
          </a:solidFill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36F658-790C-9BF2-CFC3-99DF56ECABE7}"/>
              </a:ext>
            </a:extLst>
          </p:cNvPr>
          <p:cNvSpPr txBox="1"/>
          <p:nvPr/>
        </p:nvSpPr>
        <p:spPr>
          <a:xfrm>
            <a:off x="2263328" y="5535040"/>
            <a:ext cx="2948751" cy="611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88" noProof="0" dirty="0">
                <a:solidFill>
                  <a:schemeClr val="bg1"/>
                </a:solidFill>
              </a:rPr>
              <a:t>Opdracht</a:t>
            </a:r>
          </a:p>
          <a:p>
            <a:r>
              <a:rPr lang="nl-NL" sz="1688" noProof="0" dirty="0">
                <a:solidFill>
                  <a:schemeClr val="bg1"/>
                </a:solidFill>
              </a:rPr>
              <a:t>Health </a:t>
            </a:r>
            <a:r>
              <a:rPr lang="nl-NL" sz="1688" noProof="0" dirty="0" err="1">
                <a:solidFill>
                  <a:schemeClr val="bg1"/>
                </a:solidFill>
              </a:rPr>
              <a:t>Intervention</a:t>
            </a:r>
            <a:r>
              <a:rPr lang="nl-NL" sz="1688" noProof="0" dirty="0">
                <a:solidFill>
                  <a:schemeClr val="bg1"/>
                </a:solidFill>
              </a:rPr>
              <a:t> Protocol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8FA60A-50B4-AEA3-2338-4DE274DDC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09" y="4873411"/>
            <a:ext cx="1578327" cy="157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E949687-098C-9A9A-7B42-778299A0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Conclusie</a:t>
            </a:r>
            <a:endParaRPr lang="en-US" sz="7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A7588-621B-D488-B53C-658F5B630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4" y="3809999"/>
            <a:ext cx="9136290" cy="101277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Voorkom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hoofd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nekletselts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draag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fietshelm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98844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EBB55-B37A-4071-D065-B899715F1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2307770"/>
            <a:ext cx="3240506" cy="2473221"/>
          </a:xfrm>
        </p:spPr>
        <p:txBody>
          <a:bodyPr>
            <a:normAutofit/>
          </a:bodyPr>
          <a:lstStyle/>
          <a:p>
            <a:r>
              <a:rPr lang="en-BE" dirty="0">
                <a:solidFill>
                  <a:srgbClr val="FFFFFF"/>
                </a:solidFill>
              </a:rPr>
              <a:t>Effe herhalen </a:t>
            </a:r>
            <a:br>
              <a:rPr lang="en-BE" dirty="0">
                <a:solidFill>
                  <a:srgbClr val="FFFFFF"/>
                </a:solidFill>
              </a:rPr>
            </a:br>
            <a:r>
              <a:rPr lang="en-BE" dirty="0">
                <a:solidFill>
                  <a:srgbClr val="FFFFFF"/>
                </a:solidFill>
              </a:rPr>
              <a:t>	    </a:t>
            </a:r>
            <a:r>
              <a:rPr lang="en-BE" dirty="0">
                <a:solidFill>
                  <a:srgbClr val="FFFFFF"/>
                </a:solidFill>
                <a:sym typeface="Wingdings" pitchFamily="2" charset="2"/>
              </a:rPr>
              <a:t>:)</a:t>
            </a:r>
            <a:endParaRPr lang="en-BE" dirty="0">
              <a:solidFill>
                <a:srgbClr val="FFFFFF"/>
              </a:solidFill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D1B8D-6E94-9862-A1A6-DE0F55F31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BE"/>
              <a:t>Elk jaar veel fietsongevallen.</a:t>
            </a:r>
          </a:p>
          <a:p>
            <a:pPr marL="0" indent="0">
              <a:buNone/>
            </a:pPr>
            <a:r>
              <a:rPr lang="en-BE"/>
              <a:t>Proportioneel meer ongevallen bij jongeren.</a:t>
            </a:r>
          </a:p>
          <a:p>
            <a:pPr marL="0" indent="0">
              <a:buNone/>
            </a:pPr>
            <a:r>
              <a:rPr lang="en-BE"/>
              <a:t>De kans op hoofd- en nekletsel dalen sterk bij het dragen van een fietshelm.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A82777-A36A-A870-0174-216F28D23CF0}"/>
              </a:ext>
            </a:extLst>
          </p:cNvPr>
          <p:cNvSpPr txBox="1"/>
          <p:nvPr/>
        </p:nvSpPr>
        <p:spPr>
          <a:xfrm>
            <a:off x="2619828" y="-1375658"/>
            <a:ext cx="695234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BE" sz="4000" b="1" dirty="0"/>
              <a:t>Enorm veel kleine ongevallen</a:t>
            </a:r>
            <a:endParaRPr lang="en-BE" sz="4000" b="1"/>
          </a:p>
        </p:txBody>
      </p:sp>
    </p:spTree>
    <p:extLst>
      <p:ext uri="{BB962C8B-B14F-4D97-AF65-F5344CB8AC3E}">
        <p14:creationId xmlns:p14="http://schemas.microsoft.com/office/powerpoint/2010/main" val="188733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F12ED-B06C-8038-8B8F-5EAD86353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st bike helmets for teenagers - Cycle Sprog">
            <a:extLst>
              <a:ext uri="{FF2B5EF4-FFF2-40B4-BE49-F238E27FC236}">
                <a16:creationId xmlns:a16="http://schemas.microsoft.com/office/drawing/2014/main" id="{1DFFC0D8-B869-A719-50AA-36798BF4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0"/>
            <a:ext cx="13030200" cy="977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8DF43D-B6A1-8FC4-C5A8-051E05DE7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553"/>
            <a:ext cx="10515600" cy="2084161"/>
          </a:xfrm>
        </p:spPr>
        <p:txBody>
          <a:bodyPr>
            <a:normAutofit/>
          </a:bodyPr>
          <a:lstStyle/>
          <a:p>
            <a:pPr algn="ctr"/>
            <a:endParaRPr lang="nl-NL" sz="9600" b="1" noProof="0" dirty="0"/>
          </a:p>
        </p:txBody>
      </p:sp>
      <p:pic>
        <p:nvPicPr>
          <p:cNvPr id="4" name="Video PPT helm">
            <a:hlinkClick r:id="" action="ppaction://media"/>
            <a:extLst>
              <a:ext uri="{FF2B5EF4-FFF2-40B4-BE49-F238E27FC236}">
                <a16:creationId xmlns:a16="http://schemas.microsoft.com/office/drawing/2014/main" id="{2615F19A-9E6A-DA67-C913-E34A7F4AF66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590800" y="0"/>
            <a:ext cx="17373600" cy="9772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268E66-5EBD-A285-D439-16CB2B56B774}"/>
              </a:ext>
            </a:extLst>
          </p:cNvPr>
          <p:cNvSpPr txBox="1"/>
          <p:nvPr/>
        </p:nvSpPr>
        <p:spPr>
          <a:xfrm>
            <a:off x="2619828" y="464747"/>
            <a:ext cx="695234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BE" sz="4000" b="1" dirty="0"/>
              <a:t>Enorm veel kleine ongevallen</a:t>
            </a:r>
          </a:p>
        </p:txBody>
      </p:sp>
    </p:spTree>
    <p:extLst>
      <p:ext uri="{BB962C8B-B14F-4D97-AF65-F5344CB8AC3E}">
        <p14:creationId xmlns:p14="http://schemas.microsoft.com/office/powerpoint/2010/main" val="8533409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18,055 Bike Crash Royalty-Free Images, Stock Photos &amp; Pictures |  Shutterstock">
            <a:extLst>
              <a:ext uri="{FF2B5EF4-FFF2-40B4-BE49-F238E27FC236}">
                <a16:creationId xmlns:a16="http://schemas.microsoft.com/office/drawing/2014/main" id="{1872562F-64B8-41B9-95DD-6D6ED6FBC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258"/>
          <a:stretch>
            <a:fillRect/>
          </a:stretch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C904BB-E985-AEC6-E764-F0AF7BB5C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</a:rPr>
              <a:t>Geen gebrek aan grappige compilatie’s: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C2BC0-4950-EACC-2B5D-AEAB350FB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chemeClr val="bg1"/>
                </a:solidFill>
              </a:rPr>
              <a:t>https://www.youtube.com/watch?v=vYrxbdhLEN0</a:t>
            </a:r>
          </a:p>
        </p:txBody>
      </p:sp>
      <p:sp>
        <p:nvSpPr>
          <p:cNvPr id="5129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7767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2" name="Rectangle 6161">
            <a:extLst>
              <a:ext uri="{FF2B5EF4-FFF2-40B4-BE49-F238E27FC236}">
                <a16:creationId xmlns:a16="http://schemas.microsoft.com/office/drawing/2014/main" id="{C9044227-071D-4831-94D0-C92D4840B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117677-520E-C46C-714C-49382AC30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Maar ook een overdaad aan ernstige ongevallen, met blijvende letsels!</a:t>
            </a:r>
          </a:p>
        </p:txBody>
      </p:sp>
      <p:pic>
        <p:nvPicPr>
          <p:cNvPr id="6146" name="Picture 2" descr="Mr McMaster was rushed to a Perth hospital - doctors worked on him in the operating room for five hours">
            <a:extLst>
              <a:ext uri="{FF2B5EF4-FFF2-40B4-BE49-F238E27FC236}">
                <a16:creationId xmlns:a16="http://schemas.microsoft.com/office/drawing/2014/main" id="{AE7DD527-E9BF-1D41-CE1A-B4A47E684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9" r="-1" b="29147"/>
          <a:stretch>
            <a:fillRect/>
          </a:stretch>
        </p:blipFill>
        <p:spPr bwMode="auto">
          <a:xfrm>
            <a:off x="20" y="2"/>
            <a:ext cx="3834650" cy="3333747"/>
          </a:xfrm>
          <a:custGeom>
            <a:avLst/>
            <a:gdLst/>
            <a:ahLst/>
            <a:cxnLst/>
            <a:rect l="l" t="t" r="r" b="b"/>
            <a:pathLst>
              <a:path w="3834670" h="3333747">
                <a:moveTo>
                  <a:pt x="0" y="0"/>
                </a:moveTo>
                <a:lnTo>
                  <a:pt x="3066495" y="0"/>
                </a:lnTo>
                <a:lnTo>
                  <a:pt x="3427241" y="1211943"/>
                </a:lnTo>
                <a:lnTo>
                  <a:pt x="3834670" y="3333747"/>
                </a:lnTo>
                <a:lnTo>
                  <a:pt x="0" y="333374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andy Peters A woman with a bloody face">
            <a:extLst>
              <a:ext uri="{FF2B5EF4-FFF2-40B4-BE49-F238E27FC236}">
                <a16:creationId xmlns:a16="http://schemas.microsoft.com/office/drawing/2014/main" id="{E5533204-46A8-2AFF-24F7-D6D63712D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0" r="-1" b="9159"/>
          <a:stretch>
            <a:fillRect/>
          </a:stretch>
        </p:blipFill>
        <p:spPr bwMode="auto">
          <a:xfrm>
            <a:off x="1" y="3562350"/>
            <a:ext cx="3986041" cy="3295650"/>
          </a:xfrm>
          <a:custGeom>
            <a:avLst/>
            <a:gdLst/>
            <a:ahLst/>
            <a:cxnLst/>
            <a:rect l="l" t="t" r="r" b="b"/>
            <a:pathLst>
              <a:path w="3986041" h="3295650">
                <a:moveTo>
                  <a:pt x="3878566" y="0"/>
                </a:moveTo>
                <a:lnTo>
                  <a:pt x="3986041" y="559707"/>
                </a:lnTo>
                <a:lnTo>
                  <a:pt x="3751724" y="3295650"/>
                </a:lnTo>
                <a:lnTo>
                  <a:pt x="0" y="3295650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64" name="Group 6163">
            <a:extLst>
              <a:ext uri="{FF2B5EF4-FFF2-40B4-BE49-F238E27FC236}">
                <a16:creationId xmlns:a16="http://schemas.microsoft.com/office/drawing/2014/main" id="{C27F758D-B23C-459E-AD21-6621782C7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8" y="0"/>
            <a:ext cx="1339053" cy="6858000"/>
            <a:chOff x="2748588" y="0"/>
            <a:chExt cx="1339053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6165" name="Freeform: Shape 6164">
              <a:extLst>
                <a:ext uri="{FF2B5EF4-FFF2-40B4-BE49-F238E27FC236}">
                  <a16:creationId xmlns:a16="http://schemas.microsoft.com/office/drawing/2014/main" id="{08DD5D69-A882-48D7-ACFB-68E2DC6B0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66" name="Freeform: Shape 6165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5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150" name="Picture 6" descr="Mum shares shocking pictures of son injured in bicycle crash after refusing  to wear 'uncool' helmet - Manchester Evening News">
            <a:extLst>
              <a:ext uri="{FF2B5EF4-FFF2-40B4-BE49-F238E27FC236}">
                <a16:creationId xmlns:a16="http://schemas.microsoft.com/office/drawing/2014/main" id="{28F26A09-A2F5-9090-3C6E-995BD4427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r="36517" b="-2"/>
          <a:stretch>
            <a:fillRect/>
          </a:stretch>
        </p:blipFill>
        <p:spPr bwMode="auto">
          <a:xfrm>
            <a:off x="8240079" y="-1"/>
            <a:ext cx="3951921" cy="6858000"/>
          </a:xfrm>
          <a:custGeom>
            <a:avLst/>
            <a:gdLst/>
            <a:ahLst/>
            <a:cxnLst/>
            <a:rect l="l" t="t" r="r" b="b"/>
            <a:pathLst>
              <a:path w="3951921" h="6858000">
                <a:moveTo>
                  <a:pt x="224707" y="0"/>
                </a:moveTo>
                <a:lnTo>
                  <a:pt x="3951921" y="0"/>
                </a:lnTo>
                <a:lnTo>
                  <a:pt x="3951921" y="6858000"/>
                </a:lnTo>
                <a:lnTo>
                  <a:pt x="886146" y="6858000"/>
                </a:lnTo>
                <a:lnTo>
                  <a:pt x="558800" y="5721062"/>
                </a:lnTo>
                <a:lnTo>
                  <a:pt x="0" y="271249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68" name="Group 6167">
            <a:extLst>
              <a:ext uri="{FF2B5EF4-FFF2-40B4-BE49-F238E27FC236}">
                <a16:creationId xmlns:a16="http://schemas.microsoft.com/office/drawing/2014/main" id="{57B65906-47BE-4CEA-9E50-301890FFE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1339053" cy="6858000"/>
            <a:chOff x="2748588" y="0"/>
            <a:chExt cx="1339053" cy="6858000"/>
          </a:xfrm>
          <a:effectLst>
            <a:outerShdw blurRad="381000" dist="152400" dir="10800000" algn="ctr" rotWithShape="0">
              <a:srgbClr val="000000">
                <a:alpha val="10000"/>
              </a:srgbClr>
            </a:outerShdw>
          </a:effectLst>
        </p:grpSpPr>
        <p:sp>
          <p:nvSpPr>
            <p:cNvPr id="6169" name="Freeform: Shape 6168">
              <a:extLst>
                <a:ext uri="{FF2B5EF4-FFF2-40B4-BE49-F238E27FC236}">
                  <a16:creationId xmlns:a16="http://schemas.microsoft.com/office/drawing/2014/main" id="{E9C1A977-5AC1-49DC-B315-CAB53CF6F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70" name="Freeform: Shape 6169">
              <a:extLst>
                <a:ext uri="{FF2B5EF4-FFF2-40B4-BE49-F238E27FC236}">
                  <a16:creationId xmlns:a16="http://schemas.microsoft.com/office/drawing/2014/main" id="{2AEEAD2A-AA94-4108-8639-95E861AED1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5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1294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D54E16-76F3-C534-0315-3D98B400D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6562"/>
            <a:ext cx="5251316" cy="1807305"/>
          </a:xfrm>
        </p:spPr>
        <p:txBody>
          <a:bodyPr>
            <a:normAutofit/>
          </a:bodyPr>
          <a:lstStyle/>
          <a:p>
            <a:r>
              <a:rPr lang="en-BE" dirty="0"/>
              <a:t>Yanni (17-18)</a:t>
            </a: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600A5A33-6081-BF84-2439-C4141FD70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0743"/>
            <a:ext cx="4619621" cy="44062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 dirty="0" err="1"/>
              <a:t>Getroffen</a:t>
            </a:r>
            <a:r>
              <a:rPr lang="en-GB" sz="3200" dirty="0"/>
              <a:t> door </a:t>
            </a:r>
            <a:r>
              <a:rPr lang="en-GB" sz="3200" dirty="0" err="1"/>
              <a:t>een</a:t>
            </a:r>
            <a:r>
              <a:rPr lang="en-GB" sz="3200" dirty="0"/>
              <a:t> </a:t>
            </a:r>
            <a:r>
              <a:rPr lang="en-GB" sz="3200" dirty="0" err="1"/>
              <a:t>wagen</a:t>
            </a:r>
            <a:r>
              <a:rPr lang="en-GB" sz="3200" dirty="0"/>
              <a:t> van school </a:t>
            </a:r>
            <a:r>
              <a:rPr lang="en-GB" sz="3200" dirty="0" err="1"/>
              <a:t>naar</a:t>
            </a:r>
            <a:r>
              <a:rPr lang="en-GB" sz="3200" dirty="0"/>
              <a:t> huis:</a:t>
            </a:r>
          </a:p>
          <a:p>
            <a:r>
              <a:rPr lang="en-GB" sz="3200" dirty="0"/>
              <a:t>Een </a:t>
            </a:r>
            <a:r>
              <a:rPr lang="en-GB" sz="3200" dirty="0" err="1"/>
              <a:t>maand</a:t>
            </a:r>
            <a:r>
              <a:rPr lang="en-GB" sz="3200" dirty="0"/>
              <a:t> in coma</a:t>
            </a:r>
          </a:p>
          <a:p>
            <a:r>
              <a:rPr lang="en-GB" sz="3200" dirty="0" err="1"/>
              <a:t>Breuken</a:t>
            </a:r>
            <a:r>
              <a:rPr lang="en-GB" sz="3200" dirty="0"/>
              <a:t> over </a:t>
            </a:r>
            <a:r>
              <a:rPr lang="en-GB" sz="3200" dirty="0" err="1"/>
              <a:t>zijn</a:t>
            </a:r>
            <a:r>
              <a:rPr lang="en-GB" sz="3200" dirty="0"/>
              <a:t> hele </a:t>
            </a:r>
            <a:r>
              <a:rPr lang="en-GB" sz="3200" dirty="0" err="1"/>
              <a:t>lichaam</a:t>
            </a:r>
            <a:endParaRPr lang="en-GB" sz="3200" dirty="0"/>
          </a:p>
          <a:p>
            <a:r>
              <a:rPr lang="en-GB" sz="3200" dirty="0"/>
              <a:t> </a:t>
            </a:r>
            <a:r>
              <a:rPr lang="en-GB" sz="3200" dirty="0" err="1"/>
              <a:t>Hersenbloeding</a:t>
            </a:r>
            <a:endParaRPr lang="en-GB" sz="3200" dirty="0"/>
          </a:p>
          <a:p>
            <a:r>
              <a:rPr lang="en-GB" sz="3200" dirty="0" err="1"/>
              <a:t>Amputatie</a:t>
            </a:r>
            <a:endParaRPr lang="en-GB" sz="3200" dirty="0"/>
          </a:p>
          <a:p>
            <a:r>
              <a:rPr lang="en-GB" sz="3200" dirty="0" err="1"/>
              <a:t>Gebroken</a:t>
            </a:r>
            <a:r>
              <a:rPr lang="en-GB" sz="3200" dirty="0"/>
              <a:t> </a:t>
            </a:r>
            <a:r>
              <a:rPr lang="en-GB" sz="3200" dirty="0" err="1"/>
              <a:t>tenen</a:t>
            </a:r>
            <a:endParaRPr lang="en-GB" sz="3200" dirty="0"/>
          </a:p>
          <a:p>
            <a:r>
              <a:rPr lang="en-GB" sz="3200" dirty="0" err="1"/>
              <a:t>Klaplong</a:t>
            </a:r>
            <a:endParaRPr lang="en-US" sz="3200" dirty="0"/>
          </a:p>
        </p:txBody>
      </p:sp>
      <p:pic>
        <p:nvPicPr>
          <p:cNvPr id="3074" name="Picture 2" descr="Yanni (18) overleefde ternauwernood">
            <a:extLst>
              <a:ext uri="{FF2B5EF4-FFF2-40B4-BE49-F238E27FC236}">
                <a16:creationId xmlns:a16="http://schemas.microsoft.com/office/drawing/2014/main" id="{41395B6D-0911-C064-CE66-812A1E078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3230"/>
          <a:stretch>
            <a:fillRect/>
          </a:stretch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506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2" name="Rectangle 41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DBA7FAE-18D2-E7B3-231B-3F69E66AC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8" r="10168"/>
          <a:stretch>
            <a:fillRect/>
          </a:stretch>
        </p:blipFill>
        <p:spPr bwMode="auto">
          <a:xfrm>
            <a:off x="0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4" name="Rectangle 41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69C2E7-28FC-774C-C5FB-2E4A3FD73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7796" y="267145"/>
            <a:ext cx="3822189" cy="1899912"/>
          </a:xfrm>
        </p:spPr>
        <p:txBody>
          <a:bodyPr>
            <a:normAutofit/>
          </a:bodyPr>
          <a:lstStyle/>
          <a:p>
            <a:r>
              <a:rPr lang="en-BE" sz="4000" dirty="0"/>
              <a:t>Silke (14 -27) </a:t>
            </a:r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0790CAA6-C2CE-8573-416A-216C22DBC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7796" y="2434192"/>
            <a:ext cx="3822189" cy="3742762"/>
          </a:xfrm>
        </p:spPr>
        <p:txBody>
          <a:bodyPr>
            <a:normAutofit/>
          </a:bodyPr>
          <a:lstStyle/>
          <a:p>
            <a:r>
              <a:rPr lang="en-US" dirty="0" err="1"/>
              <a:t>Gegrepen</a:t>
            </a:r>
            <a:r>
              <a:rPr lang="en-US" dirty="0"/>
              <a:t> door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wagen</a:t>
            </a:r>
            <a:r>
              <a:rPr lang="en-US" dirty="0"/>
              <a:t> van school </a:t>
            </a:r>
            <a:r>
              <a:rPr lang="en-US" dirty="0" err="1"/>
              <a:t>naar</a:t>
            </a:r>
            <a:r>
              <a:rPr lang="en-US" dirty="0"/>
              <a:t> huis</a:t>
            </a:r>
          </a:p>
          <a:p>
            <a:r>
              <a:rPr lang="en-US" dirty="0"/>
              <a:t>4 </a:t>
            </a:r>
            <a:r>
              <a:rPr lang="en-US" dirty="0" err="1"/>
              <a:t>dagen</a:t>
            </a:r>
            <a:r>
              <a:rPr lang="en-US" dirty="0"/>
              <a:t> coma</a:t>
            </a:r>
          </a:p>
          <a:p>
            <a:r>
              <a:rPr lang="en-US" dirty="0"/>
              <a:t>19 </a:t>
            </a:r>
            <a:r>
              <a:rPr lang="en-US" dirty="0" err="1"/>
              <a:t>operaties</a:t>
            </a:r>
            <a:endParaRPr lang="en-US" dirty="0"/>
          </a:p>
          <a:p>
            <a:r>
              <a:rPr lang="en-US" dirty="0" err="1"/>
              <a:t>Blijvende</a:t>
            </a:r>
            <a:r>
              <a:rPr lang="en-US" dirty="0"/>
              <a:t> </a:t>
            </a:r>
            <a:r>
              <a:rPr lang="en-US" dirty="0" err="1"/>
              <a:t>verlamming</a:t>
            </a:r>
            <a:endParaRPr lang="en-US" dirty="0"/>
          </a:p>
          <a:p>
            <a:r>
              <a:rPr lang="en-US" dirty="0"/>
              <a:t>6 </a:t>
            </a:r>
            <a:r>
              <a:rPr lang="en-US" dirty="0" err="1"/>
              <a:t>jaren</a:t>
            </a:r>
            <a:r>
              <a:rPr lang="en-US" dirty="0"/>
              <a:t> </a:t>
            </a:r>
            <a:r>
              <a:rPr lang="en-US" dirty="0" err="1"/>
              <a:t>miserie</a:t>
            </a:r>
            <a:r>
              <a:rPr lang="en-US" dirty="0"/>
              <a:t> met </a:t>
            </a:r>
            <a:r>
              <a:rPr lang="en-US" dirty="0" err="1"/>
              <a:t>verzekeringen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7959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E18CEC-185C-B8A3-979C-E277F243A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BE" sz="5400"/>
              <a:t>Ook mijn vader: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BF517-903C-D558-AA75-76D2EC0EF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BE" sz="2200"/>
              <a:t>Aangereden door medefietser</a:t>
            </a:r>
            <a:br>
              <a:rPr lang="en-BE" sz="2200"/>
            </a:br>
            <a:endParaRPr lang="en-BE" sz="2200"/>
          </a:p>
          <a:p>
            <a:r>
              <a:rPr lang="en-BE" sz="2200"/>
              <a:t>Bekken gebroken</a:t>
            </a:r>
          </a:p>
          <a:p>
            <a:endParaRPr lang="en-BE" sz="2200"/>
          </a:p>
          <a:p>
            <a:r>
              <a:rPr lang="en-BE" sz="2200"/>
              <a:t>Op zijn hoofd gevallen</a:t>
            </a:r>
          </a:p>
          <a:p>
            <a:endParaRPr lang="en-BE" sz="2200"/>
          </a:p>
          <a:p>
            <a:r>
              <a:rPr lang="en-BE" sz="2200"/>
              <a:t>Mogelijks ernstig geblesseerd zonder fietshelm!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24063-AD42-E0CB-DAEE-D0819C24AE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6223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46721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D087B-C96E-5B77-92EE-3D93E63DC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	</a:t>
            </a:r>
            <a:r>
              <a:rPr lang="en-BE" sz="6600" dirty="0"/>
              <a:t>Soms dodelijke gevolgen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EBD8D-A3D5-7A0C-92FA-B5E03D207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628" y="3004457"/>
            <a:ext cx="10207171" cy="2598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https://</a:t>
            </a:r>
            <a:r>
              <a:rPr lang="en-GB" sz="4400" dirty="0" err="1"/>
              <a:t>www.vrt.be</a:t>
            </a:r>
            <a:r>
              <a:rPr lang="en-GB" sz="4400" dirty="0"/>
              <a:t>/</a:t>
            </a:r>
            <a:r>
              <a:rPr lang="en-GB" sz="4400" dirty="0" err="1"/>
              <a:t>vrtnws</a:t>
            </a:r>
            <a:r>
              <a:rPr lang="en-GB" sz="4400" dirty="0"/>
              <a:t>/</a:t>
            </a:r>
            <a:r>
              <a:rPr lang="en-GB" sz="4400" dirty="0" err="1"/>
              <a:t>nl</a:t>
            </a:r>
            <a:r>
              <a:rPr lang="en-GB" sz="4400" dirty="0"/>
              <a:t>/</a:t>
            </a:r>
            <a:r>
              <a:rPr lang="en-GB" sz="4400" dirty="0" err="1"/>
              <a:t>kijk</a:t>
            </a:r>
            <a:r>
              <a:rPr lang="en-GB" sz="4400" dirty="0"/>
              <a:t>/2026/04/22/video-</a:t>
            </a:r>
            <a:r>
              <a:rPr lang="en-GB" sz="4400" dirty="0" err="1"/>
              <a:t>dag</a:t>
            </a:r>
            <a:r>
              <a:rPr lang="en-GB" sz="4400" dirty="0"/>
              <a:t>-van-de-</a:t>
            </a:r>
            <a:r>
              <a:rPr lang="en-GB" sz="4400" dirty="0" err="1"/>
              <a:t>fietshelm</a:t>
            </a:r>
            <a:r>
              <a:rPr lang="en-GB" sz="4400" dirty="0"/>
              <a:t>-</a:t>
            </a:r>
            <a:r>
              <a:rPr lang="en-GB" sz="4400" dirty="0" err="1"/>
              <a:t>fietsen</a:t>
            </a:r>
            <a:r>
              <a:rPr lang="en-GB" sz="4400" dirty="0"/>
              <a:t>/</a:t>
            </a:r>
            <a:endParaRPr lang="en-BE" sz="4400" dirty="0"/>
          </a:p>
        </p:txBody>
      </p:sp>
    </p:spTree>
    <p:extLst>
      <p:ext uri="{BB962C8B-B14F-4D97-AF65-F5344CB8AC3E}">
        <p14:creationId xmlns:p14="http://schemas.microsoft.com/office/powerpoint/2010/main" val="3524007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214</Words>
  <Application>Microsoft Macintosh PowerPoint</Application>
  <PresentationFormat>Widescreen</PresentationFormat>
  <Paragraphs>42</Paragraphs>
  <Slides>10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Wingdings</vt:lpstr>
      <vt:lpstr>Office Theme</vt:lpstr>
      <vt:lpstr>Helm-Heroes</vt:lpstr>
      <vt:lpstr>Effe herhalen       :)</vt:lpstr>
      <vt:lpstr>PowerPoint Presentation</vt:lpstr>
      <vt:lpstr>Geen gebrek aan grappige compilatie’s:</vt:lpstr>
      <vt:lpstr>Maar ook een overdaad aan ernstige ongevallen, met blijvende letsels!</vt:lpstr>
      <vt:lpstr>Yanni (17-18)</vt:lpstr>
      <vt:lpstr>Silke (14 -27) </vt:lpstr>
      <vt:lpstr>Ook mijn vader:</vt:lpstr>
      <vt:lpstr> Soms dodelijke gevolgen</vt:lpstr>
      <vt:lpstr>Conclusie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BERNAERTS Yves</dc:creator>
  <cp:lastModifiedBy>BERNAERTS Yves</cp:lastModifiedBy>
  <cp:revision>8</cp:revision>
  <dcterms:created xsi:type="dcterms:W3CDTF">2026-04-23T10:58:03Z</dcterms:created>
  <dcterms:modified xsi:type="dcterms:W3CDTF">2026-04-23T12:42:57Z</dcterms:modified>
</cp:coreProperties>
</file>