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wdp" ContentType="image/vnd.ms-photo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sldIdLst>
    <p:sldId id="507" r:id="rId3"/>
    <p:sldId id="594" r:id="rId5"/>
    <p:sldId id="595" r:id="rId6"/>
    <p:sldId id="596" r:id="rId7"/>
    <p:sldId id="597" r:id="rId8"/>
    <p:sldId id="598" r:id="rId9"/>
    <p:sldId id="599" r:id="rId10"/>
    <p:sldId id="600" r:id="rId11"/>
    <p:sldId id="601" r:id="rId12"/>
    <p:sldId id="603" r:id="rId13"/>
    <p:sldId id="604" r:id="rId14"/>
    <p:sldId id="605" r:id="rId15"/>
    <p:sldId id="607" r:id="rId16"/>
    <p:sldId id="602" r:id="rId17"/>
    <p:sldId id="606" r:id="rId18"/>
    <p:sldId id="608" r:id="rId19"/>
    <p:sldId id="609" r:id="rId20"/>
    <p:sldId id="567" r:id="rId21"/>
    <p:sldId id="568" r:id="rId22"/>
    <p:sldId id="277" r:id="rId2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9" autoAdjust="0"/>
    <p:restoredTop sz="94660"/>
  </p:normalViewPr>
  <p:slideViewPr>
    <p:cSldViewPr snapToGrid="0">
      <p:cViewPr varScale="1">
        <p:scale>
          <a:sx n="69" d="100"/>
          <a:sy n="69" d="100"/>
        </p:scale>
        <p:origin x="45" y="49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6" Type="http://schemas.openxmlformats.org/officeDocument/2006/relationships/tableStyles" Target="tableStyles.xml"/><Relationship Id="rId25" Type="http://schemas.openxmlformats.org/officeDocument/2006/relationships/viewProps" Target="viewProps.xml"/><Relationship Id="rId24" Type="http://schemas.openxmlformats.org/officeDocument/2006/relationships/presProps" Target="presProps.xml"/><Relationship Id="rId23" Type="http://schemas.openxmlformats.org/officeDocument/2006/relationships/slide" Target="slides/slide20.xml"/><Relationship Id="rId22" Type="http://schemas.openxmlformats.org/officeDocument/2006/relationships/slide" Target="slides/slide19.xml"/><Relationship Id="rId21" Type="http://schemas.openxmlformats.org/officeDocument/2006/relationships/slide" Target="slides/slide18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58F32A6-3928-4339-8330-C9515970B441}" type="datetimeFigureOut">
              <a:rPr lang="en-GB" smtClean="0"/>
            </a:fld>
            <a:endParaRPr lang="en-GB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en-GB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84C9D9E-4491-4AF1-9A4E-9404053708B7}" type="slidenum">
              <a:rPr lang="en-GB" smtClean="0"/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4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8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9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0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zh-CN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8EAD77-486C-432B-9EE9-E6FD5C91EB8A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F6F685B-7A8E-44C5-B214-E4CD23CDB33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F6F685B-7A8E-44C5-B214-E4CD23CDB33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F6F685B-7A8E-44C5-B214-E4CD23CDB33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8EAD77-486C-432B-9EE9-E6FD5C91EB8A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F6F685B-7A8E-44C5-B214-E4CD23CDB33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F6F685B-7A8E-44C5-B214-E4CD23CDB33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F6F685B-7A8E-44C5-B214-E4CD23CDB33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F6F685B-7A8E-44C5-B214-E4CD23CDB33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F6F685B-7A8E-44C5-B214-E4CD23CDB33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F6F685B-7A8E-44C5-B214-E4CD23CDB33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F6F685B-7A8E-44C5-B214-E4CD23CDB33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F6F685B-7A8E-44C5-B214-E4CD23CDB33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en-GB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en-GB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D0CB7F-338C-4863-A448-1629D749AE2C}" type="datetimeFigureOut">
              <a:rPr lang="en-GB" smtClean="0"/>
            </a:fld>
            <a:endParaRPr lang="en-GB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BB9BF1-4A7E-4DBC-9687-CECADE258C96}" type="slidenum">
              <a:rPr lang="en-GB" smtClean="0"/>
            </a:fld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GB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en-GB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D0CB7F-338C-4863-A448-1629D749AE2C}" type="datetimeFigureOut">
              <a:rPr lang="en-GB" smtClean="0"/>
            </a:fld>
            <a:endParaRPr lang="en-GB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BB9BF1-4A7E-4DBC-9687-CECADE258C96}" type="slidenum">
              <a:rPr lang="en-GB" smtClean="0"/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en-GB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en-GB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D0CB7F-338C-4863-A448-1629D749AE2C}" type="datetimeFigureOut">
              <a:rPr lang="en-GB" smtClean="0"/>
            </a:fld>
            <a:endParaRPr lang="en-GB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BB9BF1-4A7E-4DBC-9687-CECADE258C96}" type="slidenum">
              <a:rPr lang="en-GB" smtClean="0"/>
            </a:fld>
            <a:endParaRPr lang="en-GB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zh-CN" altLang="en-US" dirty="0"/>
              <a:t>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846A02-A9D5-E146-8A9E-1CECC464060B}" type="datetime1">
              <a:rPr lang="en-US" altLang="zh-CN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dirty="0"/>
              <a:t>C</a:t>
            </a:r>
            <a:r>
              <a:rPr lang="zh-CN" altLang="en-US" dirty="0"/>
              <a:t>语言程序设计</a:t>
            </a:r>
            <a:r>
              <a:rPr lang="en-US" altLang="zh-CN" dirty="0"/>
              <a:t>——</a:t>
            </a:r>
            <a:r>
              <a:rPr lang="zh-CN" altLang="en-US" dirty="0"/>
              <a:t>智能工程学院</a:t>
            </a:r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B76572-147E-4C0B-B190-A38FDD229D6E}" type="slidenum">
              <a:rPr lang="zh-CN" altLang="en-US" smtClean="0"/>
            </a:fld>
            <a:endParaRPr lang="zh-CN" altLang="en-US"/>
          </a:p>
        </p:txBody>
      </p:sp>
      <p:sp>
        <p:nvSpPr>
          <p:cNvPr id="7" name="圆角矩形 10"/>
          <p:cNvSpPr/>
          <p:nvPr userDrawn="1"/>
        </p:nvSpPr>
        <p:spPr>
          <a:xfrm>
            <a:off x="-254000" y="227083"/>
            <a:ext cx="898070" cy="439668"/>
          </a:xfrm>
          <a:prstGeom prst="roundRect">
            <a:avLst>
              <a:gd name="adj" fmla="val 50000"/>
            </a:avLst>
          </a:prstGeom>
          <a:solidFill>
            <a:srgbClr val="01492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800" b="1" dirty="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grpSp>
        <p:nvGrpSpPr>
          <p:cNvPr id="8" name="组合 7"/>
          <p:cNvGrpSpPr/>
          <p:nvPr userDrawn="1"/>
        </p:nvGrpSpPr>
        <p:grpSpPr>
          <a:xfrm>
            <a:off x="3366655" y="217491"/>
            <a:ext cx="9314241" cy="439541"/>
            <a:chOff x="2584397" y="217491"/>
            <a:chExt cx="10096500" cy="439541"/>
          </a:xfrm>
        </p:grpSpPr>
        <p:sp>
          <p:nvSpPr>
            <p:cNvPr id="9" name="圆角矩形 9"/>
            <p:cNvSpPr/>
            <p:nvPr/>
          </p:nvSpPr>
          <p:spPr>
            <a:xfrm>
              <a:off x="2584397" y="217491"/>
              <a:ext cx="10083800" cy="328609"/>
            </a:xfrm>
            <a:prstGeom prst="roundRect">
              <a:avLst>
                <a:gd name="adj" fmla="val 50000"/>
              </a:avLst>
            </a:prstGeom>
            <a:solidFill>
              <a:srgbClr val="01492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10" name="圆角矩形 13"/>
            <p:cNvSpPr/>
            <p:nvPr/>
          </p:nvSpPr>
          <p:spPr>
            <a:xfrm flipV="1">
              <a:off x="2597097" y="621032"/>
              <a:ext cx="10083800" cy="36000"/>
            </a:xfrm>
            <a:prstGeom prst="roundRect">
              <a:avLst>
                <a:gd name="adj" fmla="val 50000"/>
              </a:avLst>
            </a:prstGeom>
            <a:solidFill>
              <a:srgbClr val="01492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pic>
        <p:nvPicPr>
          <p:cNvPr id="16" name="图片 15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044"/>
          <a:stretch>
            <a:fillRect/>
          </a:stretch>
        </p:blipFill>
        <p:spPr>
          <a:xfrm>
            <a:off x="10733656" y="176254"/>
            <a:ext cx="1264639" cy="444778"/>
          </a:xfrm>
          <a:prstGeom prst="rect">
            <a:avLst/>
          </a:prstGeom>
        </p:spPr>
      </p:pic>
      <p:sp>
        <p:nvSpPr>
          <p:cNvPr id="18" name="文本占位符 17"/>
          <p:cNvSpPr>
            <a:spLocks noGrp="1"/>
          </p:cNvSpPr>
          <p:nvPr>
            <p:ph type="body" sz="quarter" idx="13"/>
          </p:nvPr>
        </p:nvSpPr>
        <p:spPr>
          <a:xfrm>
            <a:off x="-254000" y="227083"/>
            <a:ext cx="914400" cy="914400"/>
          </a:xfrm>
        </p:spPr>
        <p:txBody>
          <a:bodyPr/>
          <a:lstStyle>
            <a:lvl1pPr marL="0" indent="0" algn="ctr">
              <a:buNone/>
              <a:defRPr b="1">
                <a:solidFill>
                  <a:schemeClr val="bg1"/>
                </a:solidFill>
                <a:latin typeface="Yu Gothic UI" panose="020B0500000000000000" pitchFamily="34" charset="-128"/>
                <a:ea typeface="Yu Gothic UI" panose="020B0500000000000000" pitchFamily="34" charset="-128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二级</a:t>
            </a:r>
            <a:endParaRPr lang="zh-CN" altLang="en-US" dirty="0"/>
          </a:p>
          <a:p>
            <a:pPr lvl="2"/>
            <a:r>
              <a:rPr lang="zh-CN" altLang="en-US" dirty="0"/>
              <a:t>三级</a:t>
            </a:r>
            <a:endParaRPr lang="zh-CN" altLang="en-US" dirty="0"/>
          </a:p>
          <a:p>
            <a:pPr lvl="3"/>
            <a:r>
              <a:rPr lang="zh-CN" altLang="en-US" dirty="0"/>
              <a:t>四级</a:t>
            </a:r>
            <a:endParaRPr lang="zh-CN" altLang="en-US" dirty="0"/>
          </a:p>
          <a:p>
            <a:pPr lvl="4"/>
            <a:r>
              <a:rPr lang="zh-CN" altLang="en-US" dirty="0"/>
              <a:t>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GB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en-GB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D0CB7F-338C-4863-A448-1629D749AE2C}" type="datetimeFigureOut">
              <a:rPr lang="en-GB" smtClean="0"/>
            </a:fld>
            <a:endParaRPr lang="en-GB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BB9BF1-4A7E-4DBC-9687-CECADE258C96}" type="slidenum">
              <a:rPr lang="en-GB" smtClean="0"/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en-GB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D0CB7F-338C-4863-A448-1629D749AE2C}" type="datetimeFigureOut">
              <a:rPr lang="en-GB" smtClean="0"/>
            </a:fld>
            <a:endParaRPr lang="en-GB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BB9BF1-4A7E-4DBC-9687-CECADE258C96}" type="slidenum">
              <a:rPr lang="en-GB" smtClean="0"/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GB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en-GB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en-GB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D0CB7F-338C-4863-A448-1629D749AE2C}" type="datetimeFigureOut">
              <a:rPr lang="en-GB" smtClean="0"/>
            </a:fld>
            <a:endParaRPr lang="en-GB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BB9BF1-4A7E-4DBC-9687-CECADE258C96}" type="slidenum">
              <a:rPr lang="en-GB" smtClean="0"/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GB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en-GB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en-GB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D0CB7F-338C-4863-A448-1629D749AE2C}" type="datetimeFigureOut">
              <a:rPr lang="en-GB" smtClean="0"/>
            </a:fld>
            <a:endParaRPr lang="en-GB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BB9BF1-4A7E-4DBC-9687-CECADE258C96}" type="slidenum">
              <a:rPr lang="en-GB" smtClean="0"/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GB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D0CB7F-338C-4863-A448-1629D749AE2C}" type="datetimeFigureOut">
              <a:rPr lang="en-GB" smtClean="0"/>
            </a:fld>
            <a:endParaRPr lang="en-GB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BB9BF1-4A7E-4DBC-9687-CECADE258C96}" type="slidenum">
              <a:rPr lang="en-GB" smtClean="0"/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D0CB7F-338C-4863-A448-1629D749AE2C}" type="datetimeFigureOut">
              <a:rPr lang="en-GB" smtClean="0"/>
            </a:fld>
            <a:endParaRPr lang="en-GB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BB9BF1-4A7E-4DBC-9687-CECADE258C96}" type="slidenum">
              <a:rPr lang="en-GB" smtClean="0"/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en-GB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en-GB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D0CB7F-338C-4863-A448-1629D749AE2C}" type="datetimeFigureOut">
              <a:rPr lang="en-GB" smtClean="0"/>
            </a:fld>
            <a:endParaRPr lang="en-GB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BB9BF1-4A7E-4DBC-9687-CECADE258C96}" type="slidenum">
              <a:rPr lang="en-GB" smtClean="0"/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en-GB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D0CB7F-338C-4863-A448-1629D749AE2C}" type="datetimeFigureOut">
              <a:rPr lang="en-GB" smtClean="0"/>
            </a:fld>
            <a:endParaRPr lang="en-GB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BB9BF1-4A7E-4DBC-9687-CECADE258C96}" type="slidenum">
              <a:rPr lang="en-GB" smtClean="0"/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3" Type="http://schemas.openxmlformats.org/officeDocument/2006/relationships/theme" Target="../theme/theme1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en-GB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en-GB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D0CB7F-338C-4863-A448-1629D749AE2C}" type="datetimeFigureOut">
              <a:rPr lang="en-GB" smtClean="0"/>
            </a:fld>
            <a:endParaRPr lang="en-GB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BB9BF1-4A7E-4DBC-9687-CECADE258C96}" type="slidenum">
              <a:rPr lang="en-GB" smtClean="0"/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1.xml"/><Relationship Id="rId4" Type="http://schemas.openxmlformats.org/officeDocument/2006/relationships/slideLayout" Target="../slideLayouts/slideLayout2.xml"/><Relationship Id="rId3" Type="http://schemas.microsoft.com/office/2007/relationships/hdphoto" Target="../media/image4.wdp"/><Relationship Id="rId2" Type="http://schemas.openxmlformats.org/officeDocument/2006/relationships/image" Target="../media/image3.png"/><Relationship Id="rId1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2.xml"/><Relationship Id="rId1" Type="http://schemas.openxmlformats.org/officeDocument/2006/relationships/image" Target="../media/image5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2.xml"/><Relationship Id="rId1" Type="http://schemas.openxmlformats.org/officeDocument/2006/relationships/image" Target="../media/image6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2.xml"/><Relationship Id="rId1" Type="http://schemas.openxmlformats.org/officeDocument/2006/relationships/image" Target="../media/image7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11.xml"/><Relationship Id="rId4" Type="http://schemas.openxmlformats.org/officeDocument/2006/relationships/slideLayout" Target="../slideLayouts/slideLayout12.xml"/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image" Target="../media/image8.png"/></Relationships>
</file>

<file path=ppt/slides/_rels/slide19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12.xml"/><Relationship Id="rId4" Type="http://schemas.openxmlformats.org/officeDocument/2006/relationships/slideLayout" Target="../slideLayouts/slideLayout12.xml"/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image" Target="../media/image11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3.xml"/><Relationship Id="rId3" Type="http://schemas.openxmlformats.org/officeDocument/2006/relationships/slideLayout" Target="../slideLayouts/slideLayout12.xml"/><Relationship Id="rId2" Type="http://schemas.microsoft.com/office/2007/relationships/hdphoto" Target="../media/image4.wdp"/><Relationship Id="rId1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323" r="14726" b="48018"/>
          <a:stretch>
            <a:fillRect/>
          </a:stretch>
        </p:blipFill>
        <p:spPr>
          <a:xfrm>
            <a:off x="15050" y="4882317"/>
            <a:ext cx="5870824" cy="1975682"/>
          </a:xfrm>
          <a:prstGeom prst="rect">
            <a:avLst/>
          </a:prstGeom>
        </p:spPr>
      </p:pic>
      <p:grpSp>
        <p:nvGrpSpPr>
          <p:cNvPr id="2" name="组合 1"/>
          <p:cNvGrpSpPr/>
          <p:nvPr/>
        </p:nvGrpSpPr>
        <p:grpSpPr>
          <a:xfrm>
            <a:off x="4693001" y="-384433"/>
            <a:ext cx="2780268" cy="3063728"/>
            <a:chOff x="4705866" y="0"/>
            <a:chExt cx="2780268" cy="3063728"/>
          </a:xfrm>
        </p:grpSpPr>
        <p:sp>
          <p:nvSpPr>
            <p:cNvPr id="28" name="任意多边形 27"/>
            <p:cNvSpPr/>
            <p:nvPr/>
          </p:nvSpPr>
          <p:spPr>
            <a:xfrm>
              <a:off x="4705866" y="0"/>
              <a:ext cx="2780268" cy="3063728"/>
            </a:xfrm>
            <a:custGeom>
              <a:avLst/>
              <a:gdLst>
                <a:gd name="connsiteX0" fmla="*/ 0 w 2780268"/>
                <a:gd name="connsiteY0" fmla="*/ 0 h 3063728"/>
                <a:gd name="connsiteX1" fmla="*/ 2780268 w 2780268"/>
                <a:gd name="connsiteY1" fmla="*/ 0 h 3063728"/>
                <a:gd name="connsiteX2" fmla="*/ 2780268 w 2780268"/>
                <a:gd name="connsiteY2" fmla="*/ 1673594 h 3063728"/>
                <a:gd name="connsiteX3" fmla="*/ 1390134 w 2780268"/>
                <a:gd name="connsiteY3" fmla="*/ 3063728 h 3063728"/>
                <a:gd name="connsiteX4" fmla="*/ 0 w 2780268"/>
                <a:gd name="connsiteY4" fmla="*/ 1673594 h 30637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780268" h="3063728">
                  <a:moveTo>
                    <a:pt x="0" y="0"/>
                  </a:moveTo>
                  <a:lnTo>
                    <a:pt x="2780268" y="0"/>
                  </a:lnTo>
                  <a:lnTo>
                    <a:pt x="2780268" y="1673594"/>
                  </a:lnTo>
                  <a:cubicBezTo>
                    <a:pt x="2780268" y="2441344"/>
                    <a:pt x="2157884" y="3063728"/>
                    <a:pt x="1390134" y="3063728"/>
                  </a:cubicBezTo>
                  <a:cubicBezTo>
                    <a:pt x="622384" y="3063728"/>
                    <a:pt x="0" y="2441344"/>
                    <a:pt x="0" y="1673594"/>
                  </a:cubicBezTo>
                  <a:close/>
                </a:path>
              </a:pathLst>
            </a:custGeom>
            <a:solidFill>
              <a:srgbClr val="01492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grpSp>
          <p:nvGrpSpPr>
            <p:cNvPr id="7" name="组合 6"/>
            <p:cNvGrpSpPr/>
            <p:nvPr/>
          </p:nvGrpSpPr>
          <p:grpSpPr>
            <a:xfrm>
              <a:off x="4875891" y="408799"/>
              <a:ext cx="2439190" cy="2439192"/>
              <a:chOff x="5007734" y="902247"/>
              <a:chExt cx="2543685" cy="2543686"/>
            </a:xfrm>
          </p:grpSpPr>
          <p:sp>
            <p:nvSpPr>
              <p:cNvPr id="8" name="椭圆 7"/>
              <p:cNvSpPr/>
              <p:nvPr/>
            </p:nvSpPr>
            <p:spPr>
              <a:xfrm>
                <a:off x="5007734" y="902247"/>
                <a:ext cx="2543685" cy="2543686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1"/>
                  </a:gs>
                  <a:gs pos="100000">
                    <a:srgbClr val="E8E8E8"/>
                  </a:gs>
                </a:gsLst>
                <a:lin ang="5400000" scaled="1"/>
                <a:tileRect/>
              </a:gradFill>
              <a:ln>
                <a:noFill/>
              </a:ln>
              <a:effectLst>
                <a:outerShdw blurRad="139700" dist="38100" dir="5400000" algn="t" rotWithShape="0">
                  <a:prstClr val="black">
                    <a:alpha val="19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9" name="椭圆 8"/>
              <p:cNvSpPr/>
              <p:nvPr/>
            </p:nvSpPr>
            <p:spPr>
              <a:xfrm rot="10800000">
                <a:off x="5160137" y="1054647"/>
                <a:ext cx="2213120" cy="2213120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1"/>
                  </a:gs>
                  <a:gs pos="100000">
                    <a:srgbClr val="E8E8E8"/>
                  </a:gs>
                </a:gsLst>
                <a:lin ang="5400000" scaled="1"/>
                <a:tileRect/>
              </a:gradFill>
              <a:ln>
                <a:noFill/>
              </a:ln>
              <a:effectLst>
                <a:innerShdw blurRad="88900">
                  <a:prstClr val="black">
                    <a:alpha val="16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</p:grpSp>
      <p:sp>
        <p:nvSpPr>
          <p:cNvPr id="14" name="矩形 13"/>
          <p:cNvSpPr/>
          <p:nvPr/>
        </p:nvSpPr>
        <p:spPr>
          <a:xfrm>
            <a:off x="52349" y="4882316"/>
            <a:ext cx="12192000" cy="1975683"/>
          </a:xfrm>
          <a:prstGeom prst="rect">
            <a:avLst/>
          </a:prstGeom>
          <a:gradFill flip="none" rotWithShape="1">
            <a:gsLst>
              <a:gs pos="0">
                <a:srgbClr val="014924"/>
              </a:gs>
              <a:gs pos="51000">
                <a:srgbClr val="014924"/>
              </a:gs>
              <a:gs pos="80000">
                <a:srgbClr val="014924">
                  <a:alpha val="80000"/>
                </a:srgbClr>
              </a:gs>
              <a:gs pos="100000">
                <a:srgbClr val="014924">
                  <a:alpha val="60000"/>
                </a:srgb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矩形 14"/>
          <p:cNvSpPr/>
          <p:nvPr/>
        </p:nvSpPr>
        <p:spPr>
          <a:xfrm>
            <a:off x="52349" y="4712679"/>
            <a:ext cx="12192000" cy="77108"/>
          </a:xfrm>
          <a:prstGeom prst="rect">
            <a:avLst/>
          </a:prstGeom>
          <a:solidFill>
            <a:srgbClr val="01492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" name="文本框 15"/>
          <p:cNvSpPr txBox="1"/>
          <p:nvPr/>
        </p:nvSpPr>
        <p:spPr>
          <a:xfrm>
            <a:off x="914400" y="2806683"/>
            <a:ext cx="1001069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8000" b="1" dirty="0">
                <a:solidFill>
                  <a:srgbClr val="014924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</a:t>
            </a:r>
            <a:r>
              <a:rPr lang="zh-CN" altLang="en-US" sz="8000" b="1" dirty="0">
                <a:solidFill>
                  <a:srgbClr val="014924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语言程序设计</a:t>
            </a:r>
            <a:endParaRPr lang="zh-CN" altLang="en-US" sz="8000" b="1" dirty="0">
              <a:solidFill>
                <a:srgbClr val="014924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7804" y="266201"/>
            <a:ext cx="1936392" cy="1930811"/>
          </a:xfrm>
          <a:prstGeom prst="rect">
            <a:avLst/>
          </a:prstGeom>
        </p:spPr>
      </p:pic>
      <p:sp>
        <p:nvSpPr>
          <p:cNvPr id="3" name="灯片编号占位符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B76572-147E-4C0B-B190-A38FDD229D6E}" type="slidenum">
              <a:rPr lang="zh-CN" altLang="en-US" smtClean="0"/>
            </a:fld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7F4D7D-5AB0-BF4F-AE2A-D1BE72532D43}" type="datetime1">
              <a:rPr lang="en-US" altLang="zh-CN" smtClean="0"/>
            </a:fld>
            <a:endParaRPr lang="zh-CN" altLang="en-US" dirty="0"/>
          </a:p>
        </p:txBody>
      </p:sp>
      <p:sp>
        <p:nvSpPr>
          <p:cNvPr id="10" name="页脚占位符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dirty="0"/>
              <a:t>C</a:t>
            </a:r>
            <a:r>
              <a:rPr lang="zh-CN" altLang="en-US" dirty="0"/>
              <a:t>语言程序设计</a:t>
            </a:r>
            <a:endParaRPr lang="zh-CN" altLang="en-US" dirty="0"/>
          </a:p>
        </p:txBody>
      </p:sp>
      <p:sp>
        <p:nvSpPr>
          <p:cNvPr id="17" name="TextBox 3"/>
          <p:cNvSpPr txBox="1"/>
          <p:nvPr/>
        </p:nvSpPr>
        <p:spPr>
          <a:xfrm>
            <a:off x="1747261" y="5142766"/>
            <a:ext cx="8277225" cy="954107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algn="ctr"/>
            <a:r>
              <a:rPr lang="zh-CN" altLang="en-US" sz="28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谢洁旻 中山大学智能工程学院</a:t>
            </a:r>
            <a:endParaRPr lang="en-GB" altLang="zh-CN" sz="28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/>
            <a:r>
              <a:rPr lang="zh-CN" altLang="en-US" sz="28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邮箱： </a:t>
            </a:r>
            <a:r>
              <a:rPr lang="en-GB" altLang="zh-CN" sz="28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xiejm28@mail.sysu.edu.cn</a:t>
            </a:r>
            <a:endParaRPr lang="zh-CN" altLang="en-US" sz="28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999" advTm="742"/>
    </mc:Choice>
    <mc:Fallback>
      <p:transition spd="slow" advTm="742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03846A02-A9D5-E146-8A9E-1CECC464060B}" type="datetime1">
              <a:rPr lang="en-US" altLang="zh-CN" smtClean="0"/>
            </a:fld>
            <a:endParaRPr lang="zh-CN" altLang="en-US"/>
          </a:p>
        </p:txBody>
      </p:sp>
      <p:sp>
        <p:nvSpPr>
          <p:cNvPr id="5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r>
              <a:rPr lang="en-US" altLang="zh-CN" dirty="0"/>
              <a:t>C</a:t>
            </a:r>
            <a:r>
              <a:rPr lang="zh-CN" altLang="en-US" dirty="0"/>
              <a:t>语言程序设计</a:t>
            </a:r>
            <a:endParaRPr lang="zh-CN" altLang="en-US" dirty="0"/>
          </a:p>
        </p:txBody>
      </p:sp>
      <p:sp>
        <p:nvSpPr>
          <p:cNvPr id="6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FEB76572-147E-4C0B-B190-A38FDD229D6E}" type="slidenum">
              <a:rPr lang="zh-CN" altLang="en-US" smtClean="0"/>
            </a:fld>
            <a:endParaRPr lang="zh-CN" altLang="en-US"/>
          </a:p>
        </p:txBody>
      </p:sp>
      <p:sp>
        <p:nvSpPr>
          <p:cNvPr id="7" name="文本框 6"/>
          <p:cNvSpPr txBox="1"/>
          <p:nvPr/>
        </p:nvSpPr>
        <p:spPr>
          <a:xfrm>
            <a:off x="646475" y="136525"/>
            <a:ext cx="1005395" cy="584771"/>
          </a:xfrm>
          <a:prstGeom prst="rect">
            <a:avLst/>
          </a:prstGeom>
          <a:noFill/>
        </p:spPr>
        <p:txBody>
          <a:bodyPr wrap="none" lIns="91436" tIns="45718" rIns="91436" bIns="45718" rtlCol="0">
            <a:spAutoFit/>
          </a:bodyPr>
          <a:lstStyle/>
          <a:p>
            <a:r>
              <a:rPr lang="zh-CN" altLang="en-US" sz="32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讲解</a:t>
            </a:r>
            <a:endParaRPr lang="zh-CN" altLang="en-US" sz="320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992130" y="-31531"/>
            <a:ext cx="916268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03846A02-A9D5-E146-8A9E-1CECC464060B}" type="datetime1">
              <a:rPr lang="en-US" altLang="zh-CN" smtClean="0"/>
            </a:fld>
            <a:endParaRPr lang="zh-CN" altLang="en-US"/>
          </a:p>
        </p:txBody>
      </p:sp>
      <p:sp>
        <p:nvSpPr>
          <p:cNvPr id="5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r>
              <a:rPr lang="en-US" altLang="zh-CN" dirty="0"/>
              <a:t>C</a:t>
            </a:r>
            <a:r>
              <a:rPr lang="zh-CN" altLang="en-US" dirty="0"/>
              <a:t>语言程序设计</a:t>
            </a:r>
            <a:endParaRPr lang="zh-CN" altLang="en-US" dirty="0"/>
          </a:p>
        </p:txBody>
      </p:sp>
      <p:sp>
        <p:nvSpPr>
          <p:cNvPr id="6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FEB76572-147E-4C0B-B190-A38FDD229D6E}" type="slidenum">
              <a:rPr lang="zh-CN" altLang="en-US" smtClean="0"/>
            </a:fld>
            <a:endParaRPr lang="zh-CN" altLang="en-US"/>
          </a:p>
        </p:txBody>
      </p:sp>
      <p:sp>
        <p:nvSpPr>
          <p:cNvPr id="7" name="文本框 6"/>
          <p:cNvSpPr txBox="1"/>
          <p:nvPr/>
        </p:nvSpPr>
        <p:spPr>
          <a:xfrm>
            <a:off x="646475" y="136525"/>
            <a:ext cx="1005395" cy="584771"/>
          </a:xfrm>
          <a:prstGeom prst="rect">
            <a:avLst/>
          </a:prstGeom>
          <a:noFill/>
        </p:spPr>
        <p:txBody>
          <a:bodyPr wrap="none" lIns="91436" tIns="45718" rIns="91436" bIns="45718" rtlCol="0">
            <a:spAutoFit/>
          </a:bodyPr>
          <a:lstStyle/>
          <a:p>
            <a:r>
              <a:rPr lang="zh-CN" altLang="en-US" sz="32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讲解</a:t>
            </a:r>
            <a:endParaRPr lang="zh-CN" altLang="en-US" sz="320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699366" y="0"/>
            <a:ext cx="7225691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03846A02-A9D5-E146-8A9E-1CECC464060B}" type="datetime1">
              <a:rPr lang="en-US" altLang="zh-CN" smtClean="0"/>
            </a:fld>
            <a:endParaRPr lang="zh-CN" altLang="en-US"/>
          </a:p>
        </p:txBody>
      </p:sp>
      <p:sp>
        <p:nvSpPr>
          <p:cNvPr id="5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r>
              <a:rPr lang="en-US" altLang="zh-CN" dirty="0"/>
              <a:t>C</a:t>
            </a:r>
            <a:r>
              <a:rPr lang="zh-CN" altLang="en-US" dirty="0"/>
              <a:t>语言程序设计</a:t>
            </a:r>
            <a:endParaRPr lang="zh-CN" altLang="en-US" dirty="0"/>
          </a:p>
        </p:txBody>
      </p:sp>
      <p:sp>
        <p:nvSpPr>
          <p:cNvPr id="6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FEB76572-147E-4C0B-B190-A38FDD229D6E}" type="slidenum">
              <a:rPr lang="zh-CN" altLang="en-US" smtClean="0"/>
            </a:fld>
            <a:endParaRPr lang="zh-CN" altLang="en-US"/>
          </a:p>
        </p:txBody>
      </p:sp>
      <p:sp>
        <p:nvSpPr>
          <p:cNvPr id="7" name="文本框 6"/>
          <p:cNvSpPr txBox="1"/>
          <p:nvPr/>
        </p:nvSpPr>
        <p:spPr>
          <a:xfrm>
            <a:off x="646475" y="136525"/>
            <a:ext cx="1005395" cy="584771"/>
          </a:xfrm>
          <a:prstGeom prst="rect">
            <a:avLst/>
          </a:prstGeom>
          <a:noFill/>
        </p:spPr>
        <p:txBody>
          <a:bodyPr wrap="none" lIns="91436" tIns="45718" rIns="91436" bIns="45718" rtlCol="0">
            <a:spAutoFit/>
          </a:bodyPr>
          <a:lstStyle/>
          <a:p>
            <a:r>
              <a:rPr lang="zh-CN" altLang="en-US" sz="32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讲解</a:t>
            </a:r>
            <a:endParaRPr lang="zh-CN" altLang="en-US" sz="320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606973" y="885184"/>
            <a:ext cx="10284748" cy="51868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想问一下老师对于月份的处理有没有更简单的方法~</a:t>
            </a:r>
            <a:endParaRPr lang="en-US" altLang="zh-CN" sz="28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// 定义数组存储每月天数，平年情况，2月默认28天，后续根据是否闰年调整    </a:t>
            </a:r>
            <a:endParaRPr lang="en-US" altLang="zh-CN" sz="28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int daysInMonth[] = {31, 28, 31, 30, 31, 30, 31, 31, 30, 31, 30, 31}; </a:t>
            </a:r>
            <a:endParaRPr lang="en-US" altLang="zh-CN" sz="28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// 如果是闰年，调整2月天数为29天</a:t>
            </a:r>
            <a:endParaRPr lang="en-US" altLang="zh-CN" sz="28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 if (year % 4 == 0 &amp;&amp; year % 100!= 0 || year % 400 == 0) </a:t>
            </a:r>
            <a:endParaRPr lang="en-US" altLang="zh-CN" sz="28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{daysInMonth[1] = 29;    }</a:t>
            </a:r>
            <a:endParaRPr lang="zh-CN" altLang="en-US" sz="28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03846A02-A9D5-E146-8A9E-1CECC464060B}" type="datetime1">
              <a:rPr lang="en-US" altLang="zh-CN" smtClean="0"/>
            </a:fld>
            <a:endParaRPr lang="zh-CN" altLang="en-US"/>
          </a:p>
        </p:txBody>
      </p:sp>
      <p:sp>
        <p:nvSpPr>
          <p:cNvPr id="5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r>
              <a:rPr lang="en-US" altLang="zh-CN" dirty="0"/>
              <a:t>C</a:t>
            </a:r>
            <a:r>
              <a:rPr lang="zh-CN" altLang="en-US" dirty="0"/>
              <a:t>语言程序设计</a:t>
            </a:r>
            <a:endParaRPr lang="zh-CN" altLang="en-US" dirty="0"/>
          </a:p>
        </p:txBody>
      </p:sp>
      <p:sp>
        <p:nvSpPr>
          <p:cNvPr id="6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FEB76572-147E-4C0B-B190-A38FDD229D6E}" type="slidenum">
              <a:rPr lang="zh-CN" altLang="en-US" smtClean="0"/>
            </a:fld>
            <a:endParaRPr lang="zh-CN" altLang="en-US"/>
          </a:p>
        </p:txBody>
      </p:sp>
      <p:sp>
        <p:nvSpPr>
          <p:cNvPr id="7" name="文本框 6"/>
          <p:cNvSpPr txBox="1"/>
          <p:nvPr/>
        </p:nvSpPr>
        <p:spPr>
          <a:xfrm>
            <a:off x="646475" y="136525"/>
            <a:ext cx="1005395" cy="584771"/>
          </a:xfrm>
          <a:prstGeom prst="rect">
            <a:avLst/>
          </a:prstGeom>
          <a:noFill/>
        </p:spPr>
        <p:txBody>
          <a:bodyPr wrap="none" lIns="91436" tIns="45718" rIns="91436" bIns="45718" rtlCol="0">
            <a:spAutoFit/>
          </a:bodyPr>
          <a:lstStyle/>
          <a:p>
            <a:r>
              <a:rPr lang="zh-CN" altLang="en-US" sz="32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讲解</a:t>
            </a:r>
            <a:endParaRPr lang="zh-CN" altLang="en-US" sz="320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606973" y="885184"/>
            <a:ext cx="10284748" cy="51868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想问一下老师对于月份的处理有没有更简单的方法~</a:t>
            </a:r>
            <a:endParaRPr lang="en-US" altLang="zh-CN" sz="28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// 定义数组存储每月天数，平年情况，2月默认28天，后续根据是否闰年调整    </a:t>
            </a:r>
            <a:endParaRPr lang="en-US" altLang="zh-CN" sz="28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int daysInMonth[] = {31, </a:t>
            </a:r>
            <a:r>
              <a:rPr lang="en-US" altLang="zh-CN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59</a:t>
            </a:r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, </a:t>
            </a:r>
            <a:r>
              <a:rPr lang="en-US" altLang="zh-CN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90</a:t>
            </a:r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, </a:t>
            </a:r>
            <a:r>
              <a:rPr lang="en-US" altLang="zh-CN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120</a:t>
            </a:r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, </a:t>
            </a:r>
            <a:r>
              <a:rPr lang="en-US" altLang="zh-CN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15</a:t>
            </a:r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1, </a:t>
            </a:r>
            <a:r>
              <a:rPr lang="en-US" altLang="zh-CN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181</a:t>
            </a:r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, </a:t>
            </a:r>
            <a:r>
              <a:rPr lang="en-US" altLang="zh-CN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212</a:t>
            </a:r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, </a:t>
            </a:r>
            <a:r>
              <a:rPr lang="en-US" altLang="zh-CN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243</a:t>
            </a:r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, </a:t>
            </a:r>
            <a:r>
              <a:rPr lang="en-US" altLang="zh-CN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273</a:t>
            </a:r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, </a:t>
            </a:r>
            <a:r>
              <a:rPr lang="en-US" altLang="zh-CN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304</a:t>
            </a:r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, </a:t>
            </a:r>
            <a:r>
              <a:rPr lang="en-US" altLang="zh-CN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334</a:t>
            </a:r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, </a:t>
            </a:r>
            <a:r>
              <a:rPr lang="en-US" altLang="zh-CN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365</a:t>
            </a:r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}; </a:t>
            </a:r>
            <a:endParaRPr lang="en-US" altLang="zh-CN" sz="28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// 如果是闰年，调整2月天数为29天</a:t>
            </a:r>
            <a:endParaRPr lang="en-US" altLang="zh-CN" sz="28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int daysInMonth</a:t>
            </a:r>
            <a:r>
              <a:rPr lang="en-US" altLang="zh-CN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[] = {31, </a:t>
            </a:r>
            <a:r>
              <a:rPr lang="en-US" altLang="zh-CN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60</a:t>
            </a:r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, </a:t>
            </a:r>
            <a:r>
              <a:rPr lang="en-US" altLang="zh-CN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91</a:t>
            </a:r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, </a:t>
            </a:r>
            <a:r>
              <a:rPr lang="en-US" altLang="zh-CN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121</a:t>
            </a:r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, </a:t>
            </a:r>
            <a:r>
              <a:rPr lang="en-US" altLang="zh-CN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152</a:t>
            </a:r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, </a:t>
            </a:r>
            <a:r>
              <a:rPr lang="en-US" altLang="zh-CN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182</a:t>
            </a:r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, </a:t>
            </a:r>
            <a:r>
              <a:rPr lang="en-US" altLang="zh-CN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213</a:t>
            </a:r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, </a:t>
            </a:r>
            <a:r>
              <a:rPr lang="en-US" altLang="zh-CN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244</a:t>
            </a:r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, </a:t>
            </a:r>
            <a:r>
              <a:rPr lang="en-US" altLang="zh-CN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274</a:t>
            </a:r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, </a:t>
            </a:r>
            <a:r>
              <a:rPr lang="en-US" altLang="zh-CN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305</a:t>
            </a:r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, </a:t>
            </a:r>
            <a:r>
              <a:rPr lang="en-US" altLang="zh-CN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335</a:t>
            </a:r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, </a:t>
            </a:r>
            <a:r>
              <a:rPr lang="en-US" altLang="zh-CN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366</a:t>
            </a:r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}; </a:t>
            </a:r>
            <a:endParaRPr lang="en-US" altLang="zh-CN" sz="28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846A02-A9D5-E146-8A9E-1CECC464060B}" type="datetime1">
              <a:rPr lang="en-US" altLang="zh-CN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dirty="0"/>
              <a:t>C</a:t>
            </a:r>
            <a:r>
              <a:rPr lang="zh-CN" altLang="en-US" dirty="0"/>
              <a:t>语言程序设计</a:t>
            </a:r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B76572-147E-4C0B-B190-A38FDD229D6E}" type="slidenum">
              <a:rPr lang="zh-CN" altLang="en-US" smtClean="0"/>
            </a:fld>
            <a:endParaRPr lang="zh-CN" altLang="en-US"/>
          </a:p>
        </p:txBody>
      </p:sp>
      <p:sp>
        <p:nvSpPr>
          <p:cNvPr id="7" name="文本框 6"/>
          <p:cNvSpPr txBox="1"/>
          <p:nvPr/>
        </p:nvSpPr>
        <p:spPr>
          <a:xfrm>
            <a:off x="646475" y="136525"/>
            <a:ext cx="1005395" cy="584771"/>
          </a:xfrm>
          <a:prstGeom prst="rect">
            <a:avLst/>
          </a:prstGeom>
          <a:noFill/>
        </p:spPr>
        <p:txBody>
          <a:bodyPr wrap="none" lIns="91436" tIns="45718" rIns="91436" bIns="45718" rtlCol="0">
            <a:spAutoFit/>
          </a:bodyPr>
          <a:lstStyle/>
          <a:p>
            <a:r>
              <a:rPr lang="zh-CN" altLang="en-US" sz="32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讲解</a:t>
            </a:r>
            <a:endParaRPr lang="zh-CN" altLang="en-US" sz="320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550044" y="918834"/>
            <a:ext cx="3437165" cy="41549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zh-CN" altLang="en-US" sz="2400" b="0" i="0" dirty="0">
                <a:solidFill>
                  <a:srgbClr val="313541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模拟简单计算器</a:t>
            </a:r>
            <a:endParaRPr lang="zh-CN" altLang="en-US" sz="2400" b="0" i="0" dirty="0">
              <a:solidFill>
                <a:srgbClr val="313541"/>
              </a:solidFill>
              <a:effectLst/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l"/>
            <a:r>
              <a:rPr lang="zh-CN" altLang="en-US" sz="2400" b="0" i="0" dirty="0">
                <a:solidFill>
                  <a:srgbClr val="323233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编写一个模拟简单计算器的程序，计算表达式：</a:t>
            </a:r>
            <a:r>
              <a:rPr lang="en-US" altLang="zh-CN" sz="2400" b="0" i="0" dirty="0">
                <a:solidFill>
                  <a:srgbClr val="323233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a1 op a2</a:t>
            </a:r>
            <a:r>
              <a:rPr lang="zh-CN" altLang="en-US" sz="2400" b="0" i="0" dirty="0">
                <a:solidFill>
                  <a:srgbClr val="323233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的值，要求从键盘输入</a:t>
            </a:r>
            <a:r>
              <a:rPr lang="en-US" altLang="zh-CN" sz="2400" b="0" i="0" dirty="0">
                <a:solidFill>
                  <a:srgbClr val="323233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a1</a:t>
            </a:r>
            <a:r>
              <a:rPr lang="zh-CN" altLang="en-US" sz="2400" b="0" i="0" dirty="0">
                <a:solidFill>
                  <a:srgbClr val="323233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、</a:t>
            </a:r>
            <a:r>
              <a:rPr lang="en-US" altLang="zh-CN" sz="2400" b="0" i="0" dirty="0">
                <a:solidFill>
                  <a:srgbClr val="323233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op</a:t>
            </a:r>
            <a:r>
              <a:rPr lang="zh-CN" altLang="en-US" sz="2400" b="0" i="0" dirty="0">
                <a:solidFill>
                  <a:srgbClr val="323233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、</a:t>
            </a:r>
            <a:r>
              <a:rPr lang="en-US" altLang="zh-CN" sz="2400" b="0" i="0" dirty="0">
                <a:solidFill>
                  <a:srgbClr val="323233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a2</a:t>
            </a:r>
            <a:r>
              <a:rPr lang="zh-CN" altLang="en-US" sz="2400" b="0" i="0" dirty="0">
                <a:solidFill>
                  <a:srgbClr val="323233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。其中</a:t>
            </a:r>
            <a:r>
              <a:rPr lang="en-US" altLang="zh-CN" sz="2400" b="0" i="0" dirty="0">
                <a:solidFill>
                  <a:srgbClr val="323233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a1</a:t>
            </a:r>
            <a:r>
              <a:rPr lang="zh-CN" altLang="en-US" sz="2400" b="0" i="0" dirty="0">
                <a:solidFill>
                  <a:srgbClr val="323233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、</a:t>
            </a:r>
            <a:r>
              <a:rPr lang="en-US" altLang="zh-CN" sz="2400" b="0" i="0" dirty="0">
                <a:solidFill>
                  <a:srgbClr val="323233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a2</a:t>
            </a:r>
            <a:r>
              <a:rPr lang="zh-CN" altLang="en-US" sz="2400" b="0" i="0" dirty="0">
                <a:solidFill>
                  <a:srgbClr val="323233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（作除数时不能为</a:t>
            </a:r>
            <a:r>
              <a:rPr lang="en-US" altLang="zh-CN" sz="2400" b="0" i="0" dirty="0">
                <a:solidFill>
                  <a:srgbClr val="323233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0</a:t>
            </a:r>
            <a:r>
              <a:rPr lang="zh-CN" altLang="en-US" sz="2400" b="0" i="0" dirty="0">
                <a:solidFill>
                  <a:srgbClr val="323233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）为数值，</a:t>
            </a:r>
            <a:r>
              <a:rPr lang="en-US" altLang="zh-CN" sz="2400" b="0" i="0" dirty="0">
                <a:solidFill>
                  <a:srgbClr val="323233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op</a:t>
            </a:r>
            <a:r>
              <a:rPr lang="zh-CN" altLang="en-US" sz="2400" b="0" i="0" dirty="0">
                <a:solidFill>
                  <a:srgbClr val="323233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为运算符</a:t>
            </a:r>
            <a:r>
              <a:rPr lang="en-US" altLang="zh-CN" sz="2400" b="0" i="0" dirty="0">
                <a:solidFill>
                  <a:srgbClr val="323233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+</a:t>
            </a:r>
            <a:r>
              <a:rPr lang="zh-CN" altLang="en-US" sz="2400" b="0" i="0" dirty="0">
                <a:solidFill>
                  <a:srgbClr val="323233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、－、*、</a:t>
            </a:r>
            <a:r>
              <a:rPr lang="en-US" altLang="zh-CN" sz="2400" b="0" i="0" dirty="0">
                <a:solidFill>
                  <a:srgbClr val="323233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/</a:t>
            </a:r>
            <a:r>
              <a:rPr lang="zh-CN" altLang="en-US" sz="2400" b="0" i="0" dirty="0">
                <a:solidFill>
                  <a:srgbClr val="323233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。</a:t>
            </a:r>
            <a:endParaRPr lang="zh-CN" altLang="en-US" sz="2400" b="0" i="0" dirty="0">
              <a:solidFill>
                <a:srgbClr val="323233"/>
              </a:solidFill>
              <a:effectLst/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l"/>
            <a:r>
              <a:rPr lang="zh-CN" altLang="en-US" sz="2400" b="0" i="0" dirty="0">
                <a:solidFill>
                  <a:srgbClr val="323233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输出结果要求为</a:t>
            </a:r>
            <a:r>
              <a:rPr lang="en-US" altLang="zh-CN" sz="2400" b="0" i="0" dirty="0">
                <a:solidFill>
                  <a:srgbClr val="323233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double</a:t>
            </a:r>
            <a:r>
              <a:rPr lang="zh-CN" altLang="en-US" sz="2400" b="0" i="0" dirty="0">
                <a:solidFill>
                  <a:srgbClr val="323233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类型，如输入：</a:t>
            </a:r>
            <a:r>
              <a:rPr lang="en-US" altLang="zh-CN" sz="2400" b="0" i="0" dirty="0">
                <a:solidFill>
                  <a:srgbClr val="323233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1+1</a:t>
            </a:r>
            <a:r>
              <a:rPr lang="zh-CN" altLang="en-US" sz="2400" b="0" i="0" dirty="0">
                <a:solidFill>
                  <a:srgbClr val="323233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，程序应该返回</a:t>
            </a:r>
            <a:r>
              <a:rPr lang="en-US" altLang="zh-CN" sz="2400" b="0" i="0" dirty="0">
                <a:solidFill>
                  <a:srgbClr val="323233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2.000000</a:t>
            </a:r>
            <a:r>
              <a:rPr lang="zh-CN" altLang="en-US" sz="2400" b="0" i="0" dirty="0">
                <a:solidFill>
                  <a:srgbClr val="323233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。</a:t>
            </a:r>
            <a:endParaRPr lang="zh-CN" altLang="en-US" sz="2400" b="0" i="0" dirty="0">
              <a:solidFill>
                <a:srgbClr val="323233"/>
              </a:solidFill>
              <a:effectLst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4507909" y="117693"/>
            <a:ext cx="6467252" cy="6740307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#include  "</a:t>
            </a:r>
            <a:r>
              <a:rPr lang="en-GB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stdio.h</a:t>
            </a:r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"</a:t>
            </a:r>
            <a:endParaRPr lang="en-GB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int main()</a:t>
            </a:r>
            <a:endParaRPr lang="en-GB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{	</a:t>
            </a:r>
            <a:endParaRPr lang="en-GB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double a1,a2;</a:t>
            </a:r>
            <a:endParaRPr lang="en-GB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char op;</a:t>
            </a:r>
            <a:endParaRPr lang="en-GB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GB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scanf</a:t>
            </a:r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("%lf%c%lf",&amp;a1,&amp;op,&amp;a2);</a:t>
            </a:r>
            <a:endParaRPr lang="en-GB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switch(op){</a:t>
            </a:r>
            <a:endParaRPr lang="en-GB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case '+':</a:t>
            </a:r>
            <a:r>
              <a:rPr lang="en-GB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printf</a:t>
            </a:r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("%lf",a1+a2);break;</a:t>
            </a:r>
            <a:endParaRPr lang="en-GB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case '-':</a:t>
            </a:r>
            <a:r>
              <a:rPr lang="en-GB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printf</a:t>
            </a:r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("%lf",a1-a2);break;</a:t>
            </a:r>
            <a:endParaRPr lang="en-GB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case '*':</a:t>
            </a:r>
            <a:r>
              <a:rPr lang="en-GB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printf</a:t>
            </a:r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("%lf",a1*a2);break;</a:t>
            </a:r>
            <a:endParaRPr lang="en-GB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case '/':</a:t>
            </a:r>
            <a:endParaRPr lang="en-GB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	if (a2!=0) </a:t>
            </a:r>
            <a:r>
              <a:rPr lang="en-GB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printf</a:t>
            </a:r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("%lf",a1/a2);</a:t>
            </a:r>
            <a:endParaRPr lang="en-GB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else </a:t>
            </a:r>
            <a:r>
              <a:rPr lang="en-GB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printf</a:t>
            </a:r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("input error");</a:t>
            </a:r>
            <a:endParaRPr lang="en-GB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break;</a:t>
            </a:r>
            <a:endParaRPr lang="en-GB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</a:t>
            </a:r>
            <a:r>
              <a:rPr lang="en-GB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default:printf</a:t>
            </a:r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("input error");</a:t>
            </a:r>
            <a:endParaRPr lang="en-GB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}</a:t>
            </a:r>
            <a:endParaRPr lang="en-GB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return 0;</a:t>
            </a:r>
            <a:endParaRPr lang="en-GB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}</a:t>
            </a:r>
            <a:endParaRPr lang="en-GB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999" advTm="1398"/>
    </mc:Choice>
    <mc:Fallback>
      <p:transition spd="slow" advTm="1398"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03846A02-A9D5-E146-8A9E-1CECC464060B}" type="datetime1">
              <a:rPr lang="en-US" altLang="zh-CN" smtClean="0"/>
            </a:fld>
            <a:endParaRPr lang="zh-CN" altLang="en-US"/>
          </a:p>
        </p:txBody>
      </p:sp>
      <p:sp>
        <p:nvSpPr>
          <p:cNvPr id="5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r>
              <a:rPr lang="en-US" altLang="zh-CN" dirty="0"/>
              <a:t>C</a:t>
            </a:r>
            <a:r>
              <a:rPr lang="zh-CN" altLang="en-US" dirty="0"/>
              <a:t>语言程序设计</a:t>
            </a:r>
            <a:endParaRPr lang="zh-CN" altLang="en-US" dirty="0"/>
          </a:p>
        </p:txBody>
      </p:sp>
      <p:sp>
        <p:nvSpPr>
          <p:cNvPr id="6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FEB76572-147E-4C0B-B190-A38FDD229D6E}" type="slidenum">
              <a:rPr lang="zh-CN" altLang="en-US" smtClean="0"/>
            </a:fld>
            <a:endParaRPr lang="zh-CN" altLang="en-US"/>
          </a:p>
        </p:txBody>
      </p:sp>
      <p:sp>
        <p:nvSpPr>
          <p:cNvPr id="7" name="文本框 6"/>
          <p:cNvSpPr txBox="1"/>
          <p:nvPr/>
        </p:nvSpPr>
        <p:spPr>
          <a:xfrm>
            <a:off x="646475" y="136525"/>
            <a:ext cx="1005395" cy="584771"/>
          </a:xfrm>
          <a:prstGeom prst="rect">
            <a:avLst/>
          </a:prstGeom>
          <a:noFill/>
        </p:spPr>
        <p:txBody>
          <a:bodyPr wrap="none" lIns="91436" tIns="45718" rIns="91436" bIns="45718" rtlCol="0">
            <a:spAutoFit/>
          </a:bodyPr>
          <a:lstStyle/>
          <a:p>
            <a:r>
              <a:rPr lang="zh-CN" altLang="en-US" sz="32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讲解</a:t>
            </a:r>
            <a:endParaRPr lang="zh-CN" altLang="en-US" sz="320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572107" y="0"/>
            <a:ext cx="3480179" cy="6858000"/>
          </a:xfrm>
          <a:prstGeom prst="rect">
            <a:avLst/>
          </a:prstGeom>
        </p:spPr>
      </p:pic>
      <p:sp>
        <p:nvSpPr>
          <p:cNvPr id="8" name="文本框 7"/>
          <p:cNvSpPr txBox="1"/>
          <p:nvPr/>
        </p:nvSpPr>
        <p:spPr>
          <a:xfrm>
            <a:off x="550044" y="918834"/>
            <a:ext cx="4197629" cy="37856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zh-CN" altLang="en-US" sz="2400" b="0" i="0" dirty="0">
                <a:solidFill>
                  <a:srgbClr val="313541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模拟简单计算器</a:t>
            </a:r>
            <a:endParaRPr lang="zh-CN" altLang="en-US" sz="2400" b="0" i="0" dirty="0">
              <a:solidFill>
                <a:srgbClr val="313541"/>
              </a:solidFill>
              <a:effectLst/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l"/>
            <a:r>
              <a:rPr lang="zh-CN" altLang="en-US" sz="2400" b="0" i="0" dirty="0">
                <a:solidFill>
                  <a:srgbClr val="323233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编写一个模拟简单计算器的程序，计算表达式：</a:t>
            </a:r>
            <a:r>
              <a:rPr lang="en-US" altLang="zh-CN" sz="2400" b="0" i="0" dirty="0">
                <a:solidFill>
                  <a:srgbClr val="323233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a1 op a2</a:t>
            </a:r>
            <a:r>
              <a:rPr lang="zh-CN" altLang="en-US" sz="2400" b="0" i="0" dirty="0">
                <a:solidFill>
                  <a:srgbClr val="323233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的值，要求从键盘输入</a:t>
            </a:r>
            <a:r>
              <a:rPr lang="en-US" altLang="zh-CN" sz="2400" b="0" i="0" dirty="0">
                <a:solidFill>
                  <a:srgbClr val="323233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a1</a:t>
            </a:r>
            <a:r>
              <a:rPr lang="zh-CN" altLang="en-US" sz="2400" b="0" i="0" dirty="0">
                <a:solidFill>
                  <a:srgbClr val="323233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、</a:t>
            </a:r>
            <a:r>
              <a:rPr lang="en-US" altLang="zh-CN" sz="2400" b="0" i="0" dirty="0">
                <a:solidFill>
                  <a:srgbClr val="323233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op</a:t>
            </a:r>
            <a:r>
              <a:rPr lang="zh-CN" altLang="en-US" sz="2400" b="0" i="0" dirty="0">
                <a:solidFill>
                  <a:srgbClr val="323233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、</a:t>
            </a:r>
            <a:r>
              <a:rPr lang="en-US" altLang="zh-CN" sz="2400" b="0" i="0" dirty="0">
                <a:solidFill>
                  <a:srgbClr val="323233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a2</a:t>
            </a:r>
            <a:r>
              <a:rPr lang="zh-CN" altLang="en-US" sz="2400" b="0" i="0" dirty="0">
                <a:solidFill>
                  <a:srgbClr val="323233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。其中</a:t>
            </a:r>
            <a:r>
              <a:rPr lang="en-US" altLang="zh-CN" sz="2400" b="0" i="0" dirty="0">
                <a:solidFill>
                  <a:srgbClr val="323233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a1</a:t>
            </a:r>
            <a:r>
              <a:rPr lang="zh-CN" altLang="en-US" sz="2400" b="0" i="0" dirty="0">
                <a:solidFill>
                  <a:srgbClr val="323233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、</a:t>
            </a:r>
            <a:r>
              <a:rPr lang="en-US" altLang="zh-CN" sz="2400" b="0" i="0" dirty="0">
                <a:solidFill>
                  <a:srgbClr val="323233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a2</a:t>
            </a:r>
            <a:r>
              <a:rPr lang="zh-CN" altLang="en-US" sz="2400" b="0" i="0" dirty="0">
                <a:solidFill>
                  <a:srgbClr val="323233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（作除数时不能为</a:t>
            </a:r>
            <a:r>
              <a:rPr lang="en-US" altLang="zh-CN" sz="2400" b="0" i="0" dirty="0">
                <a:solidFill>
                  <a:srgbClr val="323233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0</a:t>
            </a:r>
            <a:r>
              <a:rPr lang="zh-CN" altLang="en-US" sz="2400" b="0" i="0" dirty="0">
                <a:solidFill>
                  <a:srgbClr val="323233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）为数值，</a:t>
            </a:r>
            <a:r>
              <a:rPr lang="en-US" altLang="zh-CN" sz="2400" b="0" i="0" dirty="0">
                <a:solidFill>
                  <a:srgbClr val="323233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op</a:t>
            </a:r>
            <a:r>
              <a:rPr lang="zh-CN" altLang="en-US" sz="2400" b="0" i="0" dirty="0">
                <a:solidFill>
                  <a:srgbClr val="323233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为运算符</a:t>
            </a:r>
            <a:r>
              <a:rPr lang="en-US" altLang="zh-CN" sz="2400" b="0" i="0" dirty="0">
                <a:solidFill>
                  <a:srgbClr val="323233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+</a:t>
            </a:r>
            <a:r>
              <a:rPr lang="zh-CN" altLang="en-US" sz="2400" b="0" i="0" dirty="0">
                <a:solidFill>
                  <a:srgbClr val="323233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、－、*、</a:t>
            </a:r>
            <a:r>
              <a:rPr lang="en-US" altLang="zh-CN" sz="2400" b="0" i="0" dirty="0">
                <a:solidFill>
                  <a:srgbClr val="323233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/</a:t>
            </a:r>
            <a:r>
              <a:rPr lang="zh-CN" altLang="en-US" sz="2400" b="0" i="0" dirty="0">
                <a:solidFill>
                  <a:srgbClr val="323233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。</a:t>
            </a:r>
            <a:endParaRPr lang="zh-CN" altLang="en-US" sz="2400" b="0" i="0" dirty="0">
              <a:solidFill>
                <a:srgbClr val="323233"/>
              </a:solidFill>
              <a:effectLst/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l"/>
            <a:r>
              <a:rPr lang="zh-CN" altLang="en-US" sz="2400" b="0" i="0" dirty="0">
                <a:solidFill>
                  <a:srgbClr val="323233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输出结果要求为</a:t>
            </a:r>
            <a:r>
              <a:rPr lang="en-US" altLang="zh-CN" sz="2400" b="0" i="0" dirty="0">
                <a:solidFill>
                  <a:srgbClr val="323233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double</a:t>
            </a:r>
            <a:r>
              <a:rPr lang="zh-CN" altLang="en-US" sz="2400" b="0" i="0" dirty="0">
                <a:solidFill>
                  <a:srgbClr val="323233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类型，如输入：</a:t>
            </a:r>
            <a:r>
              <a:rPr lang="en-US" altLang="zh-CN" sz="2400" b="0" i="0" dirty="0">
                <a:solidFill>
                  <a:srgbClr val="323233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1+1</a:t>
            </a:r>
            <a:r>
              <a:rPr lang="zh-CN" altLang="en-US" sz="2400" b="0" i="0" dirty="0">
                <a:solidFill>
                  <a:srgbClr val="323233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，程序应该返回</a:t>
            </a:r>
            <a:r>
              <a:rPr lang="en-US" altLang="zh-CN" sz="2400" b="0" i="0" dirty="0">
                <a:solidFill>
                  <a:srgbClr val="323233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2.000000</a:t>
            </a:r>
            <a:r>
              <a:rPr lang="zh-CN" altLang="en-US" sz="2400" b="0" i="0" dirty="0">
                <a:solidFill>
                  <a:srgbClr val="323233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。</a:t>
            </a:r>
            <a:endParaRPr lang="zh-CN" altLang="en-US" sz="2400" b="0" i="0" dirty="0">
              <a:solidFill>
                <a:srgbClr val="323233"/>
              </a:solidFill>
              <a:effectLst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03846A02-A9D5-E146-8A9E-1CECC464060B}" type="datetime1">
              <a:rPr lang="en-US" altLang="zh-CN" smtClean="0"/>
            </a:fld>
            <a:endParaRPr lang="zh-CN" altLang="en-US"/>
          </a:p>
        </p:txBody>
      </p:sp>
      <p:sp>
        <p:nvSpPr>
          <p:cNvPr id="5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r>
              <a:rPr lang="en-US" altLang="zh-CN" dirty="0"/>
              <a:t>C</a:t>
            </a:r>
            <a:r>
              <a:rPr lang="zh-CN" altLang="en-US" dirty="0"/>
              <a:t>语言程序设计</a:t>
            </a:r>
            <a:endParaRPr lang="zh-CN" altLang="en-US" dirty="0"/>
          </a:p>
        </p:txBody>
      </p:sp>
      <p:sp>
        <p:nvSpPr>
          <p:cNvPr id="6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FEB76572-147E-4C0B-B190-A38FDD229D6E}" type="slidenum">
              <a:rPr lang="zh-CN" altLang="en-US" smtClean="0"/>
            </a:fld>
            <a:endParaRPr lang="zh-CN" altLang="en-US"/>
          </a:p>
        </p:txBody>
      </p:sp>
      <p:sp>
        <p:nvSpPr>
          <p:cNvPr id="7" name="文本框 6"/>
          <p:cNvSpPr txBox="1"/>
          <p:nvPr/>
        </p:nvSpPr>
        <p:spPr>
          <a:xfrm>
            <a:off x="632962" y="136525"/>
            <a:ext cx="1005395" cy="584771"/>
          </a:xfrm>
          <a:prstGeom prst="rect">
            <a:avLst/>
          </a:prstGeom>
          <a:noFill/>
        </p:spPr>
        <p:txBody>
          <a:bodyPr wrap="none" lIns="91436" tIns="45718" rIns="91436" bIns="45718" rtlCol="0">
            <a:spAutoFit/>
          </a:bodyPr>
          <a:lstStyle/>
          <a:p>
            <a:r>
              <a:rPr lang="zh-CN" altLang="en-US" sz="32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讲解</a:t>
            </a:r>
            <a:endParaRPr lang="zh-CN" altLang="en-US" sz="320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318689" y="638532"/>
            <a:ext cx="9473950" cy="612103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想知道如何能形成循环，使不符合要求时可以重新输入        </a:t>
            </a:r>
            <a:endParaRPr lang="en-US" altLang="zh-CN" sz="2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while循环：</a:t>
            </a:r>
            <a:endParaRPr lang="en-US" altLang="zh-CN" sz="2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en-US" altLang="zh-CN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int flag=0;</a:t>
            </a:r>
            <a:endParaRPr lang="en-US" altLang="zh-CN" sz="2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en-US" altLang="zh-CN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while (!flag)</a:t>
            </a:r>
            <a:endParaRPr lang="en-US" altLang="zh-CN" sz="2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en-US" altLang="zh-CN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{</a:t>
            </a:r>
            <a:endParaRPr lang="en-US" altLang="zh-CN" sz="2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en-US" altLang="zh-CN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	</a:t>
            </a: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输入函数</a:t>
            </a:r>
            <a:endParaRPr lang="en-US" altLang="zh-CN" sz="2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en-US" altLang="zh-CN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	if(</a:t>
            </a: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输入正确</a:t>
            </a:r>
            <a:r>
              <a:rPr lang="en-US" altLang="zh-CN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)</a:t>
            </a:r>
            <a:endParaRPr lang="en-US" altLang="zh-CN" sz="2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en-US" altLang="zh-CN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		flag=1</a:t>
            </a: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；</a:t>
            </a:r>
            <a:endParaRPr lang="en-US" altLang="zh-CN" sz="2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en-US" altLang="zh-CN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	else</a:t>
            </a:r>
            <a:endParaRPr lang="en-US" altLang="zh-CN" sz="2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en-US" altLang="zh-CN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		</a:t>
            </a: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输出错误信息</a:t>
            </a:r>
            <a:endParaRPr lang="en-US" altLang="zh-CN" sz="2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en-US" altLang="zh-CN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}</a:t>
            </a:r>
            <a:endParaRPr lang="zh-CN" altLang="en-US" sz="2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03846A02-A9D5-E146-8A9E-1CECC464060B}" type="datetime1">
              <a:rPr lang="en-US" altLang="zh-CN" smtClean="0"/>
            </a:fld>
            <a:endParaRPr lang="zh-CN" altLang="en-US"/>
          </a:p>
        </p:txBody>
      </p:sp>
      <p:sp>
        <p:nvSpPr>
          <p:cNvPr id="5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r>
              <a:rPr lang="en-US" altLang="zh-CN" dirty="0"/>
              <a:t>C</a:t>
            </a:r>
            <a:r>
              <a:rPr lang="zh-CN" altLang="en-US" dirty="0"/>
              <a:t>语言程序设计</a:t>
            </a:r>
            <a:endParaRPr lang="zh-CN" altLang="en-US" dirty="0"/>
          </a:p>
        </p:txBody>
      </p:sp>
      <p:sp>
        <p:nvSpPr>
          <p:cNvPr id="6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FEB76572-147E-4C0B-B190-A38FDD229D6E}" type="slidenum">
              <a:rPr lang="zh-CN" altLang="en-US" smtClean="0"/>
            </a:fld>
            <a:endParaRPr lang="zh-CN" altLang="en-US"/>
          </a:p>
        </p:txBody>
      </p:sp>
      <p:sp>
        <p:nvSpPr>
          <p:cNvPr id="7" name="文本框 6"/>
          <p:cNvSpPr txBox="1"/>
          <p:nvPr/>
        </p:nvSpPr>
        <p:spPr>
          <a:xfrm>
            <a:off x="632962" y="136525"/>
            <a:ext cx="1005395" cy="584771"/>
          </a:xfrm>
          <a:prstGeom prst="rect">
            <a:avLst/>
          </a:prstGeom>
          <a:noFill/>
        </p:spPr>
        <p:txBody>
          <a:bodyPr wrap="none" lIns="91436" tIns="45718" rIns="91436" bIns="45718" rtlCol="0">
            <a:spAutoFit/>
          </a:bodyPr>
          <a:lstStyle/>
          <a:p>
            <a:r>
              <a:rPr lang="zh-CN" altLang="en-US" sz="32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讲解</a:t>
            </a:r>
            <a:endParaRPr lang="zh-CN" altLang="en-US" sz="320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440307" y="721296"/>
            <a:ext cx="11347795" cy="5537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p"/>
            </a:pP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输入相关</a:t>
            </a:r>
            <a:endParaRPr lang="zh-CN" altLang="en-US" sz="2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742950" lvl="1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用中文符号 / 缺少分号</a:t>
            </a:r>
            <a:endParaRPr lang="zh-CN" altLang="en-US" sz="2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742950" lvl="1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数字写成字母 0-&gt;o</a:t>
            </a:r>
            <a:endParaRPr lang="zh-CN" altLang="en-US" sz="2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p"/>
            </a:pP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功能逻辑相关</a:t>
            </a:r>
            <a:endParaRPr lang="zh-CN" altLang="en-US" sz="2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742950" lvl="1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计算公式不完全正确</a:t>
            </a:r>
            <a:endParaRPr lang="zh-CN" altLang="en-US" sz="2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742950" lvl="1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余数对应事件不准确（</a:t>
            </a:r>
            <a:r>
              <a:rPr lang="en-US" altLang="zh-CN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fishing or sleeping</a:t>
            </a: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）</a:t>
            </a:r>
            <a:endParaRPr lang="zh-CN" altLang="en-US" sz="2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742950" lvl="1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判断闰年条件不完整 / 错误；没有考虑平年闰年</a:t>
            </a:r>
            <a:endParaRPr lang="zh-CN" altLang="en-US" sz="2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742950" lvl="1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计算因闰年增加的天数变量使用错误；计算天数起始年份不对；没有对当年是否为闰年进行判断</a:t>
            </a:r>
            <a:endParaRPr lang="zh-CN" altLang="en-US" sz="2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742950" lvl="1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累加写成赋值</a:t>
            </a:r>
            <a:endParaRPr lang="zh-CN" altLang="en-US" sz="2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742950" lvl="1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运算处理逻辑不完整：没有 break</a:t>
            </a:r>
            <a:endParaRPr lang="zh-CN" altLang="en-US" sz="2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742950" lvl="1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输出语句位置错误导致不会输出结果</a:t>
            </a:r>
            <a:endParaRPr lang="zh-CN" altLang="en-US" sz="2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846A02-A9D5-E146-8A9E-1CECC464060B}" type="datetime1">
              <a:rPr lang="en-US" altLang="zh-CN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dirty="0"/>
              <a:t>C</a:t>
            </a:r>
            <a:r>
              <a:rPr lang="zh-CN" altLang="en-US" dirty="0"/>
              <a:t>语言程序设计</a:t>
            </a:r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B76572-147E-4C0B-B190-A38FDD229D6E}" type="slidenum">
              <a:rPr lang="zh-CN" altLang="en-US" smtClean="0"/>
            </a:fld>
            <a:endParaRPr lang="zh-CN" altLang="en-US"/>
          </a:p>
        </p:txBody>
      </p:sp>
      <p:sp>
        <p:nvSpPr>
          <p:cNvPr id="7" name="文本框 6"/>
          <p:cNvSpPr txBox="1"/>
          <p:nvPr/>
        </p:nvSpPr>
        <p:spPr>
          <a:xfrm>
            <a:off x="646475" y="136525"/>
            <a:ext cx="1005395" cy="584771"/>
          </a:xfrm>
          <a:prstGeom prst="rect">
            <a:avLst/>
          </a:prstGeom>
          <a:noFill/>
        </p:spPr>
        <p:txBody>
          <a:bodyPr wrap="none" lIns="91436" tIns="45718" rIns="91436" bIns="45718" rtlCol="0">
            <a:spAutoFit/>
          </a:bodyPr>
          <a:lstStyle/>
          <a:p>
            <a:r>
              <a:rPr lang="zh-CN" altLang="en-US" sz="32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讲解</a:t>
            </a:r>
            <a:endParaRPr lang="zh-CN" altLang="en-US" sz="320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525800" y="624280"/>
            <a:ext cx="11140400" cy="662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GB" altLang="zh-CN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2. </a:t>
            </a:r>
            <a:r>
              <a:rPr lang="en-US" altLang="zh-CN" sz="28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P137 7:</a:t>
            </a:r>
            <a:endParaRPr lang="zh-CN" altLang="en-US" sz="28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9" name="图片 8"/>
          <p:cNvPicPr/>
          <p:nvPr/>
        </p:nvPicPr>
        <p:blipFill>
          <a:blip r:embed="rId1"/>
          <a:stretch>
            <a:fillRect/>
          </a:stretch>
        </p:blipFill>
        <p:spPr>
          <a:xfrm>
            <a:off x="525800" y="1375275"/>
            <a:ext cx="5087060" cy="5346200"/>
          </a:xfrm>
          <a:prstGeom prst="rect">
            <a:avLst/>
          </a:prstGeom>
        </p:spPr>
      </p:pic>
      <p:pic>
        <p:nvPicPr>
          <p:cNvPr id="10" name="图片 9"/>
          <p:cNvPicPr/>
          <p:nvPr/>
        </p:nvPicPr>
        <p:blipFill>
          <a:blip r:embed="rId2"/>
          <a:stretch>
            <a:fillRect/>
          </a:stretch>
        </p:blipFill>
        <p:spPr>
          <a:xfrm>
            <a:off x="5942080" y="1141176"/>
            <a:ext cx="4276725" cy="1266825"/>
          </a:xfrm>
          <a:prstGeom prst="rect">
            <a:avLst/>
          </a:prstGeom>
        </p:spPr>
      </p:pic>
      <p:pic>
        <p:nvPicPr>
          <p:cNvPr id="11" name="图片 10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4265" y="721296"/>
            <a:ext cx="2583180" cy="71628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999" advTm="1398"/>
    </mc:Choice>
    <mc:Fallback>
      <p:transition spd="slow" advTm="1398"/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846A02-A9D5-E146-8A9E-1CECC464060B}" type="datetime1">
              <a:rPr lang="en-US" altLang="zh-CN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dirty="0"/>
              <a:t>C</a:t>
            </a:r>
            <a:r>
              <a:rPr lang="zh-CN" altLang="en-US" dirty="0"/>
              <a:t>语言程序设计</a:t>
            </a:r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B76572-147E-4C0B-B190-A38FDD229D6E}" type="slidenum">
              <a:rPr lang="zh-CN" altLang="en-US" smtClean="0"/>
            </a:fld>
            <a:endParaRPr lang="zh-CN" altLang="en-US"/>
          </a:p>
        </p:txBody>
      </p:sp>
      <p:sp>
        <p:nvSpPr>
          <p:cNvPr id="7" name="文本框 6"/>
          <p:cNvSpPr txBox="1"/>
          <p:nvPr/>
        </p:nvSpPr>
        <p:spPr>
          <a:xfrm>
            <a:off x="646475" y="136525"/>
            <a:ext cx="1005395" cy="584771"/>
          </a:xfrm>
          <a:prstGeom prst="rect">
            <a:avLst/>
          </a:prstGeom>
          <a:noFill/>
        </p:spPr>
        <p:txBody>
          <a:bodyPr wrap="none" lIns="91436" tIns="45718" rIns="91436" bIns="45718" rtlCol="0">
            <a:spAutoFit/>
          </a:bodyPr>
          <a:lstStyle/>
          <a:p>
            <a:r>
              <a:rPr lang="zh-CN" altLang="en-US" sz="32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讲解</a:t>
            </a:r>
            <a:endParaRPr lang="zh-CN" altLang="en-US" sz="320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525800" y="624280"/>
            <a:ext cx="11140400" cy="662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GB" altLang="zh-CN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3. </a:t>
            </a:r>
            <a:r>
              <a:rPr lang="en-US" altLang="zh-CN" sz="28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P137 10:</a:t>
            </a:r>
            <a:endParaRPr lang="zh-CN" altLang="en-US" sz="28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3" name="图片 12"/>
          <p:cNvPicPr/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801" y="708312"/>
            <a:ext cx="4585970" cy="91821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图片 13"/>
          <p:cNvPicPr/>
          <p:nvPr/>
        </p:nvPicPr>
        <p:blipFill>
          <a:blip r:embed="rId2"/>
          <a:stretch>
            <a:fillRect/>
          </a:stretch>
        </p:blipFill>
        <p:spPr>
          <a:xfrm>
            <a:off x="646475" y="1634715"/>
            <a:ext cx="4114800" cy="5089615"/>
          </a:xfrm>
          <a:prstGeom prst="rect">
            <a:avLst/>
          </a:prstGeom>
        </p:spPr>
      </p:pic>
      <p:pic>
        <p:nvPicPr>
          <p:cNvPr id="15" name="图片 14"/>
          <p:cNvPicPr/>
          <p:nvPr/>
        </p:nvPicPr>
        <p:blipFill>
          <a:blip r:embed="rId3"/>
          <a:stretch>
            <a:fillRect/>
          </a:stretch>
        </p:blipFill>
        <p:spPr>
          <a:xfrm>
            <a:off x="5188786" y="1794373"/>
            <a:ext cx="4143375" cy="123825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999" advTm="1398"/>
    </mc:Choice>
    <mc:Fallback>
      <p:transition spd="slow" advTm="1398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846A02-A9D5-E146-8A9E-1CECC464060B}" type="datetime1">
              <a:rPr lang="en-US" altLang="zh-CN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dirty="0"/>
              <a:t>C</a:t>
            </a:r>
            <a:r>
              <a:rPr lang="zh-CN" altLang="en-US" dirty="0"/>
              <a:t>语言程序设计</a:t>
            </a:r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B76572-147E-4C0B-B190-A38FDD229D6E}" type="slidenum">
              <a:rPr lang="zh-CN" altLang="en-US" smtClean="0"/>
            </a:fld>
            <a:endParaRPr lang="zh-CN" altLang="en-US"/>
          </a:p>
        </p:txBody>
      </p:sp>
      <p:sp>
        <p:nvSpPr>
          <p:cNvPr id="7" name="文本框 6"/>
          <p:cNvSpPr txBox="1"/>
          <p:nvPr/>
        </p:nvSpPr>
        <p:spPr>
          <a:xfrm>
            <a:off x="646475" y="136525"/>
            <a:ext cx="1005395" cy="584771"/>
          </a:xfrm>
          <a:prstGeom prst="rect">
            <a:avLst/>
          </a:prstGeom>
          <a:noFill/>
        </p:spPr>
        <p:txBody>
          <a:bodyPr wrap="none" lIns="91436" tIns="45718" rIns="91436" bIns="45718" rtlCol="0">
            <a:spAutoFit/>
          </a:bodyPr>
          <a:lstStyle/>
          <a:p>
            <a:r>
              <a:rPr lang="zh-CN" altLang="en-US" sz="32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讲解</a:t>
            </a:r>
            <a:endParaRPr lang="zh-CN" altLang="en-US" sz="320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550045" y="918834"/>
            <a:ext cx="3366500" cy="39050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假设某人从某天起“三天打鱼两天晒网”，问这个人在以后的第</a:t>
            </a: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n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天中是“打鱼”还是“晒网”？分别用</a:t>
            </a: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if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和</a:t>
            </a: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switch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结构编写</a:t>
            </a: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相应的</a:t>
            </a:r>
            <a:r>
              <a:rPr lang="en-US" altLang="zh-CN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C</a:t>
            </a: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程序。</a:t>
            </a:r>
            <a:endParaRPr lang="en-US" altLang="zh-CN" sz="2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4722714" y="721296"/>
            <a:ext cx="7469285" cy="563231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dirty="0"/>
              <a:t>#include&lt;stdio.h&gt;</a:t>
            </a:r>
            <a:endParaRPr lang="en-GB" dirty="0"/>
          </a:p>
          <a:p>
            <a:r>
              <a:rPr lang="en-GB" dirty="0"/>
              <a:t>int main()</a:t>
            </a:r>
            <a:endParaRPr lang="en-GB" dirty="0"/>
          </a:p>
          <a:p>
            <a:r>
              <a:rPr lang="en-GB" dirty="0"/>
              <a:t>{</a:t>
            </a:r>
            <a:endParaRPr lang="en-GB" dirty="0"/>
          </a:p>
          <a:p>
            <a:r>
              <a:rPr lang="en-GB" dirty="0"/>
              <a:t>	int a;</a:t>
            </a:r>
            <a:endParaRPr lang="en-GB" dirty="0"/>
          </a:p>
          <a:p>
            <a:r>
              <a:rPr lang="en-GB" dirty="0"/>
              <a:t>	</a:t>
            </a:r>
            <a:r>
              <a:rPr lang="en-GB" dirty="0" err="1"/>
              <a:t>printf</a:t>
            </a:r>
            <a:r>
              <a:rPr lang="en-GB" dirty="0"/>
              <a:t>(“</a:t>
            </a:r>
            <a:r>
              <a:rPr lang="zh-CN" altLang="en-US" dirty="0"/>
              <a:t>请输入第几天：</a:t>
            </a:r>
            <a:r>
              <a:rPr lang="en-US" altLang="zh-CN" dirty="0"/>
              <a:t>”);</a:t>
            </a:r>
            <a:r>
              <a:rPr lang="en-GB" altLang="zh-CN" dirty="0"/>
              <a:t>//</a:t>
            </a:r>
            <a:r>
              <a:rPr lang="zh-CN" altLang="en-US" dirty="0"/>
              <a:t>提示输入</a:t>
            </a:r>
            <a:endParaRPr lang="en-US" altLang="zh-CN" dirty="0"/>
          </a:p>
          <a:p>
            <a:r>
              <a:rPr lang="en-US" altLang="zh-CN" dirty="0"/>
              <a:t>	</a:t>
            </a:r>
            <a:r>
              <a:rPr lang="en-GB" dirty="0" err="1"/>
              <a:t>scanf</a:t>
            </a:r>
            <a:r>
              <a:rPr lang="en-GB" dirty="0"/>
              <a:t> ("%d", &amp;a);//</a:t>
            </a:r>
            <a:r>
              <a:rPr lang="zh-CN" altLang="en-US" dirty="0"/>
              <a:t>输入一个整数</a:t>
            </a:r>
            <a:endParaRPr lang="en-GB" altLang="zh-CN" dirty="0"/>
          </a:p>
          <a:p>
            <a:r>
              <a:rPr lang="en-GB" altLang="zh-CN" dirty="0"/>
              <a:t>	</a:t>
            </a:r>
            <a:r>
              <a:rPr lang="en-GB" dirty="0"/>
              <a:t>if (a &lt;= 0)</a:t>
            </a:r>
            <a:endParaRPr lang="en-GB" dirty="0"/>
          </a:p>
          <a:p>
            <a:r>
              <a:rPr lang="en-GB" dirty="0"/>
              <a:t>	{</a:t>
            </a:r>
            <a:endParaRPr lang="en-GB" dirty="0"/>
          </a:p>
          <a:p>
            <a:r>
              <a:rPr lang="en-GB" dirty="0"/>
              <a:t>		</a:t>
            </a:r>
            <a:r>
              <a:rPr lang="en-GB" dirty="0" err="1"/>
              <a:t>printf</a:t>
            </a:r>
            <a:r>
              <a:rPr lang="en-GB" dirty="0"/>
              <a:t>(“</a:t>
            </a:r>
            <a:r>
              <a:rPr lang="en-US" altLang="zh-CN" dirty="0"/>
              <a:t>D</a:t>
            </a:r>
            <a:r>
              <a:rPr lang="en-GB" dirty="0" err="1"/>
              <a:t>ata</a:t>
            </a:r>
            <a:r>
              <a:rPr lang="en-GB" dirty="0"/>
              <a:t> error!");</a:t>
            </a:r>
            <a:r>
              <a:rPr lang="en-GB" altLang="zh-CN" dirty="0"/>
              <a:t> //</a:t>
            </a:r>
            <a:r>
              <a:rPr lang="zh-CN" altLang="en-US" dirty="0"/>
              <a:t>简单检测输入是否有误</a:t>
            </a:r>
            <a:endParaRPr lang="en-GB" dirty="0"/>
          </a:p>
          <a:p>
            <a:r>
              <a:rPr lang="en-GB" dirty="0"/>
              <a:t>	}</a:t>
            </a:r>
            <a:endParaRPr lang="en-GB" dirty="0"/>
          </a:p>
          <a:p>
            <a:r>
              <a:rPr lang="en-GB" dirty="0"/>
              <a:t>	else if (a </a:t>
            </a:r>
            <a:r>
              <a:rPr lang="en-GB" dirty="0">
                <a:solidFill>
                  <a:srgbClr val="FF0000"/>
                </a:solidFill>
              </a:rPr>
              <a:t>%</a:t>
            </a:r>
            <a:r>
              <a:rPr lang="en-GB" dirty="0"/>
              <a:t> 5 &lt;= 3 &amp;&amp; a % 5 != 0)</a:t>
            </a:r>
            <a:endParaRPr lang="en-GB" dirty="0"/>
          </a:p>
          <a:p>
            <a:r>
              <a:rPr lang="en-GB" dirty="0"/>
              <a:t>	{</a:t>
            </a:r>
            <a:endParaRPr lang="en-GB" dirty="0"/>
          </a:p>
          <a:p>
            <a:r>
              <a:rPr lang="en-GB" dirty="0"/>
              <a:t>		</a:t>
            </a:r>
            <a:r>
              <a:rPr lang="en-GB" dirty="0" err="1"/>
              <a:t>printf</a:t>
            </a:r>
            <a:r>
              <a:rPr lang="en-GB" dirty="0"/>
              <a:t>("</a:t>
            </a:r>
            <a:r>
              <a:rPr lang="zh-CN" altLang="en-US" dirty="0"/>
              <a:t>这个人在这一天打鱼</a:t>
            </a:r>
            <a:r>
              <a:rPr lang="en-US" altLang="zh-CN" dirty="0"/>
              <a:t>");</a:t>
            </a:r>
            <a:endParaRPr lang="en-US" altLang="zh-CN" dirty="0"/>
          </a:p>
          <a:p>
            <a:r>
              <a:rPr lang="en-US" altLang="zh-CN" dirty="0"/>
              <a:t>	}</a:t>
            </a:r>
            <a:endParaRPr lang="en-US" altLang="zh-CN" dirty="0"/>
          </a:p>
          <a:p>
            <a:r>
              <a:rPr lang="en-US" altLang="zh-CN" dirty="0"/>
              <a:t>	</a:t>
            </a:r>
            <a:r>
              <a:rPr lang="en-GB" dirty="0"/>
              <a:t>else </a:t>
            </a:r>
            <a:endParaRPr lang="en-GB" dirty="0"/>
          </a:p>
          <a:p>
            <a:r>
              <a:rPr lang="en-GB" dirty="0"/>
              <a:t>	{</a:t>
            </a:r>
            <a:endParaRPr lang="en-GB" dirty="0"/>
          </a:p>
          <a:p>
            <a:r>
              <a:rPr lang="en-GB" dirty="0"/>
              <a:t>		</a:t>
            </a:r>
            <a:r>
              <a:rPr lang="en-GB" dirty="0" err="1"/>
              <a:t>printf</a:t>
            </a:r>
            <a:r>
              <a:rPr lang="en-GB" dirty="0"/>
              <a:t>("</a:t>
            </a:r>
            <a:r>
              <a:rPr lang="zh-CN" altLang="en-US" dirty="0"/>
              <a:t>这个人在这一天晒网</a:t>
            </a:r>
            <a:r>
              <a:rPr lang="en-US" altLang="zh-CN" dirty="0"/>
              <a:t>");</a:t>
            </a:r>
            <a:endParaRPr lang="en-US" altLang="zh-CN" dirty="0"/>
          </a:p>
          <a:p>
            <a:r>
              <a:rPr lang="en-US" altLang="zh-CN" dirty="0"/>
              <a:t>	}</a:t>
            </a:r>
            <a:endParaRPr lang="en-US" altLang="zh-CN" dirty="0"/>
          </a:p>
          <a:p>
            <a:r>
              <a:rPr lang="en-US" altLang="zh-CN" dirty="0"/>
              <a:t>	</a:t>
            </a:r>
            <a:r>
              <a:rPr lang="en-GB" dirty="0"/>
              <a:t>return 0;</a:t>
            </a:r>
            <a:endParaRPr lang="en-GB" dirty="0"/>
          </a:p>
          <a:p>
            <a:r>
              <a:rPr lang="en-GB" dirty="0"/>
              <a:t>}</a:t>
            </a:r>
            <a:endParaRPr lang="en-GB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999" advTm="1398"/>
    </mc:Choice>
    <mc:Fallback>
      <p:transition spd="slow" advTm="1398"/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 rot="10800000">
            <a:off x="0" y="-9532"/>
            <a:ext cx="12192000" cy="2426618"/>
          </a:xfrm>
          <a:prstGeom prst="rect">
            <a:avLst/>
          </a:prstGeom>
          <a:solidFill>
            <a:srgbClr val="01492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矩形 5"/>
          <p:cNvSpPr/>
          <p:nvPr/>
        </p:nvSpPr>
        <p:spPr>
          <a:xfrm rot="10800000">
            <a:off x="0" y="2493941"/>
            <a:ext cx="12192000" cy="70698"/>
          </a:xfrm>
          <a:prstGeom prst="rect">
            <a:avLst/>
          </a:prstGeom>
          <a:solidFill>
            <a:srgbClr val="01492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文本框 11"/>
          <p:cNvSpPr txBox="1"/>
          <p:nvPr/>
        </p:nvSpPr>
        <p:spPr>
          <a:xfrm>
            <a:off x="415290" y="3635375"/>
            <a:ext cx="1133729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8000" b="1" dirty="0">
                <a:solidFill>
                  <a:srgbClr val="014924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  <a:cs typeface="微软雅黑" panose="020B0503020204020204" pitchFamily="34" charset="-122"/>
              </a:rPr>
              <a:t>谢谢大家</a:t>
            </a:r>
            <a:endParaRPr lang="zh-CN" altLang="en-US" sz="8000" b="1" dirty="0">
              <a:solidFill>
                <a:srgbClr val="014924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19" name="文本框 18"/>
          <p:cNvSpPr txBox="1"/>
          <p:nvPr/>
        </p:nvSpPr>
        <p:spPr>
          <a:xfrm>
            <a:off x="418466" y="-184668"/>
            <a:ext cx="11544299" cy="3154706"/>
          </a:xfrm>
          <a:prstGeom prst="rect">
            <a:avLst/>
          </a:prstGeom>
        </p:spPr>
        <p:txBody>
          <a:bodyPr wrap="square" lIns="91436" tIns="45718" rIns="91436" bIns="45718">
            <a:spAutoFit/>
          </a:bodyPr>
          <a:lstStyle>
            <a:defPPr>
              <a:defRPr lang="zh-CN"/>
            </a:defPPr>
            <a:lvl1pPr algn="ctr">
              <a:defRPr sz="105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algn="dist"/>
            <a:r>
              <a:rPr lang="en-US" altLang="zh-CN" sz="19900" b="1" dirty="0">
                <a:solidFill>
                  <a:schemeClr val="bg1">
                    <a:alpha val="10000"/>
                  </a:schemeClr>
                </a:solidFill>
              </a:rPr>
              <a:t>THANKS</a:t>
            </a:r>
            <a:endParaRPr lang="zh-CN" altLang="en-US" sz="19900" b="1" dirty="0">
              <a:solidFill>
                <a:schemeClr val="bg1">
                  <a:alpha val="10000"/>
                </a:schemeClr>
              </a:solidFill>
            </a:endParaRPr>
          </a:p>
        </p:txBody>
      </p:sp>
      <p:grpSp>
        <p:nvGrpSpPr>
          <p:cNvPr id="7" name="组合 6"/>
          <p:cNvGrpSpPr/>
          <p:nvPr/>
        </p:nvGrpSpPr>
        <p:grpSpPr>
          <a:xfrm>
            <a:off x="4876405" y="1196335"/>
            <a:ext cx="2439190" cy="2439192"/>
            <a:chOff x="5007734" y="902247"/>
            <a:chExt cx="2543685" cy="2543686"/>
          </a:xfrm>
        </p:grpSpPr>
        <p:sp>
          <p:nvSpPr>
            <p:cNvPr id="8" name="椭圆 7"/>
            <p:cNvSpPr/>
            <p:nvPr/>
          </p:nvSpPr>
          <p:spPr>
            <a:xfrm>
              <a:off x="5007734" y="902247"/>
              <a:ext cx="2543685" cy="2543686"/>
            </a:xfrm>
            <a:prstGeom prst="ellipse">
              <a:avLst/>
            </a:prstGeom>
            <a:gradFill flip="none" rotWithShape="1">
              <a:gsLst>
                <a:gs pos="0">
                  <a:schemeClr val="bg1"/>
                </a:gs>
                <a:gs pos="100000">
                  <a:srgbClr val="E8E8E8"/>
                </a:gs>
              </a:gsLst>
              <a:lin ang="5400000" scaled="1"/>
              <a:tileRect/>
            </a:gradFill>
            <a:ln>
              <a:noFill/>
            </a:ln>
            <a:effectLst>
              <a:outerShdw blurRad="139700" dist="38100" dir="5400000" algn="t" rotWithShape="0">
                <a:prstClr val="black">
                  <a:alpha val="19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椭圆 8"/>
            <p:cNvSpPr/>
            <p:nvPr/>
          </p:nvSpPr>
          <p:spPr>
            <a:xfrm rot="10800000">
              <a:off x="5160137" y="1054647"/>
              <a:ext cx="2213120" cy="2213120"/>
            </a:xfrm>
            <a:prstGeom prst="ellipse">
              <a:avLst/>
            </a:prstGeom>
            <a:gradFill flip="none" rotWithShape="1">
              <a:gsLst>
                <a:gs pos="0">
                  <a:schemeClr val="bg1"/>
                </a:gs>
                <a:gs pos="100000">
                  <a:srgbClr val="E8E8E8"/>
                </a:gs>
              </a:gsLst>
              <a:lin ang="5400000" scaled="1"/>
              <a:tileRect/>
            </a:gradFill>
            <a:ln>
              <a:noFill/>
            </a:ln>
            <a:effectLst>
              <a:innerShdw blurRad="88900">
                <a:prstClr val="black">
                  <a:alpha val="16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pic>
        <p:nvPicPr>
          <p:cNvPr id="21" name="图片 20"/>
          <p:cNvPicPr>
            <a:picLocks noChangeAspect="1"/>
          </p:cNvPicPr>
          <p:nvPr/>
        </p:nvPicPr>
        <p:blipFill>
          <a:blip r:embed="rId1" cstate="print"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7804" y="1438170"/>
            <a:ext cx="1936392" cy="1930811"/>
          </a:xfrm>
          <a:prstGeom prst="rect">
            <a:avLst/>
          </a:prstGeom>
        </p:spPr>
      </p:pic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B76572-147E-4C0B-B190-A38FDD229D6E}" type="slidenum">
              <a:rPr lang="zh-CN" altLang="en-US" smtClean="0"/>
            </a:fld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A42AA8-FD19-264D-AFD9-81A2FFCFD189}" type="datetime1">
              <a:rPr lang="en-US" altLang="zh-CN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dirty="0"/>
              <a:t>C</a:t>
            </a:r>
            <a:r>
              <a:rPr lang="zh-CN" altLang="en-US" dirty="0"/>
              <a:t>语言程序设计</a:t>
            </a:r>
            <a:r>
              <a:rPr lang="en-US" altLang="zh-CN" dirty="0"/>
              <a:t>——</a:t>
            </a:r>
            <a:r>
              <a:rPr lang="zh-CN" altLang="en-US" dirty="0"/>
              <a:t>智能工程学院</a:t>
            </a:r>
            <a:endParaRPr lang="zh-CN" alt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999"/>
    </mc:Choice>
    <mc:Fallback>
      <p:transition spd="slow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846A02-A9D5-E146-8A9E-1CECC464060B}" type="datetime1">
              <a:rPr lang="en-US" altLang="zh-CN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dirty="0"/>
              <a:t>C</a:t>
            </a:r>
            <a:r>
              <a:rPr lang="zh-CN" altLang="en-US" dirty="0"/>
              <a:t>语言程序设计</a:t>
            </a:r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B76572-147E-4C0B-B190-A38FDD229D6E}" type="slidenum">
              <a:rPr lang="zh-CN" altLang="en-US" smtClean="0"/>
            </a:fld>
            <a:endParaRPr lang="zh-CN" altLang="en-US"/>
          </a:p>
        </p:txBody>
      </p:sp>
      <p:sp>
        <p:nvSpPr>
          <p:cNvPr id="7" name="文本框 6"/>
          <p:cNvSpPr txBox="1"/>
          <p:nvPr/>
        </p:nvSpPr>
        <p:spPr>
          <a:xfrm>
            <a:off x="646475" y="136525"/>
            <a:ext cx="1005395" cy="584771"/>
          </a:xfrm>
          <a:prstGeom prst="rect">
            <a:avLst/>
          </a:prstGeom>
          <a:noFill/>
        </p:spPr>
        <p:txBody>
          <a:bodyPr wrap="none" lIns="91436" tIns="45718" rIns="91436" bIns="45718" rtlCol="0">
            <a:spAutoFit/>
          </a:bodyPr>
          <a:lstStyle/>
          <a:p>
            <a:r>
              <a:rPr lang="zh-CN" altLang="en-US" sz="32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讲解</a:t>
            </a:r>
            <a:endParaRPr lang="zh-CN" altLang="en-US" sz="320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4682255" y="939452"/>
            <a:ext cx="6467558" cy="507831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dirty="0"/>
              <a:t>#include&lt;stdio.h&gt;</a:t>
            </a:r>
            <a:endParaRPr lang="en-GB" dirty="0"/>
          </a:p>
          <a:p>
            <a:r>
              <a:rPr lang="en-GB" dirty="0"/>
              <a:t>int main()</a:t>
            </a:r>
            <a:endParaRPr lang="en-GB" dirty="0"/>
          </a:p>
          <a:p>
            <a:r>
              <a:rPr lang="en-GB" dirty="0"/>
              <a:t>{</a:t>
            </a:r>
            <a:endParaRPr lang="en-GB" dirty="0"/>
          </a:p>
          <a:p>
            <a:r>
              <a:rPr lang="en-GB" dirty="0"/>
              <a:t>	int a, s;</a:t>
            </a:r>
            <a:endParaRPr lang="en-GB" dirty="0"/>
          </a:p>
          <a:p>
            <a:r>
              <a:rPr lang="en-GB" dirty="0"/>
              <a:t>	</a:t>
            </a:r>
            <a:r>
              <a:rPr lang="en-GB" dirty="0" err="1"/>
              <a:t>printf</a:t>
            </a:r>
            <a:r>
              <a:rPr lang="en-GB" dirty="0"/>
              <a:t>("</a:t>
            </a:r>
            <a:r>
              <a:rPr lang="zh-CN" altLang="en-US" dirty="0"/>
              <a:t>请输入第几天：</a:t>
            </a:r>
            <a:r>
              <a:rPr lang="en-US" altLang="zh-CN" dirty="0"/>
              <a:t>");</a:t>
            </a:r>
            <a:r>
              <a:rPr lang="en-GB" altLang="zh-CN" dirty="0"/>
              <a:t> //</a:t>
            </a:r>
            <a:r>
              <a:rPr lang="zh-CN" altLang="en-US" dirty="0"/>
              <a:t>提示输入</a:t>
            </a:r>
            <a:endParaRPr lang="en-US" altLang="zh-CN" dirty="0"/>
          </a:p>
          <a:p>
            <a:r>
              <a:rPr lang="en-US" altLang="zh-CN" dirty="0"/>
              <a:t>	</a:t>
            </a:r>
            <a:r>
              <a:rPr lang="en-GB" dirty="0" err="1"/>
              <a:t>scanf</a:t>
            </a:r>
            <a:r>
              <a:rPr lang="en-GB" dirty="0"/>
              <a:t> ("%d", &amp;a);//</a:t>
            </a:r>
            <a:r>
              <a:rPr lang="zh-CN" altLang="en-US" dirty="0"/>
              <a:t>输入一个整数</a:t>
            </a:r>
            <a:endParaRPr lang="zh-CN" altLang="en-US" dirty="0"/>
          </a:p>
          <a:p>
            <a:r>
              <a:rPr lang="zh-CN" altLang="en-US" dirty="0"/>
              <a:t>	</a:t>
            </a:r>
            <a:r>
              <a:rPr lang="en-GB" dirty="0"/>
              <a:t>s = a % 5;</a:t>
            </a:r>
            <a:endParaRPr lang="en-GB" dirty="0"/>
          </a:p>
          <a:p>
            <a:r>
              <a:rPr lang="en-GB" dirty="0"/>
              <a:t>	switch (s)</a:t>
            </a:r>
            <a:endParaRPr lang="en-GB" dirty="0"/>
          </a:p>
          <a:p>
            <a:r>
              <a:rPr lang="en-GB" dirty="0"/>
              <a:t>	{</a:t>
            </a:r>
            <a:endParaRPr lang="en-GB" dirty="0"/>
          </a:p>
          <a:p>
            <a:pPr lvl="2"/>
            <a:r>
              <a:rPr lang="en-GB" dirty="0"/>
              <a:t>	case 1:</a:t>
            </a:r>
            <a:endParaRPr lang="en-GB" dirty="0"/>
          </a:p>
          <a:p>
            <a:pPr lvl="2"/>
            <a:r>
              <a:rPr lang="en-GB" dirty="0"/>
              <a:t>	case 2:</a:t>
            </a:r>
            <a:endParaRPr lang="en-GB" dirty="0"/>
          </a:p>
          <a:p>
            <a:pPr lvl="2"/>
            <a:r>
              <a:rPr lang="en-GB" dirty="0"/>
              <a:t>	case 3:printf("</a:t>
            </a:r>
            <a:r>
              <a:rPr lang="zh-CN" altLang="en-US" dirty="0"/>
              <a:t>这个人在这一天打鱼</a:t>
            </a:r>
            <a:r>
              <a:rPr lang="en-US" altLang="zh-CN" dirty="0"/>
              <a:t>"); </a:t>
            </a:r>
            <a:r>
              <a:rPr lang="en-GB" dirty="0"/>
              <a:t>break;</a:t>
            </a:r>
            <a:endParaRPr lang="en-GB" dirty="0"/>
          </a:p>
          <a:p>
            <a:pPr lvl="2"/>
            <a:r>
              <a:rPr lang="en-GB" dirty="0"/>
              <a:t>	case 0:</a:t>
            </a:r>
            <a:endParaRPr lang="en-GB" dirty="0"/>
          </a:p>
          <a:p>
            <a:pPr lvl="2"/>
            <a:r>
              <a:rPr lang="en-GB" dirty="0"/>
              <a:t>	case 4:printf("</a:t>
            </a:r>
            <a:r>
              <a:rPr lang="zh-CN" altLang="en-US" dirty="0"/>
              <a:t>这个人在这一天晒网</a:t>
            </a:r>
            <a:r>
              <a:rPr lang="en-US" altLang="zh-CN" dirty="0"/>
              <a:t>"); </a:t>
            </a:r>
            <a:r>
              <a:rPr lang="en-GB" dirty="0"/>
              <a:t>break;</a:t>
            </a:r>
            <a:endParaRPr lang="en-GB" dirty="0"/>
          </a:p>
          <a:p>
            <a:pPr lvl="2"/>
            <a:r>
              <a:rPr lang="en-GB" dirty="0"/>
              <a:t>	</a:t>
            </a:r>
            <a:r>
              <a:rPr lang="en-GB" dirty="0" err="1"/>
              <a:t>default:printf</a:t>
            </a:r>
            <a:r>
              <a:rPr lang="en-GB" dirty="0"/>
              <a:t>(“Data error!"); break;</a:t>
            </a:r>
            <a:endParaRPr lang="en-GB" dirty="0"/>
          </a:p>
          <a:p>
            <a:r>
              <a:rPr lang="en-GB" dirty="0"/>
              <a:t>	}</a:t>
            </a:r>
            <a:endParaRPr lang="en-GB" dirty="0"/>
          </a:p>
          <a:p>
            <a:r>
              <a:rPr lang="en-GB" dirty="0"/>
              <a:t>	return 0;</a:t>
            </a:r>
            <a:endParaRPr lang="en-GB" dirty="0"/>
          </a:p>
          <a:p>
            <a:r>
              <a:rPr lang="en-GB" dirty="0"/>
              <a:t>}</a:t>
            </a:r>
            <a:endParaRPr lang="en-GB" dirty="0"/>
          </a:p>
        </p:txBody>
      </p:sp>
      <p:sp>
        <p:nvSpPr>
          <p:cNvPr id="12" name="文本框 11"/>
          <p:cNvSpPr txBox="1"/>
          <p:nvPr/>
        </p:nvSpPr>
        <p:spPr>
          <a:xfrm>
            <a:off x="550045" y="918834"/>
            <a:ext cx="3366500" cy="39050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假设某人从某天起“三天打鱼两天晒网”，问这个人在以后的第</a:t>
            </a: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n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天中是“打鱼”还是“晒网”？分别用</a:t>
            </a: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if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和</a:t>
            </a: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switch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结构编写</a:t>
            </a: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相应的</a:t>
            </a:r>
            <a:r>
              <a:rPr lang="en-US" altLang="zh-CN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C</a:t>
            </a: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程序。</a:t>
            </a:r>
            <a:endParaRPr lang="en-US" altLang="zh-CN" sz="2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999" advTm="1398"/>
    </mc:Choice>
    <mc:Fallback>
      <p:transition spd="slow" advTm="1398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846A02-A9D5-E146-8A9E-1CECC464060B}" type="datetime1">
              <a:rPr lang="en-US" altLang="zh-CN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dirty="0"/>
              <a:t>C</a:t>
            </a:r>
            <a:r>
              <a:rPr lang="zh-CN" altLang="en-US" dirty="0"/>
              <a:t>语言程序设计</a:t>
            </a:r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B76572-147E-4C0B-B190-A38FDD229D6E}" type="slidenum">
              <a:rPr lang="zh-CN" altLang="en-US" smtClean="0"/>
            </a:fld>
            <a:endParaRPr lang="zh-CN" altLang="en-US"/>
          </a:p>
        </p:txBody>
      </p:sp>
      <p:sp>
        <p:nvSpPr>
          <p:cNvPr id="7" name="文本框 6"/>
          <p:cNvSpPr txBox="1"/>
          <p:nvPr/>
        </p:nvSpPr>
        <p:spPr>
          <a:xfrm>
            <a:off x="646475" y="136525"/>
            <a:ext cx="1005395" cy="584771"/>
          </a:xfrm>
          <a:prstGeom prst="rect">
            <a:avLst/>
          </a:prstGeom>
          <a:noFill/>
        </p:spPr>
        <p:txBody>
          <a:bodyPr wrap="none" lIns="91436" tIns="45718" rIns="91436" bIns="45718" rtlCol="0">
            <a:spAutoFit/>
          </a:bodyPr>
          <a:lstStyle/>
          <a:p>
            <a:r>
              <a:rPr lang="zh-CN" altLang="en-US" sz="32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讲解</a:t>
            </a:r>
            <a:endParaRPr lang="zh-CN" altLang="en-US" sz="320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550045" y="918834"/>
            <a:ext cx="3366500" cy="50130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三天打鱼两天晒网</a:t>
            </a:r>
            <a:endParaRPr kumimoji="0" lang="zh-CN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  <a:p>
            <a:pPr>
              <a:lnSpc>
                <a:spcPct val="150000"/>
              </a:lnSpc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中国有句俗语叫“三天打鱼两天晒网”。某人从</a:t>
            </a: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2000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年</a:t>
            </a: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1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月</a:t>
            </a: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1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日起开始“三天打鱼两天晒网”，编写程序判断这个人在以后的某一天中是“打鱼”还是“晒网”。</a:t>
            </a:r>
            <a:endParaRPr lang="en-US" altLang="zh-CN" sz="2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4886548" y="318977"/>
            <a:ext cx="6467252" cy="6355586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n-GB" sz="1100" dirty="0"/>
              <a:t>#include "</a:t>
            </a:r>
            <a:r>
              <a:rPr lang="en-GB" sz="1100" dirty="0" err="1"/>
              <a:t>stdio.h</a:t>
            </a:r>
            <a:r>
              <a:rPr lang="en-GB" sz="1100" dirty="0"/>
              <a:t>"</a:t>
            </a:r>
            <a:endParaRPr lang="en-GB" sz="1100" dirty="0"/>
          </a:p>
          <a:p>
            <a:r>
              <a:rPr lang="en-GB" sz="1100" dirty="0"/>
              <a:t>int main()</a:t>
            </a:r>
            <a:endParaRPr lang="en-GB" sz="1100" dirty="0"/>
          </a:p>
          <a:p>
            <a:r>
              <a:rPr lang="en-GB" sz="1100" dirty="0"/>
              <a:t>{</a:t>
            </a:r>
            <a:endParaRPr lang="en-GB" sz="1100" dirty="0"/>
          </a:p>
          <a:p>
            <a:r>
              <a:rPr lang="en-GB" sz="1100" dirty="0"/>
              <a:t>    int </a:t>
            </a:r>
            <a:r>
              <a:rPr lang="en-GB" sz="1100" dirty="0" err="1"/>
              <a:t>y,m,d,days</a:t>
            </a:r>
            <a:r>
              <a:rPr lang="en-GB" sz="1100" dirty="0"/>
              <a:t>=0;</a:t>
            </a:r>
            <a:endParaRPr lang="en-GB" sz="1100" dirty="0"/>
          </a:p>
          <a:p>
            <a:r>
              <a:rPr lang="en-GB" sz="1100" dirty="0"/>
              <a:t>    </a:t>
            </a:r>
            <a:r>
              <a:rPr lang="en-GB" sz="1100" dirty="0" err="1"/>
              <a:t>scanf</a:t>
            </a:r>
            <a:r>
              <a:rPr lang="en-GB" sz="1100" dirty="0"/>
              <a:t>("%d/%d/%</a:t>
            </a:r>
            <a:r>
              <a:rPr lang="en-GB" sz="1100" dirty="0" err="1"/>
              <a:t>d",&amp;y,&amp;m,&amp;d</a:t>
            </a:r>
            <a:r>
              <a:rPr lang="en-GB" sz="1100" dirty="0"/>
              <a:t>);</a:t>
            </a:r>
            <a:endParaRPr lang="en-GB" sz="1100" dirty="0"/>
          </a:p>
          <a:p>
            <a:r>
              <a:rPr lang="en-GB" sz="1100" dirty="0"/>
              <a:t>    days=365*(y-2000);//</a:t>
            </a:r>
            <a:r>
              <a:rPr lang="zh-CN" altLang="en-US" sz="1100" dirty="0"/>
              <a:t>计算整年的天数</a:t>
            </a:r>
            <a:endParaRPr lang="zh-CN" altLang="en-US" sz="1100" dirty="0"/>
          </a:p>
          <a:p>
            <a:r>
              <a:rPr lang="zh-CN" altLang="en-US" sz="1100" dirty="0"/>
              <a:t>    </a:t>
            </a:r>
            <a:r>
              <a:rPr lang="en-GB" sz="1100" dirty="0"/>
              <a:t>for (int </a:t>
            </a:r>
            <a:r>
              <a:rPr lang="en-GB" sz="1100" dirty="0" err="1"/>
              <a:t>i</a:t>
            </a:r>
            <a:r>
              <a:rPr lang="en-GB" sz="1100" dirty="0"/>
              <a:t>=2000;i &lt;</a:t>
            </a:r>
            <a:r>
              <a:rPr lang="en-GB" sz="1100" dirty="0" err="1"/>
              <a:t>y;i</a:t>
            </a:r>
            <a:r>
              <a:rPr lang="en-GB" sz="1100" dirty="0"/>
              <a:t>++)  //</a:t>
            </a:r>
            <a:r>
              <a:rPr lang="zh-CN" altLang="en-US" sz="1100" dirty="0"/>
              <a:t>修正闰年的</a:t>
            </a:r>
            <a:r>
              <a:rPr lang="en-US" altLang="zh-CN" sz="1100" dirty="0"/>
              <a:t>366</a:t>
            </a:r>
            <a:r>
              <a:rPr lang="zh-CN" altLang="en-US" sz="1100" dirty="0"/>
              <a:t>天</a:t>
            </a:r>
            <a:endParaRPr lang="zh-CN" altLang="en-US" sz="1100" dirty="0"/>
          </a:p>
          <a:p>
            <a:r>
              <a:rPr lang="zh-CN" altLang="en-US" sz="1100" dirty="0"/>
              <a:t>        </a:t>
            </a:r>
            <a:r>
              <a:rPr lang="en-GB" sz="1100" dirty="0"/>
              <a:t>if((i%400==0)||((i%100!=0)&amp;&amp;(i%4==0)))</a:t>
            </a:r>
            <a:endParaRPr lang="en-GB" sz="1100" dirty="0"/>
          </a:p>
          <a:p>
            <a:r>
              <a:rPr lang="en-GB" sz="1100" dirty="0"/>
              <a:t>            days++;</a:t>
            </a:r>
            <a:endParaRPr lang="en-GB" sz="1100" dirty="0"/>
          </a:p>
          <a:p>
            <a:r>
              <a:rPr lang="en-GB" sz="1100" dirty="0"/>
              <a:t>    for (int </a:t>
            </a:r>
            <a:r>
              <a:rPr lang="en-GB" sz="1100" dirty="0" err="1"/>
              <a:t>i</a:t>
            </a:r>
            <a:r>
              <a:rPr lang="en-GB" sz="1100" dirty="0"/>
              <a:t>=1;i &lt;</a:t>
            </a:r>
            <a:r>
              <a:rPr lang="en-GB" sz="1100" dirty="0" err="1"/>
              <a:t>m;i</a:t>
            </a:r>
            <a:r>
              <a:rPr lang="en-GB" sz="1100" dirty="0"/>
              <a:t>++){  //</a:t>
            </a:r>
            <a:r>
              <a:rPr lang="zh-CN" altLang="en-US" sz="1100" dirty="0"/>
              <a:t>计算整月的天数</a:t>
            </a:r>
            <a:endParaRPr lang="zh-CN" altLang="en-US" sz="1100" dirty="0"/>
          </a:p>
          <a:p>
            <a:r>
              <a:rPr lang="zh-CN" altLang="en-US" sz="1100" dirty="0"/>
              <a:t>        </a:t>
            </a:r>
            <a:r>
              <a:rPr lang="en-GB" sz="1100" dirty="0"/>
              <a:t>switch (</a:t>
            </a:r>
            <a:r>
              <a:rPr lang="en-GB" sz="1100" dirty="0" err="1"/>
              <a:t>i</a:t>
            </a:r>
            <a:r>
              <a:rPr lang="en-GB" sz="1100" dirty="0"/>
              <a:t>){</a:t>
            </a:r>
            <a:endParaRPr lang="en-GB" sz="1100" dirty="0"/>
          </a:p>
          <a:p>
            <a:r>
              <a:rPr lang="en-GB" sz="1100" dirty="0"/>
              <a:t>            case 1:</a:t>
            </a:r>
            <a:endParaRPr lang="en-GB" sz="1100" dirty="0"/>
          </a:p>
          <a:p>
            <a:r>
              <a:rPr lang="en-GB" sz="1100" dirty="0"/>
              <a:t>            case 3:</a:t>
            </a:r>
            <a:endParaRPr lang="en-GB" sz="1100" dirty="0"/>
          </a:p>
          <a:p>
            <a:r>
              <a:rPr lang="en-GB" sz="1100" dirty="0"/>
              <a:t>            case 5:</a:t>
            </a:r>
            <a:endParaRPr lang="en-GB" sz="1100" dirty="0"/>
          </a:p>
          <a:p>
            <a:r>
              <a:rPr lang="en-GB" sz="1100" dirty="0"/>
              <a:t>            case 7:</a:t>
            </a:r>
            <a:endParaRPr lang="en-GB" sz="1100" dirty="0"/>
          </a:p>
          <a:p>
            <a:r>
              <a:rPr lang="en-GB" sz="1100" dirty="0"/>
              <a:t>            case 8:</a:t>
            </a:r>
            <a:endParaRPr lang="en-GB" sz="1100" dirty="0"/>
          </a:p>
          <a:p>
            <a:r>
              <a:rPr lang="en-GB" sz="1100" dirty="0"/>
              <a:t>            case 10:</a:t>
            </a:r>
            <a:endParaRPr lang="en-GB" sz="1100" dirty="0"/>
          </a:p>
          <a:p>
            <a:r>
              <a:rPr lang="en-GB" sz="1100" dirty="0"/>
              <a:t>            case 12:</a:t>
            </a:r>
            <a:endParaRPr lang="en-GB" sz="1100" dirty="0"/>
          </a:p>
          <a:p>
            <a:r>
              <a:rPr lang="en-GB" sz="1100" dirty="0"/>
              <a:t>                days=days+31;break;</a:t>
            </a:r>
            <a:endParaRPr lang="en-GB" sz="1100" dirty="0"/>
          </a:p>
          <a:p>
            <a:r>
              <a:rPr lang="en-GB" sz="1100" dirty="0"/>
              <a:t>            case 4:</a:t>
            </a:r>
            <a:endParaRPr lang="en-GB" sz="1100" dirty="0"/>
          </a:p>
          <a:p>
            <a:r>
              <a:rPr lang="en-GB" sz="1100" dirty="0"/>
              <a:t>            case 6:</a:t>
            </a:r>
            <a:endParaRPr lang="en-GB" sz="1100" dirty="0"/>
          </a:p>
          <a:p>
            <a:r>
              <a:rPr lang="en-GB" sz="1100" dirty="0"/>
              <a:t>            case 9:</a:t>
            </a:r>
            <a:endParaRPr lang="en-GB" sz="1100" dirty="0"/>
          </a:p>
          <a:p>
            <a:r>
              <a:rPr lang="en-GB" sz="1100" dirty="0"/>
              <a:t>            case 11:</a:t>
            </a:r>
            <a:endParaRPr lang="en-GB" sz="1100" dirty="0"/>
          </a:p>
          <a:p>
            <a:r>
              <a:rPr lang="en-GB" sz="1100" dirty="0"/>
              <a:t>                days=days+30;break;</a:t>
            </a:r>
            <a:endParaRPr lang="en-GB" sz="1100" dirty="0"/>
          </a:p>
          <a:p>
            <a:r>
              <a:rPr lang="en-GB" sz="1100" dirty="0"/>
              <a:t>            case 2:</a:t>
            </a:r>
            <a:endParaRPr lang="en-GB" sz="1100" dirty="0"/>
          </a:p>
          <a:p>
            <a:r>
              <a:rPr lang="en-GB" sz="1100" dirty="0"/>
              <a:t>                days=days+28;</a:t>
            </a:r>
            <a:endParaRPr lang="en-GB" sz="1100" dirty="0"/>
          </a:p>
          <a:p>
            <a:r>
              <a:rPr lang="en-GB" sz="1100" dirty="0"/>
              <a:t>                if((y%400==0)||((y%100!=0)&amp;&amp;(y%4==0))) days++;</a:t>
            </a:r>
            <a:endParaRPr lang="en-GB" sz="1100" dirty="0"/>
          </a:p>
          <a:p>
            <a:r>
              <a:rPr lang="en-GB" sz="1100" dirty="0"/>
              <a:t>                break;</a:t>
            </a:r>
            <a:endParaRPr lang="en-GB" sz="1100" dirty="0"/>
          </a:p>
          <a:p>
            <a:r>
              <a:rPr lang="en-GB" sz="1100" dirty="0"/>
              <a:t>        }</a:t>
            </a:r>
            <a:endParaRPr lang="en-GB" sz="1100" dirty="0"/>
          </a:p>
          <a:p>
            <a:r>
              <a:rPr lang="en-GB" sz="1100" dirty="0"/>
              <a:t>    }</a:t>
            </a:r>
            <a:endParaRPr lang="en-GB" sz="1100" dirty="0"/>
          </a:p>
          <a:p>
            <a:r>
              <a:rPr lang="en-GB" sz="1100" dirty="0"/>
              <a:t>    days=</a:t>
            </a:r>
            <a:r>
              <a:rPr lang="en-GB" sz="1100" dirty="0" err="1"/>
              <a:t>days+d</a:t>
            </a:r>
            <a:r>
              <a:rPr lang="en-GB" sz="1100" dirty="0"/>
              <a:t>;  //</a:t>
            </a:r>
            <a:r>
              <a:rPr lang="zh-CN" altLang="en-US" sz="1100" dirty="0"/>
              <a:t>计算当月已经过去的天数</a:t>
            </a:r>
            <a:endParaRPr lang="zh-CN" altLang="en-US" sz="1100" dirty="0"/>
          </a:p>
          <a:p>
            <a:r>
              <a:rPr lang="zh-CN" altLang="en-US" sz="1100" dirty="0"/>
              <a:t>    </a:t>
            </a:r>
            <a:r>
              <a:rPr lang="en-GB" sz="1100" dirty="0"/>
              <a:t>if (days%5==1||days%5==2||days%5==3)</a:t>
            </a:r>
            <a:endParaRPr lang="en-GB" sz="1100" dirty="0"/>
          </a:p>
          <a:p>
            <a:r>
              <a:rPr lang="en-GB" sz="1100" dirty="0"/>
              <a:t>          </a:t>
            </a:r>
            <a:r>
              <a:rPr lang="en-GB" sz="1100" dirty="0" err="1"/>
              <a:t>printf</a:t>
            </a:r>
            <a:r>
              <a:rPr lang="en-GB" sz="1100" dirty="0"/>
              <a:t>("fishing\n");</a:t>
            </a:r>
            <a:endParaRPr lang="en-GB" sz="1100" dirty="0"/>
          </a:p>
          <a:p>
            <a:r>
              <a:rPr lang="en-GB" sz="1100" dirty="0"/>
              <a:t>    else</a:t>
            </a:r>
            <a:endParaRPr lang="en-GB" sz="1100" dirty="0"/>
          </a:p>
          <a:p>
            <a:r>
              <a:rPr lang="en-GB" sz="1100" dirty="0"/>
              <a:t>          </a:t>
            </a:r>
            <a:r>
              <a:rPr lang="en-GB" sz="1100" dirty="0" err="1"/>
              <a:t>printf</a:t>
            </a:r>
            <a:r>
              <a:rPr lang="en-GB" sz="1100" dirty="0"/>
              <a:t>("sleeping\n");</a:t>
            </a:r>
            <a:endParaRPr lang="en-GB" sz="1100" dirty="0"/>
          </a:p>
          <a:p>
            <a:r>
              <a:rPr lang="en-GB" sz="1100" dirty="0"/>
              <a:t>    return 0;</a:t>
            </a:r>
            <a:endParaRPr lang="en-GB" sz="1100" dirty="0"/>
          </a:p>
          <a:p>
            <a:r>
              <a:rPr lang="en-GB" sz="1100" dirty="0"/>
              <a:t>}</a:t>
            </a:r>
            <a:endParaRPr lang="en-GB" sz="1100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999" advTm="1398"/>
    </mc:Choice>
    <mc:Fallback>
      <p:transition spd="slow" advTm="1398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846A02-A9D5-E146-8A9E-1CECC464060B}" type="datetime1">
              <a:rPr lang="en-US" altLang="zh-CN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dirty="0"/>
              <a:t>C</a:t>
            </a:r>
            <a:r>
              <a:rPr lang="zh-CN" altLang="en-US" dirty="0"/>
              <a:t>语言程序设计</a:t>
            </a:r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B76572-147E-4C0B-B190-A38FDD229D6E}" type="slidenum">
              <a:rPr lang="zh-CN" altLang="en-US" smtClean="0"/>
            </a:fld>
            <a:endParaRPr lang="zh-CN" altLang="en-US"/>
          </a:p>
        </p:txBody>
      </p:sp>
      <p:sp>
        <p:nvSpPr>
          <p:cNvPr id="7" name="文本框 6"/>
          <p:cNvSpPr txBox="1"/>
          <p:nvPr/>
        </p:nvSpPr>
        <p:spPr>
          <a:xfrm>
            <a:off x="646475" y="136525"/>
            <a:ext cx="1005395" cy="584771"/>
          </a:xfrm>
          <a:prstGeom prst="rect">
            <a:avLst/>
          </a:prstGeom>
          <a:noFill/>
        </p:spPr>
        <p:txBody>
          <a:bodyPr wrap="none" lIns="91436" tIns="45718" rIns="91436" bIns="45718" rtlCol="0">
            <a:spAutoFit/>
          </a:bodyPr>
          <a:lstStyle/>
          <a:p>
            <a:r>
              <a:rPr lang="zh-CN" altLang="en-US" sz="32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讲解</a:t>
            </a:r>
            <a:endParaRPr lang="zh-CN" altLang="en-US" sz="320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550045" y="918834"/>
            <a:ext cx="3366500" cy="50130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三天打鱼两天晒网</a:t>
            </a:r>
            <a:endParaRPr kumimoji="0" lang="zh-CN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  <a:p>
            <a:pPr>
              <a:lnSpc>
                <a:spcPct val="150000"/>
              </a:lnSpc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中国有句俗语叫“三天打鱼两天晒网”。某人从</a:t>
            </a: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2000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年</a:t>
            </a: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1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月</a:t>
            </a: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1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日起开始“三天打鱼两天晒网”，编写程序判断这个人在以后的某一天中是“打鱼”还是“晒网”。</a:t>
            </a:r>
            <a:endParaRPr lang="en-US" altLang="zh-CN" sz="2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4838702" y="668894"/>
            <a:ext cx="6936856" cy="4401205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n-GB" sz="2800" dirty="0"/>
              <a:t>#include "</a:t>
            </a:r>
            <a:r>
              <a:rPr lang="en-GB" sz="2800" dirty="0" err="1"/>
              <a:t>stdio.h</a:t>
            </a:r>
            <a:r>
              <a:rPr lang="en-GB" sz="2800" dirty="0"/>
              <a:t>"</a:t>
            </a:r>
            <a:endParaRPr lang="en-GB" sz="2800" dirty="0"/>
          </a:p>
          <a:p>
            <a:r>
              <a:rPr lang="en-GB" sz="2800" dirty="0"/>
              <a:t>int main()</a:t>
            </a:r>
            <a:endParaRPr lang="en-GB" sz="2800" dirty="0"/>
          </a:p>
          <a:p>
            <a:r>
              <a:rPr lang="en-GB" sz="2800" dirty="0"/>
              <a:t>{</a:t>
            </a:r>
            <a:endParaRPr lang="en-GB" sz="2800" dirty="0"/>
          </a:p>
          <a:p>
            <a:r>
              <a:rPr lang="en-GB" sz="2800" dirty="0"/>
              <a:t>    int </a:t>
            </a:r>
            <a:r>
              <a:rPr lang="en-GB" sz="2800" dirty="0" err="1"/>
              <a:t>y,m,d,days</a:t>
            </a:r>
            <a:r>
              <a:rPr lang="en-GB" sz="2800" dirty="0"/>
              <a:t>=0;</a:t>
            </a:r>
            <a:endParaRPr lang="en-GB" sz="2800" dirty="0"/>
          </a:p>
          <a:p>
            <a:r>
              <a:rPr lang="en-GB" sz="2800" dirty="0"/>
              <a:t>    </a:t>
            </a:r>
            <a:r>
              <a:rPr lang="en-GB" sz="2800" dirty="0" err="1"/>
              <a:t>scanf</a:t>
            </a:r>
            <a:r>
              <a:rPr lang="en-GB" sz="2800" dirty="0"/>
              <a:t>("%d/%d/%</a:t>
            </a:r>
            <a:r>
              <a:rPr lang="en-GB" sz="2800" dirty="0" err="1"/>
              <a:t>d",&amp;y,&amp;m,&amp;d</a:t>
            </a:r>
            <a:r>
              <a:rPr lang="en-GB" sz="2800" dirty="0"/>
              <a:t>);</a:t>
            </a:r>
            <a:endParaRPr lang="en-GB" sz="2800" dirty="0"/>
          </a:p>
          <a:p>
            <a:r>
              <a:rPr lang="en-GB" sz="2800" dirty="0"/>
              <a:t>    days=365*(y-2000);//</a:t>
            </a:r>
            <a:r>
              <a:rPr lang="zh-CN" altLang="en-US" sz="2800" dirty="0"/>
              <a:t>计算整年的天数</a:t>
            </a:r>
            <a:endParaRPr lang="zh-CN" altLang="en-US" sz="2800" dirty="0"/>
          </a:p>
          <a:p>
            <a:r>
              <a:rPr lang="zh-CN" altLang="en-US" sz="2800" dirty="0"/>
              <a:t>    </a:t>
            </a:r>
            <a:r>
              <a:rPr lang="en-GB" sz="2800" dirty="0"/>
              <a:t>for (int </a:t>
            </a:r>
            <a:r>
              <a:rPr lang="en-GB" sz="2800" dirty="0" err="1"/>
              <a:t>i</a:t>
            </a:r>
            <a:r>
              <a:rPr lang="en-GB" sz="2800" dirty="0"/>
              <a:t>=2000;i &lt;</a:t>
            </a:r>
            <a:r>
              <a:rPr lang="en-GB" sz="2800" dirty="0" err="1"/>
              <a:t>y;i</a:t>
            </a:r>
            <a:r>
              <a:rPr lang="en-GB" sz="2800" dirty="0"/>
              <a:t>++)  //</a:t>
            </a:r>
            <a:r>
              <a:rPr lang="zh-CN" altLang="en-US" sz="2800" dirty="0"/>
              <a:t>修正闰年的</a:t>
            </a:r>
            <a:r>
              <a:rPr lang="en-US" altLang="zh-CN" sz="2800" dirty="0"/>
              <a:t>366</a:t>
            </a:r>
            <a:r>
              <a:rPr lang="zh-CN" altLang="en-US" sz="2800" dirty="0"/>
              <a:t>天</a:t>
            </a:r>
            <a:endParaRPr lang="zh-CN" altLang="en-US" sz="2800" dirty="0"/>
          </a:p>
          <a:p>
            <a:r>
              <a:rPr lang="zh-CN" altLang="en-US" sz="2800" dirty="0"/>
              <a:t>        </a:t>
            </a:r>
            <a:r>
              <a:rPr lang="en-GB" sz="2800" dirty="0"/>
              <a:t>if((i%400==0)||((i%100!=0)&amp;&amp;(i%4==0)))</a:t>
            </a:r>
            <a:endParaRPr lang="en-GB" sz="2800" dirty="0"/>
          </a:p>
          <a:p>
            <a:r>
              <a:rPr lang="en-GB" sz="2800" dirty="0"/>
              <a:t>            days++;</a:t>
            </a:r>
            <a:endParaRPr lang="en-GB" sz="2800" dirty="0"/>
          </a:p>
          <a:p>
            <a:r>
              <a:rPr lang="en-GB" sz="2800" dirty="0"/>
              <a:t>    </a:t>
            </a:r>
            <a:endParaRPr lang="en-GB" sz="2800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999" advTm="1398"/>
    </mc:Choice>
    <mc:Fallback>
      <p:transition spd="slow" advTm="1398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846A02-A9D5-E146-8A9E-1CECC464060B}" type="datetime1">
              <a:rPr lang="en-US" altLang="zh-CN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dirty="0"/>
              <a:t>C</a:t>
            </a:r>
            <a:r>
              <a:rPr lang="zh-CN" altLang="en-US" dirty="0"/>
              <a:t>语言程序设计</a:t>
            </a:r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B76572-147E-4C0B-B190-A38FDD229D6E}" type="slidenum">
              <a:rPr lang="zh-CN" altLang="en-US" smtClean="0"/>
            </a:fld>
            <a:endParaRPr lang="zh-CN" altLang="en-US"/>
          </a:p>
        </p:txBody>
      </p:sp>
      <p:sp>
        <p:nvSpPr>
          <p:cNvPr id="7" name="文本框 6"/>
          <p:cNvSpPr txBox="1"/>
          <p:nvPr/>
        </p:nvSpPr>
        <p:spPr>
          <a:xfrm>
            <a:off x="646475" y="136525"/>
            <a:ext cx="1005395" cy="584771"/>
          </a:xfrm>
          <a:prstGeom prst="rect">
            <a:avLst/>
          </a:prstGeom>
          <a:noFill/>
        </p:spPr>
        <p:txBody>
          <a:bodyPr wrap="none" lIns="91436" tIns="45718" rIns="91436" bIns="45718" rtlCol="0">
            <a:spAutoFit/>
          </a:bodyPr>
          <a:lstStyle/>
          <a:p>
            <a:r>
              <a:rPr lang="zh-CN" altLang="en-US" sz="32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讲解</a:t>
            </a:r>
            <a:endParaRPr lang="zh-CN" altLang="en-US" sz="320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550045" y="918834"/>
            <a:ext cx="3366500" cy="50130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三天打鱼两天晒网</a:t>
            </a:r>
            <a:endParaRPr kumimoji="0" lang="zh-CN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  <a:p>
            <a:pPr>
              <a:lnSpc>
                <a:spcPct val="150000"/>
              </a:lnSpc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中国有句俗语叫“三天打鱼两天晒网”。某人从</a:t>
            </a: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2000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年</a:t>
            </a: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1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月</a:t>
            </a: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1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日起开始“三天打鱼两天晒网”，编写程序判断这个人在以后的某一天中是“打鱼”还是“晒网”。</a:t>
            </a:r>
            <a:endParaRPr lang="en-US" altLang="zh-CN" sz="2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4886548" y="318977"/>
            <a:ext cx="6467252" cy="6524863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n-GB" sz="2000" dirty="0"/>
              <a:t>for (int </a:t>
            </a:r>
            <a:r>
              <a:rPr lang="en-GB" sz="2000" dirty="0" err="1"/>
              <a:t>i</a:t>
            </a:r>
            <a:r>
              <a:rPr lang="en-GB" sz="2000" dirty="0"/>
              <a:t>=1;i &lt;</a:t>
            </a:r>
            <a:r>
              <a:rPr lang="en-GB" sz="2000" dirty="0" err="1"/>
              <a:t>m;i</a:t>
            </a:r>
            <a:r>
              <a:rPr lang="en-GB" sz="2000" dirty="0"/>
              <a:t>++){  //</a:t>
            </a:r>
            <a:r>
              <a:rPr lang="zh-CN" altLang="en-US" sz="2000" dirty="0"/>
              <a:t>计算整月的天数</a:t>
            </a:r>
            <a:endParaRPr lang="zh-CN" altLang="en-US" sz="2000" dirty="0"/>
          </a:p>
          <a:p>
            <a:r>
              <a:rPr lang="zh-CN" altLang="en-US" sz="2000" dirty="0"/>
              <a:t>        </a:t>
            </a:r>
            <a:r>
              <a:rPr lang="en-GB" sz="2000" dirty="0"/>
              <a:t>switch (</a:t>
            </a:r>
            <a:r>
              <a:rPr lang="en-GB" sz="2000" dirty="0" err="1"/>
              <a:t>i</a:t>
            </a:r>
            <a:r>
              <a:rPr lang="en-GB" sz="2000" dirty="0"/>
              <a:t>){</a:t>
            </a:r>
            <a:endParaRPr lang="en-GB" sz="2000" dirty="0"/>
          </a:p>
          <a:p>
            <a:r>
              <a:rPr lang="en-GB" sz="2000" dirty="0"/>
              <a:t>            case 1:</a:t>
            </a:r>
            <a:endParaRPr lang="en-GB" sz="2000" dirty="0"/>
          </a:p>
          <a:p>
            <a:r>
              <a:rPr lang="en-GB" sz="2000" dirty="0"/>
              <a:t>            case 3:</a:t>
            </a:r>
            <a:endParaRPr lang="en-GB" sz="2000" dirty="0"/>
          </a:p>
          <a:p>
            <a:r>
              <a:rPr lang="en-GB" sz="2000" dirty="0"/>
              <a:t>            case 5:</a:t>
            </a:r>
            <a:endParaRPr lang="en-GB" sz="2000" dirty="0"/>
          </a:p>
          <a:p>
            <a:r>
              <a:rPr lang="en-GB" sz="2000" dirty="0"/>
              <a:t>            case 7:</a:t>
            </a:r>
            <a:endParaRPr lang="en-GB" sz="2000" dirty="0"/>
          </a:p>
          <a:p>
            <a:r>
              <a:rPr lang="en-GB" sz="2000" dirty="0"/>
              <a:t>            case 8:</a:t>
            </a:r>
            <a:endParaRPr lang="en-GB" sz="2000" dirty="0"/>
          </a:p>
          <a:p>
            <a:r>
              <a:rPr lang="en-GB" sz="2000" dirty="0"/>
              <a:t>            case 10:</a:t>
            </a:r>
            <a:endParaRPr lang="en-GB" sz="2000" dirty="0"/>
          </a:p>
          <a:p>
            <a:r>
              <a:rPr lang="en-GB" sz="2000" dirty="0"/>
              <a:t>            case 12:</a:t>
            </a:r>
            <a:endParaRPr lang="en-GB" sz="2000" dirty="0"/>
          </a:p>
          <a:p>
            <a:r>
              <a:rPr lang="en-GB" sz="2000" dirty="0"/>
              <a:t>                days=days+31;break;</a:t>
            </a:r>
            <a:endParaRPr lang="en-GB" sz="2000" dirty="0"/>
          </a:p>
          <a:p>
            <a:r>
              <a:rPr lang="en-GB" sz="2000" dirty="0"/>
              <a:t>            case 4:</a:t>
            </a:r>
            <a:endParaRPr lang="en-GB" sz="2000" dirty="0"/>
          </a:p>
          <a:p>
            <a:r>
              <a:rPr lang="en-GB" sz="2000" dirty="0"/>
              <a:t>            case 6:</a:t>
            </a:r>
            <a:endParaRPr lang="en-GB" sz="2000" dirty="0"/>
          </a:p>
          <a:p>
            <a:r>
              <a:rPr lang="en-GB" sz="2000" dirty="0"/>
              <a:t>            case 9:</a:t>
            </a:r>
            <a:endParaRPr lang="en-GB" sz="2000" dirty="0"/>
          </a:p>
          <a:p>
            <a:r>
              <a:rPr lang="en-GB" sz="2000" dirty="0"/>
              <a:t>            case 11:</a:t>
            </a:r>
            <a:endParaRPr lang="en-GB" sz="2000" dirty="0"/>
          </a:p>
          <a:p>
            <a:r>
              <a:rPr lang="en-GB" sz="2000" dirty="0"/>
              <a:t>                days=days+30;break;</a:t>
            </a:r>
            <a:endParaRPr lang="en-GB" sz="2000" dirty="0"/>
          </a:p>
          <a:p>
            <a:r>
              <a:rPr lang="en-GB" sz="2000" dirty="0"/>
              <a:t>            case 2:</a:t>
            </a:r>
            <a:endParaRPr lang="en-GB" sz="2000" dirty="0"/>
          </a:p>
          <a:p>
            <a:r>
              <a:rPr lang="en-GB" sz="2000" dirty="0"/>
              <a:t>                days=days+28;</a:t>
            </a:r>
            <a:endParaRPr lang="en-GB" sz="2000" dirty="0"/>
          </a:p>
          <a:p>
            <a:r>
              <a:rPr lang="en-GB" sz="2000" dirty="0"/>
              <a:t>                if((y%400==0)||((y%100!=0)&amp;&amp;(y%4==0))) days++;</a:t>
            </a:r>
            <a:endParaRPr lang="en-GB" sz="2000" dirty="0"/>
          </a:p>
          <a:p>
            <a:r>
              <a:rPr lang="en-GB" sz="2000" dirty="0"/>
              <a:t>                break;</a:t>
            </a:r>
            <a:endParaRPr lang="en-GB" sz="2000" dirty="0"/>
          </a:p>
          <a:p>
            <a:r>
              <a:rPr lang="en-GB" sz="2000" dirty="0"/>
              <a:t>        }</a:t>
            </a:r>
            <a:endParaRPr lang="en-GB" sz="2000" dirty="0"/>
          </a:p>
          <a:p>
            <a:r>
              <a:rPr lang="en-GB" sz="2000" dirty="0"/>
              <a:t>    }</a:t>
            </a:r>
            <a:endParaRPr lang="en-GB" sz="2000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999" advTm="1398"/>
    </mc:Choice>
    <mc:Fallback>
      <p:transition spd="slow" advTm="1398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846A02-A9D5-E146-8A9E-1CECC464060B}" type="datetime1">
              <a:rPr lang="en-US" altLang="zh-CN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dirty="0"/>
              <a:t>C</a:t>
            </a:r>
            <a:r>
              <a:rPr lang="zh-CN" altLang="en-US" dirty="0"/>
              <a:t>语言程序设计</a:t>
            </a:r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B76572-147E-4C0B-B190-A38FDD229D6E}" type="slidenum">
              <a:rPr lang="zh-CN" altLang="en-US" smtClean="0"/>
            </a:fld>
            <a:endParaRPr lang="zh-CN" altLang="en-US"/>
          </a:p>
        </p:txBody>
      </p:sp>
      <p:sp>
        <p:nvSpPr>
          <p:cNvPr id="7" name="文本框 6"/>
          <p:cNvSpPr txBox="1"/>
          <p:nvPr/>
        </p:nvSpPr>
        <p:spPr>
          <a:xfrm>
            <a:off x="646475" y="136525"/>
            <a:ext cx="1005395" cy="584771"/>
          </a:xfrm>
          <a:prstGeom prst="rect">
            <a:avLst/>
          </a:prstGeom>
          <a:noFill/>
        </p:spPr>
        <p:txBody>
          <a:bodyPr wrap="none" lIns="91436" tIns="45718" rIns="91436" bIns="45718" rtlCol="0">
            <a:spAutoFit/>
          </a:bodyPr>
          <a:lstStyle/>
          <a:p>
            <a:r>
              <a:rPr lang="zh-CN" altLang="en-US" sz="32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讲解</a:t>
            </a:r>
            <a:endParaRPr lang="zh-CN" altLang="en-US" sz="320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550045" y="918834"/>
            <a:ext cx="3366500" cy="50130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三天打鱼两天晒网</a:t>
            </a:r>
            <a:endParaRPr kumimoji="0" lang="zh-CN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  <a:p>
            <a:pPr>
              <a:lnSpc>
                <a:spcPct val="150000"/>
              </a:lnSpc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中国有句俗语叫“三天打鱼两天晒网”。某人从</a:t>
            </a: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2000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年</a:t>
            </a: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1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月</a:t>
            </a: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1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日起开始“三天打鱼两天晒网”，编写程序判断这个人在以后的某一天中是“打鱼”还是“晒网”。</a:t>
            </a:r>
            <a:endParaRPr lang="en-US" altLang="zh-CN" sz="2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4828069" y="1015410"/>
            <a:ext cx="6467252" cy="2677656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n-GB" sz="2400" dirty="0"/>
              <a:t>days=</a:t>
            </a:r>
            <a:r>
              <a:rPr lang="en-GB" sz="2400" dirty="0" err="1"/>
              <a:t>days+d</a:t>
            </a:r>
            <a:r>
              <a:rPr lang="en-GB" sz="2400" dirty="0"/>
              <a:t>;  //</a:t>
            </a:r>
            <a:r>
              <a:rPr lang="zh-CN" altLang="en-US" sz="2400" dirty="0"/>
              <a:t>计算当月已经过去的天数</a:t>
            </a:r>
            <a:endParaRPr lang="zh-CN" altLang="en-US" sz="2400" dirty="0"/>
          </a:p>
          <a:p>
            <a:r>
              <a:rPr lang="zh-CN" altLang="en-US" sz="2400" dirty="0"/>
              <a:t>    </a:t>
            </a:r>
            <a:r>
              <a:rPr lang="en-GB" sz="2400" dirty="0"/>
              <a:t>if (days%5==1||days%5==2||days%5==3)</a:t>
            </a:r>
            <a:endParaRPr lang="en-GB" sz="2400" dirty="0"/>
          </a:p>
          <a:p>
            <a:r>
              <a:rPr lang="en-GB" sz="2400" dirty="0"/>
              <a:t>          </a:t>
            </a:r>
            <a:r>
              <a:rPr lang="en-GB" sz="2400" dirty="0" err="1"/>
              <a:t>printf</a:t>
            </a:r>
            <a:r>
              <a:rPr lang="en-GB" sz="2400" dirty="0"/>
              <a:t>("fishing\n");</a:t>
            </a:r>
            <a:endParaRPr lang="en-GB" sz="2400" dirty="0"/>
          </a:p>
          <a:p>
            <a:r>
              <a:rPr lang="en-GB" sz="2400" dirty="0"/>
              <a:t>    else</a:t>
            </a:r>
            <a:endParaRPr lang="en-GB" sz="2400" dirty="0"/>
          </a:p>
          <a:p>
            <a:r>
              <a:rPr lang="en-GB" sz="2400" dirty="0"/>
              <a:t>          </a:t>
            </a:r>
            <a:r>
              <a:rPr lang="en-GB" sz="2400" dirty="0" err="1"/>
              <a:t>printf</a:t>
            </a:r>
            <a:r>
              <a:rPr lang="en-GB" sz="2400" dirty="0"/>
              <a:t>("sleeping\n");</a:t>
            </a:r>
            <a:endParaRPr lang="en-GB" sz="2400" dirty="0"/>
          </a:p>
          <a:p>
            <a:r>
              <a:rPr lang="en-GB" sz="2400" dirty="0"/>
              <a:t>    return 0;</a:t>
            </a:r>
            <a:endParaRPr lang="en-GB" sz="2400" dirty="0"/>
          </a:p>
          <a:p>
            <a:r>
              <a:rPr lang="en-GB" sz="2400" dirty="0"/>
              <a:t>}</a:t>
            </a:r>
            <a:endParaRPr lang="en-GB" sz="2400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999" advTm="1398"/>
    </mc:Choice>
    <mc:Fallback>
      <p:transition spd="slow" advTm="1398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846A02-A9D5-E146-8A9E-1CECC464060B}" type="datetime1">
              <a:rPr lang="en-US" altLang="zh-CN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dirty="0"/>
              <a:t>C</a:t>
            </a:r>
            <a:r>
              <a:rPr lang="zh-CN" altLang="en-US" dirty="0"/>
              <a:t>语言程序设计</a:t>
            </a:r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B76572-147E-4C0B-B190-A38FDD229D6E}" type="slidenum">
              <a:rPr lang="zh-CN" altLang="en-US" smtClean="0"/>
            </a:fld>
            <a:endParaRPr lang="zh-CN" altLang="en-US"/>
          </a:p>
        </p:txBody>
      </p:sp>
      <p:sp>
        <p:nvSpPr>
          <p:cNvPr id="7" name="文本框 6"/>
          <p:cNvSpPr txBox="1"/>
          <p:nvPr/>
        </p:nvSpPr>
        <p:spPr>
          <a:xfrm>
            <a:off x="646475" y="136525"/>
            <a:ext cx="1005395" cy="584771"/>
          </a:xfrm>
          <a:prstGeom prst="rect">
            <a:avLst/>
          </a:prstGeom>
          <a:noFill/>
        </p:spPr>
        <p:txBody>
          <a:bodyPr wrap="none" lIns="91436" tIns="45718" rIns="91436" bIns="45718" rtlCol="0">
            <a:spAutoFit/>
          </a:bodyPr>
          <a:lstStyle/>
          <a:p>
            <a:r>
              <a:rPr lang="zh-CN" altLang="en-US" sz="32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讲解</a:t>
            </a:r>
            <a:endParaRPr lang="zh-CN" altLang="en-US" sz="320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550045" y="918834"/>
            <a:ext cx="3366500" cy="50130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三天打鱼两天晒网</a:t>
            </a:r>
            <a:endParaRPr kumimoji="0" lang="zh-CN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  <a:p>
            <a:pPr>
              <a:lnSpc>
                <a:spcPct val="150000"/>
              </a:lnSpc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中国有句俗语叫“三天打鱼两天晒网”。某人从</a:t>
            </a: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2000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年</a:t>
            </a: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1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月</a:t>
            </a: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1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日起开始“三天打鱼两天晒网”，编写程序判断这个人在以后的某一天中是“打鱼”还是“晒网”。</a:t>
            </a:r>
            <a:endParaRPr lang="en-US" altLang="zh-CN" sz="2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4838702" y="668894"/>
            <a:ext cx="6936856" cy="4401205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n-GB" sz="2800" dirty="0"/>
              <a:t>#include "</a:t>
            </a:r>
            <a:r>
              <a:rPr lang="en-GB" sz="2800" dirty="0" err="1"/>
              <a:t>stdio.h</a:t>
            </a:r>
            <a:r>
              <a:rPr lang="en-GB" sz="2800" dirty="0"/>
              <a:t>"</a:t>
            </a:r>
            <a:endParaRPr lang="en-GB" sz="2800" dirty="0"/>
          </a:p>
          <a:p>
            <a:r>
              <a:rPr lang="en-GB" sz="2800" dirty="0"/>
              <a:t>int main()</a:t>
            </a:r>
            <a:endParaRPr lang="en-GB" sz="2800" dirty="0"/>
          </a:p>
          <a:p>
            <a:r>
              <a:rPr lang="en-GB" sz="2800" dirty="0"/>
              <a:t>{</a:t>
            </a:r>
            <a:endParaRPr lang="en-GB" sz="2800" dirty="0"/>
          </a:p>
          <a:p>
            <a:r>
              <a:rPr lang="en-GB" sz="2800" dirty="0"/>
              <a:t>    int </a:t>
            </a:r>
            <a:r>
              <a:rPr lang="en-GB" sz="2800" dirty="0" err="1"/>
              <a:t>y,m,d,days</a:t>
            </a:r>
            <a:r>
              <a:rPr lang="en-GB" sz="2800" dirty="0"/>
              <a:t>=0;</a:t>
            </a:r>
            <a:endParaRPr lang="en-GB" sz="2800" dirty="0"/>
          </a:p>
          <a:p>
            <a:r>
              <a:rPr lang="en-GB" sz="2800" dirty="0"/>
              <a:t>    </a:t>
            </a:r>
            <a:r>
              <a:rPr lang="en-GB" sz="2800" dirty="0" err="1"/>
              <a:t>scanf</a:t>
            </a:r>
            <a:r>
              <a:rPr lang="en-GB" sz="2800" dirty="0"/>
              <a:t>("%d/%d/%</a:t>
            </a:r>
            <a:r>
              <a:rPr lang="en-GB" sz="2800" dirty="0" err="1"/>
              <a:t>d",&amp;y,&amp;m,&amp;d</a:t>
            </a:r>
            <a:r>
              <a:rPr lang="en-GB" sz="2800" dirty="0"/>
              <a:t>);</a:t>
            </a:r>
            <a:endParaRPr lang="en-GB" sz="2800" dirty="0"/>
          </a:p>
          <a:p>
            <a:r>
              <a:rPr lang="en-GB" sz="2800" dirty="0"/>
              <a:t>    days=365*(y-2000);//</a:t>
            </a:r>
            <a:r>
              <a:rPr lang="zh-CN" altLang="en-US" sz="2800" dirty="0"/>
              <a:t>计算整年的天数</a:t>
            </a:r>
            <a:endParaRPr lang="zh-CN" altLang="en-US" sz="2800" dirty="0"/>
          </a:p>
          <a:p>
            <a:r>
              <a:rPr lang="zh-CN" altLang="en-US" sz="2800" dirty="0"/>
              <a:t>    </a:t>
            </a:r>
            <a:r>
              <a:rPr lang="en-GB" sz="2800" dirty="0"/>
              <a:t>for (int </a:t>
            </a:r>
            <a:r>
              <a:rPr lang="en-GB" sz="2800" dirty="0" err="1"/>
              <a:t>i</a:t>
            </a:r>
            <a:r>
              <a:rPr lang="en-GB" sz="2800" dirty="0"/>
              <a:t>=2000;i &lt;</a:t>
            </a:r>
            <a:r>
              <a:rPr lang="en-GB" sz="2800" dirty="0" err="1"/>
              <a:t>y;i</a:t>
            </a:r>
            <a:r>
              <a:rPr lang="en-GB" sz="2800" dirty="0"/>
              <a:t>++)  //</a:t>
            </a:r>
            <a:r>
              <a:rPr lang="zh-CN" altLang="en-US" sz="2800" dirty="0"/>
              <a:t>修正闰年的</a:t>
            </a:r>
            <a:r>
              <a:rPr lang="en-US" altLang="zh-CN" sz="2800" dirty="0"/>
              <a:t>366</a:t>
            </a:r>
            <a:r>
              <a:rPr lang="zh-CN" altLang="en-US" sz="2800" dirty="0"/>
              <a:t>天</a:t>
            </a:r>
            <a:endParaRPr lang="zh-CN" altLang="en-US" sz="2800" dirty="0"/>
          </a:p>
          <a:p>
            <a:r>
              <a:rPr lang="zh-CN" altLang="en-US" sz="2800" dirty="0"/>
              <a:t>        </a:t>
            </a:r>
            <a:r>
              <a:rPr lang="en-GB" sz="2800" dirty="0"/>
              <a:t>if((i%400==0)||((i%100!=0)&amp;&amp;(i%4==0)))</a:t>
            </a:r>
            <a:endParaRPr lang="en-GB" sz="2800" dirty="0"/>
          </a:p>
          <a:p>
            <a:r>
              <a:rPr lang="en-GB" sz="2800" dirty="0"/>
              <a:t>            days++;</a:t>
            </a:r>
            <a:endParaRPr lang="en-GB" sz="2800" dirty="0"/>
          </a:p>
          <a:p>
            <a:r>
              <a:rPr lang="en-GB" sz="2800" dirty="0"/>
              <a:t>    </a:t>
            </a:r>
            <a:endParaRPr lang="en-GB" sz="2800" dirty="0"/>
          </a:p>
        </p:txBody>
      </p:sp>
      <p:sp>
        <p:nvSpPr>
          <p:cNvPr id="10" name="文本框 9"/>
          <p:cNvSpPr txBox="1"/>
          <p:nvPr/>
        </p:nvSpPr>
        <p:spPr>
          <a:xfrm>
            <a:off x="5094329" y="4781218"/>
            <a:ext cx="6362256" cy="46166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es-ES" sz="2400" dirty="0"/>
              <a:t>days+=(y-2000)/4-(y-2000)/100+(y-2000)/400;</a:t>
            </a:r>
            <a:endParaRPr lang="en-GB" sz="2400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999" advTm="1398"/>
    </mc:Choice>
    <mc:Fallback>
      <p:transition spd="slow" advTm="1398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846A02-A9D5-E146-8A9E-1CECC464060B}" type="datetime1">
              <a:rPr lang="en-US" altLang="zh-CN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dirty="0"/>
              <a:t>C</a:t>
            </a:r>
            <a:r>
              <a:rPr lang="zh-CN" altLang="en-US" dirty="0"/>
              <a:t>语言程序设计</a:t>
            </a:r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B76572-147E-4C0B-B190-A38FDD229D6E}" type="slidenum">
              <a:rPr lang="zh-CN" altLang="en-US" smtClean="0"/>
            </a:fld>
            <a:endParaRPr lang="zh-CN" altLang="en-US"/>
          </a:p>
        </p:txBody>
      </p:sp>
      <p:sp>
        <p:nvSpPr>
          <p:cNvPr id="7" name="文本框 6"/>
          <p:cNvSpPr txBox="1"/>
          <p:nvPr/>
        </p:nvSpPr>
        <p:spPr>
          <a:xfrm>
            <a:off x="646475" y="136525"/>
            <a:ext cx="1005395" cy="584771"/>
          </a:xfrm>
          <a:prstGeom prst="rect">
            <a:avLst/>
          </a:prstGeom>
          <a:noFill/>
        </p:spPr>
        <p:txBody>
          <a:bodyPr wrap="none" lIns="91436" tIns="45718" rIns="91436" bIns="45718" rtlCol="0">
            <a:spAutoFit/>
          </a:bodyPr>
          <a:lstStyle/>
          <a:p>
            <a:r>
              <a:rPr lang="zh-CN" altLang="en-US" sz="32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讲解</a:t>
            </a:r>
            <a:endParaRPr lang="zh-CN" altLang="en-US" sz="320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550045" y="918834"/>
            <a:ext cx="3366500" cy="50130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三天打鱼两天晒网</a:t>
            </a:r>
            <a:endParaRPr kumimoji="0" lang="zh-CN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  <a:p>
            <a:pPr>
              <a:lnSpc>
                <a:spcPct val="150000"/>
              </a:lnSpc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中国有句俗语叫“三天打鱼两天晒网”。某人从</a:t>
            </a: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2000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年</a:t>
            </a: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1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月</a:t>
            </a: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1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日起开始“三天打鱼两天晒网”，编写程序判断这个人在以后的某一天中是“打鱼”还是“晒网”。</a:t>
            </a:r>
            <a:endParaRPr lang="en-US" altLang="zh-CN" sz="2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4838702" y="668894"/>
            <a:ext cx="6936856" cy="4401205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n-GB" sz="2800" dirty="0"/>
              <a:t>#include "</a:t>
            </a:r>
            <a:r>
              <a:rPr lang="en-GB" sz="2800" dirty="0" err="1"/>
              <a:t>stdio.h</a:t>
            </a:r>
            <a:r>
              <a:rPr lang="en-GB" sz="2800" dirty="0"/>
              <a:t>"</a:t>
            </a:r>
            <a:endParaRPr lang="en-GB" sz="2800" dirty="0"/>
          </a:p>
          <a:p>
            <a:r>
              <a:rPr lang="en-GB" sz="2800" dirty="0"/>
              <a:t>int main()</a:t>
            </a:r>
            <a:endParaRPr lang="en-GB" sz="2800" dirty="0"/>
          </a:p>
          <a:p>
            <a:r>
              <a:rPr lang="en-GB" sz="2800" dirty="0"/>
              <a:t>{</a:t>
            </a:r>
            <a:endParaRPr lang="en-GB" sz="2800" dirty="0"/>
          </a:p>
          <a:p>
            <a:r>
              <a:rPr lang="en-GB" sz="2800" dirty="0"/>
              <a:t>    int </a:t>
            </a:r>
            <a:r>
              <a:rPr lang="en-GB" sz="2800" dirty="0" err="1"/>
              <a:t>y,m,d,days</a:t>
            </a:r>
            <a:r>
              <a:rPr lang="en-GB" sz="2800" dirty="0"/>
              <a:t>=0;</a:t>
            </a:r>
            <a:endParaRPr lang="en-GB" sz="2800" dirty="0"/>
          </a:p>
          <a:p>
            <a:r>
              <a:rPr lang="en-GB" sz="2800" dirty="0"/>
              <a:t>    </a:t>
            </a:r>
            <a:r>
              <a:rPr lang="en-GB" sz="2800" dirty="0" err="1"/>
              <a:t>scanf</a:t>
            </a:r>
            <a:r>
              <a:rPr lang="en-GB" sz="2800" dirty="0"/>
              <a:t>("%d/%d/%</a:t>
            </a:r>
            <a:r>
              <a:rPr lang="en-GB" sz="2800" dirty="0" err="1"/>
              <a:t>d",&amp;y,&amp;m,&amp;d</a:t>
            </a:r>
            <a:r>
              <a:rPr lang="en-GB" sz="2800" dirty="0"/>
              <a:t>);</a:t>
            </a:r>
            <a:endParaRPr lang="en-GB" sz="2800" dirty="0"/>
          </a:p>
          <a:p>
            <a:r>
              <a:rPr lang="en-GB" sz="2800" dirty="0"/>
              <a:t>    days=365*(y-2000);//</a:t>
            </a:r>
            <a:r>
              <a:rPr lang="zh-CN" altLang="en-US" sz="2800" dirty="0"/>
              <a:t>计算整年的天数</a:t>
            </a:r>
            <a:endParaRPr lang="zh-CN" altLang="en-US" sz="2800" dirty="0"/>
          </a:p>
          <a:p>
            <a:r>
              <a:rPr lang="zh-CN" altLang="en-US" sz="2800" dirty="0"/>
              <a:t>    </a:t>
            </a:r>
            <a:r>
              <a:rPr lang="en-GB" sz="2800" dirty="0"/>
              <a:t>for (int </a:t>
            </a:r>
            <a:r>
              <a:rPr lang="en-GB" sz="2800" dirty="0" err="1"/>
              <a:t>i</a:t>
            </a:r>
            <a:r>
              <a:rPr lang="en-GB" sz="2800" dirty="0"/>
              <a:t>=2000;i &lt;</a:t>
            </a:r>
            <a:r>
              <a:rPr lang="en-GB" sz="2800" dirty="0" err="1"/>
              <a:t>y;i</a:t>
            </a:r>
            <a:r>
              <a:rPr lang="en-GB" sz="2800" dirty="0"/>
              <a:t>++)  //</a:t>
            </a:r>
            <a:r>
              <a:rPr lang="zh-CN" altLang="en-US" sz="2800" dirty="0"/>
              <a:t>修正闰年的</a:t>
            </a:r>
            <a:r>
              <a:rPr lang="en-US" altLang="zh-CN" sz="2800" dirty="0"/>
              <a:t>366</a:t>
            </a:r>
            <a:r>
              <a:rPr lang="zh-CN" altLang="en-US" sz="2800" dirty="0"/>
              <a:t>天</a:t>
            </a:r>
            <a:endParaRPr lang="zh-CN" altLang="en-US" sz="2800" dirty="0"/>
          </a:p>
          <a:p>
            <a:r>
              <a:rPr lang="zh-CN" altLang="en-US" sz="2800" dirty="0"/>
              <a:t>        </a:t>
            </a:r>
            <a:r>
              <a:rPr lang="en-GB" sz="2800" dirty="0"/>
              <a:t>if((i%400==0)||((i%100!=0)&amp;&amp;(i%4==0)))</a:t>
            </a:r>
            <a:endParaRPr lang="en-GB" sz="2800" dirty="0"/>
          </a:p>
          <a:p>
            <a:r>
              <a:rPr lang="en-GB" sz="2800" dirty="0"/>
              <a:t>            days++;</a:t>
            </a:r>
            <a:endParaRPr lang="en-GB" sz="2800" dirty="0"/>
          </a:p>
          <a:p>
            <a:r>
              <a:rPr lang="en-GB" sz="2800" dirty="0"/>
              <a:t>    </a:t>
            </a:r>
            <a:endParaRPr lang="en-GB" sz="2800" dirty="0"/>
          </a:p>
        </p:txBody>
      </p:sp>
      <p:sp>
        <p:nvSpPr>
          <p:cNvPr id="10" name="文本框 9"/>
          <p:cNvSpPr txBox="1"/>
          <p:nvPr/>
        </p:nvSpPr>
        <p:spPr>
          <a:xfrm>
            <a:off x="4929521" y="4882227"/>
            <a:ext cx="6936856" cy="83099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es-ES" sz="2400" dirty="0"/>
              <a:t>if(y&gt;2000)</a:t>
            </a:r>
            <a:endParaRPr lang="es-ES" sz="2400" dirty="0"/>
          </a:p>
          <a:p>
            <a:r>
              <a:rPr lang="es-ES" sz="2400"/>
              <a:t>        days+=</a:t>
            </a:r>
            <a:r>
              <a:rPr lang="es-ES" sz="2400" dirty="0"/>
              <a:t>1+(y-2001)/4-(y-2001)/100+(y-2001)/400;</a:t>
            </a:r>
            <a:endParaRPr lang="en-GB" sz="2400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999" advTm="1398"/>
    </mc:Choice>
    <mc:Fallback>
      <p:transition spd="slow" advTm="1398"/>
    </mc:Fallback>
  </mc:AlternateContent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5098</Words>
  <Application>WPS 演示</Application>
  <PresentationFormat>宽屏</PresentationFormat>
  <Paragraphs>401</Paragraphs>
  <Slides>20</Slides>
  <Notes>13</Notes>
  <HiddenSlides>0</HiddenSlides>
  <MMClips>0</MMClips>
  <ScaleCrop>false</ScaleCrop>
  <HeadingPairs>
    <vt:vector size="6" baseType="variant">
      <vt:variant>
        <vt:lpstr>已用的字体</vt:lpstr>
      </vt:variant>
      <vt:variant>
        <vt:i4>12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20</vt:i4>
      </vt:variant>
    </vt:vector>
  </HeadingPairs>
  <TitlesOfParts>
    <vt:vector size="33" baseType="lpstr">
      <vt:lpstr>Arial</vt:lpstr>
      <vt:lpstr>宋体</vt:lpstr>
      <vt:lpstr>Wingdings</vt:lpstr>
      <vt:lpstr>Microsoft YaHei UI</vt:lpstr>
      <vt:lpstr>Yu Gothic UI</vt:lpstr>
      <vt:lpstr>微软雅黑</vt:lpstr>
      <vt:lpstr>Calibri</vt:lpstr>
      <vt:lpstr>等线</vt:lpstr>
      <vt:lpstr>Arial Unicode MS</vt:lpstr>
      <vt:lpstr>等线 Light</vt:lpstr>
      <vt:lpstr>Calibri Light</vt:lpstr>
      <vt:lpstr>Times New Roman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Jiemin Xie</dc:creator>
  <cp:lastModifiedBy>cwy</cp:lastModifiedBy>
  <cp:revision>24</cp:revision>
  <dcterms:created xsi:type="dcterms:W3CDTF">2022-10-14T23:47:00Z</dcterms:created>
  <dcterms:modified xsi:type="dcterms:W3CDTF">2025-01-02T05:17:25Z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D5205DBB4077497296D5651407F63565_13</vt:lpwstr>
  </property>
  <property fmtid="{D5CDD505-2E9C-101B-9397-08002B2CF9AE}" pid="3" name="KSOProductBuildVer">
    <vt:lpwstr>2052-12.1.0.19770</vt:lpwstr>
  </property>
</Properties>
</file>