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507" r:id="rId3"/>
    <p:sldId id="508" r:id="rId5"/>
    <p:sldId id="569" r:id="rId6"/>
    <p:sldId id="570" r:id="rId7"/>
    <p:sldId id="571" r:id="rId8"/>
    <p:sldId id="573" r:id="rId9"/>
    <p:sldId id="572" r:id="rId10"/>
    <p:sldId id="609" r:id="rId11"/>
    <p:sldId id="610" r:id="rId12"/>
    <p:sldId id="575" r:id="rId13"/>
    <p:sldId id="574" r:id="rId14"/>
    <p:sldId id="576" r:id="rId15"/>
    <p:sldId id="577" r:id="rId16"/>
    <p:sldId id="611" r:id="rId17"/>
    <p:sldId id="612" r:id="rId18"/>
    <p:sldId id="557" r:id="rId19"/>
    <p:sldId id="614" r:id="rId20"/>
    <p:sldId id="615" r:id="rId21"/>
    <p:sldId id="613" r:id="rId22"/>
    <p:sldId id="562" r:id="rId23"/>
    <p:sldId id="558" r:id="rId24"/>
    <p:sldId id="556" r:id="rId25"/>
    <p:sldId id="559" r:id="rId26"/>
    <p:sldId id="561" r:id="rId27"/>
    <p:sldId id="560" r:id="rId28"/>
    <p:sldId id="27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85781" autoAdjust="0"/>
  </p:normalViewPr>
  <p:slideViewPr>
    <p:cSldViewPr snapToGrid="0">
      <p:cViewPr>
        <p:scale>
          <a:sx n="125" d="100"/>
          <a:sy n="125" d="100"/>
        </p:scale>
        <p:origin x="632" y="3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572857-FFBD-4B86-BE12-8D72FF931B1A}" type="datetimeFigureOut">
              <a:rPr lang="en-GB" smtClean="0"/>
            </a:fld>
            <a:endParaRPr lang="en-GB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GB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1E5C80-EA2E-40CE-8CBF-2DF468BC7F98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EAD77-486C-432B-9EE9-E6FD5C91EB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F685B-7A8E-44C5-B214-E4CD23CDB3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F685B-7A8E-44C5-B214-E4CD23CDB3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EAD77-486C-432B-9EE9-E6FD5C91EB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F685B-7A8E-44C5-B214-E4CD23CDB3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F685B-7A8E-44C5-B214-E4CD23CDB3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F685B-7A8E-44C5-B214-E4CD23CDB3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F685B-7A8E-44C5-B214-E4CD23CDB3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F685B-7A8E-44C5-B214-E4CD23CDB3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F685B-7A8E-44C5-B214-E4CD23CDB3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F685B-7A8E-44C5-B214-E4CD23CDB3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F685B-7A8E-44C5-B214-E4CD23CDB3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GB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37E22-FEFF-4A75-ACD3-D0B59E424726}" type="datetimeFigureOut">
              <a:rPr lang="en-GB" smtClean="0"/>
            </a:fld>
            <a:endParaRPr lang="en-GB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909F3-0B0E-43C5-8A20-EF5A1929CC7B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GB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37E22-FEFF-4A75-ACD3-D0B59E424726}" type="datetimeFigureOut">
              <a:rPr lang="en-GB" smtClean="0"/>
            </a:fld>
            <a:endParaRPr lang="en-GB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909F3-0B0E-43C5-8A20-EF5A1929CC7B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GB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37E22-FEFF-4A75-ACD3-D0B59E424726}" type="datetimeFigureOut">
              <a:rPr lang="en-GB" smtClean="0"/>
            </a:fld>
            <a:endParaRPr lang="en-GB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909F3-0B0E-43C5-8A20-EF5A1929CC7B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r>
              <a:rPr lang="en-US" altLang="zh-CN" dirty="0"/>
              <a:t>——</a:t>
            </a:r>
            <a:r>
              <a:rPr lang="zh-CN" altLang="en-US" dirty="0"/>
              <a:t>智能工程学院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7" name="圆角矩形 10"/>
          <p:cNvSpPr/>
          <p:nvPr userDrawn="1"/>
        </p:nvSpPr>
        <p:spPr>
          <a:xfrm>
            <a:off x="-254000" y="227083"/>
            <a:ext cx="898070" cy="439668"/>
          </a:xfrm>
          <a:prstGeom prst="roundRect">
            <a:avLst>
              <a:gd name="adj" fmla="val 50000"/>
            </a:avLst>
          </a:prstGeom>
          <a:solidFill>
            <a:srgbClr val="014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>
            <a:off x="3366655" y="217491"/>
            <a:ext cx="9314241" cy="439541"/>
            <a:chOff x="2584397" y="217491"/>
            <a:chExt cx="10096500" cy="439541"/>
          </a:xfrm>
        </p:grpSpPr>
        <p:sp>
          <p:nvSpPr>
            <p:cNvPr id="9" name="圆角矩形 9"/>
            <p:cNvSpPr/>
            <p:nvPr/>
          </p:nvSpPr>
          <p:spPr>
            <a:xfrm>
              <a:off x="2584397" y="217491"/>
              <a:ext cx="10083800" cy="328609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圆角矩形 13"/>
            <p:cNvSpPr/>
            <p:nvPr/>
          </p:nvSpPr>
          <p:spPr>
            <a:xfrm flipV="1">
              <a:off x="2597097" y="621032"/>
              <a:ext cx="10083800" cy="36000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6" name="图片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44"/>
          <a:stretch>
            <a:fillRect/>
          </a:stretch>
        </p:blipFill>
        <p:spPr>
          <a:xfrm>
            <a:off x="10733656" y="176254"/>
            <a:ext cx="1264639" cy="444778"/>
          </a:xfrm>
          <a:prstGeom prst="rect">
            <a:avLst/>
          </a:prstGeom>
        </p:spPr>
      </p:pic>
      <p:sp>
        <p:nvSpPr>
          <p:cNvPr id="18" name="文本占位符 17"/>
          <p:cNvSpPr>
            <a:spLocks noGrp="1"/>
          </p:cNvSpPr>
          <p:nvPr>
            <p:ph type="body" sz="quarter" idx="13"/>
          </p:nvPr>
        </p:nvSpPr>
        <p:spPr>
          <a:xfrm>
            <a:off x="-254000" y="227083"/>
            <a:ext cx="914400" cy="9144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GB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37E22-FEFF-4A75-ACD3-D0B59E424726}" type="datetimeFigureOut">
              <a:rPr lang="en-GB" smtClean="0"/>
            </a:fld>
            <a:endParaRPr lang="en-GB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909F3-0B0E-43C5-8A20-EF5A1929CC7B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37E22-FEFF-4A75-ACD3-D0B59E424726}" type="datetimeFigureOut">
              <a:rPr lang="en-GB" smtClean="0"/>
            </a:fld>
            <a:endParaRPr lang="en-GB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909F3-0B0E-43C5-8A20-EF5A1929CC7B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GB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GB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37E22-FEFF-4A75-ACD3-D0B59E424726}" type="datetimeFigureOut">
              <a:rPr lang="en-GB" smtClean="0"/>
            </a:fld>
            <a:endParaRPr lang="en-GB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909F3-0B0E-43C5-8A20-EF5A1929CC7B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GB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GB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37E22-FEFF-4A75-ACD3-D0B59E424726}" type="datetimeFigureOut">
              <a:rPr lang="en-GB" smtClean="0"/>
            </a:fld>
            <a:endParaRPr lang="en-GB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909F3-0B0E-43C5-8A20-EF5A1929CC7B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37E22-FEFF-4A75-ACD3-D0B59E424726}" type="datetimeFigureOut">
              <a:rPr lang="en-GB" smtClean="0"/>
            </a:fld>
            <a:endParaRPr lang="en-GB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909F3-0B0E-43C5-8A20-EF5A1929CC7B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37E22-FEFF-4A75-ACD3-D0B59E424726}" type="datetimeFigureOut">
              <a:rPr lang="en-GB" smtClean="0"/>
            </a:fld>
            <a:endParaRPr lang="en-GB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909F3-0B0E-43C5-8A20-EF5A1929CC7B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GB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37E22-FEFF-4A75-ACD3-D0B59E424726}" type="datetimeFigureOut">
              <a:rPr lang="en-GB" smtClean="0"/>
            </a:fld>
            <a:endParaRPr lang="en-GB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909F3-0B0E-43C5-8A20-EF5A1929CC7B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37E22-FEFF-4A75-ACD3-D0B59E424726}" type="datetimeFigureOut">
              <a:rPr lang="en-GB" smtClean="0"/>
            </a:fld>
            <a:endParaRPr lang="en-GB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909F3-0B0E-43C5-8A20-EF5A1929CC7B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GB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37E22-FEFF-4A75-ACD3-D0B59E424726}" type="datetimeFigureOut">
              <a:rPr lang="en-GB" smtClean="0"/>
            </a:fld>
            <a:endParaRPr lang="en-GB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909F3-0B0E-43C5-8A20-EF5A1929CC7B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3.GIF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5.GIF"/><Relationship Id="rId1" Type="http://schemas.openxmlformats.org/officeDocument/2006/relationships/image" Target="../media/image24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12.xml"/><Relationship Id="rId2" Type="http://schemas.microsoft.com/office/2007/relationships/hdphoto" Target="../media/image4.wdp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9" Type="http://schemas.openxmlformats.org/officeDocument/2006/relationships/slideLayout" Target="../slideLayouts/slideLayout12.xml"/><Relationship Id="rId18" Type="http://schemas.openxmlformats.org/officeDocument/2006/relationships/tags" Target="../tags/tag17.xml"/><Relationship Id="rId17" Type="http://schemas.openxmlformats.org/officeDocument/2006/relationships/image" Target="../media/image11.png"/><Relationship Id="rId16" Type="http://schemas.openxmlformats.org/officeDocument/2006/relationships/tags" Target="../tags/tag16.xml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23" r="14726" b="48018"/>
          <a:stretch>
            <a:fillRect/>
          </a:stretch>
        </p:blipFill>
        <p:spPr>
          <a:xfrm>
            <a:off x="15050" y="4882317"/>
            <a:ext cx="5870824" cy="1975682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693001" y="-384433"/>
            <a:ext cx="2780268" cy="3063728"/>
            <a:chOff x="4705866" y="0"/>
            <a:chExt cx="2780268" cy="3063728"/>
          </a:xfrm>
        </p:grpSpPr>
        <p:sp>
          <p:nvSpPr>
            <p:cNvPr id="28" name="任意多边形 27"/>
            <p:cNvSpPr/>
            <p:nvPr/>
          </p:nvSpPr>
          <p:spPr>
            <a:xfrm>
              <a:off x="4705866" y="0"/>
              <a:ext cx="2780268" cy="3063728"/>
            </a:xfrm>
            <a:custGeom>
              <a:avLst/>
              <a:gdLst>
                <a:gd name="connsiteX0" fmla="*/ 0 w 2780268"/>
                <a:gd name="connsiteY0" fmla="*/ 0 h 3063728"/>
                <a:gd name="connsiteX1" fmla="*/ 2780268 w 2780268"/>
                <a:gd name="connsiteY1" fmla="*/ 0 h 3063728"/>
                <a:gd name="connsiteX2" fmla="*/ 2780268 w 2780268"/>
                <a:gd name="connsiteY2" fmla="*/ 1673594 h 3063728"/>
                <a:gd name="connsiteX3" fmla="*/ 1390134 w 2780268"/>
                <a:gd name="connsiteY3" fmla="*/ 3063728 h 3063728"/>
                <a:gd name="connsiteX4" fmla="*/ 0 w 2780268"/>
                <a:gd name="connsiteY4" fmla="*/ 1673594 h 3063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0268" h="3063728">
                  <a:moveTo>
                    <a:pt x="0" y="0"/>
                  </a:moveTo>
                  <a:lnTo>
                    <a:pt x="2780268" y="0"/>
                  </a:lnTo>
                  <a:lnTo>
                    <a:pt x="2780268" y="1673594"/>
                  </a:lnTo>
                  <a:cubicBezTo>
                    <a:pt x="2780268" y="2441344"/>
                    <a:pt x="2157884" y="3063728"/>
                    <a:pt x="1390134" y="3063728"/>
                  </a:cubicBezTo>
                  <a:cubicBezTo>
                    <a:pt x="622384" y="3063728"/>
                    <a:pt x="0" y="2441344"/>
                    <a:pt x="0" y="1673594"/>
                  </a:cubicBezTo>
                  <a:close/>
                </a:path>
              </a:pathLst>
            </a:cu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875891" y="408799"/>
              <a:ext cx="2439190" cy="2439192"/>
              <a:chOff x="5007734" y="902247"/>
              <a:chExt cx="2543685" cy="2543686"/>
            </a:xfrm>
          </p:grpSpPr>
          <p:sp>
            <p:nvSpPr>
              <p:cNvPr id="8" name="椭圆 7"/>
              <p:cNvSpPr/>
              <p:nvPr/>
            </p:nvSpPr>
            <p:spPr>
              <a:xfrm>
                <a:off x="5007734" y="902247"/>
                <a:ext cx="2543685" cy="254368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8E8E8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139700" dist="38100" dir="5400000" algn="t" rotWithShape="0">
                  <a:prstClr val="black">
                    <a:alpha val="1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椭圆 8"/>
              <p:cNvSpPr/>
              <p:nvPr/>
            </p:nvSpPr>
            <p:spPr>
              <a:xfrm rot="10800000">
                <a:off x="5160137" y="1054647"/>
                <a:ext cx="2213120" cy="22131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8E8E8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innerShdw blurRad="88900">
                  <a:prstClr val="black">
                    <a:alpha val="16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4" name="矩形 13"/>
          <p:cNvSpPr/>
          <p:nvPr/>
        </p:nvSpPr>
        <p:spPr>
          <a:xfrm>
            <a:off x="52349" y="4882316"/>
            <a:ext cx="12192000" cy="1975683"/>
          </a:xfrm>
          <a:prstGeom prst="rect">
            <a:avLst/>
          </a:prstGeom>
          <a:gradFill flip="none" rotWithShape="1">
            <a:gsLst>
              <a:gs pos="0">
                <a:srgbClr val="014924"/>
              </a:gs>
              <a:gs pos="51000">
                <a:srgbClr val="014924"/>
              </a:gs>
              <a:gs pos="80000">
                <a:srgbClr val="014924">
                  <a:alpha val="80000"/>
                </a:srgbClr>
              </a:gs>
              <a:gs pos="100000">
                <a:srgbClr val="014924"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52349" y="4712679"/>
            <a:ext cx="12192000" cy="77108"/>
          </a:xfrm>
          <a:prstGeom prst="rect">
            <a:avLst/>
          </a:prstGeom>
          <a:solidFill>
            <a:srgbClr val="014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914400" y="2806683"/>
            <a:ext cx="100106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>
                <a:solidFill>
                  <a:srgbClr val="0149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8000" b="1" dirty="0">
                <a:solidFill>
                  <a:srgbClr val="0149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语言程序设计</a:t>
            </a:r>
            <a:endParaRPr lang="zh-CN" altLang="en-US" sz="8000" b="1" dirty="0">
              <a:solidFill>
                <a:srgbClr val="01492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804" y="266201"/>
            <a:ext cx="1936392" cy="1930811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F4D7D-5AB0-BF4F-AE2A-D1BE72532D43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17" name="TextBox 3"/>
          <p:cNvSpPr txBox="1"/>
          <p:nvPr/>
        </p:nvSpPr>
        <p:spPr>
          <a:xfrm>
            <a:off x="1747261" y="5142766"/>
            <a:ext cx="8277225" cy="95410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谢洁旻 中山大学智能工程学院</a:t>
            </a:r>
            <a:endParaRPr lang="en-GB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邮箱： </a:t>
            </a:r>
            <a:r>
              <a:rPr lang="en-GB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xiejm28@mail.sysu.edu.cn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 advTm="742"/>
    </mc:Choice>
    <mc:Fallback>
      <p:transition spd="slow" advTm="74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60392" y="813826"/>
            <a:ext cx="358695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2800" b="0" i="0" dirty="0">
                <a:solidFill>
                  <a:srgbClr val="31354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b="0" i="0" dirty="0">
                <a:solidFill>
                  <a:srgbClr val="31354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800" b="0" i="0" dirty="0">
                <a:solidFill>
                  <a:srgbClr val="31354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SIN</a:t>
            </a:r>
            <a:r>
              <a:rPr lang="zh-CN" altLang="en-US" sz="2800" b="0" i="0" dirty="0">
                <a:solidFill>
                  <a:srgbClr val="31354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函数曲线</a:t>
            </a:r>
            <a:endParaRPr lang="zh-CN" altLang="en-US" sz="2800" b="0" i="0" dirty="0">
              <a:solidFill>
                <a:srgbClr val="31354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2800" b="0" i="0" dirty="0">
              <a:solidFill>
                <a:srgbClr val="31354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2800" b="0" i="0" dirty="0">
                <a:solidFill>
                  <a:srgbClr val="31354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编写程序在屏幕上打印如下的</a:t>
            </a:r>
            <a:r>
              <a:rPr lang="en-US" altLang="zh-CN" sz="2800" b="0" i="0" dirty="0">
                <a:solidFill>
                  <a:srgbClr val="31354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SIN</a:t>
            </a:r>
            <a:r>
              <a:rPr lang="zh-CN" altLang="en-US" sz="2800" b="0" i="0" dirty="0">
                <a:solidFill>
                  <a:srgbClr val="31354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函数曲线。注意，采用循环语句和</a:t>
            </a:r>
            <a:r>
              <a:rPr lang="en-US" altLang="zh-CN" sz="2800" b="0" i="0" dirty="0" err="1">
                <a:solidFill>
                  <a:srgbClr val="31354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math.h</a:t>
            </a:r>
            <a:r>
              <a:rPr lang="zh-CN" altLang="en-US" sz="2800" b="0" i="0" dirty="0">
                <a:solidFill>
                  <a:srgbClr val="31354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中的</a:t>
            </a:r>
            <a:r>
              <a:rPr lang="en-US" altLang="zh-CN" sz="2800" b="0" i="0" dirty="0">
                <a:solidFill>
                  <a:srgbClr val="31354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sin</a:t>
            </a:r>
            <a:r>
              <a:rPr lang="zh-CN" altLang="en-US" sz="2800" b="0" i="0" dirty="0">
                <a:solidFill>
                  <a:srgbClr val="31354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函数来编写程序输出曲线，不能直接用输出函数直接输出。</a:t>
            </a:r>
            <a:endParaRPr lang="zh-CN" altLang="en-US" sz="2800" b="0" i="0" dirty="0">
              <a:solidFill>
                <a:srgbClr val="323233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日期占位符 2"/>
          <p:cNvSpPr txBox="1"/>
          <p:nvPr/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646476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 descr="160144563154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603" y="1264460"/>
            <a:ext cx="7297197" cy="417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60392" y="813826"/>
            <a:ext cx="358695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2800" b="0" i="0" dirty="0">
                <a:solidFill>
                  <a:srgbClr val="31354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b="0" i="0" dirty="0">
                <a:solidFill>
                  <a:srgbClr val="31354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800" b="0" i="0" dirty="0">
                <a:solidFill>
                  <a:srgbClr val="31354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SIN</a:t>
            </a:r>
            <a:r>
              <a:rPr lang="zh-CN" altLang="en-US" sz="2800" b="0" i="0" dirty="0">
                <a:solidFill>
                  <a:srgbClr val="31354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函数曲线</a:t>
            </a:r>
            <a:endParaRPr lang="zh-CN" altLang="en-US" sz="2800" b="0" i="0" dirty="0">
              <a:solidFill>
                <a:srgbClr val="31354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2800" b="0" i="0" dirty="0">
              <a:solidFill>
                <a:srgbClr val="31354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2800" b="0" i="0" dirty="0">
                <a:solidFill>
                  <a:srgbClr val="31354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编写程序在屏幕上打印如下的</a:t>
            </a:r>
            <a:r>
              <a:rPr lang="en-US" altLang="zh-CN" sz="2800" b="0" i="0" dirty="0">
                <a:solidFill>
                  <a:srgbClr val="31354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SIN</a:t>
            </a:r>
            <a:r>
              <a:rPr lang="zh-CN" altLang="en-US" sz="2800" b="0" i="0" dirty="0">
                <a:solidFill>
                  <a:srgbClr val="31354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函数曲线。注意，采用循环语句和</a:t>
            </a:r>
            <a:r>
              <a:rPr lang="en-US" altLang="zh-CN" sz="2800" b="0" i="0" dirty="0" err="1">
                <a:solidFill>
                  <a:srgbClr val="31354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math.h</a:t>
            </a:r>
            <a:r>
              <a:rPr lang="zh-CN" altLang="en-US" sz="2800" b="0" i="0" dirty="0">
                <a:solidFill>
                  <a:srgbClr val="31354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中的</a:t>
            </a:r>
            <a:r>
              <a:rPr lang="en-US" altLang="zh-CN" sz="2800" b="0" i="0" dirty="0">
                <a:solidFill>
                  <a:srgbClr val="31354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sin</a:t>
            </a:r>
            <a:r>
              <a:rPr lang="zh-CN" altLang="en-US" sz="2800" b="0" i="0" dirty="0">
                <a:solidFill>
                  <a:srgbClr val="31354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函数来编写程序输出曲线，不能直接用输出函数直接输出。</a:t>
            </a:r>
            <a:endParaRPr lang="zh-CN" altLang="en-US" sz="2800" b="0" i="0" dirty="0">
              <a:solidFill>
                <a:srgbClr val="323233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747806" y="-33487"/>
            <a:ext cx="8296211" cy="692497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200" dirty="0"/>
              <a:t>#include &lt;</a:t>
            </a:r>
            <a:r>
              <a:rPr lang="en-GB" sz="1200" dirty="0" err="1"/>
              <a:t>stdio.h</a:t>
            </a:r>
            <a:r>
              <a:rPr lang="en-GB" sz="1200" dirty="0"/>
              <a:t>&gt;</a:t>
            </a:r>
            <a:endParaRPr lang="en-GB" sz="1200" dirty="0"/>
          </a:p>
          <a:p>
            <a:r>
              <a:rPr lang="en-GB" sz="1200" dirty="0"/>
              <a:t>#include &lt;</a:t>
            </a:r>
            <a:r>
              <a:rPr lang="en-GB" sz="1200" dirty="0" err="1"/>
              <a:t>math.h</a:t>
            </a:r>
            <a:r>
              <a:rPr lang="en-GB" sz="1200" dirty="0"/>
              <a:t>&gt;</a:t>
            </a:r>
            <a:endParaRPr lang="en-GB" sz="1200" dirty="0"/>
          </a:p>
          <a:p>
            <a:r>
              <a:rPr lang="en-GB" sz="1200" dirty="0"/>
              <a:t>int main(){</a:t>
            </a:r>
            <a:endParaRPr lang="en-GB" sz="1200" dirty="0"/>
          </a:p>
          <a:p>
            <a:r>
              <a:rPr lang="en-GB" sz="1200" dirty="0"/>
              <a:t>   //</a:t>
            </a:r>
            <a:r>
              <a:rPr lang="zh-CN" altLang="en-US" sz="1200" dirty="0"/>
              <a:t>从</a:t>
            </a:r>
            <a:r>
              <a:rPr lang="en-US" altLang="zh-CN" sz="1200" dirty="0"/>
              <a:t>0</a:t>
            </a:r>
            <a:r>
              <a:rPr lang="zh-CN" altLang="en-US" sz="1200" dirty="0"/>
              <a:t>到</a:t>
            </a:r>
            <a:r>
              <a:rPr lang="en-US" altLang="zh-CN" sz="1200" dirty="0"/>
              <a:t>360</a:t>
            </a:r>
            <a:r>
              <a:rPr lang="zh-CN" altLang="en-US" sz="1200" dirty="0"/>
              <a:t>，间隔为</a:t>
            </a:r>
            <a:r>
              <a:rPr lang="en-US" altLang="zh-CN" sz="1200" dirty="0"/>
              <a:t>15</a:t>
            </a:r>
            <a:endParaRPr lang="en-US" altLang="zh-CN" sz="1200" dirty="0"/>
          </a:p>
          <a:p>
            <a:r>
              <a:rPr lang="en-GB" sz="1200" dirty="0"/>
              <a:t>     int </a:t>
            </a:r>
            <a:r>
              <a:rPr lang="en-GB" sz="1200" dirty="0" err="1"/>
              <a:t>i</a:t>
            </a:r>
            <a:r>
              <a:rPr lang="en-GB" sz="1200" dirty="0"/>
              <a:t>=0,j=0;</a:t>
            </a:r>
            <a:endParaRPr lang="en-GB" sz="1200" dirty="0"/>
          </a:p>
          <a:p>
            <a:r>
              <a:rPr lang="en-GB" sz="1200" dirty="0"/>
              <a:t>     double t;</a:t>
            </a:r>
            <a:endParaRPr lang="en-GB" sz="1200" dirty="0"/>
          </a:p>
          <a:p>
            <a:r>
              <a:rPr lang="en-GB" sz="1200" dirty="0"/>
              <a:t>     double zero=1e-6;</a:t>
            </a:r>
            <a:endParaRPr lang="en-GB" sz="1200" dirty="0"/>
          </a:p>
          <a:p>
            <a:r>
              <a:rPr lang="en-GB" sz="1200" dirty="0"/>
              <a:t>    //</a:t>
            </a:r>
            <a:r>
              <a:rPr lang="zh-CN" altLang="en-US" sz="1200" dirty="0"/>
              <a:t>打印</a:t>
            </a:r>
            <a:r>
              <a:rPr lang="en-GB" sz="1200" dirty="0"/>
              <a:t>y</a:t>
            </a:r>
            <a:r>
              <a:rPr lang="zh-CN" altLang="en-US" sz="1200" dirty="0"/>
              <a:t>轴</a:t>
            </a:r>
            <a:endParaRPr lang="zh-CN" altLang="en-US" sz="1200" dirty="0"/>
          </a:p>
          <a:p>
            <a:r>
              <a:rPr lang="zh-CN" altLang="en-US" sz="1200" dirty="0"/>
              <a:t>    </a:t>
            </a:r>
            <a:r>
              <a:rPr lang="en-GB" sz="1200" dirty="0" err="1"/>
              <a:t>printf</a:t>
            </a:r>
            <a:r>
              <a:rPr lang="en-GB" sz="1200" dirty="0"/>
              <a:t>("**********************************************************\n");</a:t>
            </a:r>
            <a:endParaRPr lang="en-GB" sz="1200" dirty="0"/>
          </a:p>
          <a:p>
            <a:r>
              <a:rPr lang="en-GB" sz="1200" dirty="0"/>
              <a:t>    for (j=0;j &lt;=360;j=j+15){</a:t>
            </a:r>
            <a:endParaRPr lang="en-GB" sz="1200" dirty="0"/>
          </a:p>
          <a:p>
            <a:r>
              <a:rPr lang="en-GB" sz="1200" dirty="0"/>
              <a:t>        t=sin(2*3.1415926*j/360);//sin</a:t>
            </a:r>
            <a:r>
              <a:rPr lang="zh-CN" altLang="en-US" sz="1200" dirty="0"/>
              <a:t>函数用的单位是弧度</a:t>
            </a:r>
            <a:endParaRPr lang="zh-CN" altLang="en-US" sz="1200" dirty="0"/>
          </a:p>
          <a:p>
            <a:r>
              <a:rPr lang="zh-CN" altLang="en-US" sz="1200" dirty="0"/>
              <a:t>        </a:t>
            </a:r>
            <a:r>
              <a:rPr lang="en-GB" sz="1200" dirty="0" err="1"/>
              <a:t>printf</a:t>
            </a:r>
            <a:r>
              <a:rPr lang="en-GB" sz="1200" dirty="0"/>
              <a:t>("sin(%3d)=%+.4lf",j,t);//</a:t>
            </a:r>
            <a:r>
              <a:rPr lang="zh-CN" altLang="en-US" sz="1200" dirty="0"/>
              <a:t>格式设置</a:t>
            </a:r>
            <a:endParaRPr lang="zh-CN" altLang="en-US" sz="1200" dirty="0"/>
          </a:p>
          <a:p>
            <a:r>
              <a:rPr lang="zh-CN" altLang="en-US" sz="1200" dirty="0"/>
              <a:t>        </a:t>
            </a:r>
            <a:r>
              <a:rPr lang="en-GB" sz="1200" dirty="0"/>
              <a:t>if (t&gt;zero){</a:t>
            </a:r>
            <a:endParaRPr lang="en-GB" sz="1200" dirty="0"/>
          </a:p>
          <a:p>
            <a:r>
              <a:rPr lang="en-GB" sz="1200" dirty="0"/>
              <a:t>            for (</a:t>
            </a:r>
            <a:r>
              <a:rPr lang="en-GB" sz="1200" dirty="0" err="1"/>
              <a:t>i</a:t>
            </a:r>
            <a:r>
              <a:rPr lang="en-GB" sz="1200" dirty="0"/>
              <a:t>=0;i &lt;24;i++)</a:t>
            </a:r>
            <a:endParaRPr lang="en-GB" sz="1200" dirty="0"/>
          </a:p>
          <a:p>
            <a:r>
              <a:rPr lang="en-GB" sz="1200" dirty="0"/>
              <a:t>                </a:t>
            </a:r>
            <a:r>
              <a:rPr lang="en-GB" sz="1200" dirty="0" err="1"/>
              <a:t>printf</a:t>
            </a:r>
            <a:r>
              <a:rPr lang="en-GB" sz="1200" dirty="0"/>
              <a:t>(" ");</a:t>
            </a:r>
            <a:endParaRPr lang="en-GB" sz="1200" dirty="0"/>
          </a:p>
          <a:p>
            <a:r>
              <a:rPr lang="en-GB" sz="1200" dirty="0"/>
              <a:t>            </a:t>
            </a:r>
            <a:r>
              <a:rPr lang="en-GB" sz="1200" dirty="0" err="1"/>
              <a:t>printf</a:t>
            </a:r>
            <a:r>
              <a:rPr lang="en-GB" sz="1200" dirty="0"/>
              <a:t>("*");</a:t>
            </a:r>
            <a:endParaRPr lang="en-GB" sz="1200" dirty="0"/>
          </a:p>
          <a:p>
            <a:r>
              <a:rPr lang="en-GB" sz="1200" dirty="0"/>
              <a:t>            for (</a:t>
            </a:r>
            <a:r>
              <a:rPr lang="en-GB" sz="1200" dirty="0" err="1"/>
              <a:t>i</a:t>
            </a:r>
            <a:r>
              <a:rPr lang="en-GB" sz="1200" dirty="0"/>
              <a:t>=0;i &lt;t*16;i++)</a:t>
            </a:r>
            <a:endParaRPr lang="en-GB" sz="1200" dirty="0"/>
          </a:p>
          <a:p>
            <a:r>
              <a:rPr lang="en-GB" sz="1200" dirty="0"/>
              <a:t>                </a:t>
            </a:r>
            <a:r>
              <a:rPr lang="en-GB" sz="1200" dirty="0" err="1"/>
              <a:t>printf</a:t>
            </a:r>
            <a:r>
              <a:rPr lang="en-GB" sz="1200" dirty="0"/>
              <a:t>(" ");</a:t>
            </a:r>
            <a:endParaRPr lang="en-GB" sz="1200" dirty="0"/>
          </a:p>
          <a:p>
            <a:r>
              <a:rPr lang="en-GB" sz="1200" dirty="0"/>
              <a:t>            </a:t>
            </a:r>
            <a:r>
              <a:rPr lang="en-GB" sz="1200" dirty="0" err="1"/>
              <a:t>printf</a:t>
            </a:r>
            <a:r>
              <a:rPr lang="en-GB" sz="1200" dirty="0"/>
              <a:t>("*");</a:t>
            </a:r>
            <a:endParaRPr lang="en-GB" sz="1200" dirty="0"/>
          </a:p>
          <a:p>
            <a:r>
              <a:rPr lang="en-GB" sz="1200" dirty="0"/>
              <a:t>        }//t&gt;0</a:t>
            </a:r>
            <a:r>
              <a:rPr lang="zh-CN" altLang="en-US" sz="1200" dirty="0"/>
              <a:t>的情况</a:t>
            </a:r>
            <a:endParaRPr lang="zh-CN" altLang="en-US" sz="1200" dirty="0"/>
          </a:p>
          <a:p>
            <a:r>
              <a:rPr lang="zh-CN" altLang="en-US" sz="1200" dirty="0"/>
              <a:t>        </a:t>
            </a:r>
            <a:r>
              <a:rPr lang="en-GB" sz="1200" dirty="0"/>
              <a:t>else if (t &lt;-zero){</a:t>
            </a:r>
            <a:endParaRPr lang="en-GB" sz="1200" dirty="0"/>
          </a:p>
          <a:p>
            <a:r>
              <a:rPr lang="en-GB" sz="1200" dirty="0"/>
              <a:t>            for (</a:t>
            </a:r>
            <a:r>
              <a:rPr lang="en-GB" sz="1200" dirty="0" err="1"/>
              <a:t>i</a:t>
            </a:r>
            <a:r>
              <a:rPr lang="en-GB" sz="1200" dirty="0"/>
              <a:t>=0;i &lt;24+t*16;i++)</a:t>
            </a:r>
            <a:endParaRPr lang="en-GB" sz="1200" dirty="0"/>
          </a:p>
          <a:p>
            <a:r>
              <a:rPr lang="en-GB" sz="1200" dirty="0"/>
              <a:t>                </a:t>
            </a:r>
            <a:r>
              <a:rPr lang="en-GB" sz="1200" dirty="0" err="1"/>
              <a:t>printf</a:t>
            </a:r>
            <a:r>
              <a:rPr lang="en-GB" sz="1200" dirty="0"/>
              <a:t>(" ");</a:t>
            </a:r>
            <a:endParaRPr lang="en-GB" sz="1200" dirty="0"/>
          </a:p>
          <a:p>
            <a:r>
              <a:rPr lang="en-GB" sz="1200" dirty="0"/>
              <a:t>            </a:t>
            </a:r>
            <a:r>
              <a:rPr lang="en-GB" sz="1200" dirty="0" err="1"/>
              <a:t>printf</a:t>
            </a:r>
            <a:r>
              <a:rPr lang="en-GB" sz="1200" dirty="0"/>
              <a:t>("*");</a:t>
            </a:r>
            <a:endParaRPr lang="en-GB" sz="1200" dirty="0"/>
          </a:p>
          <a:p>
            <a:r>
              <a:rPr lang="en-GB" sz="1200" dirty="0"/>
              <a:t>            for (</a:t>
            </a:r>
            <a:r>
              <a:rPr lang="en-GB" sz="1200" dirty="0" err="1"/>
              <a:t>i</a:t>
            </a:r>
            <a:r>
              <a:rPr lang="en-GB" sz="1200" dirty="0"/>
              <a:t>=0;i &lt;-t*16-2;i++)</a:t>
            </a:r>
            <a:endParaRPr lang="en-GB" sz="1200" dirty="0"/>
          </a:p>
          <a:p>
            <a:r>
              <a:rPr lang="en-GB" sz="1200" dirty="0"/>
              <a:t>                </a:t>
            </a:r>
            <a:r>
              <a:rPr lang="en-GB" sz="1200" dirty="0" err="1"/>
              <a:t>printf</a:t>
            </a:r>
            <a:r>
              <a:rPr lang="en-GB" sz="1200" dirty="0"/>
              <a:t>(" ");</a:t>
            </a:r>
            <a:endParaRPr lang="en-GB" sz="1200" dirty="0"/>
          </a:p>
          <a:p>
            <a:r>
              <a:rPr lang="en-GB" sz="1200" dirty="0"/>
              <a:t>            </a:t>
            </a:r>
            <a:r>
              <a:rPr lang="en-GB" sz="1200" dirty="0" err="1"/>
              <a:t>printf</a:t>
            </a:r>
            <a:r>
              <a:rPr lang="en-GB" sz="1200" dirty="0"/>
              <a:t>("*");</a:t>
            </a:r>
            <a:endParaRPr lang="en-GB" sz="1200" dirty="0"/>
          </a:p>
          <a:p>
            <a:r>
              <a:rPr lang="en-GB" sz="1200" dirty="0"/>
              <a:t>        }//t&lt;0</a:t>
            </a:r>
            <a:r>
              <a:rPr lang="zh-CN" altLang="en-US" sz="1200" dirty="0"/>
              <a:t>的情况</a:t>
            </a:r>
            <a:endParaRPr lang="zh-CN" altLang="en-US" sz="1200" dirty="0"/>
          </a:p>
          <a:p>
            <a:r>
              <a:rPr lang="zh-CN" altLang="en-US" sz="1200" dirty="0"/>
              <a:t>		</a:t>
            </a:r>
            <a:r>
              <a:rPr lang="en-GB" sz="1200" dirty="0"/>
              <a:t>else {</a:t>
            </a:r>
            <a:endParaRPr lang="en-GB" sz="1200" dirty="0"/>
          </a:p>
          <a:p>
            <a:r>
              <a:rPr lang="en-GB" sz="1200" dirty="0"/>
              <a:t>            for (</a:t>
            </a:r>
            <a:r>
              <a:rPr lang="en-GB" sz="1200" dirty="0" err="1"/>
              <a:t>i</a:t>
            </a:r>
            <a:r>
              <a:rPr lang="en-GB" sz="1200" dirty="0"/>
              <a:t>=0;i &lt;24;i++)</a:t>
            </a:r>
            <a:endParaRPr lang="en-GB" sz="1200" dirty="0"/>
          </a:p>
          <a:p>
            <a:r>
              <a:rPr lang="en-GB" sz="1200" dirty="0"/>
              <a:t>                </a:t>
            </a:r>
            <a:r>
              <a:rPr lang="en-GB" sz="1200" dirty="0" err="1"/>
              <a:t>printf</a:t>
            </a:r>
            <a:r>
              <a:rPr lang="en-GB" sz="1200" dirty="0"/>
              <a:t>(" ");</a:t>
            </a:r>
            <a:endParaRPr lang="en-GB" sz="1200" dirty="0"/>
          </a:p>
          <a:p>
            <a:r>
              <a:rPr lang="en-GB" sz="1200" dirty="0"/>
              <a:t>            </a:t>
            </a:r>
            <a:r>
              <a:rPr lang="en-GB" sz="1200" dirty="0" err="1"/>
              <a:t>printf</a:t>
            </a:r>
            <a:r>
              <a:rPr lang="en-GB" sz="1200" dirty="0"/>
              <a:t>("*");</a:t>
            </a:r>
            <a:endParaRPr lang="en-GB" sz="1200" dirty="0"/>
          </a:p>
          <a:p>
            <a:r>
              <a:rPr lang="en-GB" sz="1200" dirty="0"/>
              <a:t>        }//t==0</a:t>
            </a:r>
            <a:r>
              <a:rPr lang="zh-CN" altLang="en-US" sz="1200" dirty="0"/>
              <a:t>的情况</a:t>
            </a:r>
            <a:endParaRPr lang="zh-CN" altLang="en-US" sz="1200" dirty="0"/>
          </a:p>
          <a:p>
            <a:r>
              <a:rPr lang="zh-CN" altLang="en-US" sz="1200" dirty="0"/>
              <a:t>        </a:t>
            </a:r>
            <a:r>
              <a:rPr lang="en-GB" sz="1200" dirty="0" err="1"/>
              <a:t>printf</a:t>
            </a:r>
            <a:r>
              <a:rPr lang="en-GB" sz="1200" dirty="0"/>
              <a:t>("\n");</a:t>
            </a:r>
            <a:endParaRPr lang="en-GB" sz="1200" dirty="0"/>
          </a:p>
          <a:p>
            <a:r>
              <a:rPr lang="en-GB" sz="1200" dirty="0"/>
              <a:t>    }</a:t>
            </a:r>
            <a:endParaRPr lang="en-GB" sz="1200" dirty="0"/>
          </a:p>
          <a:p>
            <a:r>
              <a:rPr lang="en-GB" sz="1200" dirty="0"/>
              <a:t>    return 0;</a:t>
            </a:r>
            <a:endParaRPr lang="en-GB" sz="1200" dirty="0"/>
          </a:p>
          <a:p>
            <a:r>
              <a:rPr lang="en-GB" sz="1200" dirty="0"/>
              <a:t>}</a:t>
            </a:r>
            <a:endParaRPr lang="en-GB" sz="1200" dirty="0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日期占位符 2"/>
          <p:cNvSpPr txBox="1"/>
          <p:nvPr/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646476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60392" y="813826"/>
            <a:ext cx="358695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2800" b="0" i="0" dirty="0">
                <a:solidFill>
                  <a:srgbClr val="31354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b="0" i="0" dirty="0">
                <a:solidFill>
                  <a:srgbClr val="31354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800" b="0" i="0" dirty="0">
                <a:solidFill>
                  <a:srgbClr val="31354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SIN</a:t>
            </a:r>
            <a:r>
              <a:rPr lang="zh-CN" altLang="en-US" sz="2800" b="0" i="0" dirty="0">
                <a:solidFill>
                  <a:srgbClr val="31354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函数曲线</a:t>
            </a:r>
            <a:endParaRPr lang="zh-CN" altLang="en-US" sz="2800" b="0" i="0" dirty="0">
              <a:solidFill>
                <a:srgbClr val="31354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2800" b="0" i="0" dirty="0">
              <a:solidFill>
                <a:srgbClr val="31354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2800" b="0" i="0" dirty="0">
                <a:solidFill>
                  <a:srgbClr val="31354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编写程序在屏幕上打印如下的</a:t>
            </a:r>
            <a:r>
              <a:rPr lang="en-US" altLang="zh-CN" sz="2800" b="0" i="0" dirty="0">
                <a:solidFill>
                  <a:srgbClr val="31354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SIN</a:t>
            </a:r>
            <a:r>
              <a:rPr lang="zh-CN" altLang="en-US" sz="2800" b="0" i="0" dirty="0">
                <a:solidFill>
                  <a:srgbClr val="31354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函数曲线。注意，采用循环语句和</a:t>
            </a:r>
            <a:r>
              <a:rPr lang="en-US" altLang="zh-CN" sz="2800" b="0" i="0" dirty="0" err="1">
                <a:solidFill>
                  <a:srgbClr val="31354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math.h</a:t>
            </a:r>
            <a:r>
              <a:rPr lang="zh-CN" altLang="en-US" sz="2800" b="0" i="0" dirty="0">
                <a:solidFill>
                  <a:srgbClr val="31354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中的</a:t>
            </a:r>
            <a:r>
              <a:rPr lang="en-US" altLang="zh-CN" sz="2800" b="0" i="0" dirty="0">
                <a:solidFill>
                  <a:srgbClr val="31354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sin</a:t>
            </a:r>
            <a:r>
              <a:rPr lang="zh-CN" altLang="en-US" sz="2800" b="0" i="0" dirty="0">
                <a:solidFill>
                  <a:srgbClr val="31354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函数来编写程序输出曲线，不能直接用输出函数直接输出。</a:t>
            </a:r>
            <a:endParaRPr lang="zh-CN" altLang="en-US" sz="2800" b="0" i="0" dirty="0">
              <a:solidFill>
                <a:srgbClr val="323233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790195" y="302359"/>
            <a:ext cx="8296211" cy="56323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800" dirty="0"/>
              <a:t>#include &lt;</a:t>
            </a:r>
            <a:r>
              <a:rPr lang="en-GB" sz="1800" dirty="0" err="1"/>
              <a:t>stdio.h</a:t>
            </a:r>
            <a:r>
              <a:rPr lang="en-GB" sz="1800" dirty="0"/>
              <a:t>&gt;</a:t>
            </a:r>
            <a:endParaRPr lang="en-GB" sz="1800" dirty="0"/>
          </a:p>
          <a:p>
            <a:r>
              <a:rPr lang="en-GB" sz="1800" dirty="0"/>
              <a:t>#include &lt;</a:t>
            </a:r>
            <a:r>
              <a:rPr lang="en-GB" sz="1800" dirty="0" err="1"/>
              <a:t>math.h</a:t>
            </a:r>
            <a:r>
              <a:rPr lang="en-GB" sz="1800" dirty="0"/>
              <a:t>&gt;</a:t>
            </a:r>
            <a:endParaRPr lang="en-GB" sz="1800" dirty="0"/>
          </a:p>
          <a:p>
            <a:r>
              <a:rPr lang="en-GB" sz="1800" dirty="0"/>
              <a:t>int main(){</a:t>
            </a:r>
            <a:endParaRPr lang="en-GB" sz="1800" dirty="0"/>
          </a:p>
          <a:p>
            <a:r>
              <a:rPr lang="en-GB" sz="1800" dirty="0"/>
              <a:t>   //</a:t>
            </a:r>
            <a:r>
              <a:rPr lang="zh-CN" altLang="en-US" sz="1800" dirty="0"/>
              <a:t>从</a:t>
            </a:r>
            <a:r>
              <a:rPr lang="en-US" altLang="zh-CN" sz="1800" dirty="0"/>
              <a:t>0</a:t>
            </a:r>
            <a:r>
              <a:rPr lang="zh-CN" altLang="en-US" sz="1800" dirty="0"/>
              <a:t>到</a:t>
            </a:r>
            <a:r>
              <a:rPr lang="en-US" altLang="zh-CN" sz="1800" dirty="0"/>
              <a:t>360</a:t>
            </a:r>
            <a:r>
              <a:rPr lang="zh-CN" altLang="en-US" sz="1800" dirty="0"/>
              <a:t>，间隔为</a:t>
            </a:r>
            <a:r>
              <a:rPr lang="en-US" altLang="zh-CN" sz="1800" dirty="0"/>
              <a:t>15</a:t>
            </a:r>
            <a:endParaRPr lang="en-US" altLang="zh-CN" sz="1800" dirty="0"/>
          </a:p>
          <a:p>
            <a:r>
              <a:rPr lang="en-GB" sz="1800" dirty="0"/>
              <a:t>     int </a:t>
            </a:r>
            <a:r>
              <a:rPr lang="en-GB" sz="1800" dirty="0" err="1"/>
              <a:t>i</a:t>
            </a:r>
            <a:r>
              <a:rPr lang="en-GB" sz="1800" dirty="0"/>
              <a:t>=0,j=0;</a:t>
            </a:r>
            <a:endParaRPr lang="en-GB" sz="1800" dirty="0"/>
          </a:p>
          <a:p>
            <a:r>
              <a:rPr lang="en-GB" sz="1800" dirty="0"/>
              <a:t>     double t;</a:t>
            </a:r>
            <a:endParaRPr lang="en-GB" sz="1800" dirty="0"/>
          </a:p>
          <a:p>
            <a:r>
              <a:rPr lang="en-GB" sz="1800" dirty="0"/>
              <a:t>     double zero=1e-6;</a:t>
            </a:r>
            <a:endParaRPr lang="en-GB" sz="1800" dirty="0"/>
          </a:p>
          <a:p>
            <a:r>
              <a:rPr lang="en-GB" sz="1800" dirty="0"/>
              <a:t>    //</a:t>
            </a:r>
            <a:r>
              <a:rPr lang="zh-CN" altLang="en-US" sz="1800" dirty="0"/>
              <a:t>打印</a:t>
            </a:r>
            <a:r>
              <a:rPr lang="en-GB" sz="1800" dirty="0"/>
              <a:t>y</a:t>
            </a:r>
            <a:r>
              <a:rPr lang="zh-CN" altLang="en-US" sz="1800" dirty="0"/>
              <a:t>轴</a:t>
            </a:r>
            <a:endParaRPr lang="zh-CN" altLang="en-US" sz="1800" dirty="0"/>
          </a:p>
          <a:p>
            <a:r>
              <a:rPr lang="zh-CN" altLang="en-US" sz="1800" dirty="0"/>
              <a:t>    </a:t>
            </a:r>
            <a:r>
              <a:rPr lang="en-GB" sz="1800" dirty="0" err="1"/>
              <a:t>printf</a:t>
            </a:r>
            <a:r>
              <a:rPr lang="en-GB" sz="1800" dirty="0"/>
              <a:t>("**********************************************************\n");</a:t>
            </a:r>
            <a:endParaRPr lang="en-GB" sz="1800" dirty="0"/>
          </a:p>
          <a:p>
            <a:r>
              <a:rPr lang="en-GB" sz="1800" dirty="0"/>
              <a:t>    for (j=0;j &lt;=360;j=j+15){</a:t>
            </a:r>
            <a:endParaRPr lang="en-GB" sz="1800" dirty="0"/>
          </a:p>
          <a:p>
            <a:r>
              <a:rPr lang="en-GB" sz="1800" dirty="0"/>
              <a:t>        t=sin(2*3.1415926*j/360);//sin</a:t>
            </a:r>
            <a:r>
              <a:rPr lang="zh-CN" altLang="en-US" sz="1800" dirty="0"/>
              <a:t>函数用的单位是弧度</a:t>
            </a:r>
            <a:endParaRPr lang="zh-CN" altLang="en-US" sz="1800" dirty="0"/>
          </a:p>
          <a:p>
            <a:r>
              <a:rPr lang="zh-CN" altLang="en-US" sz="1800" dirty="0"/>
              <a:t>        </a:t>
            </a:r>
            <a:r>
              <a:rPr lang="en-GB" sz="1800" dirty="0" err="1"/>
              <a:t>printf</a:t>
            </a:r>
            <a:r>
              <a:rPr lang="en-GB" sz="1800" dirty="0"/>
              <a:t>("sin(%3d)=%+.4lf",j,t);//</a:t>
            </a:r>
            <a:r>
              <a:rPr lang="zh-CN" altLang="en-US" sz="1800" dirty="0"/>
              <a:t>格式设置</a:t>
            </a:r>
            <a:endParaRPr lang="zh-CN" altLang="en-US" sz="1800" dirty="0"/>
          </a:p>
          <a:p>
            <a:r>
              <a:rPr lang="zh-CN" altLang="en-US" sz="1800" dirty="0"/>
              <a:t>        </a:t>
            </a:r>
            <a:r>
              <a:rPr lang="en-GB" sz="1800" dirty="0"/>
              <a:t>if (t&gt;zero){</a:t>
            </a:r>
            <a:endParaRPr lang="en-GB" sz="1800" dirty="0"/>
          </a:p>
          <a:p>
            <a:r>
              <a:rPr lang="en-GB" sz="1800" dirty="0"/>
              <a:t>            for (</a:t>
            </a:r>
            <a:r>
              <a:rPr lang="en-GB" sz="1800" dirty="0" err="1"/>
              <a:t>i</a:t>
            </a:r>
            <a:r>
              <a:rPr lang="en-GB" sz="1800" dirty="0"/>
              <a:t>=0;i &lt;24;i++)</a:t>
            </a:r>
            <a:endParaRPr lang="en-GB" sz="1800" dirty="0"/>
          </a:p>
          <a:p>
            <a:r>
              <a:rPr lang="en-GB" sz="1800" dirty="0"/>
              <a:t>                </a:t>
            </a:r>
            <a:r>
              <a:rPr lang="en-GB" sz="1800" dirty="0" err="1"/>
              <a:t>printf</a:t>
            </a:r>
            <a:r>
              <a:rPr lang="en-GB" sz="1800" dirty="0"/>
              <a:t>(" ");</a:t>
            </a:r>
            <a:endParaRPr lang="en-GB" sz="1800" dirty="0"/>
          </a:p>
          <a:p>
            <a:r>
              <a:rPr lang="en-GB" sz="1800" dirty="0"/>
              <a:t>            </a:t>
            </a:r>
            <a:r>
              <a:rPr lang="en-GB" sz="1800" dirty="0" err="1"/>
              <a:t>printf</a:t>
            </a:r>
            <a:r>
              <a:rPr lang="en-GB" sz="1800" dirty="0"/>
              <a:t>("*");</a:t>
            </a:r>
            <a:endParaRPr lang="en-GB" sz="1800" dirty="0"/>
          </a:p>
          <a:p>
            <a:r>
              <a:rPr lang="en-GB" sz="1800" dirty="0"/>
              <a:t>            for (</a:t>
            </a:r>
            <a:r>
              <a:rPr lang="en-GB" sz="1800" dirty="0" err="1"/>
              <a:t>i</a:t>
            </a:r>
            <a:r>
              <a:rPr lang="en-GB" sz="1800" dirty="0"/>
              <a:t>=0;i &lt;t*16;i++)</a:t>
            </a:r>
            <a:endParaRPr lang="en-GB" sz="1800" dirty="0"/>
          </a:p>
          <a:p>
            <a:r>
              <a:rPr lang="en-GB" sz="1800" dirty="0"/>
              <a:t>                </a:t>
            </a:r>
            <a:r>
              <a:rPr lang="en-GB" sz="1800" dirty="0" err="1"/>
              <a:t>printf</a:t>
            </a:r>
            <a:r>
              <a:rPr lang="en-GB" sz="1800" dirty="0"/>
              <a:t>(" ");</a:t>
            </a:r>
            <a:endParaRPr lang="en-GB" sz="1800" dirty="0"/>
          </a:p>
          <a:p>
            <a:r>
              <a:rPr lang="en-GB" sz="1800" dirty="0"/>
              <a:t>            </a:t>
            </a:r>
            <a:r>
              <a:rPr lang="en-GB" sz="1800" dirty="0" err="1"/>
              <a:t>printf</a:t>
            </a:r>
            <a:r>
              <a:rPr lang="en-GB" sz="1800" dirty="0"/>
              <a:t>("*");</a:t>
            </a:r>
            <a:endParaRPr lang="en-GB" sz="1800" dirty="0"/>
          </a:p>
          <a:p>
            <a:r>
              <a:rPr lang="en-GB" sz="1800" dirty="0"/>
              <a:t>        }//t&gt;0</a:t>
            </a:r>
            <a:r>
              <a:rPr lang="zh-CN" altLang="en-US" sz="1800" dirty="0"/>
              <a:t>的情况</a:t>
            </a:r>
            <a:endParaRPr lang="zh-CN" altLang="en-US" dirty="0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日期占位符 2"/>
          <p:cNvSpPr txBox="1"/>
          <p:nvPr/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646476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60392" y="813826"/>
            <a:ext cx="358695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2800" b="0" i="0" dirty="0">
                <a:solidFill>
                  <a:srgbClr val="31354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b="0" i="0" dirty="0">
                <a:solidFill>
                  <a:srgbClr val="31354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800" b="0" i="0" dirty="0">
                <a:solidFill>
                  <a:srgbClr val="31354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SIN</a:t>
            </a:r>
            <a:r>
              <a:rPr lang="zh-CN" altLang="en-US" sz="2800" b="0" i="0" dirty="0">
                <a:solidFill>
                  <a:srgbClr val="31354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函数曲线</a:t>
            </a:r>
            <a:endParaRPr lang="zh-CN" altLang="en-US" sz="2800" b="0" i="0" dirty="0">
              <a:solidFill>
                <a:srgbClr val="31354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2800" b="0" i="0" dirty="0">
              <a:solidFill>
                <a:srgbClr val="31354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2800" b="0" i="0" dirty="0">
                <a:solidFill>
                  <a:srgbClr val="31354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编写程序在屏幕上打印如下的</a:t>
            </a:r>
            <a:r>
              <a:rPr lang="en-US" altLang="zh-CN" sz="2800" b="0" i="0" dirty="0">
                <a:solidFill>
                  <a:srgbClr val="31354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SIN</a:t>
            </a:r>
            <a:r>
              <a:rPr lang="zh-CN" altLang="en-US" sz="2800" b="0" i="0" dirty="0">
                <a:solidFill>
                  <a:srgbClr val="31354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函数曲线。注意，采用循环语句和</a:t>
            </a:r>
            <a:r>
              <a:rPr lang="en-US" altLang="zh-CN" sz="2800" b="0" i="0" dirty="0" err="1">
                <a:solidFill>
                  <a:srgbClr val="31354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math.h</a:t>
            </a:r>
            <a:r>
              <a:rPr lang="zh-CN" altLang="en-US" sz="2800" b="0" i="0" dirty="0">
                <a:solidFill>
                  <a:srgbClr val="31354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中的</a:t>
            </a:r>
            <a:r>
              <a:rPr lang="en-US" altLang="zh-CN" sz="2800" b="0" i="0" dirty="0">
                <a:solidFill>
                  <a:srgbClr val="31354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sin</a:t>
            </a:r>
            <a:r>
              <a:rPr lang="zh-CN" altLang="en-US" sz="2800" b="0" i="0" dirty="0">
                <a:solidFill>
                  <a:srgbClr val="31354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函数来编写程序输出曲线，不能直接用输出函数直接输出。</a:t>
            </a:r>
            <a:endParaRPr lang="zh-CN" altLang="en-US" sz="2800" b="0" i="0" dirty="0">
              <a:solidFill>
                <a:srgbClr val="323233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790195" y="302359"/>
            <a:ext cx="8296211" cy="63709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CN" altLang="en-US" sz="2400" dirty="0"/>
              <a:t> </a:t>
            </a:r>
            <a:r>
              <a:rPr lang="en-GB" sz="2400" dirty="0"/>
              <a:t>else if (t &lt;-zero){</a:t>
            </a:r>
            <a:endParaRPr lang="en-GB" sz="2400" dirty="0"/>
          </a:p>
          <a:p>
            <a:r>
              <a:rPr lang="en-GB" sz="2400" dirty="0"/>
              <a:t>            for (</a:t>
            </a:r>
            <a:r>
              <a:rPr lang="en-GB" sz="2400" dirty="0" err="1"/>
              <a:t>i</a:t>
            </a:r>
            <a:r>
              <a:rPr lang="en-GB" sz="2400" dirty="0"/>
              <a:t>=0;i &lt;24+t*16;i++)</a:t>
            </a:r>
            <a:endParaRPr lang="en-GB" sz="2400" dirty="0"/>
          </a:p>
          <a:p>
            <a:r>
              <a:rPr lang="en-GB" sz="2400" dirty="0"/>
              <a:t>                </a:t>
            </a:r>
            <a:r>
              <a:rPr lang="en-GB" sz="2400" dirty="0" err="1"/>
              <a:t>printf</a:t>
            </a:r>
            <a:r>
              <a:rPr lang="en-GB" sz="2400" dirty="0"/>
              <a:t>(" ");</a:t>
            </a:r>
            <a:endParaRPr lang="en-GB" sz="2400" dirty="0"/>
          </a:p>
          <a:p>
            <a:r>
              <a:rPr lang="en-GB" sz="2400" dirty="0"/>
              <a:t>            </a:t>
            </a:r>
            <a:r>
              <a:rPr lang="en-GB" sz="2400" dirty="0" err="1"/>
              <a:t>printf</a:t>
            </a:r>
            <a:r>
              <a:rPr lang="en-GB" sz="2400" dirty="0"/>
              <a:t>("*");</a:t>
            </a:r>
            <a:endParaRPr lang="en-GB" sz="2400" dirty="0"/>
          </a:p>
          <a:p>
            <a:r>
              <a:rPr lang="en-GB" sz="2400" dirty="0"/>
              <a:t>            for (</a:t>
            </a:r>
            <a:r>
              <a:rPr lang="en-GB" sz="2400" dirty="0" err="1"/>
              <a:t>i</a:t>
            </a:r>
            <a:r>
              <a:rPr lang="en-GB" sz="2400" dirty="0"/>
              <a:t>=0;i &lt;-t*16-2;i++)</a:t>
            </a:r>
            <a:endParaRPr lang="en-GB" sz="2400" dirty="0"/>
          </a:p>
          <a:p>
            <a:r>
              <a:rPr lang="en-GB" sz="2400" dirty="0"/>
              <a:t>                </a:t>
            </a:r>
            <a:r>
              <a:rPr lang="en-GB" sz="2400" dirty="0" err="1"/>
              <a:t>printf</a:t>
            </a:r>
            <a:r>
              <a:rPr lang="en-GB" sz="2400" dirty="0"/>
              <a:t>(" ");</a:t>
            </a:r>
            <a:endParaRPr lang="en-GB" sz="2400" dirty="0"/>
          </a:p>
          <a:p>
            <a:r>
              <a:rPr lang="en-GB" sz="2400" dirty="0"/>
              <a:t>            </a:t>
            </a:r>
            <a:r>
              <a:rPr lang="en-GB" sz="2400" dirty="0" err="1"/>
              <a:t>printf</a:t>
            </a:r>
            <a:r>
              <a:rPr lang="en-GB" sz="2400" dirty="0"/>
              <a:t>("*");</a:t>
            </a:r>
            <a:endParaRPr lang="en-GB" sz="2400" dirty="0"/>
          </a:p>
          <a:p>
            <a:r>
              <a:rPr lang="en-GB" sz="2400" dirty="0"/>
              <a:t>        }//t&lt;0</a:t>
            </a:r>
            <a:r>
              <a:rPr lang="zh-CN" altLang="en-US" sz="2400" dirty="0"/>
              <a:t>的情况</a:t>
            </a:r>
            <a:endParaRPr lang="zh-CN" altLang="en-US" sz="2400" dirty="0"/>
          </a:p>
          <a:p>
            <a:r>
              <a:rPr lang="zh-CN" altLang="en-US" sz="2400" dirty="0"/>
              <a:t>		</a:t>
            </a:r>
            <a:r>
              <a:rPr lang="en-GB" sz="2400" dirty="0"/>
              <a:t>else {</a:t>
            </a:r>
            <a:endParaRPr lang="en-GB" sz="2400" dirty="0"/>
          </a:p>
          <a:p>
            <a:r>
              <a:rPr lang="en-GB" sz="2400" dirty="0"/>
              <a:t>            for (</a:t>
            </a:r>
            <a:r>
              <a:rPr lang="en-GB" sz="2400" dirty="0" err="1"/>
              <a:t>i</a:t>
            </a:r>
            <a:r>
              <a:rPr lang="en-GB" sz="2400" dirty="0"/>
              <a:t>=0;i &lt;24;i++)</a:t>
            </a:r>
            <a:endParaRPr lang="en-GB" sz="2400" dirty="0"/>
          </a:p>
          <a:p>
            <a:r>
              <a:rPr lang="en-GB" sz="2400" dirty="0"/>
              <a:t>                </a:t>
            </a:r>
            <a:r>
              <a:rPr lang="en-GB" sz="2400" dirty="0" err="1"/>
              <a:t>printf</a:t>
            </a:r>
            <a:r>
              <a:rPr lang="en-GB" sz="2400" dirty="0"/>
              <a:t>(" ");</a:t>
            </a:r>
            <a:endParaRPr lang="en-GB" sz="2400" dirty="0"/>
          </a:p>
          <a:p>
            <a:r>
              <a:rPr lang="en-GB" sz="2400" dirty="0"/>
              <a:t>            </a:t>
            </a:r>
            <a:r>
              <a:rPr lang="en-GB" sz="2400" dirty="0" err="1"/>
              <a:t>printf</a:t>
            </a:r>
            <a:r>
              <a:rPr lang="en-GB" sz="2400" dirty="0"/>
              <a:t>("*");</a:t>
            </a:r>
            <a:endParaRPr lang="en-GB" sz="2400" dirty="0"/>
          </a:p>
          <a:p>
            <a:r>
              <a:rPr lang="en-GB" sz="2400" dirty="0"/>
              <a:t>        }//t==0</a:t>
            </a:r>
            <a:r>
              <a:rPr lang="zh-CN" altLang="en-US" sz="2400" dirty="0"/>
              <a:t>的情况</a:t>
            </a:r>
            <a:endParaRPr lang="zh-CN" altLang="en-US" sz="2400" dirty="0"/>
          </a:p>
          <a:p>
            <a:r>
              <a:rPr lang="zh-CN" altLang="en-US" sz="2400" dirty="0"/>
              <a:t>        </a:t>
            </a:r>
            <a:r>
              <a:rPr lang="en-GB" sz="2400" dirty="0" err="1"/>
              <a:t>printf</a:t>
            </a:r>
            <a:r>
              <a:rPr lang="en-GB" sz="2400" dirty="0"/>
              <a:t>("\n");</a:t>
            </a:r>
            <a:endParaRPr lang="en-GB" sz="2400" dirty="0"/>
          </a:p>
          <a:p>
            <a:r>
              <a:rPr lang="en-GB" sz="2400" dirty="0"/>
              <a:t>    }</a:t>
            </a:r>
            <a:endParaRPr lang="en-GB" sz="2400" dirty="0"/>
          </a:p>
          <a:p>
            <a:r>
              <a:rPr lang="en-GB" sz="2400" dirty="0"/>
              <a:t>    return 0;</a:t>
            </a:r>
            <a:endParaRPr lang="en-GB" sz="2400" dirty="0"/>
          </a:p>
          <a:p>
            <a:r>
              <a:rPr lang="en-GB" sz="2400" dirty="0"/>
              <a:t>}</a:t>
            </a:r>
            <a:endParaRPr lang="en-GB" sz="2400" dirty="0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日期占位符 2"/>
          <p:cNvSpPr txBox="1"/>
          <p:nvPr/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646476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32962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2240" y="924839"/>
            <a:ext cx="7610475" cy="21621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240" y="3525606"/>
            <a:ext cx="7439025" cy="151447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32962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4742" y="0"/>
            <a:ext cx="1056251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5058" y="643724"/>
            <a:ext cx="5650942" cy="1197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 P165 1</a:t>
            </a:r>
            <a:endParaRPr lang="en-GB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用筛选法求</a:t>
            </a:r>
            <a:r>
              <a:rPr lang="en-US" altLang="zh-CN" sz="1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100</a:t>
            </a:r>
            <a:r>
              <a:rPr lang="zh-CN" altLang="en-US" sz="1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之内的素数</a:t>
            </a:r>
            <a:r>
              <a:rPr lang="zh-CN" sz="1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3989" y="2027833"/>
            <a:ext cx="4694620" cy="1353118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5425809" y="136525"/>
            <a:ext cx="6466900" cy="63401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altLang="zh-CN" sz="1400" dirty="0">
                <a:solidFill>
                  <a:srgbClr val="0000FF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#include</a:t>
            </a:r>
            <a:r>
              <a:rPr lang="en-GB" altLang="zh-CN" sz="1400" dirty="0">
                <a:solidFill>
                  <a:srgbClr val="A31515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&lt;stdio.h&gt;</a:t>
            </a:r>
            <a:endParaRPr lang="en-GB" altLang="zh-CN" sz="1400" dirty="0">
              <a:solidFill>
                <a:prstClr val="black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lang="en-GB" altLang="zh-CN" sz="1400" dirty="0">
                <a:solidFill>
                  <a:srgbClr val="0000FF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#include</a:t>
            </a:r>
            <a:r>
              <a:rPr lang="en-GB" altLang="zh-CN" sz="1400" dirty="0">
                <a:solidFill>
                  <a:srgbClr val="A31515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&lt;math.h&gt;</a:t>
            </a:r>
            <a:endParaRPr lang="en-GB" altLang="zh-CN" sz="1400" dirty="0">
              <a:solidFill>
                <a:prstClr val="black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lang="en-GB" altLang="zh-CN" sz="1400" dirty="0">
                <a:solidFill>
                  <a:srgbClr val="0000FF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int</a:t>
            </a:r>
            <a:r>
              <a:rPr lang="en-GB" altLang="zh-CN" sz="14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main()</a:t>
            </a:r>
            <a:endParaRPr lang="en-GB" altLang="zh-CN" sz="1400" dirty="0">
              <a:solidFill>
                <a:prstClr val="black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lang="en-US" altLang="zh-CN" sz="14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{</a:t>
            </a:r>
            <a:endParaRPr lang="en-US" altLang="zh-CN" sz="1400" dirty="0">
              <a:solidFill>
                <a:prstClr val="black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lang="pt-BR" altLang="zh-CN" sz="1400" dirty="0">
                <a:solidFill>
                  <a:srgbClr val="0000FF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  int</a:t>
            </a:r>
            <a:r>
              <a:rPr lang="pt-BR" altLang="zh-CN" sz="14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i,j,n,a[101];</a:t>
            </a:r>
            <a:endParaRPr lang="pt-BR" altLang="zh-CN" sz="1400" dirty="0">
              <a:solidFill>
                <a:prstClr val="black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lang="en-GB" altLang="zh-CN" sz="1400" dirty="0">
                <a:solidFill>
                  <a:srgbClr val="0000FF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  for</a:t>
            </a:r>
            <a:r>
              <a:rPr lang="en-GB" altLang="zh-CN" sz="14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(</a:t>
            </a:r>
            <a:r>
              <a:rPr lang="en-GB" altLang="zh-CN" sz="1400" dirty="0" err="1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i</a:t>
            </a:r>
            <a:r>
              <a:rPr lang="en-GB" altLang="zh-CN" sz="14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=2;i&lt;=100;i++)</a:t>
            </a:r>
            <a:endParaRPr lang="en-GB" altLang="zh-CN" sz="1400" dirty="0">
              <a:solidFill>
                <a:prstClr val="black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lang="en-US" altLang="zh-CN" sz="14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     a[</a:t>
            </a:r>
            <a:r>
              <a:rPr lang="en-US" altLang="zh-CN" sz="1400" dirty="0" err="1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i</a:t>
            </a:r>
            <a:r>
              <a:rPr lang="en-US" altLang="zh-CN" sz="14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]=</a:t>
            </a:r>
            <a:r>
              <a:rPr lang="en-US" altLang="zh-CN" sz="1400" dirty="0" err="1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i</a:t>
            </a:r>
            <a:r>
              <a:rPr lang="en-US" altLang="zh-CN" sz="14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;</a:t>
            </a:r>
            <a:r>
              <a:rPr lang="en-US" altLang="zh-CN" sz="1400" dirty="0">
                <a:solidFill>
                  <a:srgbClr val="008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//set value from a[2] to a[100]</a:t>
            </a:r>
            <a:endParaRPr lang="en-US" altLang="zh-CN" sz="1400" dirty="0">
              <a:solidFill>
                <a:prstClr val="black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lang="en-GB" altLang="zh-CN" sz="14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  a[1]=0;</a:t>
            </a:r>
            <a:endParaRPr lang="en-GB" altLang="zh-CN" sz="1400" dirty="0">
              <a:solidFill>
                <a:prstClr val="black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lang="nn-NO" altLang="zh-CN" sz="1400" dirty="0">
                <a:solidFill>
                  <a:srgbClr val="0000FF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  for</a:t>
            </a:r>
            <a:r>
              <a:rPr lang="nn-NO" altLang="zh-CN" sz="14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(i=2;i&lt;sqrt(100.0);i++)</a:t>
            </a:r>
            <a:endParaRPr lang="nn-NO" altLang="zh-CN" sz="1400" dirty="0">
              <a:solidFill>
                <a:prstClr val="black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lang="en-GB" altLang="zh-CN" sz="1400" dirty="0">
                <a:solidFill>
                  <a:srgbClr val="0000FF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  for</a:t>
            </a:r>
            <a:r>
              <a:rPr lang="en-GB" altLang="zh-CN" sz="14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(j=i+1;j&lt;=100;j++)</a:t>
            </a:r>
            <a:endParaRPr lang="en-GB" altLang="zh-CN" sz="1400" dirty="0">
              <a:solidFill>
                <a:prstClr val="black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lang="en-US" altLang="zh-CN" sz="14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 {</a:t>
            </a:r>
            <a:endParaRPr lang="en-US" altLang="zh-CN" sz="1400" dirty="0">
              <a:solidFill>
                <a:prstClr val="black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lang="en-US" altLang="zh-CN" sz="1400" dirty="0">
                <a:solidFill>
                  <a:srgbClr val="0000FF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    if</a:t>
            </a:r>
            <a:r>
              <a:rPr lang="en-US" altLang="zh-CN" sz="14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(a[</a:t>
            </a:r>
            <a:r>
              <a:rPr lang="en-US" altLang="zh-CN" sz="1400" dirty="0" err="1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i</a:t>
            </a:r>
            <a:r>
              <a:rPr lang="en-US" altLang="zh-CN" sz="14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]!=0&amp;&amp;a[j]!=0)</a:t>
            </a:r>
            <a:endParaRPr lang="en-US" altLang="zh-CN" sz="1400" dirty="0">
              <a:solidFill>
                <a:prstClr val="black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lang="en-US" altLang="zh-CN" sz="1400" dirty="0">
                <a:solidFill>
                  <a:srgbClr val="0000FF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       if</a:t>
            </a:r>
            <a:r>
              <a:rPr lang="en-US" altLang="zh-CN" sz="14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(a[j]%a[</a:t>
            </a:r>
            <a:r>
              <a:rPr lang="en-US" altLang="zh-CN" sz="1400" dirty="0" err="1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i</a:t>
            </a:r>
            <a:r>
              <a:rPr lang="en-US" altLang="zh-CN" sz="14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]==0)</a:t>
            </a:r>
            <a:endParaRPr lang="en-US" altLang="zh-CN" sz="1400" dirty="0">
              <a:solidFill>
                <a:prstClr val="black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lang="en-US" altLang="zh-CN" sz="14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          a[j]=0;</a:t>
            </a:r>
            <a:r>
              <a:rPr lang="en-US" altLang="zh-CN" sz="1400" dirty="0">
                <a:solidFill>
                  <a:srgbClr val="008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//delete if it is not a prime number</a:t>
            </a:r>
            <a:endParaRPr lang="en-US" altLang="zh-CN" sz="1400" dirty="0">
              <a:solidFill>
                <a:prstClr val="black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lang="en-US" altLang="zh-CN" sz="14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  }</a:t>
            </a:r>
            <a:endParaRPr lang="en-US" altLang="zh-CN" sz="1400" dirty="0">
              <a:solidFill>
                <a:prstClr val="black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lang="en-GB" altLang="zh-CN" sz="14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  </a:t>
            </a:r>
            <a:r>
              <a:rPr lang="en-GB" altLang="zh-CN" sz="1400" dirty="0" err="1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printf</a:t>
            </a:r>
            <a:r>
              <a:rPr lang="en-GB" altLang="zh-CN" sz="14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(</a:t>
            </a:r>
            <a:r>
              <a:rPr lang="en-GB" altLang="zh-CN" sz="1400" dirty="0">
                <a:solidFill>
                  <a:srgbClr val="A31515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"\n"</a:t>
            </a:r>
            <a:r>
              <a:rPr lang="en-GB" altLang="zh-CN" sz="14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);</a:t>
            </a:r>
            <a:endParaRPr lang="en-GB" altLang="zh-CN" sz="1400" dirty="0">
              <a:solidFill>
                <a:prstClr val="black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lang="nn-NO" altLang="zh-CN" sz="1400" dirty="0">
                <a:solidFill>
                  <a:srgbClr val="0000FF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  for</a:t>
            </a:r>
            <a:r>
              <a:rPr lang="nn-NO" altLang="zh-CN" sz="14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(i=2,n=0;i&lt;=100;i++)</a:t>
            </a:r>
            <a:endParaRPr lang="nn-NO" altLang="zh-CN" sz="1400" dirty="0">
              <a:solidFill>
                <a:prstClr val="black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lang="en-US" altLang="zh-CN" sz="14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 {</a:t>
            </a:r>
            <a:endParaRPr lang="en-US" altLang="zh-CN" sz="1400" dirty="0">
              <a:solidFill>
                <a:prstClr val="black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lang="en-GB" altLang="zh-CN" sz="1400" dirty="0">
                <a:solidFill>
                  <a:srgbClr val="0000FF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    if</a:t>
            </a:r>
            <a:r>
              <a:rPr lang="en-GB" altLang="zh-CN" sz="14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(a[</a:t>
            </a:r>
            <a:r>
              <a:rPr lang="en-GB" altLang="zh-CN" sz="1400" dirty="0" err="1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i</a:t>
            </a:r>
            <a:r>
              <a:rPr lang="en-GB" altLang="zh-CN" sz="14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]!=0)</a:t>
            </a:r>
            <a:endParaRPr lang="en-GB" altLang="zh-CN" sz="1400" dirty="0">
              <a:solidFill>
                <a:prstClr val="black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lang="en-US" altLang="zh-CN" sz="14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    {</a:t>
            </a:r>
            <a:endParaRPr lang="en-US" altLang="zh-CN" sz="1400" dirty="0">
              <a:solidFill>
                <a:prstClr val="black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lang="en-US" altLang="zh-CN" sz="14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        </a:t>
            </a:r>
            <a:r>
              <a:rPr lang="en-US" altLang="zh-CN" sz="1400" dirty="0" err="1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printf</a:t>
            </a:r>
            <a:r>
              <a:rPr lang="en-US" altLang="zh-CN" sz="14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(</a:t>
            </a:r>
            <a:r>
              <a:rPr lang="en-US" altLang="zh-CN" sz="1400" dirty="0">
                <a:solidFill>
                  <a:srgbClr val="A31515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"%5d"</a:t>
            </a:r>
            <a:r>
              <a:rPr lang="en-US" altLang="zh-CN" sz="14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,a[</a:t>
            </a:r>
            <a:r>
              <a:rPr lang="en-US" altLang="zh-CN" sz="1400" dirty="0" err="1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i</a:t>
            </a:r>
            <a:r>
              <a:rPr lang="en-US" altLang="zh-CN" sz="14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]);</a:t>
            </a:r>
            <a:r>
              <a:rPr lang="en-US" altLang="zh-CN" sz="1400" dirty="0">
                <a:solidFill>
                  <a:srgbClr val="008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//print prime numbers</a:t>
            </a:r>
            <a:endParaRPr lang="en-US" altLang="zh-CN" sz="1400" dirty="0">
              <a:solidFill>
                <a:prstClr val="black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lang="en-GB" altLang="zh-CN" sz="14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        n++;</a:t>
            </a:r>
            <a:endParaRPr lang="en-GB" altLang="zh-CN" sz="1400" dirty="0">
              <a:solidFill>
                <a:prstClr val="black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lang="en-US" altLang="zh-CN" sz="14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    }</a:t>
            </a:r>
            <a:endParaRPr lang="en-US" altLang="zh-CN" sz="1400" dirty="0">
              <a:solidFill>
                <a:prstClr val="black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lang="en-GB" altLang="zh-CN" sz="1400" dirty="0">
                <a:solidFill>
                  <a:srgbClr val="0000FF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    if</a:t>
            </a:r>
            <a:r>
              <a:rPr lang="en-GB" altLang="zh-CN" sz="14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(n%10==0)</a:t>
            </a:r>
            <a:endParaRPr lang="en-GB" altLang="zh-CN" sz="1400" dirty="0">
              <a:solidFill>
                <a:prstClr val="black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lang="en-GB" altLang="zh-CN" sz="14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       </a:t>
            </a:r>
            <a:r>
              <a:rPr lang="en-GB" altLang="zh-CN" sz="1400" dirty="0" err="1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printf</a:t>
            </a:r>
            <a:r>
              <a:rPr lang="en-GB" altLang="zh-CN" sz="14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(</a:t>
            </a:r>
            <a:r>
              <a:rPr lang="en-GB" altLang="zh-CN" sz="1400" dirty="0">
                <a:solidFill>
                  <a:srgbClr val="A31515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"\n"</a:t>
            </a:r>
            <a:r>
              <a:rPr lang="en-GB" altLang="zh-CN" sz="14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);</a:t>
            </a:r>
            <a:endParaRPr lang="en-GB" altLang="zh-CN" sz="1400" dirty="0">
              <a:solidFill>
                <a:prstClr val="black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lang="en-US" altLang="zh-CN" sz="14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  }</a:t>
            </a:r>
            <a:endParaRPr lang="en-US" altLang="zh-CN" sz="1400" dirty="0">
              <a:solidFill>
                <a:prstClr val="black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lang="en-GB" altLang="zh-CN" sz="14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  </a:t>
            </a:r>
            <a:r>
              <a:rPr lang="en-GB" altLang="zh-CN" sz="1400" dirty="0" err="1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printf</a:t>
            </a:r>
            <a:r>
              <a:rPr lang="en-GB" altLang="zh-CN" sz="14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(</a:t>
            </a:r>
            <a:r>
              <a:rPr lang="en-GB" altLang="zh-CN" sz="1400" dirty="0">
                <a:solidFill>
                  <a:srgbClr val="A31515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"\n"</a:t>
            </a:r>
            <a:r>
              <a:rPr lang="en-GB" altLang="zh-CN" sz="14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);</a:t>
            </a:r>
            <a:endParaRPr lang="en-GB" altLang="zh-CN" sz="1400" dirty="0">
              <a:solidFill>
                <a:prstClr val="black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lang="en-GB" altLang="zh-CN" sz="1400" dirty="0">
                <a:solidFill>
                  <a:srgbClr val="0000FF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  return</a:t>
            </a:r>
            <a:r>
              <a:rPr lang="en-GB" altLang="zh-CN" sz="14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0;</a:t>
            </a:r>
            <a:endParaRPr lang="en-GB" altLang="zh-CN" sz="1400" dirty="0">
              <a:solidFill>
                <a:prstClr val="black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lang="en-US" altLang="zh-CN" sz="14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}</a:t>
            </a:r>
            <a:endParaRPr lang="en-US" altLang="zh-CN" sz="1400" dirty="0">
              <a:solidFill>
                <a:prstClr val="black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 advTm="1398"/>
    </mc:Choice>
    <mc:Fallback>
      <p:transition spd="slow" advTm="1398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5058" y="643724"/>
            <a:ext cx="5650942" cy="1197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 P165 1</a:t>
            </a:r>
            <a:endParaRPr lang="en-GB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用筛选法求</a:t>
            </a:r>
            <a:r>
              <a:rPr lang="en-US" altLang="zh-CN" sz="1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100</a:t>
            </a:r>
            <a:r>
              <a:rPr lang="zh-CN" altLang="en-US" sz="1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之内的素数</a:t>
            </a:r>
            <a:r>
              <a:rPr lang="zh-CN" sz="1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533799" y="151078"/>
            <a:ext cx="8499269" cy="60631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altLang="zh-CN" sz="2400" dirty="0">
                <a:solidFill>
                  <a:srgbClr val="0000FF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#include</a:t>
            </a:r>
            <a:r>
              <a:rPr lang="en-GB" altLang="zh-CN" sz="2400" dirty="0">
                <a:solidFill>
                  <a:srgbClr val="A31515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&lt;stdio.h&gt;</a:t>
            </a:r>
            <a:endParaRPr lang="en-GB" altLang="zh-CN" sz="2400" dirty="0">
              <a:solidFill>
                <a:prstClr val="black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lang="en-GB" altLang="zh-CN" sz="2400" dirty="0">
                <a:solidFill>
                  <a:srgbClr val="0000FF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#include</a:t>
            </a:r>
            <a:r>
              <a:rPr lang="en-GB" altLang="zh-CN" sz="2400" dirty="0">
                <a:solidFill>
                  <a:srgbClr val="A31515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&lt;math.h&gt;</a:t>
            </a:r>
            <a:endParaRPr lang="en-GB" altLang="zh-CN" sz="2400" dirty="0">
              <a:solidFill>
                <a:prstClr val="black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lang="en-GB" altLang="zh-CN" sz="2400" dirty="0">
                <a:solidFill>
                  <a:srgbClr val="0000FF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int</a:t>
            </a:r>
            <a:r>
              <a:rPr lang="en-GB" altLang="zh-CN" sz="24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main()</a:t>
            </a:r>
            <a:endParaRPr lang="en-GB" altLang="zh-CN" sz="2400" dirty="0">
              <a:solidFill>
                <a:prstClr val="black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lang="en-US" altLang="zh-CN" sz="24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{</a:t>
            </a:r>
            <a:endParaRPr lang="en-US" altLang="zh-CN" sz="2400" dirty="0">
              <a:solidFill>
                <a:prstClr val="black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lang="pt-BR" altLang="zh-CN" sz="2400" dirty="0">
                <a:solidFill>
                  <a:srgbClr val="0000FF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  int</a:t>
            </a:r>
            <a:r>
              <a:rPr lang="pt-BR" altLang="zh-CN" sz="24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i,j,n,a[101];</a:t>
            </a:r>
            <a:endParaRPr lang="pt-BR" altLang="zh-CN" sz="2400" dirty="0">
              <a:solidFill>
                <a:prstClr val="black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lang="en-GB" altLang="zh-CN" sz="2400" dirty="0">
                <a:solidFill>
                  <a:srgbClr val="0000FF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  for</a:t>
            </a:r>
            <a:r>
              <a:rPr lang="en-GB" altLang="zh-CN" sz="24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(</a:t>
            </a:r>
            <a:r>
              <a:rPr lang="en-GB" altLang="zh-CN" sz="2400" dirty="0" err="1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i</a:t>
            </a:r>
            <a:r>
              <a:rPr lang="en-GB" altLang="zh-CN" sz="24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=2;i&lt;=100;i++)</a:t>
            </a:r>
            <a:endParaRPr lang="en-GB" altLang="zh-CN" sz="2400" dirty="0">
              <a:solidFill>
                <a:prstClr val="black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lang="en-US" altLang="zh-CN" sz="24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     a[</a:t>
            </a:r>
            <a:r>
              <a:rPr lang="en-US" altLang="zh-CN" sz="2400" dirty="0" err="1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i</a:t>
            </a:r>
            <a:r>
              <a:rPr lang="en-US" altLang="zh-CN" sz="24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]=</a:t>
            </a:r>
            <a:r>
              <a:rPr lang="en-US" altLang="zh-CN" sz="2400" dirty="0" err="1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i</a:t>
            </a:r>
            <a:r>
              <a:rPr lang="en-US" altLang="zh-CN" sz="24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;</a:t>
            </a:r>
            <a:r>
              <a:rPr lang="en-US" altLang="zh-CN" sz="2400" dirty="0">
                <a:solidFill>
                  <a:srgbClr val="008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//set value from a[2] to a[100]</a:t>
            </a:r>
            <a:endParaRPr lang="en-US" altLang="zh-CN" sz="2400" dirty="0">
              <a:solidFill>
                <a:prstClr val="black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lang="en-GB" altLang="zh-CN" sz="24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  a[1]=0;</a:t>
            </a:r>
            <a:endParaRPr lang="en-GB" altLang="zh-CN" sz="2400" dirty="0">
              <a:solidFill>
                <a:prstClr val="black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lang="nn-NO" altLang="zh-CN" sz="2400" dirty="0">
                <a:solidFill>
                  <a:srgbClr val="0000FF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  for</a:t>
            </a:r>
            <a:r>
              <a:rPr lang="nn-NO" altLang="zh-CN" sz="24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(i=2;i&lt;sqrt(100.0);i++)</a:t>
            </a:r>
            <a:endParaRPr lang="nn-NO" altLang="zh-CN" sz="2400" dirty="0">
              <a:solidFill>
                <a:prstClr val="black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lang="en-GB" altLang="zh-CN" sz="2400" dirty="0">
                <a:solidFill>
                  <a:srgbClr val="0000FF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  for</a:t>
            </a:r>
            <a:r>
              <a:rPr lang="en-GB" altLang="zh-CN" sz="24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(j=i+1;j&lt;=100;j++)</a:t>
            </a:r>
            <a:endParaRPr lang="en-GB" altLang="zh-CN" sz="2400" dirty="0">
              <a:solidFill>
                <a:prstClr val="black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lang="en-US" altLang="zh-CN" sz="24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 {</a:t>
            </a:r>
            <a:endParaRPr lang="en-US" altLang="zh-CN" sz="2400" dirty="0">
              <a:solidFill>
                <a:prstClr val="black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lang="en-US" altLang="zh-CN" sz="2400" dirty="0">
                <a:solidFill>
                  <a:srgbClr val="0000FF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    if</a:t>
            </a:r>
            <a:r>
              <a:rPr lang="en-US" altLang="zh-CN" sz="24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(a[</a:t>
            </a:r>
            <a:r>
              <a:rPr lang="en-US" altLang="zh-CN" sz="2400" dirty="0" err="1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i</a:t>
            </a:r>
            <a:r>
              <a:rPr lang="en-US" altLang="zh-CN" sz="24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]!=0&amp;&amp;a[j]!=0)</a:t>
            </a:r>
            <a:endParaRPr lang="en-US" altLang="zh-CN" sz="2400" dirty="0">
              <a:solidFill>
                <a:prstClr val="black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lang="en-US" altLang="zh-CN" sz="2400" dirty="0">
                <a:solidFill>
                  <a:srgbClr val="0000FF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       if</a:t>
            </a:r>
            <a:r>
              <a:rPr lang="en-US" altLang="zh-CN" sz="24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(a[j]%a[</a:t>
            </a:r>
            <a:r>
              <a:rPr lang="en-US" altLang="zh-CN" sz="2400" dirty="0" err="1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i</a:t>
            </a:r>
            <a:r>
              <a:rPr lang="en-US" altLang="zh-CN" sz="24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]==0)</a:t>
            </a:r>
            <a:endParaRPr lang="en-US" altLang="zh-CN" sz="2400" dirty="0">
              <a:solidFill>
                <a:prstClr val="black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lang="en-US" altLang="zh-CN" sz="24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          a[j]=0;</a:t>
            </a:r>
            <a:r>
              <a:rPr lang="en-US" altLang="zh-CN" sz="2400" dirty="0">
                <a:solidFill>
                  <a:srgbClr val="008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//delete if it is not a prime number</a:t>
            </a:r>
            <a:endParaRPr lang="en-US" altLang="zh-CN" sz="2400" dirty="0">
              <a:solidFill>
                <a:prstClr val="black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lang="en-US" altLang="zh-CN" sz="24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  }</a:t>
            </a:r>
            <a:endParaRPr lang="en-US" altLang="zh-CN" sz="2400" dirty="0">
              <a:solidFill>
                <a:prstClr val="black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endParaRPr lang="en-US" altLang="zh-CN" sz="2800" dirty="0">
              <a:solidFill>
                <a:prstClr val="black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9291" y="1985921"/>
            <a:ext cx="3053411" cy="8800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 advTm="1398"/>
    </mc:Choice>
    <mc:Fallback>
      <p:transition spd="slow" advTm="1398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5058" y="643724"/>
            <a:ext cx="5650942" cy="1197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 P165 1</a:t>
            </a:r>
            <a:endParaRPr lang="en-GB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用筛选法求</a:t>
            </a:r>
            <a:r>
              <a:rPr lang="en-US" altLang="zh-CN" sz="1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100</a:t>
            </a:r>
            <a:r>
              <a:rPr lang="zh-CN" altLang="en-US" sz="1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之内的素数</a:t>
            </a:r>
            <a:r>
              <a:rPr lang="zh-CN" sz="1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3989" y="2027833"/>
            <a:ext cx="4694620" cy="1353118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5377150" y="643089"/>
            <a:ext cx="6466900" cy="526297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altLang="zh-CN" sz="24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  </a:t>
            </a:r>
            <a:r>
              <a:rPr lang="en-GB" altLang="zh-CN" sz="2400" dirty="0" err="1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printf</a:t>
            </a:r>
            <a:r>
              <a:rPr lang="en-GB" altLang="zh-CN" sz="24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(</a:t>
            </a:r>
            <a:r>
              <a:rPr lang="en-GB" altLang="zh-CN" sz="2400" dirty="0">
                <a:solidFill>
                  <a:srgbClr val="A31515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"\n"</a:t>
            </a:r>
            <a:r>
              <a:rPr lang="en-GB" altLang="zh-CN" sz="24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);</a:t>
            </a:r>
            <a:endParaRPr lang="en-GB" altLang="zh-CN" sz="2400" dirty="0">
              <a:solidFill>
                <a:prstClr val="black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lang="nn-NO" altLang="zh-CN" sz="2400" dirty="0">
                <a:solidFill>
                  <a:srgbClr val="0000FF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  for</a:t>
            </a:r>
            <a:r>
              <a:rPr lang="nn-NO" altLang="zh-CN" sz="24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(i=2,n=0;i&lt;=100;i++)</a:t>
            </a:r>
            <a:endParaRPr lang="nn-NO" altLang="zh-CN" sz="2400" dirty="0">
              <a:solidFill>
                <a:prstClr val="black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lang="en-US" altLang="zh-CN" sz="24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 {</a:t>
            </a:r>
            <a:endParaRPr lang="en-US" altLang="zh-CN" sz="2400" dirty="0">
              <a:solidFill>
                <a:prstClr val="black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lang="en-GB" altLang="zh-CN" sz="2400" dirty="0">
                <a:solidFill>
                  <a:srgbClr val="0000FF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    if</a:t>
            </a:r>
            <a:r>
              <a:rPr lang="en-GB" altLang="zh-CN" sz="24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(a[</a:t>
            </a:r>
            <a:r>
              <a:rPr lang="en-GB" altLang="zh-CN" sz="2400" dirty="0" err="1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i</a:t>
            </a:r>
            <a:r>
              <a:rPr lang="en-GB" altLang="zh-CN" sz="24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]!=0)</a:t>
            </a:r>
            <a:endParaRPr lang="en-GB" altLang="zh-CN" sz="2400" dirty="0">
              <a:solidFill>
                <a:prstClr val="black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lang="en-US" altLang="zh-CN" sz="24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    {</a:t>
            </a:r>
            <a:endParaRPr lang="en-US" altLang="zh-CN" sz="2400" dirty="0">
              <a:solidFill>
                <a:prstClr val="black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lang="en-US" altLang="zh-CN" sz="24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        </a:t>
            </a:r>
            <a:r>
              <a:rPr lang="en-US" altLang="zh-CN" sz="2400" dirty="0" err="1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printf</a:t>
            </a:r>
            <a:r>
              <a:rPr lang="en-US" altLang="zh-CN" sz="24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(</a:t>
            </a:r>
            <a:r>
              <a:rPr lang="en-US" altLang="zh-CN" sz="2400" dirty="0">
                <a:solidFill>
                  <a:srgbClr val="A31515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"%5d"</a:t>
            </a:r>
            <a:r>
              <a:rPr lang="en-US" altLang="zh-CN" sz="24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,a[</a:t>
            </a:r>
            <a:r>
              <a:rPr lang="en-US" altLang="zh-CN" sz="2400" dirty="0" err="1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i</a:t>
            </a:r>
            <a:r>
              <a:rPr lang="en-US" altLang="zh-CN" sz="24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]);</a:t>
            </a:r>
            <a:endParaRPr lang="en-US" altLang="zh-CN" sz="2400" dirty="0">
              <a:solidFill>
                <a:prstClr val="black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lang="en-US" altLang="zh-CN" sz="24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        </a:t>
            </a:r>
            <a:r>
              <a:rPr lang="en-GB" altLang="zh-CN" sz="24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n++;</a:t>
            </a:r>
            <a:endParaRPr lang="en-GB" altLang="zh-CN" sz="2400" dirty="0">
              <a:solidFill>
                <a:prstClr val="black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lang="en-US" altLang="zh-CN" sz="24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    }</a:t>
            </a:r>
            <a:r>
              <a:rPr lang="en-US" altLang="zh-CN" sz="2400" dirty="0">
                <a:solidFill>
                  <a:srgbClr val="008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//print prime numbers</a:t>
            </a:r>
            <a:endParaRPr lang="en-US" altLang="zh-CN" sz="2400" dirty="0">
              <a:solidFill>
                <a:prstClr val="black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lang="en-GB" altLang="zh-CN" sz="2400" dirty="0">
                <a:solidFill>
                  <a:srgbClr val="0000FF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    if</a:t>
            </a:r>
            <a:r>
              <a:rPr lang="en-GB" altLang="zh-CN" sz="24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(n%10==0)</a:t>
            </a:r>
            <a:endParaRPr lang="en-GB" altLang="zh-CN" sz="2400" dirty="0">
              <a:solidFill>
                <a:prstClr val="black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lang="en-GB" altLang="zh-CN" sz="24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       </a:t>
            </a:r>
            <a:r>
              <a:rPr lang="en-GB" altLang="zh-CN" sz="2400" dirty="0" err="1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printf</a:t>
            </a:r>
            <a:r>
              <a:rPr lang="en-GB" altLang="zh-CN" sz="24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(</a:t>
            </a:r>
            <a:r>
              <a:rPr lang="en-GB" altLang="zh-CN" sz="2400" dirty="0">
                <a:solidFill>
                  <a:srgbClr val="A31515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"\n"</a:t>
            </a:r>
            <a:r>
              <a:rPr lang="en-GB" altLang="zh-CN" sz="24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);</a:t>
            </a:r>
            <a:endParaRPr lang="en-GB" altLang="zh-CN" sz="2400" dirty="0">
              <a:solidFill>
                <a:prstClr val="black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lang="en-US" altLang="zh-CN" sz="24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  }</a:t>
            </a:r>
            <a:endParaRPr lang="en-US" altLang="zh-CN" sz="2400" dirty="0">
              <a:solidFill>
                <a:prstClr val="black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lang="en-GB" altLang="zh-CN" sz="24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  </a:t>
            </a:r>
            <a:r>
              <a:rPr lang="en-GB" altLang="zh-CN" sz="2400" dirty="0" err="1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printf</a:t>
            </a:r>
            <a:r>
              <a:rPr lang="en-GB" altLang="zh-CN" sz="24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(</a:t>
            </a:r>
            <a:r>
              <a:rPr lang="en-GB" altLang="zh-CN" sz="2400" dirty="0">
                <a:solidFill>
                  <a:srgbClr val="A31515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"\n"</a:t>
            </a:r>
            <a:r>
              <a:rPr lang="en-GB" altLang="zh-CN" sz="24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);</a:t>
            </a:r>
            <a:endParaRPr lang="en-GB" altLang="zh-CN" sz="2400" dirty="0">
              <a:solidFill>
                <a:prstClr val="black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lang="en-GB" altLang="zh-CN" sz="2400" dirty="0">
                <a:solidFill>
                  <a:srgbClr val="0000FF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  return</a:t>
            </a:r>
            <a:r>
              <a:rPr lang="en-GB" altLang="zh-CN" sz="24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0;</a:t>
            </a:r>
            <a:endParaRPr lang="en-GB" altLang="zh-CN" sz="2400" dirty="0">
              <a:solidFill>
                <a:prstClr val="black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lang="en-US" altLang="zh-CN" sz="24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}</a:t>
            </a:r>
            <a:endParaRPr lang="en-US" altLang="zh-CN" sz="2400" dirty="0">
              <a:solidFill>
                <a:prstClr val="black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 advTm="1398"/>
    </mc:Choice>
    <mc:Fallback>
      <p:transition spd="slow" advTm="1398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5058" y="643724"/>
            <a:ext cx="5650942" cy="16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 P165 4</a:t>
            </a:r>
            <a:endParaRPr lang="en-GB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有一个已排好序的数组，要求输入一个数后，按原来排序的规律将它插入数组中。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41114" y="0"/>
            <a:ext cx="5719846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459166" y="2237350"/>
            <a:ext cx="1536970" cy="2529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786664" y="2819973"/>
            <a:ext cx="1536970" cy="2529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7384915" y="3917454"/>
            <a:ext cx="1536970" cy="2529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7633290" y="5850488"/>
            <a:ext cx="1536970" cy="2529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6459166" y="634008"/>
            <a:ext cx="1536970" cy="2529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 advTm="1398"/>
    </mc:Choice>
    <mc:Fallback>
      <p:transition spd="slow" advTm="13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439" y="1019996"/>
            <a:ext cx="3363979" cy="4818007"/>
          </a:xfrm>
          <a:prstGeom prst="rect">
            <a:avLst/>
          </a:prstGeom>
        </p:spPr>
      </p:pic>
      <p:sp>
        <p:nvSpPr>
          <p:cNvPr id="8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日期占位符 2"/>
          <p:cNvSpPr txBox="1"/>
          <p:nvPr/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646476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058" y="869395"/>
            <a:ext cx="3709066" cy="527396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997058" y="3657600"/>
            <a:ext cx="2034363" cy="75043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25800" y="630335"/>
            <a:ext cx="11140400" cy="743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 P165 4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3984" y="0"/>
            <a:ext cx="4695686" cy="680652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1667" y="818058"/>
            <a:ext cx="4543461" cy="150988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4905" y="2604757"/>
            <a:ext cx="4543461" cy="148308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3746854" y="691592"/>
            <a:ext cx="1536970" cy="2529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4465938" y="2004656"/>
            <a:ext cx="1536970" cy="2529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540828" y="2170795"/>
            <a:ext cx="2222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end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的作用是什么？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27816" y="2728434"/>
            <a:ext cx="2448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可以去掉，直接用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a[9]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746854" y="5870074"/>
            <a:ext cx="1697982" cy="2529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 advTm="1398"/>
    </mc:Choice>
    <mc:Fallback>
      <p:transition spd="slow" advTm="13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" grpId="0"/>
      <p:bldP spid="15" grpId="0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25800" y="624280"/>
            <a:ext cx="11488568" cy="1520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5. P166 9</a:t>
            </a:r>
            <a:endParaRPr lang="en-GB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有</a:t>
            </a:r>
            <a:r>
              <a:rPr lang="en-GB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15</a:t>
            </a:r>
            <a:r>
              <a:rPr lang="zh-CN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个数按由大到小顺序存放在一个数组中，输入一个数，要求用折半查找法找出该数是数组中第几个元素的值。如果该数不在数组中，则输出“无此数”。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0" name="Picture 2" descr="查看源图像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934" y="2498512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216741" y="2058134"/>
            <a:ext cx="5611549" cy="419839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折半查找法：</a:t>
            </a:r>
            <a:endParaRPr lang="en-US" altLang="zh-CN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 首先确定整个查找区间的中间位置 </a:t>
            </a:r>
            <a:r>
              <a:rPr lang="en-US" altLang="zh-CN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mid = (left + right)/2 </a:t>
            </a:r>
            <a:r>
              <a:rPr lang="zh-CN" altLang="en-US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 用待查关键字值与中间位置的关键字值进行比较；若相等，则查找成功；若大于，则在后（右）半个区域继续进行折半查找；若小于，则在前（左）半个区域继续进行折半查找。</a:t>
            </a:r>
            <a:endParaRPr lang="zh-CN" altLang="en-US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③ 对确定的缩小区域再按折半公式，重复上述步骤。最后，得到结果：要么查找成功， 要么查找失败。折半查找的存储结构采用一维数组存放。</a:t>
            </a:r>
            <a:endParaRPr lang="zh-CN" altLang="en-US" b="0" i="0" dirty="0">
              <a:solidFill>
                <a:srgbClr val="333333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 advTm="1398"/>
    </mc:Choice>
    <mc:Fallback>
      <p:transition spd="slow" advTm="1398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25800" y="624280"/>
            <a:ext cx="11140400" cy="743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5. P166 9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 descr="查看源图像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94" y="1647521"/>
            <a:ext cx="5746706" cy="356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查看源图像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455" y="1647521"/>
            <a:ext cx="5634147" cy="376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 advTm="1398"/>
    </mc:Choice>
    <mc:Fallback>
      <p:transition spd="slow" advTm="1398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25800" y="624280"/>
            <a:ext cx="11140400" cy="743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5. P166 9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8182" y="1346331"/>
            <a:ext cx="7245485" cy="5367026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149171" y="3176069"/>
            <a:ext cx="6759415" cy="2529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393985" y="3776913"/>
            <a:ext cx="6759415" cy="2529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 advTm="1398"/>
    </mc:Choice>
    <mc:Fallback>
      <p:transition spd="slow" advTm="13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25800" y="624280"/>
            <a:ext cx="11140400" cy="743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5. P166 9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8937" y="0"/>
            <a:ext cx="6334125" cy="6858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298985" y="1057132"/>
            <a:ext cx="2797016" cy="2529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3298985" y="1616449"/>
            <a:ext cx="2595978" cy="2529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454627" y="5355066"/>
            <a:ext cx="4698774" cy="1507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 advTm="1398"/>
    </mc:Choice>
    <mc:Fallback>
      <p:transition spd="slow" advTm="13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25800" y="624280"/>
            <a:ext cx="11140400" cy="743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5. P166 9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9172" y="1526128"/>
            <a:ext cx="6210300" cy="4467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 advTm="1398"/>
    </mc:Choice>
    <mc:Fallback>
      <p:transition spd="slow" advTm="1398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rot="10800000">
            <a:off x="0" y="-9532"/>
            <a:ext cx="12192000" cy="2426618"/>
          </a:xfrm>
          <a:prstGeom prst="rect">
            <a:avLst/>
          </a:prstGeom>
          <a:solidFill>
            <a:srgbClr val="014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 rot="10800000">
            <a:off x="0" y="2493941"/>
            <a:ext cx="12192000" cy="70698"/>
          </a:xfrm>
          <a:prstGeom prst="rect">
            <a:avLst/>
          </a:prstGeom>
          <a:solidFill>
            <a:srgbClr val="014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15290" y="3635375"/>
            <a:ext cx="113372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dirty="0">
                <a:solidFill>
                  <a:srgbClr val="014924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微软雅黑" panose="020B0503020204020204" pitchFamily="34" charset="-122"/>
              </a:rPr>
              <a:t>谢谢大家</a:t>
            </a:r>
            <a:endParaRPr lang="zh-CN" altLang="en-US" sz="8000" b="1" dirty="0">
              <a:solidFill>
                <a:srgbClr val="01492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18466" y="-184668"/>
            <a:ext cx="11544299" cy="3154706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dist"/>
            <a:r>
              <a:rPr lang="en-US" altLang="zh-CN" sz="19900" b="1" dirty="0">
                <a:solidFill>
                  <a:schemeClr val="bg1">
                    <a:alpha val="10000"/>
                  </a:schemeClr>
                </a:solidFill>
              </a:rPr>
              <a:t>THANKS</a:t>
            </a:r>
            <a:endParaRPr lang="zh-CN" altLang="en-US" sz="19900" b="1" dirty="0">
              <a:solidFill>
                <a:schemeClr val="bg1">
                  <a:alpha val="10000"/>
                </a:schemeClr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876405" y="1196335"/>
            <a:ext cx="2439190" cy="2439192"/>
            <a:chOff x="5007734" y="902247"/>
            <a:chExt cx="2543685" cy="2543686"/>
          </a:xfrm>
        </p:grpSpPr>
        <p:sp>
          <p:nvSpPr>
            <p:cNvPr id="8" name="椭圆 7"/>
            <p:cNvSpPr/>
            <p:nvPr/>
          </p:nvSpPr>
          <p:spPr>
            <a:xfrm>
              <a:off x="5007734" y="902247"/>
              <a:ext cx="2543685" cy="254368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8E8E8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139700" dist="38100" dir="5400000" algn="t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 rot="10800000">
              <a:off x="5160137" y="1054647"/>
              <a:ext cx="2213120" cy="221312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8E8E8"/>
                </a:gs>
              </a:gsLst>
              <a:lin ang="5400000" scaled="1"/>
              <a:tileRect/>
            </a:gradFill>
            <a:ln>
              <a:noFill/>
            </a:ln>
            <a:effectLst>
              <a:innerShdw blurRad="88900">
                <a:prstClr val="black">
                  <a:alpha val="1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804" y="1438170"/>
            <a:ext cx="1936392" cy="1930811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42AA8-FD19-264D-AFD9-81A2FFCFD189}" type="datetime1">
              <a:rPr lang="en-US" altLang="zh-CN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en-US"/>
              <a:t>语言程序设计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日期占位符 2"/>
          <p:cNvSpPr txBox="1"/>
          <p:nvPr/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646476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1436" y="1071418"/>
            <a:ext cx="3815513" cy="482138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1087" y="792018"/>
            <a:ext cx="3789674" cy="538018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34689" y="5221540"/>
            <a:ext cx="3732260" cy="75043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矩形 3"/>
          <p:cNvSpPr/>
          <p:nvPr/>
        </p:nvSpPr>
        <p:spPr>
          <a:xfrm>
            <a:off x="551436" y="3429000"/>
            <a:ext cx="3815513" cy="75043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矩形 5"/>
          <p:cNvSpPr/>
          <p:nvPr/>
        </p:nvSpPr>
        <p:spPr>
          <a:xfrm>
            <a:off x="5091087" y="5374136"/>
            <a:ext cx="2343931" cy="75043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日期占位符 2"/>
          <p:cNvSpPr txBox="1"/>
          <p:nvPr/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646476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7108" y="721296"/>
            <a:ext cx="3754712" cy="544476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3584" y="762825"/>
            <a:ext cx="3780005" cy="536170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889852" y="4445876"/>
            <a:ext cx="2034363" cy="75043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日期占位符 2"/>
          <p:cNvSpPr txBox="1"/>
          <p:nvPr/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646476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49173" y="795186"/>
            <a:ext cx="8371609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以下程序按下面指定的数据给</a:t>
            </a:r>
            <a:r>
              <a:rPr lang="en-GB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x</a:t>
            </a:r>
            <a:r>
              <a:rPr lang="zh-CN" alt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数组的下三角置数，并按如下形式输出，请填空。</a:t>
            </a:r>
            <a:endParaRPr lang="zh-CN" altLang="en-US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US" alt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</a:t>
            </a:r>
            <a:endParaRPr lang="en-US" altLang="zh-CN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US" alt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3  7</a:t>
            </a:r>
            <a:endParaRPr lang="en-US" altLang="zh-CN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US" alt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2  6  9</a:t>
            </a:r>
            <a:endParaRPr lang="en-US" altLang="zh-CN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US" alt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1  5  8  10</a:t>
            </a:r>
            <a:endParaRPr lang="en-US" altLang="zh-CN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US" alt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#</a:t>
            </a:r>
            <a:r>
              <a:rPr lang="en-GB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include &lt;</a:t>
            </a:r>
            <a:r>
              <a:rPr lang="en-GB" sz="18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stdio.h</a:t>
            </a:r>
            <a:r>
              <a:rPr lang="en-GB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&gt;</a:t>
            </a:r>
            <a:endParaRPr lang="en-GB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GB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int main()</a:t>
            </a:r>
            <a:endParaRPr lang="en-GB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GB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{</a:t>
            </a:r>
            <a:endParaRPr lang="en-GB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GB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	int x[4][4],n=0,i,j;</a:t>
            </a:r>
            <a:endParaRPr lang="en-GB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GB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	for(j=0;j&lt;4;j++)</a:t>
            </a:r>
            <a:endParaRPr lang="en-GB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GB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		for(</a:t>
            </a:r>
            <a:r>
              <a:rPr lang="en-GB" sz="18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</a:t>
            </a:r>
            <a:r>
              <a:rPr lang="en-GB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=3;i&gt;=j; </a:t>
            </a:r>
            <a:r>
              <a:rPr lang="en-GB" sz="18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</a:t>
            </a:r>
            <a:r>
              <a:rPr lang="en-GB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--)   							{n++;x[</a:t>
            </a:r>
            <a:r>
              <a:rPr lang="en-GB" sz="18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</a:t>
            </a:r>
            <a:r>
              <a:rPr lang="en-GB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][j]= </a:t>
            </a:r>
            <a:r>
              <a:rPr lang="en-US" altLang="zh-CN" sz="1800" dirty="0">
                <a:solidFill>
                  <a:srgbClr val="639EF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n</a:t>
            </a:r>
            <a:r>
              <a:rPr lang="en-US" alt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;}</a:t>
            </a:r>
            <a:endParaRPr lang="en-US" altLang="zh-CN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US" alt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	for(</a:t>
            </a:r>
            <a:r>
              <a:rPr lang="en-US" altLang="zh-CN" sz="18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</a:t>
            </a:r>
            <a:r>
              <a:rPr lang="en-US" alt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=0;i&lt;4;i++)</a:t>
            </a:r>
            <a:endParaRPr lang="en-US" altLang="zh-CN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US" alt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	 {	</a:t>
            </a:r>
            <a:endParaRPr lang="en-US" altLang="zh-CN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US" alt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		for(j=0; </a:t>
            </a:r>
            <a:r>
              <a:rPr lang="en-US" altLang="zh-CN" dirty="0">
                <a:solidFill>
                  <a:srgbClr val="639EF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j&lt;=</a:t>
            </a:r>
            <a:r>
              <a:rPr lang="en-US" altLang="zh-CN" dirty="0" err="1">
                <a:solidFill>
                  <a:srgbClr val="639EF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</a:t>
            </a:r>
            <a:r>
              <a:rPr lang="en-US" alt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; </a:t>
            </a:r>
            <a:r>
              <a:rPr lang="en-US" altLang="zh-CN" sz="18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j++</a:t>
            </a:r>
            <a:r>
              <a:rPr lang="en-US" alt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) 							</a:t>
            </a:r>
            <a:r>
              <a:rPr lang="en-US" altLang="zh-CN" sz="18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printf</a:t>
            </a:r>
            <a:r>
              <a:rPr lang="en-US" alt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("%3d", </a:t>
            </a:r>
            <a:r>
              <a:rPr lang="en-US" altLang="zh-CN" sz="1800" dirty="0">
                <a:solidFill>
                  <a:srgbClr val="639EF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x[</a:t>
            </a:r>
            <a:r>
              <a:rPr lang="en-US" altLang="zh-CN" sz="1800" dirty="0" err="1">
                <a:solidFill>
                  <a:srgbClr val="639EF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</a:t>
            </a:r>
            <a:r>
              <a:rPr lang="en-US" altLang="zh-CN" sz="1800" dirty="0">
                <a:solidFill>
                  <a:srgbClr val="639EF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][j]</a:t>
            </a:r>
            <a:r>
              <a:rPr lang="en-US" alt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);</a:t>
            </a:r>
            <a:endParaRPr lang="en-US" altLang="zh-CN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US" alt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     		</a:t>
            </a:r>
            <a:r>
              <a:rPr lang="en-US" altLang="zh-CN" sz="18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printf</a:t>
            </a:r>
            <a:r>
              <a:rPr lang="en-US" alt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(" </a:t>
            </a:r>
            <a:r>
              <a:rPr lang="en-GB" altLang="zh-CN" sz="1800" dirty="0">
                <a:solidFill>
                  <a:srgbClr val="639EF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\n</a:t>
            </a:r>
            <a:r>
              <a:rPr lang="en-US" alt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");</a:t>
            </a:r>
            <a:endParaRPr lang="en-US" altLang="zh-CN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US" alt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 	}</a:t>
            </a:r>
            <a:endParaRPr lang="en-US" altLang="zh-CN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US" alt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	return 0;</a:t>
            </a:r>
            <a:endParaRPr lang="en-US" altLang="zh-CN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US" alt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}</a:t>
            </a:r>
            <a:endParaRPr lang="en-US" altLang="zh-CN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1219200" y="688919"/>
            <a:ext cx="97536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下列程序的输出会是什么</a:t>
            </a:r>
            <a:r>
              <a:rPr lang="en-GB" altLang="zh-CN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?</a:t>
            </a:r>
            <a:endParaRPr lang="en-GB" altLang="zh-CN" sz="2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GB" altLang="zh-CN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int a[3]={1,2,3};</a:t>
            </a:r>
            <a:endParaRPr lang="en-GB" altLang="zh-CN" sz="2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US" altLang="zh-CN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for(</a:t>
            </a:r>
            <a:r>
              <a:rPr lang="en-US" altLang="zh-CN" sz="26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=0;i&lt;3;i++);	</a:t>
            </a:r>
            <a:endParaRPr lang="en-US" altLang="zh-CN" sz="2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US" altLang="zh-CN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</a:t>
            </a:r>
            <a:r>
              <a:rPr lang="en-US" altLang="zh-CN" sz="26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printf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(“%d,”, a[</a:t>
            </a:r>
            <a:r>
              <a:rPr lang="en-US" altLang="zh-CN" sz="26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]);</a:t>
            </a:r>
            <a:endParaRPr lang="en-US" altLang="zh-CN" sz="2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2438400" y="2786063"/>
            <a:ext cx="85344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en-GB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0,1,2</a:t>
            </a:r>
            <a:endParaRPr lang="en-GB" sz="2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2438400" y="3643313"/>
            <a:ext cx="85344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en-GB" altLang="zh-CN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1,2,3</a:t>
            </a:r>
            <a:endParaRPr lang="en-GB" sz="2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2438400" y="4500563"/>
            <a:ext cx="85344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en-GB" altLang="zh-CN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1,2</a:t>
            </a:r>
            <a:endParaRPr lang="en-GB" sz="2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5"/>
            </p:custDataLst>
          </p:nvPr>
        </p:nvSpPr>
        <p:spPr>
          <a:xfrm>
            <a:off x="2438400" y="5357813"/>
            <a:ext cx="8534400" cy="642938"/>
          </a:xfrm>
          <a:prstGeom prst="rect">
            <a:avLst/>
          </a:prstGeom>
          <a:noFill/>
        </p:spPr>
        <p:txBody>
          <a:bodyPr vert="horz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程序有误</a:t>
            </a:r>
            <a:endParaRPr lang="en-GB" sz="2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" name="椭圆 10"/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1571625" y="2850356"/>
            <a:ext cx="514350" cy="514350"/>
          </a:xfrm>
          <a:prstGeom prst="ellipse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en-GB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</a:t>
            </a:r>
            <a:endParaRPr lang="en-GB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椭圆 11"/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1571625" y="3707606"/>
            <a:ext cx="514350" cy="514350"/>
          </a:xfrm>
          <a:prstGeom prst="ellipse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en-GB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B</a:t>
            </a:r>
            <a:endParaRPr lang="en-GB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" name="椭圆 12"/>
          <p:cNvSpPr>
            <a:spLocks noChangeAspect="1"/>
          </p:cNvSpPr>
          <p:nvPr>
            <p:custDataLst>
              <p:tags r:id="rId8"/>
            </p:custDataLst>
          </p:nvPr>
        </p:nvSpPr>
        <p:spPr>
          <a:xfrm>
            <a:off x="1571625" y="4564856"/>
            <a:ext cx="514350" cy="514350"/>
          </a:xfrm>
          <a:prstGeom prst="ellipse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en-GB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</a:t>
            </a:r>
            <a:endParaRPr lang="en-GB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" name="椭圆 13"/>
          <p:cNvSpPr>
            <a:spLocks noChangeAspect="1"/>
          </p:cNvSpPr>
          <p:nvPr>
            <p:custDataLst>
              <p:tags r:id="rId9"/>
            </p:custDataLst>
          </p:nvPr>
        </p:nvSpPr>
        <p:spPr>
          <a:xfrm>
            <a:off x="1571625" y="5422106"/>
            <a:ext cx="514350" cy="514350"/>
          </a:xfrm>
          <a:prstGeom prst="ellipse">
            <a:avLst/>
          </a:prstGeom>
          <a:solidFill>
            <a:srgbClr val="00FF00"/>
          </a:solidFill>
          <a:ln w="254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en-GB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D</a:t>
            </a:r>
            <a:endParaRPr lang="en-GB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" name="矩形: 圆角 14"/>
          <p:cNvSpPr/>
          <p:nvPr>
            <p:custDataLst>
              <p:tags r:id="rId10"/>
            </p:custDataLst>
          </p:nvPr>
        </p:nvSpPr>
        <p:spPr>
          <a:xfrm>
            <a:off x="89154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提交</a:t>
            </a:r>
            <a:endParaRPr lang="en-GB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>
            <p:custDataLst>
              <p:tags r:id="rId11"/>
            </p:custDataLst>
          </p:nvPr>
        </p:nvGrpSpPr>
        <p:grpSpPr>
          <a:xfrm>
            <a:off x="0" y="0"/>
            <a:ext cx="12192000" cy="635000"/>
            <a:chOff x="0" y="0"/>
            <a:chExt cx="12192000" cy="635000"/>
          </a:xfrm>
        </p:grpSpPr>
        <p:sp>
          <p:nvSpPr>
            <p:cNvPr id="16" name="TitleBackground"/>
            <p:cNvSpPr/>
            <p:nvPr>
              <p:custDataLst>
                <p:tags r:id="rId12"/>
              </p:custDataLst>
            </p:nvPr>
          </p:nvSpPr>
          <p:spPr>
            <a:xfrm>
              <a:off x="0" y="0"/>
              <a:ext cx="12192000" cy="635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ColorBlock"/>
            <p:cNvSpPr/>
            <p:nvPr>
              <p:custDataLst>
                <p:tags r:id="rId13"/>
              </p:custDataLst>
            </p:nvPr>
          </p:nvSpPr>
          <p:spPr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ypeText"/>
            <p:cNvSpPr txBox="1"/>
            <p:nvPr>
              <p:custDataLst>
                <p:tags r:id="rId14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单选题</a:t>
              </a:r>
              <a:endParaRPr lang="en-GB" sz="2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" name="TipText"/>
            <p:cNvSpPr txBox="1"/>
            <p:nvPr>
              <p:custDataLst>
                <p:tags r:id="rId15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分</a:t>
              </a:r>
              <a:endParaRPr lang="en-GB" sz="200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5" name="图片 4"/>
          <p:cNvPicPr/>
          <p:nvPr>
            <p:custDataLst>
              <p:tags r:id="rId1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63500"/>
            <a:ext cx="1422400" cy="508000"/>
          </a:xfrm>
          <a:prstGeom prst="rect">
            <a:avLst/>
          </a:prstGeom>
        </p:spPr>
      </p:pic>
    </p:spTree>
    <p:custDataLst>
      <p:tags r:id="rId18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60392" y="813826"/>
            <a:ext cx="358695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2800" b="0" i="0" dirty="0">
                <a:solidFill>
                  <a:srgbClr val="31354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b="0" i="0" dirty="0">
                <a:solidFill>
                  <a:srgbClr val="31354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、水仙花数</a:t>
            </a:r>
            <a:endParaRPr lang="zh-CN" altLang="en-US" sz="2800" b="0" i="0" dirty="0">
              <a:solidFill>
                <a:srgbClr val="31354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2800" b="0" i="0" dirty="0">
                <a:solidFill>
                  <a:srgbClr val="3232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输出所有的“水仙花数”，所谓“水仙花数”是指一个</a:t>
            </a:r>
            <a:r>
              <a:rPr lang="en-US" altLang="zh-CN" sz="2800" b="0" i="0" dirty="0">
                <a:solidFill>
                  <a:srgbClr val="3232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b="0" i="0" dirty="0">
                <a:solidFill>
                  <a:srgbClr val="3232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位数，其各位数字的立方和等于该数本身。例如，</a:t>
            </a:r>
            <a:r>
              <a:rPr lang="en-US" altLang="zh-CN" sz="2800" b="0" i="0" dirty="0">
                <a:solidFill>
                  <a:srgbClr val="3232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153</a:t>
            </a:r>
            <a:r>
              <a:rPr lang="zh-CN" altLang="en-US" sz="2800" b="0" i="0" dirty="0">
                <a:solidFill>
                  <a:srgbClr val="3232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是水仙花数，因为</a:t>
            </a:r>
            <a:r>
              <a:rPr lang="en-US" altLang="zh-CN" sz="2800" b="0" i="0" dirty="0">
                <a:solidFill>
                  <a:srgbClr val="3232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153=1</a:t>
            </a:r>
            <a:r>
              <a:rPr lang="en-US" altLang="zh-CN" sz="2800" b="0" i="0" baseline="30000" dirty="0">
                <a:solidFill>
                  <a:srgbClr val="3232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altLang="zh-CN" sz="2800" b="0" i="0" dirty="0">
                <a:solidFill>
                  <a:srgbClr val="3232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+5</a:t>
            </a:r>
            <a:r>
              <a:rPr lang="en-US" altLang="zh-CN" sz="2800" b="0" i="0" baseline="30000" dirty="0">
                <a:solidFill>
                  <a:srgbClr val="3232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altLang="zh-CN" sz="2800" b="0" i="0" dirty="0">
                <a:solidFill>
                  <a:srgbClr val="3232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+3</a:t>
            </a:r>
            <a:r>
              <a:rPr lang="en-US" altLang="zh-CN" sz="2800" b="0" i="0" baseline="30000" dirty="0">
                <a:solidFill>
                  <a:srgbClr val="3232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b="0" i="0" dirty="0">
                <a:solidFill>
                  <a:srgbClr val="3232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800" b="0" i="0" dirty="0">
              <a:solidFill>
                <a:srgbClr val="323233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847345" y="122477"/>
            <a:ext cx="8296211" cy="65248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2000" dirty="0"/>
              <a:t>#include&lt;stdio.h&gt;</a:t>
            </a:r>
            <a:endParaRPr lang="en-GB" sz="2000" dirty="0"/>
          </a:p>
          <a:p>
            <a:r>
              <a:rPr lang="en-GB" sz="2000" dirty="0"/>
              <a:t>#include&lt;math.h&gt;</a:t>
            </a:r>
            <a:endParaRPr lang="en-GB" sz="2000" dirty="0"/>
          </a:p>
          <a:p>
            <a:r>
              <a:rPr lang="en-GB" sz="2000" dirty="0"/>
              <a:t>int main()</a:t>
            </a:r>
            <a:endParaRPr lang="en-GB" sz="2000" dirty="0"/>
          </a:p>
          <a:p>
            <a:r>
              <a:rPr lang="en-GB" sz="2000" dirty="0"/>
              <a:t>{</a:t>
            </a:r>
            <a:endParaRPr lang="en-GB" sz="2000" dirty="0"/>
          </a:p>
          <a:p>
            <a:r>
              <a:rPr lang="en-GB" sz="2000" dirty="0"/>
              <a:t>	int </a:t>
            </a:r>
            <a:r>
              <a:rPr lang="en-GB" sz="2000" dirty="0" err="1"/>
              <a:t>number,judge</a:t>
            </a:r>
            <a:r>
              <a:rPr lang="en-GB" sz="2000" dirty="0"/>
              <a:t>;</a:t>
            </a:r>
            <a:endParaRPr lang="en-GB" sz="2000" dirty="0"/>
          </a:p>
          <a:p>
            <a:r>
              <a:rPr lang="en-GB" sz="2000" dirty="0"/>
              <a:t>	double </a:t>
            </a:r>
            <a:r>
              <a:rPr lang="en-GB" sz="2000" dirty="0" err="1"/>
              <a:t>gewei,shiwei,baiwei,shuixian</a:t>
            </a:r>
            <a:r>
              <a:rPr lang="en-GB" sz="2000" dirty="0"/>
              <a:t>;</a:t>
            </a:r>
            <a:endParaRPr lang="en-GB" sz="2000" dirty="0"/>
          </a:p>
          <a:p>
            <a:r>
              <a:rPr lang="en-GB" sz="2000" dirty="0"/>
              <a:t>	 for(number=100;number&lt;=999; number++) //</a:t>
            </a:r>
            <a:r>
              <a:rPr lang="zh-CN" altLang="en-US" sz="2000" dirty="0"/>
              <a:t>判断是否是三位数 </a:t>
            </a:r>
            <a:endParaRPr lang="zh-CN" altLang="en-US" sz="2000" dirty="0"/>
          </a:p>
          <a:p>
            <a:r>
              <a:rPr lang="zh-CN" altLang="en-US" sz="2000" dirty="0"/>
              <a:t>	  </a:t>
            </a:r>
            <a:r>
              <a:rPr lang="en-US" altLang="zh-CN" sz="2000" dirty="0"/>
              <a:t>{</a:t>
            </a:r>
            <a:endParaRPr lang="en-US" altLang="zh-CN" sz="2000" dirty="0"/>
          </a:p>
          <a:p>
            <a:r>
              <a:rPr lang="en-US" altLang="zh-CN" sz="2000" dirty="0"/>
              <a:t>		</a:t>
            </a:r>
            <a:r>
              <a:rPr lang="en-GB" sz="2000" dirty="0" err="1"/>
              <a:t>gewei</a:t>
            </a:r>
            <a:r>
              <a:rPr lang="en-GB" sz="2000" dirty="0"/>
              <a:t>=number%10;//</a:t>
            </a:r>
            <a:r>
              <a:rPr lang="zh-CN" altLang="en-US" sz="2000" dirty="0"/>
              <a:t>个位数计算 </a:t>
            </a:r>
            <a:endParaRPr lang="zh-CN" altLang="en-US" sz="2000" dirty="0"/>
          </a:p>
          <a:p>
            <a:r>
              <a:rPr lang="zh-CN" altLang="en-US" sz="2000" dirty="0"/>
              <a:t>		</a:t>
            </a:r>
            <a:r>
              <a:rPr lang="en-GB" sz="2000" dirty="0" err="1"/>
              <a:t>shiwei</a:t>
            </a:r>
            <a:r>
              <a:rPr lang="en-GB" sz="2000" dirty="0"/>
              <a:t>=(number/10)%10;//</a:t>
            </a:r>
            <a:r>
              <a:rPr lang="zh-CN" altLang="en-US" sz="2000" dirty="0"/>
              <a:t>十位数计算 </a:t>
            </a:r>
            <a:endParaRPr lang="zh-CN" altLang="en-US" sz="2000" dirty="0"/>
          </a:p>
          <a:p>
            <a:r>
              <a:rPr lang="zh-CN" altLang="en-US" sz="2000" dirty="0"/>
              <a:t>		</a:t>
            </a:r>
            <a:r>
              <a:rPr lang="en-GB" sz="2000" dirty="0" err="1"/>
              <a:t>baiwei</a:t>
            </a:r>
            <a:r>
              <a:rPr lang="en-GB" sz="2000" dirty="0"/>
              <a:t>=number/100;//</a:t>
            </a:r>
            <a:r>
              <a:rPr lang="zh-CN" altLang="en-US" sz="2000" dirty="0"/>
              <a:t>百位数计算 </a:t>
            </a:r>
            <a:endParaRPr lang="en-GB" altLang="zh-CN" sz="2000" dirty="0"/>
          </a:p>
          <a:p>
            <a:r>
              <a:rPr lang="en-GB" sz="2000" dirty="0"/>
              <a:t>                                   //</a:t>
            </a:r>
            <a:r>
              <a:rPr lang="zh-CN" altLang="en-US" sz="2000" dirty="0"/>
              <a:t>水仙花数的公式，如果不会的话也可以直接写成连乘 </a:t>
            </a:r>
            <a:endParaRPr lang="zh-CN" altLang="en-US" sz="2000" dirty="0"/>
          </a:p>
          <a:p>
            <a:r>
              <a:rPr lang="zh-CN" altLang="en-US" sz="2000" dirty="0"/>
              <a:t>           </a:t>
            </a:r>
            <a:r>
              <a:rPr lang="en-GB" altLang="zh-CN" sz="2000" dirty="0"/>
              <a:t>		</a:t>
            </a:r>
            <a:r>
              <a:rPr lang="en-GB" sz="2000" dirty="0" err="1"/>
              <a:t>shuixian</a:t>
            </a:r>
            <a:r>
              <a:rPr lang="en-GB" sz="2000" dirty="0"/>
              <a:t>=pow(gewei,3.0)+pow(shiwei,3.0)+pow(baiwei,3.0);</a:t>
            </a:r>
            <a:endParaRPr lang="en-GB" sz="2000" dirty="0"/>
          </a:p>
          <a:p>
            <a:r>
              <a:rPr lang="zh-CN" altLang="en-US" sz="2000" dirty="0"/>
              <a:t>		 </a:t>
            </a:r>
            <a:r>
              <a:rPr lang="en-GB" sz="2000" dirty="0"/>
              <a:t>judge=(int)</a:t>
            </a:r>
            <a:r>
              <a:rPr lang="en-GB" sz="2000" dirty="0" err="1"/>
              <a:t>shuixian</a:t>
            </a:r>
            <a:r>
              <a:rPr lang="en-GB" sz="2000" dirty="0"/>
              <a:t>;//</a:t>
            </a:r>
            <a:r>
              <a:rPr lang="zh-CN" altLang="en-US" sz="2000" dirty="0"/>
              <a:t>强制类型转换 </a:t>
            </a:r>
            <a:endParaRPr lang="zh-CN" altLang="en-US" sz="2000" dirty="0"/>
          </a:p>
          <a:p>
            <a:r>
              <a:rPr lang="zh-CN" altLang="en-US" sz="2000" dirty="0"/>
              <a:t>		 </a:t>
            </a:r>
            <a:r>
              <a:rPr lang="en-GB" sz="2000" dirty="0"/>
              <a:t>if(judge==number)//</a:t>
            </a:r>
            <a:r>
              <a:rPr lang="zh-CN" altLang="en-US" sz="2000" dirty="0"/>
              <a:t>判断是否是水仙花数 </a:t>
            </a:r>
            <a:endParaRPr lang="zh-CN" altLang="en-US" sz="2000" dirty="0"/>
          </a:p>
          <a:p>
            <a:pPr lvl="2"/>
            <a:r>
              <a:rPr lang="zh-CN" altLang="en-US" sz="2000" dirty="0"/>
              <a:t>    	 </a:t>
            </a:r>
            <a:r>
              <a:rPr lang="en-US" altLang="zh-CN" sz="2000" dirty="0"/>
              <a:t>{</a:t>
            </a:r>
            <a:endParaRPr lang="en-US" altLang="zh-CN" sz="2000" dirty="0"/>
          </a:p>
          <a:p>
            <a:pPr lvl="2"/>
            <a:r>
              <a:rPr lang="en-US" altLang="zh-CN" sz="2000" dirty="0"/>
              <a:t>      	        </a:t>
            </a:r>
            <a:r>
              <a:rPr lang="en-GB" sz="2000" dirty="0" err="1"/>
              <a:t>printf</a:t>
            </a:r>
            <a:r>
              <a:rPr lang="en-GB" sz="2000" dirty="0"/>
              <a:t>("%</a:t>
            </a:r>
            <a:r>
              <a:rPr lang="en-GB" sz="2000" dirty="0" err="1"/>
              <a:t>d,",number</a:t>
            </a:r>
            <a:r>
              <a:rPr lang="en-GB" sz="2000" dirty="0"/>
              <a:t>);</a:t>
            </a:r>
            <a:endParaRPr lang="en-GB" sz="2000" dirty="0"/>
          </a:p>
          <a:p>
            <a:pPr lvl="2"/>
            <a:r>
              <a:rPr lang="en-GB" sz="2000" dirty="0"/>
              <a:t>     	  }</a:t>
            </a:r>
            <a:endParaRPr lang="en-GB" sz="2000" dirty="0"/>
          </a:p>
          <a:p>
            <a:r>
              <a:rPr lang="en-GB" sz="2000" dirty="0"/>
              <a:t>	  }</a:t>
            </a:r>
            <a:endParaRPr lang="en-GB" sz="2000" dirty="0"/>
          </a:p>
          <a:p>
            <a:r>
              <a:rPr lang="en-GB" sz="2000" dirty="0"/>
              <a:t>    	return 0;</a:t>
            </a:r>
            <a:endParaRPr lang="en-GB" sz="2000" dirty="0"/>
          </a:p>
          <a:p>
            <a:r>
              <a:rPr lang="en-GB" sz="2000" dirty="0"/>
              <a:t>}</a:t>
            </a:r>
            <a:endParaRPr lang="en-GB" sz="2000" dirty="0"/>
          </a:p>
        </p:txBody>
      </p:sp>
      <p:sp>
        <p:nvSpPr>
          <p:cNvPr id="9" name="文本框 8"/>
          <p:cNvSpPr txBox="1"/>
          <p:nvPr/>
        </p:nvSpPr>
        <p:spPr>
          <a:xfrm>
            <a:off x="339115" y="4487487"/>
            <a:ext cx="34153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0" i="0" dirty="0">
                <a:solidFill>
                  <a:srgbClr val="F73131"/>
                </a:solidFill>
                <a:effectLst/>
                <a:latin typeface="Arial" panose="020B0604020202020204" pitchFamily="34" charset="0"/>
              </a:rPr>
              <a:t>POW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，是</a:t>
            </a:r>
            <a:r>
              <a:rPr lang="en-US" altLang="zh-CN" b="0" i="0" dirty="0">
                <a:solidFill>
                  <a:srgbClr val="F73131"/>
                </a:solidFill>
                <a:effectLst/>
                <a:latin typeface="Arial" panose="020B0604020202020204" pitchFamily="34" charset="0"/>
              </a:rPr>
              <a:t>C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中的数学函数，功能为计算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x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的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y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次幂，返回幂指数的结果。</a:t>
            </a:r>
            <a:endParaRPr lang="en-GB" dirty="0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日期占位符 2"/>
          <p:cNvSpPr txBox="1"/>
          <p:nvPr/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646476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32962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3430" y="1029447"/>
            <a:ext cx="11445139" cy="421420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32962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80" y="1277737"/>
            <a:ext cx="11160440" cy="4126851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RAINPROBLEM" val="ProblemBody"/>
</p:tagLst>
</file>

<file path=ppt/tags/tag10.xml><?xml version="1.0" encoding="utf-8"?>
<p:tagLst xmlns:p="http://schemas.openxmlformats.org/presentationml/2006/main">
  <p:tag name="RAINPROBLEM" val="ProblemSubmit"/>
  <p:tag name="RAINPROBLEMTYPE" val="MultipleChoice"/>
</p:tagLst>
</file>

<file path=ppt/tags/tag11.xml><?xml version="1.0" encoding="utf-8"?>
<p:tagLst xmlns:p="http://schemas.openxmlformats.org/presentationml/2006/main">
  <p:tag name="RAINPROBLEMTYPE" val="ProblemTypeMarker"/>
</p:tagLst>
</file>

<file path=ppt/tags/tag12.xml><?xml version="1.0" encoding="utf-8"?>
<p:tagLst xmlns:p="http://schemas.openxmlformats.org/presentationml/2006/main">
  <p:tag name="RAINPROBLEMTYPE" val="ProblemTypeMarker"/>
</p:tagLst>
</file>

<file path=ppt/tags/tag13.xml><?xml version="1.0" encoding="utf-8"?>
<p:tagLst xmlns:p="http://schemas.openxmlformats.org/presentationml/2006/main">
  <p:tag name="RAINPROBLEMTYPE" val="ProblemTypeMarker"/>
</p:tagLst>
</file>

<file path=ppt/tags/tag14.xml><?xml version="1.0" encoding="utf-8"?>
<p:tagLst xmlns:p="http://schemas.openxmlformats.org/presentationml/2006/main">
  <p:tag name="RAINPROBLEMTYPE" val="ProblemTypeMarker"/>
</p:tagLst>
</file>

<file path=ppt/tags/tag15.xml><?xml version="1.0" encoding="utf-8"?>
<p:tagLst xmlns:p="http://schemas.openxmlformats.org/presentationml/2006/main">
  <p:tag name="RAINPROBLEMTYPE" val="ProblemTypeMarker"/>
</p:tagLst>
</file>

<file path=ppt/tags/tag16.xml><?xml version="1.0" encoding="utf-8"?>
<p:tagLst xmlns:p="http://schemas.openxmlformats.org/presentationml/2006/main">
  <p:tag name="RAINPROBLEM" val="ProblemSetting"/>
  <p:tag name="RAINPROBLEMTYPE" val="MultipleChoice"/>
</p:tagLst>
</file>

<file path=ppt/tags/tag17.xml><?xml version="1.0" encoding="utf-8"?>
<p:tagLst xmlns:p="http://schemas.openxmlformats.org/presentationml/2006/main">
  <p:tag name="RAINPROBLEM" val="MultipleChoice"/>
  <p:tag name="PROBLEMSCORE" val="1.0"/>
</p:tagLst>
</file>

<file path=ppt/tags/tag2.xml><?xml version="1.0" encoding="utf-8"?>
<p:tagLst xmlns:p="http://schemas.openxmlformats.org/presentationml/2006/main">
  <p:tag name="RAINPROBLEM" val="ProblemItem"/>
</p:tagLst>
</file>

<file path=ppt/tags/tag3.xml><?xml version="1.0" encoding="utf-8"?>
<p:tagLst xmlns:p="http://schemas.openxmlformats.org/presentationml/2006/main">
  <p:tag name="RAINPROBLEM" val="ProblemItem"/>
</p:tagLst>
</file>

<file path=ppt/tags/tag4.xml><?xml version="1.0" encoding="utf-8"?>
<p:tagLst xmlns:p="http://schemas.openxmlformats.org/presentationml/2006/main">
  <p:tag name="RAINPROBLEM" val="ProblemItem"/>
</p:tagLst>
</file>

<file path=ppt/tags/tag5.xml><?xml version="1.0" encoding="utf-8"?>
<p:tagLst xmlns:p="http://schemas.openxmlformats.org/presentationml/2006/main">
  <p:tag name="RAINPROBLEM" val="ProblemItem"/>
</p:tagLst>
</file>

<file path=ppt/tags/tag6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7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8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9.xml><?xml version="1.0" encoding="utf-8"?>
<p:tagLst xmlns:p="http://schemas.openxmlformats.org/presentationml/2006/main">
  <p:tag name="RAINPROBLEM" val="ProblemBullet"/>
  <p:tag name="RAINPROBLEMTYPE" val="MultipleChoice"/>
  <p:tag name="RAINBULLET" val="Correct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4910</Words>
  <Application>WPS 演示</Application>
  <PresentationFormat>宽屏</PresentationFormat>
  <Paragraphs>467</Paragraphs>
  <Slides>26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9" baseType="lpstr">
      <vt:lpstr>Arial</vt:lpstr>
      <vt:lpstr>宋体</vt:lpstr>
      <vt:lpstr>Wingdings</vt:lpstr>
      <vt:lpstr>Microsoft YaHei UI</vt:lpstr>
      <vt:lpstr>Yu Gothic UI</vt:lpstr>
      <vt:lpstr>微软雅黑</vt:lpstr>
      <vt:lpstr>Calibri</vt:lpstr>
      <vt:lpstr>等线</vt:lpstr>
      <vt:lpstr>Arial Unicode MS</vt:lpstr>
      <vt:lpstr>等线 Light</vt:lpstr>
      <vt:lpstr>Calibri Light</vt:lpstr>
      <vt:lpstr>新宋体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Jiemin Xie</dc:creator>
  <cp:lastModifiedBy>cwy</cp:lastModifiedBy>
  <cp:revision>30</cp:revision>
  <dcterms:created xsi:type="dcterms:W3CDTF">2021-10-25T13:02:00Z</dcterms:created>
  <dcterms:modified xsi:type="dcterms:W3CDTF">2025-01-02T05:17:34Z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6D38CC2DE74149769A67D4809EF18E12_13</vt:lpwstr>
  </property>
  <property fmtid="{D5CDD505-2E9C-101B-9397-08002B2CF9AE}" pid="3" name="KSOProductBuildVer">
    <vt:lpwstr>2052-12.1.0.19770</vt:lpwstr>
  </property>
</Properties>
</file>