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07" r:id="rId3"/>
    <p:sldId id="572" r:id="rId5"/>
    <p:sldId id="569" r:id="rId6"/>
    <p:sldId id="576" r:id="rId7"/>
    <p:sldId id="570" r:id="rId8"/>
    <p:sldId id="575" r:id="rId9"/>
    <p:sldId id="578" r:id="rId10"/>
    <p:sldId id="573" r:id="rId11"/>
    <p:sldId id="577" r:id="rId12"/>
    <p:sldId id="574" r:id="rId13"/>
    <p:sldId id="580" r:id="rId14"/>
    <p:sldId id="555" r:id="rId15"/>
    <p:sldId id="554" r:id="rId16"/>
    <p:sldId id="563" r:id="rId17"/>
    <p:sldId id="564" r:id="rId18"/>
    <p:sldId id="565" r:id="rId19"/>
    <p:sldId id="581" r:id="rId20"/>
    <p:sldId id="579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5781" autoAdjust="0"/>
  </p:normalViewPr>
  <p:slideViewPr>
    <p:cSldViewPr snapToGrid="0">
      <p:cViewPr varScale="1">
        <p:scale>
          <a:sx n="138" d="100"/>
          <a:sy n="138" d="100"/>
        </p:scale>
        <p:origin x="103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2857-FFBD-4B86-BE12-8D72FF931B1A}" type="datetimeFigureOut">
              <a:rPr lang="en-GB" smtClean="0"/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E5C80-EA2E-40CE-8CBF-2DF468BC7F98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r>
              <a:rPr lang="en-US" altLang="zh-CN" dirty="0"/>
              <a:t>——</a:t>
            </a:r>
            <a:r>
              <a:rPr lang="zh-CN" altLang="en-US" dirty="0"/>
              <a:t>智能工程学院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圆角矩形 10"/>
          <p:cNvSpPr/>
          <p:nvPr userDrawn="1"/>
        </p:nvSpPr>
        <p:spPr>
          <a:xfrm>
            <a:off x="-254000" y="227083"/>
            <a:ext cx="898070" cy="439668"/>
          </a:xfrm>
          <a:prstGeom prst="roundRect">
            <a:avLst>
              <a:gd name="adj" fmla="val 50000"/>
            </a:avLst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3366655" y="217491"/>
            <a:ext cx="9314241" cy="439541"/>
            <a:chOff x="2584397" y="217491"/>
            <a:chExt cx="10096500" cy="439541"/>
          </a:xfrm>
        </p:grpSpPr>
        <p:sp>
          <p:nvSpPr>
            <p:cNvPr id="9" name="圆角矩形 9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圆角矩形 13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18" name="文本占位符 17"/>
          <p:cNvSpPr>
            <a:spLocks noGrp="1"/>
          </p:cNvSpPr>
          <p:nvPr>
            <p:ph type="body" sz="quarter" idx="13"/>
          </p:nvPr>
        </p:nvSpPr>
        <p:spPr>
          <a:xfrm>
            <a:off x="-254000" y="227083"/>
            <a:ext cx="914400" cy="914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5" Type="http://schemas.openxmlformats.org/officeDocument/2006/relationships/slideLayout" Target="../slideLayouts/slideLayout7.xml"/><Relationship Id="rId34" Type="http://schemas.openxmlformats.org/officeDocument/2006/relationships/tags" Target="../tags/tag33.xml"/><Relationship Id="rId33" Type="http://schemas.openxmlformats.org/officeDocument/2006/relationships/image" Target="../media/image9.jpeg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50.xml"/><Relationship Id="rId17" Type="http://schemas.openxmlformats.org/officeDocument/2006/relationships/image" Target="../media/image9.jpeg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3" r="14726" b="48018"/>
          <a:stretch>
            <a:fillRect/>
          </a:stretch>
        </p:blipFill>
        <p:spPr>
          <a:xfrm>
            <a:off x="15050" y="4882317"/>
            <a:ext cx="5870824" cy="19756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93001" y="-384433"/>
            <a:ext cx="2780268" cy="3063728"/>
            <a:chOff x="4705866" y="0"/>
            <a:chExt cx="2780268" cy="3063728"/>
          </a:xfrm>
        </p:grpSpPr>
        <p:sp>
          <p:nvSpPr>
            <p:cNvPr id="28" name="任意多边形 27"/>
            <p:cNvSpPr/>
            <p:nvPr/>
          </p:nvSpPr>
          <p:spPr>
            <a:xfrm>
              <a:off x="4705866" y="0"/>
              <a:ext cx="2780268" cy="3063728"/>
            </a:xfrm>
            <a:custGeom>
              <a:avLst/>
              <a:gdLst>
                <a:gd name="connsiteX0" fmla="*/ 0 w 2780268"/>
                <a:gd name="connsiteY0" fmla="*/ 0 h 3063728"/>
                <a:gd name="connsiteX1" fmla="*/ 2780268 w 2780268"/>
                <a:gd name="connsiteY1" fmla="*/ 0 h 3063728"/>
                <a:gd name="connsiteX2" fmla="*/ 2780268 w 2780268"/>
                <a:gd name="connsiteY2" fmla="*/ 1673594 h 3063728"/>
                <a:gd name="connsiteX3" fmla="*/ 1390134 w 2780268"/>
                <a:gd name="connsiteY3" fmla="*/ 3063728 h 3063728"/>
                <a:gd name="connsiteX4" fmla="*/ 0 w 2780268"/>
                <a:gd name="connsiteY4" fmla="*/ 1673594 h 306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268" h="3063728">
                  <a:moveTo>
                    <a:pt x="0" y="0"/>
                  </a:moveTo>
                  <a:lnTo>
                    <a:pt x="2780268" y="0"/>
                  </a:lnTo>
                  <a:lnTo>
                    <a:pt x="2780268" y="1673594"/>
                  </a:lnTo>
                  <a:cubicBezTo>
                    <a:pt x="2780268" y="2441344"/>
                    <a:pt x="2157884" y="3063728"/>
                    <a:pt x="1390134" y="3063728"/>
                  </a:cubicBezTo>
                  <a:cubicBezTo>
                    <a:pt x="622384" y="3063728"/>
                    <a:pt x="0" y="2441344"/>
                    <a:pt x="0" y="1673594"/>
                  </a:cubicBezTo>
                  <a:close/>
                </a:path>
              </a:pathLst>
            </a:cu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75891" y="408799"/>
              <a:ext cx="2439190" cy="2439192"/>
              <a:chOff x="5007734" y="902247"/>
              <a:chExt cx="2543685" cy="254368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007734" y="902247"/>
                <a:ext cx="2543685" cy="25436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10800000">
                <a:off x="5160137" y="1054647"/>
                <a:ext cx="2213120" cy="2213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88900">
                  <a:prstClr val="black">
                    <a:alpha val="1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52349" y="4882316"/>
            <a:ext cx="12192000" cy="1975683"/>
          </a:xfrm>
          <a:prstGeom prst="rect">
            <a:avLst/>
          </a:prstGeom>
          <a:gradFill flip="none" rotWithShape="1">
            <a:gsLst>
              <a:gs pos="0">
                <a:srgbClr val="014924"/>
              </a:gs>
              <a:gs pos="51000">
                <a:srgbClr val="014924"/>
              </a:gs>
              <a:gs pos="80000">
                <a:srgbClr val="014924">
                  <a:alpha val="80000"/>
                </a:srgbClr>
              </a:gs>
              <a:gs pos="100000">
                <a:srgbClr val="014924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49" y="4712679"/>
            <a:ext cx="12192000" cy="7710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4400" y="2806683"/>
            <a:ext cx="1001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语言程序设计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266201"/>
            <a:ext cx="1936392" cy="1930811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7" name="TextBox 3"/>
          <p:cNvSpPr txBox="1"/>
          <p:nvPr/>
        </p:nvSpPr>
        <p:spPr>
          <a:xfrm>
            <a:off x="1747261" y="5142766"/>
            <a:ext cx="827722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谢洁旻 中山大学智能工程学院</a:t>
            </a:r>
            <a:endParaRPr lang="en-GB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 </a:t>
            </a:r>
            <a:r>
              <a:rPr lang="en-GB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xiejm28@mail.sysu.edu.cn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742"/>
    </mc:Choice>
    <mc:Fallback>
      <p:transition spd="slow" advTm="7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4851" y="978934"/>
            <a:ext cx="429240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800" b="0" i="0" dirty="0">
                <a:solidFill>
                  <a:srgbClr val="313541"/>
                </a:solidFill>
                <a:effectLst/>
                <a:latin typeface="inherit"/>
              </a:rPr>
              <a:t>杨辉三角形</a:t>
            </a:r>
            <a:endParaRPr lang="zh-CN" altLang="en-US" sz="2800" b="0" i="0" dirty="0">
              <a:solidFill>
                <a:srgbClr val="313541"/>
              </a:solidFill>
              <a:effectLst/>
              <a:latin typeface="inherit"/>
            </a:endParaRPr>
          </a:p>
          <a:p>
            <a:pPr algn="l"/>
            <a:r>
              <a:rPr lang="zh-CN" altLang="en-US" sz="2800" b="0" i="0" dirty="0">
                <a:solidFill>
                  <a:srgbClr val="323233"/>
                </a:solidFill>
                <a:effectLst/>
                <a:latin typeface="PINGFANG SC"/>
              </a:rPr>
              <a:t>输出一个以下的杨辉三角形，要求输出</a:t>
            </a:r>
            <a:r>
              <a:rPr lang="en-US" altLang="zh-CN" sz="2800" b="0" i="0" dirty="0">
                <a:solidFill>
                  <a:srgbClr val="323233"/>
                </a:solidFill>
                <a:effectLst/>
                <a:latin typeface="PINGFANG SC"/>
              </a:rPr>
              <a:t>10</a:t>
            </a:r>
            <a:r>
              <a:rPr lang="zh-CN" altLang="en-US" sz="2800" b="0" i="0" dirty="0">
                <a:solidFill>
                  <a:srgbClr val="323233"/>
                </a:solidFill>
                <a:effectLst/>
                <a:latin typeface="PINGFANG SC"/>
              </a:rPr>
              <a:t>行，要求使用二维数组存储数值，并采用杨辉三角的规律公式和循环结构计算杨辉三角的值。</a:t>
            </a:r>
            <a:endParaRPr lang="en-US" altLang="zh-CN" sz="2800" b="0" i="0" dirty="0">
              <a:solidFill>
                <a:srgbClr val="323233"/>
              </a:solidFill>
              <a:effectLst/>
              <a:latin typeface="PINGFANG SC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203" y="4162351"/>
            <a:ext cx="1323975" cy="18954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604825" y="0"/>
            <a:ext cx="7141697" cy="68634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#include  "</a:t>
            </a:r>
            <a:r>
              <a:rPr lang="en-GB" sz="2000" dirty="0" err="1"/>
              <a:t>stdio.h</a:t>
            </a:r>
            <a:r>
              <a:rPr lang="en-GB" sz="2000" dirty="0"/>
              <a:t>"</a:t>
            </a:r>
            <a:endParaRPr lang="en-GB" sz="2000" dirty="0"/>
          </a:p>
          <a:p>
            <a:r>
              <a:rPr lang="en-GB" sz="2000" dirty="0"/>
              <a:t>#define N  10</a:t>
            </a:r>
            <a:endParaRPr lang="en-GB" sz="2000" dirty="0"/>
          </a:p>
          <a:p>
            <a:r>
              <a:rPr lang="en-GB" sz="2000" dirty="0"/>
              <a:t>int main() </a:t>
            </a:r>
            <a:endParaRPr lang="en-GB" sz="2000" dirty="0"/>
          </a:p>
          <a:p>
            <a:r>
              <a:rPr lang="en-GB" sz="2000" dirty="0"/>
              <a:t>{</a:t>
            </a:r>
            <a:endParaRPr lang="en-GB" sz="2000" dirty="0"/>
          </a:p>
          <a:p>
            <a:r>
              <a:rPr lang="en-GB" sz="2000" dirty="0"/>
              <a:t>	int </a:t>
            </a:r>
            <a:r>
              <a:rPr lang="en-GB" sz="2000" dirty="0" err="1"/>
              <a:t>i,j,a</a:t>
            </a:r>
            <a:r>
              <a:rPr lang="en-GB" sz="2000" dirty="0"/>
              <a:t>[N][N];</a:t>
            </a:r>
            <a:endParaRPr lang="en-GB" sz="2000" dirty="0"/>
          </a:p>
          <a:p>
            <a:r>
              <a:rPr lang="en-GB" sz="2000" dirty="0"/>
              <a:t>	//</a:t>
            </a:r>
            <a:r>
              <a:rPr lang="zh-CN" altLang="en-US" sz="2000" dirty="0"/>
              <a:t>第一行及对角线均为</a:t>
            </a:r>
            <a:r>
              <a:rPr lang="en-US" altLang="zh-CN" sz="2000" dirty="0"/>
              <a:t>1</a:t>
            </a:r>
            <a:endParaRPr lang="en-US" altLang="zh-CN" sz="2000" dirty="0"/>
          </a:p>
          <a:p>
            <a:r>
              <a:rPr lang="en-US" altLang="zh-CN" sz="2000" dirty="0"/>
              <a:t>	</a:t>
            </a:r>
            <a:r>
              <a:rPr lang="en-GB" sz="2000" dirty="0"/>
              <a:t>for (</a:t>
            </a:r>
            <a:r>
              <a:rPr lang="en-GB" sz="2000" dirty="0" err="1"/>
              <a:t>i</a:t>
            </a:r>
            <a:r>
              <a:rPr lang="en-GB" sz="2000" dirty="0"/>
              <a:t>=0; </a:t>
            </a:r>
            <a:r>
              <a:rPr lang="en-GB" sz="2000" dirty="0" err="1"/>
              <a:t>i</a:t>
            </a:r>
            <a:r>
              <a:rPr lang="en-GB" sz="2000" dirty="0"/>
              <a:t> &lt;N; </a:t>
            </a:r>
            <a:r>
              <a:rPr lang="en-GB" sz="2000" dirty="0" err="1"/>
              <a:t>i</a:t>
            </a:r>
            <a:r>
              <a:rPr lang="en-GB" sz="2000" dirty="0"/>
              <a:t>++) {</a:t>
            </a:r>
            <a:endParaRPr lang="en-GB" sz="2000" dirty="0"/>
          </a:p>
          <a:p>
            <a:r>
              <a:rPr lang="en-GB" sz="2000" dirty="0"/>
              <a:t>		a[</a:t>
            </a:r>
            <a:r>
              <a:rPr lang="en-GB" sz="2000" dirty="0" err="1"/>
              <a:t>i</a:t>
            </a:r>
            <a:r>
              <a:rPr lang="en-GB" sz="2000" dirty="0"/>
              <a:t>][</a:t>
            </a:r>
            <a:r>
              <a:rPr lang="en-GB" sz="2000" dirty="0" err="1"/>
              <a:t>i</a:t>
            </a:r>
            <a:r>
              <a:rPr lang="en-GB" sz="2000" dirty="0"/>
              <a:t>]=1;</a:t>
            </a:r>
            <a:endParaRPr lang="en-GB" sz="2000" dirty="0"/>
          </a:p>
          <a:p>
            <a:r>
              <a:rPr lang="en-GB" sz="2000" dirty="0"/>
              <a:t>		a[</a:t>
            </a:r>
            <a:r>
              <a:rPr lang="en-GB" sz="2000" dirty="0" err="1"/>
              <a:t>i</a:t>
            </a:r>
            <a:r>
              <a:rPr lang="en-GB" sz="2000" dirty="0"/>
              <a:t>][0]=1;</a:t>
            </a:r>
            <a:endParaRPr lang="en-GB" sz="2000" dirty="0"/>
          </a:p>
          <a:p>
            <a:r>
              <a:rPr lang="en-GB" sz="2000" dirty="0"/>
              <a:t>	}</a:t>
            </a:r>
            <a:endParaRPr lang="en-GB" sz="2000" dirty="0"/>
          </a:p>
          <a:p>
            <a:r>
              <a:rPr lang="en-GB" sz="2000" dirty="0"/>
              <a:t>	//</a:t>
            </a:r>
            <a:r>
              <a:rPr lang="zh-CN" altLang="en-US" sz="2000" dirty="0"/>
              <a:t>计算下三角内部值</a:t>
            </a:r>
            <a:endParaRPr lang="zh-CN" altLang="en-US" sz="2000" dirty="0"/>
          </a:p>
          <a:p>
            <a:r>
              <a:rPr lang="zh-CN" altLang="en-US" sz="2000" dirty="0"/>
              <a:t>	</a:t>
            </a:r>
            <a:r>
              <a:rPr lang="en-GB" sz="2000" dirty="0"/>
              <a:t>for (</a:t>
            </a:r>
            <a:r>
              <a:rPr lang="en-GB" sz="2000" dirty="0" err="1"/>
              <a:t>i</a:t>
            </a:r>
            <a:r>
              <a:rPr lang="en-GB" sz="2000" dirty="0"/>
              <a:t>=2; </a:t>
            </a:r>
            <a:r>
              <a:rPr lang="en-GB" sz="2000" dirty="0" err="1"/>
              <a:t>i</a:t>
            </a:r>
            <a:r>
              <a:rPr lang="en-GB" sz="2000" dirty="0"/>
              <a:t> &lt;N; </a:t>
            </a:r>
            <a:r>
              <a:rPr lang="en-GB" sz="2000" dirty="0" err="1"/>
              <a:t>i</a:t>
            </a:r>
            <a:r>
              <a:rPr lang="en-GB" sz="2000" dirty="0"/>
              <a:t>++)</a:t>
            </a:r>
            <a:endParaRPr lang="en-GB" sz="2000" dirty="0"/>
          </a:p>
          <a:p>
            <a:r>
              <a:rPr lang="en-GB" sz="2000" dirty="0"/>
              <a:t>		for (j=1; j &lt;=i-1; </a:t>
            </a:r>
            <a:r>
              <a:rPr lang="en-GB" sz="2000" dirty="0" err="1"/>
              <a:t>j++</a:t>
            </a:r>
            <a:r>
              <a:rPr lang="en-GB" sz="2000" dirty="0"/>
              <a:t>)</a:t>
            </a:r>
            <a:endParaRPr lang="en-GB" sz="2000" dirty="0"/>
          </a:p>
          <a:p>
            <a:r>
              <a:rPr lang="en-GB" sz="2000" dirty="0"/>
              <a:t>			a[</a:t>
            </a:r>
            <a:r>
              <a:rPr lang="en-GB" sz="2000" dirty="0" err="1"/>
              <a:t>i</a:t>
            </a:r>
            <a:r>
              <a:rPr lang="en-GB" sz="2000" dirty="0"/>
              <a:t>][j]=a[i-1][j-1]+a[i-1][j];</a:t>
            </a:r>
            <a:endParaRPr lang="en-GB" sz="2000" dirty="0"/>
          </a:p>
          <a:p>
            <a:r>
              <a:rPr lang="en-GB" sz="2000" dirty="0"/>
              <a:t>	//</a:t>
            </a:r>
            <a:r>
              <a:rPr lang="zh-CN" altLang="en-US" sz="2000" dirty="0"/>
              <a:t>输出杨辉三角</a:t>
            </a:r>
            <a:endParaRPr lang="zh-CN" altLang="en-US" sz="2000" dirty="0"/>
          </a:p>
          <a:p>
            <a:r>
              <a:rPr lang="zh-CN" altLang="en-US" sz="2000" dirty="0"/>
              <a:t>	</a:t>
            </a:r>
            <a:r>
              <a:rPr lang="en-GB" sz="2000" dirty="0"/>
              <a:t>for (</a:t>
            </a:r>
            <a:r>
              <a:rPr lang="en-GB" sz="2000" dirty="0" err="1"/>
              <a:t>i</a:t>
            </a:r>
            <a:r>
              <a:rPr lang="en-GB" sz="2000" dirty="0"/>
              <a:t>=0; </a:t>
            </a:r>
            <a:r>
              <a:rPr lang="en-GB" sz="2000" dirty="0" err="1"/>
              <a:t>i</a:t>
            </a:r>
            <a:r>
              <a:rPr lang="en-GB" sz="2000" dirty="0"/>
              <a:t> &lt;N; </a:t>
            </a:r>
            <a:r>
              <a:rPr lang="en-GB" sz="2000" dirty="0" err="1"/>
              <a:t>i</a:t>
            </a:r>
            <a:r>
              <a:rPr lang="en-GB" sz="2000" dirty="0"/>
              <a:t>++) {</a:t>
            </a:r>
            <a:endParaRPr lang="en-GB" sz="2000" dirty="0"/>
          </a:p>
          <a:p>
            <a:r>
              <a:rPr lang="en-GB" sz="2000" dirty="0"/>
              <a:t>		for (j=0; j &lt;=</a:t>
            </a:r>
            <a:r>
              <a:rPr lang="en-GB" sz="2000" dirty="0" err="1"/>
              <a:t>i</a:t>
            </a:r>
            <a:r>
              <a:rPr lang="en-GB" sz="2000" dirty="0"/>
              <a:t>; </a:t>
            </a:r>
            <a:r>
              <a:rPr lang="en-GB" sz="2000" dirty="0" err="1"/>
              <a:t>j++</a:t>
            </a:r>
            <a:r>
              <a:rPr lang="en-GB" sz="2000" dirty="0"/>
              <a:t>)</a:t>
            </a:r>
            <a:endParaRPr lang="en-GB" sz="2000" dirty="0"/>
          </a:p>
          <a:p>
            <a:r>
              <a:rPr lang="en-GB" sz="2000" dirty="0"/>
              <a:t>			</a:t>
            </a:r>
            <a:r>
              <a:rPr lang="en-GB" sz="2000" dirty="0" err="1"/>
              <a:t>printf</a:t>
            </a:r>
            <a:r>
              <a:rPr lang="en-GB" sz="2000" dirty="0"/>
              <a:t>("%d ",a[</a:t>
            </a:r>
            <a:r>
              <a:rPr lang="en-GB" sz="2000" dirty="0" err="1"/>
              <a:t>i</a:t>
            </a:r>
            <a:r>
              <a:rPr lang="en-GB" sz="2000" dirty="0"/>
              <a:t>][j]);</a:t>
            </a:r>
            <a:endParaRPr lang="en-GB" sz="2000" dirty="0"/>
          </a:p>
          <a:p>
            <a:r>
              <a:rPr lang="en-GB" sz="2000" dirty="0"/>
              <a:t>		</a:t>
            </a:r>
            <a:r>
              <a:rPr lang="en-GB" sz="2000" dirty="0" err="1"/>
              <a:t>printf</a:t>
            </a:r>
            <a:r>
              <a:rPr lang="en-GB" sz="2000" dirty="0"/>
              <a:t>("\n");</a:t>
            </a:r>
            <a:endParaRPr lang="en-GB" sz="2000" dirty="0"/>
          </a:p>
          <a:p>
            <a:r>
              <a:rPr lang="en-GB" sz="2000" dirty="0"/>
              <a:t>	}</a:t>
            </a:r>
            <a:endParaRPr lang="en-GB" sz="2000" dirty="0"/>
          </a:p>
          <a:p>
            <a:r>
              <a:rPr lang="en-GB" sz="2000" dirty="0"/>
              <a:t>	return 0;</a:t>
            </a:r>
            <a:endParaRPr lang="en-GB" sz="2000" dirty="0"/>
          </a:p>
          <a:p>
            <a:r>
              <a:rPr lang="en-GB" sz="2000" dirty="0"/>
              <a:t>}</a:t>
            </a:r>
            <a:endParaRPr lang="en-GB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2"/>
          <p:cNvSpPr txBox="1"/>
          <p:nvPr/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6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12" y="1867811"/>
            <a:ext cx="7496175" cy="4171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0512" y="1186297"/>
            <a:ext cx="4292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0" i="0" dirty="0">
                <a:solidFill>
                  <a:srgbClr val="313541"/>
                </a:solidFill>
                <a:effectLst/>
                <a:latin typeface="inherit"/>
              </a:rPr>
              <a:t>int </a:t>
            </a:r>
            <a:r>
              <a:rPr lang="en-US" altLang="zh-CN" sz="2800" dirty="0">
                <a:solidFill>
                  <a:srgbClr val="313541"/>
                </a:solidFill>
                <a:latin typeface="inherit"/>
              </a:rPr>
              <a:t>a[20][20]={0},n=10;</a:t>
            </a:r>
            <a:endParaRPr lang="en-US" altLang="zh-CN" sz="2800" b="0" i="0" dirty="0">
              <a:solidFill>
                <a:srgbClr val="323233"/>
              </a:solidFill>
              <a:effectLst/>
              <a:latin typeface="PINGFANG SC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26394" y="2690336"/>
            <a:ext cx="21488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323233"/>
                </a:solidFill>
                <a:effectLst/>
                <a:latin typeface="PINGFANG SC"/>
              </a:rPr>
              <a:t>0</a:t>
            </a:r>
            <a:endParaRPr lang="en-US" altLang="zh-CN" b="0" i="0" dirty="0">
              <a:solidFill>
                <a:srgbClr val="323233"/>
              </a:solidFill>
              <a:effectLst/>
              <a:latin typeface="PINGFANG SC"/>
            </a:endParaRPr>
          </a:p>
          <a:p>
            <a:r>
              <a:rPr lang="en-US" altLang="zh-CN" b="0" i="0" dirty="0">
                <a:solidFill>
                  <a:srgbClr val="323233"/>
                </a:solidFill>
                <a:effectLst/>
                <a:latin typeface="PINGFANG SC"/>
              </a:rPr>
              <a:t>0 1 0 </a:t>
            </a:r>
            <a:endParaRPr lang="en-US" altLang="zh-CN" b="0" i="0" dirty="0">
              <a:solidFill>
                <a:srgbClr val="323233"/>
              </a:solidFill>
              <a:effectLst/>
              <a:latin typeface="PINGFANG SC"/>
            </a:endParaRPr>
          </a:p>
          <a:p>
            <a:r>
              <a:rPr lang="en-US" altLang="zh-CN" b="0" i="0" dirty="0">
                <a:solidFill>
                  <a:srgbClr val="323233"/>
                </a:solidFill>
                <a:effectLst/>
                <a:latin typeface="PINGFANG SC"/>
              </a:rPr>
              <a:t>0 1 1 0 </a:t>
            </a:r>
            <a:endParaRPr lang="en-US" altLang="zh-CN" b="0" i="0" dirty="0">
              <a:solidFill>
                <a:srgbClr val="323233"/>
              </a:solidFill>
              <a:effectLst/>
              <a:latin typeface="PINGFANG SC"/>
            </a:endParaRPr>
          </a:p>
          <a:p>
            <a:r>
              <a:rPr lang="en-US" altLang="zh-CN" b="0" i="0" dirty="0">
                <a:solidFill>
                  <a:srgbClr val="323233"/>
                </a:solidFill>
                <a:effectLst/>
                <a:latin typeface="PINGFANG SC"/>
              </a:rPr>
              <a:t>0 1 2 1 0 </a:t>
            </a:r>
            <a:endParaRPr lang="en-US" altLang="zh-CN" b="0" i="0" dirty="0">
              <a:solidFill>
                <a:srgbClr val="323233"/>
              </a:solidFill>
              <a:effectLst/>
              <a:latin typeface="PINGFANG SC"/>
            </a:endParaRPr>
          </a:p>
          <a:p>
            <a:r>
              <a:rPr lang="en-US" altLang="zh-CN" b="0" i="0" dirty="0">
                <a:solidFill>
                  <a:srgbClr val="323233"/>
                </a:solidFill>
                <a:effectLst/>
                <a:latin typeface="PINGFANG SC"/>
              </a:rPr>
              <a:t>0 1 3 3 1 0 </a:t>
            </a:r>
            <a:endParaRPr lang="en-US" altLang="zh-CN" b="0" i="0" dirty="0">
              <a:solidFill>
                <a:srgbClr val="323233"/>
              </a:solidFill>
              <a:effectLst/>
              <a:latin typeface="PINGFANG SC"/>
            </a:endParaRPr>
          </a:p>
          <a:p>
            <a:r>
              <a:rPr lang="en-US" altLang="zh-CN" b="0" i="0" dirty="0">
                <a:solidFill>
                  <a:srgbClr val="323233"/>
                </a:solidFill>
                <a:effectLst/>
                <a:latin typeface="PINGFANG SC"/>
              </a:rPr>
              <a:t>0 1 4 6 4 1 0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800" y="624280"/>
            <a:ext cx="111404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用选择法对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个整数排序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 descr="《java 几种基础算法的实现 (五)》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90" y="1758675"/>
            <a:ext cx="8956523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2049929" y="4491789"/>
            <a:ext cx="8576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它的工作原理是每一次从待排序的数据元素中选出最小（或最大）的一个元素，存放在序列的起始位置，然后，再从剩余未排序元素中继续寻找最小（大）元素，然后放到已排序序列的末尾。以此类推，直到全部待排序的数据元素排完。</a:t>
            </a:r>
            <a:endParaRPr lang="en-GB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800" y="624280"/>
            <a:ext cx="111404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用选择法对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个整数排序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8530" y="3317020"/>
            <a:ext cx="5130727" cy="3458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368266"/>
            <a:ext cx="3558499" cy="5480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374" y="1507067"/>
            <a:ext cx="3777293" cy="180995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26818" y="4767390"/>
            <a:ext cx="1780162" cy="1954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1400783" y="4795736"/>
            <a:ext cx="0" cy="18434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651870" y="2238127"/>
            <a:ext cx="420121" cy="238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499744" y="21726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下标不要越界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50031" y="4262382"/>
            <a:ext cx="420121" cy="238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28344" y="2490862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下标从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800" y="624280"/>
            <a:ext cx="111404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用冒泡法对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个整数排序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72" y="1548468"/>
            <a:ext cx="9120875" cy="283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800" y="624280"/>
            <a:ext cx="111404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用冒泡法对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个整数排序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5364" y="0"/>
            <a:ext cx="3203564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200596" y="2246110"/>
            <a:ext cx="3203564" cy="29764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40" y="1300771"/>
            <a:ext cx="4936442" cy="51230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t="20900"/>
          <a:stretch>
            <a:fillRect/>
          </a:stretch>
        </p:blipFill>
        <p:spPr>
          <a:xfrm>
            <a:off x="2445416" y="5347367"/>
            <a:ext cx="4653953" cy="1468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800" y="624280"/>
            <a:ext cx="111404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540853"/>
            <a:ext cx="2864155" cy="3036992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527898" y="1540853"/>
          <a:ext cx="513620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2068"/>
                <a:gridCol w="1712068"/>
                <a:gridCol w="1712068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第一层循环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左边算法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右边算法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赋值了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赋值了</a:t>
                      </a:r>
                      <a:r>
                        <a:rPr lang="en-US" altLang="zh-CN" dirty="0"/>
                        <a:t>27</a:t>
                      </a:r>
                      <a:r>
                        <a:rPr lang="zh-CN" altLang="en-US" dirty="0"/>
                        <a:t>次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赋值了</a:t>
                      </a:r>
                      <a:r>
                        <a:rPr lang="en-US" altLang="zh-CN" dirty="0"/>
                        <a:t>11</a:t>
                      </a:r>
                      <a:r>
                        <a:rPr lang="zh-CN" altLang="en-US" dirty="0"/>
                        <a:t>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赋值了</a:t>
                      </a:r>
                      <a:r>
                        <a:rPr lang="en-US" altLang="zh-CN" dirty="0"/>
                        <a:t>24</a:t>
                      </a:r>
                      <a:r>
                        <a:rPr lang="zh-CN" altLang="en-US" dirty="0"/>
                        <a:t>次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/>
                        <a:t>……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总共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赋值了</a:t>
                      </a:r>
                      <a:r>
                        <a:rPr lang="en-US" altLang="zh-CN" dirty="0"/>
                        <a:t>52</a:t>
                      </a:r>
                      <a:r>
                        <a:rPr lang="zh-CN" altLang="en-US" dirty="0"/>
                        <a:t>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赋值了</a:t>
                      </a:r>
                      <a:r>
                        <a:rPr lang="en-US" altLang="zh-CN" dirty="0"/>
                        <a:t>135</a:t>
                      </a:r>
                      <a:r>
                        <a:rPr lang="zh-CN" altLang="en-US" dirty="0"/>
                        <a:t>次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25800" y="4688183"/>
            <a:ext cx="281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9 8 7 6 5 4 3 2 1 0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5800" y="5214761"/>
            <a:ext cx="281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0 8 7 6 5 4 3 2 1 9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47802" y="4688182"/>
            <a:ext cx="281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9 8 7 6 5 4 3 2 1 0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266" y="1500365"/>
            <a:ext cx="2619934" cy="267480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847802" y="5125513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0 9 8 7 6 5 4 3 2 1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800" y="5676426"/>
            <a:ext cx="281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0 1 7 6 5 4 3 2 8 9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47802" y="5569527"/>
            <a:ext cx="281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0 1 9 8 7 6 5 4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3 2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日期占位符 2"/>
          <p:cNvSpPr txBox="1"/>
          <p:nvPr/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46476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2"/>
          <p:cNvSpPr txBox="1"/>
          <p:nvPr/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6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138" y="0"/>
            <a:ext cx="66237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2"/>
          <p:cNvSpPr txBox="1"/>
          <p:nvPr/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6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1907" y="802621"/>
            <a:ext cx="11593002" cy="5013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输出相关类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输出的格式控制符错误：%d写成d%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未采用循环输出数组值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语法错误类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语法错误，符号错用：冒号和分号使用错误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其他错误类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数组角标从 1 开始，导致越界访问：数组的下标使用不当引发越界访问问题，这是一种常见的代码错误情况。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使用未定义变量：使用了未经过定义的变量，会导致程序运行出错。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0800000">
            <a:off x="0" y="-9532"/>
            <a:ext cx="12192000" cy="242661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0800000">
            <a:off x="0" y="2493941"/>
            <a:ext cx="12192000" cy="7069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5290" y="3635375"/>
            <a:ext cx="11337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1492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微软雅黑" panose="020B0503020204020204" pitchFamily="34" charset="-122"/>
              </a:rPr>
              <a:t>谢谢大家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466" y="-184668"/>
            <a:ext cx="11544299" cy="31547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19900" b="1" dirty="0">
                <a:solidFill>
                  <a:schemeClr val="bg1">
                    <a:alpha val="10000"/>
                  </a:schemeClr>
                </a:solidFill>
              </a:rPr>
              <a:t>THANKS</a:t>
            </a:r>
            <a:endParaRPr lang="zh-CN" altLang="en-US" sz="19900" b="1" dirty="0">
              <a:solidFill>
                <a:schemeClr val="bg1">
                  <a:alpha val="1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76405" y="1196335"/>
            <a:ext cx="2439190" cy="2439192"/>
            <a:chOff x="5007734" y="902247"/>
            <a:chExt cx="2543685" cy="2543686"/>
          </a:xfrm>
        </p:grpSpPr>
        <p:sp>
          <p:nvSpPr>
            <p:cNvPr id="8" name="椭圆 7"/>
            <p:cNvSpPr/>
            <p:nvPr/>
          </p:nvSpPr>
          <p:spPr>
            <a:xfrm>
              <a:off x="5007734" y="902247"/>
              <a:ext cx="2543685" cy="254368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39700" dist="381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5160137" y="1054647"/>
              <a:ext cx="2213120" cy="2213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889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1438170"/>
            <a:ext cx="1936392" cy="193081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AA8-FD19-264D-AFD9-81A2FFCFD18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日期占位符 2"/>
          <p:cNvSpPr txBox="1"/>
          <p:nvPr/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46476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476" y="662035"/>
            <a:ext cx="4325546" cy="6059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721296"/>
            <a:ext cx="9144000" cy="6010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856" y="811721"/>
            <a:ext cx="4241404" cy="5861552"/>
          </a:xfrm>
          <a:prstGeom prst="rect">
            <a:avLst/>
          </a:prstGeom>
        </p:spPr>
      </p:pic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1673" y="1106806"/>
            <a:ext cx="64674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下面程序的功能是输出两个字符串中对应相等的字符。输出结果为：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ra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GB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#include &lt;</a:t>
            </a:r>
            <a:r>
              <a:rPr lang="en-GB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stdio.h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char x[]="programming";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char y[]="Fortran";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main()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 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int </a:t>
            </a:r>
            <a:r>
              <a:rPr lang="en-GB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=0;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while(x[</a:t>
            </a:r>
            <a:r>
              <a:rPr lang="en-GB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]!='\0' &amp;&amp;y[</a:t>
            </a:r>
            <a:r>
              <a:rPr lang="en-GB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]!='\0')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{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	if(</a:t>
            </a:r>
            <a:r>
              <a:rPr lang="en-US" altLang="zh-CN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x[</a:t>
            </a:r>
            <a:r>
              <a:rPr lang="en-US" altLang="zh-CN" dirty="0" err="1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==</a:t>
            </a:r>
            <a:r>
              <a:rPr lang="en-US" altLang="zh-CN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y[</a:t>
            </a:r>
            <a:r>
              <a:rPr lang="en-US" altLang="zh-CN" dirty="0" err="1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//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双等号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		</a:t>
            </a:r>
            <a:r>
              <a:rPr lang="en-GB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("%c", x[</a:t>
            </a:r>
            <a:r>
              <a:rPr lang="en-GB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]);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	</a:t>
            </a:r>
            <a:r>
              <a:rPr lang="zh-CN" altLang="en-US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GB" altLang="zh-CN" sz="1800" dirty="0" err="1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GB" altLang="zh-CN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++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;//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不需要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else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}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return 0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en-GB" dirty="0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485" y="1155689"/>
            <a:ext cx="3583192" cy="3832231"/>
          </a:xfrm>
          <a:prstGeom prst="rect">
            <a:avLst/>
          </a:prstGeom>
        </p:spPr>
      </p:pic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>
            <p:custDataLst>
              <p:tags r:id="rId1"/>
            </p:custDataLst>
          </p:nvPr>
        </p:nvSpPr>
        <p:spPr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5731320" cy="35394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下面程序执行后的输出结果是（ ）。</a:t>
            </a:r>
            <a:r>
              <a:rPr lang="en-US" altLang="zh-CN"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#</a:t>
            </a:r>
            <a:r>
              <a:rPr lang="en-GB" altLang="zh-CN"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include &lt;stdio.h&gt;</a:t>
            </a:r>
            <a:endParaRPr lang="zh-CN" altLang="en-US"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219200" y="988943"/>
            <a:ext cx="1171893" cy="35394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GB" altLang="zh-CN"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intmain()</a:t>
            </a:r>
            <a:endParaRPr lang="zh-CN" altLang="en-US"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219200" y="1342886"/>
            <a:ext cx="317818" cy="35394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US" altLang="zh-CN"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zh-CN" altLang="en-US"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219200" y="1696829"/>
            <a:ext cx="3757930" cy="35394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GB" altLang="zh-CN"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 char ch[7] = "12ab56"; int i, s = 0;</a:t>
            </a:r>
            <a:endParaRPr lang="zh-CN" altLang="en-US"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1219200" y="2050772"/>
            <a:ext cx="4867593" cy="35394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nn-NO" altLang="zh-CN"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 for ( i = 0; ch[i] &gt; '0' &amp;&amp; ch[i] &lt;= '9'; i += 2 )</a:t>
            </a:r>
            <a:endParaRPr lang="zh-CN" altLang="en-US"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1219200" y="2404715"/>
            <a:ext cx="2580005" cy="35394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GB" altLang="zh-CN"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  s = 10 * s + ch[i] - '0';</a:t>
            </a:r>
            <a:endParaRPr lang="zh-CN" altLang="en-US"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1219200" y="2758658"/>
            <a:ext cx="1932305" cy="35394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GB" altLang="zh-CN"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 printf( "%d", s );</a:t>
            </a:r>
            <a:endParaRPr lang="zh-CN" altLang="en-US"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219200" y="3112601"/>
            <a:ext cx="1263650" cy="35394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GB" altLang="zh-CN"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 return(0);</a:t>
            </a:r>
            <a:endParaRPr lang="zh-CN" altLang="en-US"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1219200" y="3466544"/>
            <a:ext cx="317818" cy="35394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US" altLang="zh-CN"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zh-CN" altLang="en-US"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5147553" y="3267402"/>
            <a:ext cx="14497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GB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12ab56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椭圆 20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4280778" y="3254067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GB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5147553" y="4124652"/>
            <a:ext cx="10560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1256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椭圆 22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4280778" y="4111317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GB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5"/>
            </p:custDataLst>
          </p:nvPr>
        </p:nvSpPr>
        <p:spPr>
          <a:xfrm>
            <a:off x="5147553" y="4981902"/>
            <a:ext cx="474980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椭圆 24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4280778" y="4968567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GB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7"/>
            </p:custDataLst>
          </p:nvPr>
        </p:nvSpPr>
        <p:spPr>
          <a:xfrm>
            <a:off x="5147553" y="5839152"/>
            <a:ext cx="67500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GB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椭圆 26"/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4280778" y="5825817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GB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9"/>
            </p:custDataLst>
          </p:nvPr>
        </p:nvSpPr>
        <p:spPr>
          <a:xfrm>
            <a:off x="12661900" y="632683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可为此题添加文本、图片、公式等解析，且需将内容全部放在本区域内。</a:t>
            </a:r>
            <a:endParaRPr lang="zh-CN" altLang="en-US" sz="1200">
              <a:solidFill>
                <a:srgbClr val="F84F4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20"/>
            </p:custDataLst>
          </p:nvPr>
        </p:nvSpPr>
        <p:spPr>
          <a:xfrm>
            <a:off x="12827000" y="1270000"/>
            <a:ext cx="3332480" cy="369332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21"/>
            </p:custDataLst>
          </p:nvPr>
        </p:nvSpPr>
        <p:spPr>
          <a:xfrm>
            <a:off x="12827000" y="2448560"/>
            <a:ext cx="3332480" cy="24688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次循环遇到字符‘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1‘,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循环体执行后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值为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；第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次循环遇到字符’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a’,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不满足循环条件，循环结束。所以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的值为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矩形: 圆角 35"/>
          <p:cNvSpPr/>
          <p:nvPr>
            <p:custDataLst>
              <p:tags r:id="rId2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23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/>
            <p:cNvSpPr/>
            <p:nvPr>
              <p:custDataLst>
                <p:tags r:id="rId24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/>
            <p:cNvSpPr/>
            <p:nvPr>
              <p:custDataLst>
                <p:tags r:id="rId25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/>
            <p:cNvSpPr txBox="1"/>
            <p:nvPr>
              <p:custDataLst>
                <p:tags r:id="rId2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ipText"/>
            <p:cNvSpPr txBox="1"/>
            <p:nvPr>
              <p:custDataLst>
                <p:tags r:id="rId2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28"/>
            </p:custDataLst>
          </p:nvPr>
        </p:nvGrpSpPr>
        <p:grpSpPr>
          <a:xfrm>
            <a:off x="12585700" y="0"/>
            <a:ext cx="3815080" cy="647700"/>
            <a:chOff x="12585700" y="0"/>
            <a:chExt cx="3815080" cy="647700"/>
          </a:xfrm>
        </p:grpSpPr>
        <p:sp>
          <p:nvSpPr>
            <p:cNvPr id="29" name="RemarkBack"/>
            <p:cNvSpPr/>
            <p:nvPr>
              <p:custDataLst>
                <p:tags r:id="rId29"/>
              </p:custDataLst>
            </p:nvPr>
          </p:nvSpPr>
          <p:spPr>
            <a:xfrm>
              <a:off x="12585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RemarkBlock"/>
            <p:cNvSpPr/>
            <p:nvPr>
              <p:custDataLst>
                <p:tags r:id="rId30"/>
              </p:custDataLst>
            </p:nvPr>
          </p:nvSpPr>
          <p:spPr>
            <a:xfrm>
              <a:off x="12585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RemarkTitleText"/>
            <p:cNvSpPr txBox="1"/>
            <p:nvPr>
              <p:custDataLst>
                <p:tags r:id="rId31"/>
              </p:custDataLst>
            </p:nvPr>
          </p:nvSpPr>
          <p:spPr>
            <a:xfrm>
              <a:off x="12827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/>
          <p:nvPr>
            <p:custDataLst>
              <p:tags r:id="rId3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3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930" y="898793"/>
            <a:ext cx="5593925" cy="482675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2369" y="2724443"/>
            <a:ext cx="3512234" cy="704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</a:t>
            </a:r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char x[]="12345",y[]={'1','2','3','4','5','\0'};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以下叙述中正确的是（ ）。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438400" y="2786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数组的长度等于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数组的长度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438400" y="36433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数组的长度大于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数组的长度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2438400" y="45005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数组的长度少于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数组的长度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2438400" y="53578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数组与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数组的存储区域相同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GB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37076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GB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45648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GB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 13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54221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GB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: 圆角 14"/>
          <p:cNvSpPr/>
          <p:nvPr>
            <p:custDataLst>
              <p:tags r:id="rId10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6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tags/tag1.xml><?xml version="1.0" encoding="utf-8"?>
<p:tagLst xmlns:p="http://schemas.openxmlformats.org/presentationml/2006/main">
  <p:tag name="RAINPROBLEM" val="ProblemRemarkBoard"/>
</p:tagLst>
</file>

<file path=ppt/tags/tag10.xml><?xml version="1.0" encoding="utf-8"?>
<p:tagLst xmlns:p="http://schemas.openxmlformats.org/presentationml/2006/main">
  <p:tag name="RAINPROBLEM" val="ProblemBody"/>
</p:tagLst>
</file>

<file path=ppt/tags/tag11.xml><?xml version="1.0" encoding="utf-8"?>
<p:tagLst xmlns:p="http://schemas.openxmlformats.org/presentationml/2006/main">
  <p:tag name="RAINPROBLEM" val="ProblemItem"/>
</p:tagLst>
</file>

<file path=ppt/tags/tag1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3.xml><?xml version="1.0" encoding="utf-8"?>
<p:tagLst xmlns:p="http://schemas.openxmlformats.org/presentationml/2006/main">
  <p:tag name="RAINPROBLEM" val="ProblemItem"/>
</p:tagLst>
</file>

<file path=ppt/tags/tag1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5.xml><?xml version="1.0" encoding="utf-8"?>
<p:tagLst xmlns:p="http://schemas.openxmlformats.org/presentationml/2006/main">
  <p:tag name="RAINPROBLEM" val="ProblemItem"/>
</p:tagLst>
</file>

<file path=ppt/tags/tag16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7.xml><?xml version="1.0" encoding="utf-8"?>
<p:tagLst xmlns:p="http://schemas.openxmlformats.org/presentationml/2006/main">
  <p:tag name="RAINPROBLEM" val="ProblemItem"/>
</p:tagLst>
</file>

<file path=ppt/tags/tag1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9.xml><?xml version="1.0" encoding="utf-8"?>
<p:tagLst xmlns:p="http://schemas.openxmlformats.org/presentationml/2006/main">
  <p:tag name="PROBLEMREMARKTITLE" val="ProblemRemarkBoardTip"/>
</p:tagLst>
</file>

<file path=ppt/tags/tag2.xml><?xml version="1.0" encoding="utf-8"?>
<p:tagLst xmlns:p="http://schemas.openxmlformats.org/presentationml/2006/main">
  <p:tag name="RAINPROBLEM" val="ProblemBody"/>
</p:tagLst>
</file>

<file path=ppt/tags/tag20.xml><?xml version="1.0" encoding="utf-8"?>
<p:tagLst xmlns:p="http://schemas.openxmlformats.org/presentationml/2006/main">
  <p:tag name="RAINPROBLEM" val="ProblemRemark"/>
</p:tagLst>
</file>

<file path=ppt/tags/tag21.xml><?xml version="1.0" encoding="utf-8"?>
<p:tagLst xmlns:p="http://schemas.openxmlformats.org/presentationml/2006/main">
  <p:tag name="RAINPROBLEM" val="ProblemRemark"/>
</p:tagLst>
</file>

<file path=ppt/tags/tag22.xml><?xml version="1.0" encoding="utf-8"?>
<p:tagLst xmlns:p="http://schemas.openxmlformats.org/presentationml/2006/main">
  <p:tag name="RAINPROBLEM" val="ProblemSubmit"/>
  <p:tag name="RAINPROBLEMTYPE" val="MultipleChoice"/>
</p:tagLst>
</file>

<file path=ppt/tags/tag23.xml><?xml version="1.0" encoding="utf-8"?>
<p:tagLst xmlns:p="http://schemas.openxmlformats.org/presentationml/2006/main">
  <p:tag name="RAINPROBLEMTYPE" val="ProblemTypeMarker"/>
</p:tagLst>
</file>

<file path=ppt/tags/tag24.xml><?xml version="1.0" encoding="utf-8"?>
<p:tagLst xmlns:p="http://schemas.openxmlformats.org/presentationml/2006/main">
  <p:tag name="RAINPROBLEMTYPE" val="ProblemTypeMarker"/>
</p:tagLst>
</file>

<file path=ppt/tags/tag25.xml><?xml version="1.0" encoding="utf-8"?>
<p:tagLst xmlns:p="http://schemas.openxmlformats.org/presentationml/2006/main">
  <p:tag name="RAINPROBLEMTYPE" val="ProblemTypeMarker"/>
</p:tagLst>
</file>

<file path=ppt/tags/tag26.xml><?xml version="1.0" encoding="utf-8"?>
<p:tagLst xmlns:p="http://schemas.openxmlformats.org/presentationml/2006/main">
  <p:tag name="RAINPROBLEMTYPE" val="ProblemTypeMarker"/>
</p:tagLst>
</file>

<file path=ppt/tags/tag27.xml><?xml version="1.0" encoding="utf-8"?>
<p:tagLst xmlns:p="http://schemas.openxmlformats.org/presentationml/2006/main">
  <p:tag name="RAINPROBLEMTYPE" val="ProblemTypeMarker"/>
</p:tagLst>
</file>

<file path=ppt/tags/tag28.xml><?xml version="1.0" encoding="utf-8"?>
<p:tagLst xmlns:p="http://schemas.openxmlformats.org/presentationml/2006/main">
  <p:tag name="PROBLEMREMARKTITLE" val="ProblemRemarkBoardTitle"/>
</p:tagLst>
</file>

<file path=ppt/tags/tag29.xml><?xml version="1.0" encoding="utf-8"?>
<p:tagLst xmlns:p="http://schemas.openxmlformats.org/presentationml/2006/main">
  <p:tag name="PROBLEMREMARKTITLE" val="ProblemRemarkBoardTitle"/>
</p:tagLst>
</file>

<file path=ppt/tags/tag3.xml><?xml version="1.0" encoding="utf-8"?>
<p:tagLst xmlns:p="http://schemas.openxmlformats.org/presentationml/2006/main">
  <p:tag name="RAINPROBLEM" val="ProblemBody"/>
</p:tagLst>
</file>

<file path=ppt/tags/tag30.xml><?xml version="1.0" encoding="utf-8"?>
<p:tagLst xmlns:p="http://schemas.openxmlformats.org/presentationml/2006/main">
  <p:tag name="PROBLEMREMARKTITLE" val="ProblemRemarkBoardTitle"/>
</p:tagLst>
</file>

<file path=ppt/tags/tag31.xml><?xml version="1.0" encoding="utf-8"?>
<p:tagLst xmlns:p="http://schemas.openxmlformats.org/presentationml/2006/main">
  <p:tag name="PROBLEMREMARKTITLE" val="ProblemRemarkBoardTitle"/>
</p:tagLst>
</file>

<file path=ppt/tags/tag32.xml><?xml version="1.0" encoding="utf-8"?>
<p:tagLst xmlns:p="http://schemas.openxmlformats.org/presentationml/2006/main">
  <p:tag name="RAINPROBLEM" val="ProblemSetting"/>
  <p:tag name="RAINPROBLEMTYPE" val="MultipleChoice"/>
</p:tagLst>
</file>

<file path=ppt/tags/tag33.xml><?xml version="1.0" encoding="utf-8"?>
<p:tagLst xmlns:p="http://schemas.openxmlformats.org/presentationml/2006/main">
  <p:tag name="RAINPROBLEM" val="MultipleChoice"/>
  <p:tag name="PROBLEMHASREMARK" val="True"/>
  <p:tag name="PROBLEMSCORE" val="1.0"/>
  <p:tag name="PROBLEMPROVIDER" val="Library"/>
  <p:tag name="PROBLEMREMARK" val="第1次循环遇到字符‘1‘,循环体执行后s值为1；第2次循环遇到字符’a’,不满足循环条件，循环结束。所以s的值为1。"/>
</p:tagLst>
</file>

<file path=ppt/tags/tag34.xml><?xml version="1.0" encoding="utf-8"?>
<p:tagLst xmlns:p="http://schemas.openxmlformats.org/presentationml/2006/main">
  <p:tag name="RAINPROBLEM" val="ProblemBody"/>
</p:tagLst>
</file>

<file path=ppt/tags/tag35.xml><?xml version="1.0" encoding="utf-8"?>
<p:tagLst xmlns:p="http://schemas.openxmlformats.org/presentationml/2006/main">
  <p:tag name="RAINPROBLEM" val="ProblemItem"/>
</p:tagLst>
</file>

<file path=ppt/tags/tag36.xml><?xml version="1.0" encoding="utf-8"?>
<p:tagLst xmlns:p="http://schemas.openxmlformats.org/presentationml/2006/main">
  <p:tag name="RAINPROBLEM" val="ProblemItem"/>
</p:tagLst>
</file>

<file path=ppt/tags/tag37.xml><?xml version="1.0" encoding="utf-8"?>
<p:tagLst xmlns:p="http://schemas.openxmlformats.org/presentationml/2006/main">
  <p:tag name="RAINPROBLEM" val="ProblemItem"/>
</p:tagLst>
</file>

<file path=ppt/tags/tag38.xml><?xml version="1.0" encoding="utf-8"?>
<p:tagLst xmlns:p="http://schemas.openxmlformats.org/presentationml/2006/main">
  <p:tag name="RAINPROBLEM" val="ProblemItem"/>
</p:tagLst>
</file>

<file path=ppt/tags/tag39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4.xml><?xml version="1.0" encoding="utf-8"?>
<p:tagLst xmlns:p="http://schemas.openxmlformats.org/presentationml/2006/main">
  <p:tag name="RAINPROBLEM" val="ProblemBody"/>
</p:tagLst>
</file>

<file path=ppt/tags/tag4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3.xml><?xml version="1.0" encoding="utf-8"?>
<p:tagLst xmlns:p="http://schemas.openxmlformats.org/presentationml/2006/main">
  <p:tag name="RAINPROBLEM" val="ProblemSubmit"/>
  <p:tag name="RAINPROBLEMTYPE" val="MultipleChoice"/>
</p:tagLst>
</file>

<file path=ppt/tags/tag44.xml><?xml version="1.0" encoding="utf-8"?>
<p:tagLst xmlns:p="http://schemas.openxmlformats.org/presentationml/2006/main">
  <p:tag name="RAINPROBLEMTYPE" val="ProblemTypeMarker"/>
</p:tagLst>
</file>

<file path=ppt/tags/tag45.xml><?xml version="1.0" encoding="utf-8"?>
<p:tagLst xmlns:p="http://schemas.openxmlformats.org/presentationml/2006/main">
  <p:tag name="RAINPROBLEMTYPE" val="ProblemTypeMarker"/>
</p:tagLst>
</file>

<file path=ppt/tags/tag46.xml><?xml version="1.0" encoding="utf-8"?>
<p:tagLst xmlns:p="http://schemas.openxmlformats.org/presentationml/2006/main">
  <p:tag name="RAINPROBLEMTYPE" val="ProblemTypeMarker"/>
</p:tagLst>
</file>

<file path=ppt/tags/tag47.xml><?xml version="1.0" encoding="utf-8"?>
<p:tagLst xmlns:p="http://schemas.openxmlformats.org/presentationml/2006/main">
  <p:tag name="RAINPROBLEMTYPE" val="ProblemTypeMarker"/>
</p:tagLst>
</file>

<file path=ppt/tags/tag48.xml><?xml version="1.0" encoding="utf-8"?>
<p:tagLst xmlns:p="http://schemas.openxmlformats.org/presentationml/2006/main">
  <p:tag name="RAINPROBLEMTYPE" val="ProblemTypeMarker"/>
</p:tagLst>
</file>

<file path=ppt/tags/tag49.xml><?xml version="1.0" encoding="utf-8"?>
<p:tagLst xmlns:p="http://schemas.openxmlformats.org/presentationml/2006/main">
  <p:tag name="RAINPROBLEM" val="ProblemSetting"/>
  <p:tag name="RAINPROBLEMTYPE" val="MultipleChoice"/>
</p:tagLst>
</file>

<file path=ppt/tags/tag5.xml><?xml version="1.0" encoding="utf-8"?>
<p:tagLst xmlns:p="http://schemas.openxmlformats.org/presentationml/2006/main">
  <p:tag name="RAINPROBLEM" val="ProblemBody"/>
</p:tagLst>
</file>

<file path=ppt/tags/tag50.xml><?xml version="1.0" encoding="utf-8"?>
<p:tagLst xmlns:p="http://schemas.openxmlformats.org/presentationml/2006/main">
  <p:tag name="RAINPROBLEM" val="MultipleChoice"/>
  <p:tag name="PROBLEMSCORE" val="1.0"/>
</p:tagLst>
</file>

<file path=ppt/tags/tag6.xml><?xml version="1.0" encoding="utf-8"?>
<p:tagLst xmlns:p="http://schemas.openxmlformats.org/presentationml/2006/main">
  <p:tag name="RAINPROBLEM" val="ProblemBody"/>
</p:tagLst>
</file>

<file path=ppt/tags/tag7.xml><?xml version="1.0" encoding="utf-8"?>
<p:tagLst xmlns:p="http://schemas.openxmlformats.org/presentationml/2006/main">
  <p:tag name="RAINPROBLEM" val="ProblemBody"/>
</p:tagLst>
</file>

<file path=ppt/tags/tag8.xml><?xml version="1.0" encoding="utf-8"?>
<p:tagLst xmlns:p="http://schemas.openxmlformats.org/presentationml/2006/main">
  <p:tag name="RAINPROBLEM" val="ProblemBody"/>
</p:tagLst>
</file>

<file path=ppt/tags/tag9.xml><?xml version="1.0" encoding="utf-8"?>
<p:tagLst xmlns:p="http://schemas.openxmlformats.org/presentationml/2006/main">
  <p:tag name="RAINPROBLEM" val="ProblemBody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1855</Words>
  <Application>WPS 演示</Application>
  <PresentationFormat>宽屏</PresentationFormat>
  <Paragraphs>333</Paragraphs>
  <Slides>19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Microsoft YaHei UI</vt:lpstr>
      <vt:lpstr>Yu Gothic UI</vt:lpstr>
      <vt:lpstr>微软雅黑</vt:lpstr>
      <vt:lpstr>inherit</vt:lpstr>
      <vt:lpstr>AMGDT</vt:lpstr>
      <vt:lpstr>PINGFANG SC</vt:lpstr>
      <vt:lpstr>Calibri</vt:lpstr>
      <vt:lpstr>等线</vt:lpstr>
      <vt:lpstr>Arial Unicode MS</vt:lpstr>
      <vt:lpstr>等线 Light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Jiemin Xie</dc:creator>
  <cp:lastModifiedBy>cwy</cp:lastModifiedBy>
  <cp:revision>33</cp:revision>
  <dcterms:created xsi:type="dcterms:W3CDTF">2021-10-25T13:02:00Z</dcterms:created>
  <dcterms:modified xsi:type="dcterms:W3CDTF">2025-01-02T05:17:41Z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6D2709DE1FE54C1792A3C82EE57FA00D_13</vt:lpwstr>
  </property>
  <property fmtid="{D5CDD505-2E9C-101B-9397-08002B2CF9AE}" pid="3" name="KSOProductBuildVer">
    <vt:lpwstr>2052-12.1.0.19770</vt:lpwstr>
  </property>
</Properties>
</file>