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507" r:id="rId3"/>
    <p:sldId id="576" r:id="rId5"/>
    <p:sldId id="674" r:id="rId6"/>
    <p:sldId id="589" r:id="rId7"/>
    <p:sldId id="570" r:id="rId8"/>
    <p:sldId id="590" r:id="rId9"/>
    <p:sldId id="713" r:id="rId10"/>
    <p:sldId id="625" r:id="rId11"/>
    <p:sldId id="714" r:id="rId12"/>
    <p:sldId id="596" r:id="rId13"/>
    <p:sldId id="591" r:id="rId14"/>
    <p:sldId id="600" r:id="rId15"/>
    <p:sldId id="588" r:id="rId16"/>
    <p:sldId id="716" r:id="rId17"/>
    <p:sldId id="599" r:id="rId18"/>
    <p:sldId id="563" r:id="rId19"/>
    <p:sldId id="655" r:id="rId20"/>
    <p:sldId id="564" r:id="rId21"/>
    <p:sldId id="656" r:id="rId22"/>
    <p:sldId id="565" r:id="rId23"/>
    <p:sldId id="649" r:id="rId24"/>
    <p:sldId id="657" r:id="rId25"/>
    <p:sldId id="567" r:id="rId26"/>
    <p:sldId id="653" r:id="rId27"/>
    <p:sldId id="654" r:id="rId28"/>
    <p:sldId id="573" r:id="rId29"/>
    <p:sldId id="579" r:id="rId30"/>
    <p:sldId id="578" r:id="rId31"/>
    <p:sldId id="575" r:id="rId32"/>
    <p:sldId id="580" r:id="rId33"/>
    <p:sldId id="675" r:id="rId34"/>
    <p:sldId id="571" r:id="rId35"/>
    <p:sldId id="574" r:id="rId36"/>
    <p:sldId id="676" r:id="rId37"/>
    <p:sldId id="677" r:id="rId38"/>
    <p:sldId id="581" r:id="rId39"/>
    <p:sldId id="582" r:id="rId40"/>
    <p:sldId id="678" r:id="rId41"/>
    <p:sldId id="679" r:id="rId42"/>
    <p:sldId id="680" r:id="rId43"/>
    <p:sldId id="566" r:id="rId44"/>
    <p:sldId id="681" r:id="rId45"/>
    <p:sldId id="682" r:id="rId46"/>
    <p:sldId id="683" r:id="rId47"/>
    <p:sldId id="572" r:id="rId48"/>
    <p:sldId id="684" r:id="rId49"/>
    <p:sldId id="685" r:id="rId50"/>
    <p:sldId id="568" r:id="rId51"/>
    <p:sldId id="569" r:id="rId52"/>
    <p:sldId id="686" r:id="rId53"/>
    <p:sldId id="687" r:id="rId54"/>
    <p:sldId id="688" r:id="rId55"/>
    <p:sldId id="658" r:id="rId56"/>
    <p:sldId id="659" r:id="rId57"/>
    <p:sldId id="660" r:id="rId58"/>
    <p:sldId id="559" r:id="rId59"/>
    <p:sldId id="561" r:id="rId60"/>
    <p:sldId id="560" r:id="rId61"/>
    <p:sldId id="562" r:id="rId62"/>
    <p:sldId id="661" r:id="rId63"/>
    <p:sldId id="662" r:id="rId64"/>
    <p:sldId id="586" r:id="rId65"/>
    <p:sldId id="557" r:id="rId66"/>
    <p:sldId id="705" r:id="rId67"/>
    <p:sldId id="558" r:id="rId68"/>
    <p:sldId id="706" r:id="rId69"/>
    <p:sldId id="707" r:id="rId70"/>
    <p:sldId id="709" r:id="rId71"/>
    <p:sldId id="609" r:id="rId72"/>
    <p:sldId id="616" r:id="rId73"/>
    <p:sldId id="615" r:id="rId74"/>
    <p:sldId id="583" r:id="rId75"/>
    <p:sldId id="584" r:id="rId76"/>
    <p:sldId id="577" r:id="rId77"/>
    <p:sldId id="585" r:id="rId78"/>
    <p:sldId id="690" r:id="rId79"/>
    <p:sldId id="710" r:id="rId80"/>
    <p:sldId id="691" r:id="rId81"/>
    <p:sldId id="711" r:id="rId82"/>
    <p:sldId id="712" r:id="rId83"/>
    <p:sldId id="601" r:id="rId84"/>
    <p:sldId id="715" r:id="rId85"/>
    <p:sldId id="277" r:id="rId8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1FD52841-4A93-42E2-BBAA-F181750E70BC}">
          <p14:sldIdLst>
            <p14:sldId id="507"/>
          </p14:sldIdLst>
        </p14:section>
        <p14:section name="期末考试测试" id="{DED1998A-9A25-4635-9389-1717C8547263}">
          <p14:sldIdLst>
            <p14:sldId id="576"/>
            <p14:sldId id="674"/>
            <p14:sldId id="589"/>
            <p14:sldId id="570"/>
            <p14:sldId id="590"/>
            <p14:sldId id="713"/>
            <p14:sldId id="625"/>
            <p14:sldId id="714"/>
            <p14:sldId id="596"/>
            <p14:sldId id="591"/>
            <p14:sldId id="600"/>
            <p14:sldId id="588"/>
            <p14:sldId id="716"/>
            <p14:sldId id="599"/>
          </p14:sldIdLst>
        </p14:section>
        <p14:section name="第七章知识点1" id="{F59FCFB6-3AE1-46C5-AD93-C8BCFB36043F}">
          <p14:sldIdLst>
            <p14:sldId id="563"/>
            <p14:sldId id="655"/>
            <p14:sldId id="564"/>
            <p14:sldId id="656"/>
            <p14:sldId id="565"/>
            <p14:sldId id="649"/>
            <p14:sldId id="657"/>
          </p14:sldIdLst>
        </p14:section>
        <p14:section name="第七节知识点2" id="{037E57B9-CA73-49E2-BB08-6355530C5AD2}">
          <p14:sldIdLst>
            <p14:sldId id="567"/>
            <p14:sldId id="653"/>
            <p14:sldId id="654"/>
            <p14:sldId id="573"/>
            <p14:sldId id="579"/>
            <p14:sldId id="578"/>
            <p14:sldId id="575"/>
            <p14:sldId id="580"/>
          </p14:sldIdLst>
        </p14:section>
        <p14:section name="第八章知识点1" id="{D034C49F-27B3-48AC-96E3-212D3F440649}">
          <p14:sldIdLst>
            <p14:sldId id="675"/>
            <p14:sldId id="571"/>
            <p14:sldId id="574"/>
            <p14:sldId id="676"/>
            <p14:sldId id="677"/>
            <p14:sldId id="581"/>
            <p14:sldId id="582"/>
            <p14:sldId id="678"/>
          </p14:sldIdLst>
        </p14:section>
        <p14:section name="第八章知识点巩固2" id="{187588AB-A75E-43E6-A281-3BF216592334}">
          <p14:sldIdLst>
            <p14:sldId id="679"/>
            <p14:sldId id="680"/>
            <p14:sldId id="566"/>
            <p14:sldId id="681"/>
            <p14:sldId id="682"/>
            <p14:sldId id="683"/>
            <p14:sldId id="572"/>
            <p14:sldId id="684"/>
            <p14:sldId id="685"/>
            <p14:sldId id="568"/>
            <p14:sldId id="569"/>
            <p14:sldId id="686"/>
            <p14:sldId id="687"/>
            <p14:sldId id="688"/>
          </p14:sldIdLst>
        </p14:section>
        <p14:section name="第六章作业2" id="{5BB3F57D-2CEA-463F-A51F-65ED5858F897}">
          <p14:sldIdLst>
            <p14:sldId id="658"/>
          </p14:sldIdLst>
        </p14:section>
        <p14:section name="第六章测试" id="{5BF60FAC-CACB-41A8-B3F1-BE45764A8B23}">
          <p14:sldIdLst>
            <p14:sldId id="659"/>
            <p14:sldId id="660"/>
            <p14:sldId id="559"/>
            <p14:sldId id="561"/>
            <p14:sldId id="560"/>
            <p14:sldId id="562"/>
            <p14:sldId id="661"/>
            <p14:sldId id="662"/>
          </p14:sldIdLst>
        </p14:section>
        <p14:section name="第七章作业" id="{448C4181-92D6-431F-A4B9-24D157E49787}">
          <p14:sldIdLst>
            <p14:sldId id="586"/>
            <p14:sldId id="557"/>
            <p14:sldId id="705"/>
            <p14:sldId id="558"/>
            <p14:sldId id="706"/>
            <p14:sldId id="707"/>
          </p14:sldIdLst>
        </p14:section>
        <p14:section name="第八章作业" id="{20CC93BB-D16E-4D10-8F3C-875413FCBE29}">
          <p14:sldIdLst>
            <p14:sldId id="709"/>
            <p14:sldId id="609"/>
            <p14:sldId id="616"/>
            <p14:sldId id="615"/>
            <p14:sldId id="583"/>
            <p14:sldId id="584"/>
            <p14:sldId id="577"/>
            <p14:sldId id="585"/>
            <p14:sldId id="690"/>
          </p14:sldIdLst>
        </p14:section>
        <p14:section name="第八章测试" id="{A46A2BDE-78CF-4DD7-B0E6-01057E6777B3}">
          <p14:sldIdLst>
            <p14:sldId id="710"/>
            <p14:sldId id="691"/>
            <p14:sldId id="711"/>
            <p14:sldId id="712"/>
            <p14:sldId id="601"/>
            <p14:sldId id="715"/>
          </p14:sldIdLst>
        </p14:section>
        <p14:section name="end" id="{4C9D19BB-2EB2-4967-8CE9-9757C1EC5CFB}">
          <p14:sldIdLst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85781" autoAdjust="0"/>
  </p:normalViewPr>
  <p:slideViewPr>
    <p:cSldViewPr snapToGrid="0">
      <p:cViewPr varScale="1">
        <p:scale>
          <a:sx n="138" d="100"/>
          <a:sy n="138" d="100"/>
        </p:scale>
        <p:origin x="1032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9" Type="http://schemas.openxmlformats.org/officeDocument/2006/relationships/tableStyles" Target="tableStyles.xml"/><Relationship Id="rId88" Type="http://schemas.openxmlformats.org/officeDocument/2006/relationships/viewProps" Target="viewProps.xml"/><Relationship Id="rId87" Type="http://schemas.openxmlformats.org/officeDocument/2006/relationships/presProps" Target="presProps.xml"/><Relationship Id="rId86" Type="http://schemas.openxmlformats.org/officeDocument/2006/relationships/slide" Target="slides/slide83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72857-FFBD-4B86-BE12-8D72FF931B1A}" type="datetimeFigureOut">
              <a:rPr lang="en-GB" smtClean="0"/>
            </a:fld>
            <a:endParaRPr lang="en-GB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E5C80-EA2E-40CE-8CBF-2DF468BC7F98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ADBE2-52C4-423E-AEC4-CA623BCE1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ADBE2-52C4-423E-AEC4-CA623BCE1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E5C80-EA2E-40CE-8CBF-2DF468BC7F98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圆角矩形 10"/>
          <p:cNvSpPr/>
          <p:nvPr userDrawn="1"/>
        </p:nvSpPr>
        <p:spPr>
          <a:xfrm>
            <a:off x="-254000" y="227083"/>
            <a:ext cx="898070" cy="439668"/>
          </a:xfrm>
          <a:prstGeom prst="roundRect">
            <a:avLst>
              <a:gd name="adj" fmla="val 50000"/>
            </a:avLst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3366655" y="217491"/>
            <a:ext cx="9314241" cy="439541"/>
            <a:chOff x="2584397" y="217491"/>
            <a:chExt cx="10096500" cy="439541"/>
          </a:xfrm>
        </p:grpSpPr>
        <p:sp>
          <p:nvSpPr>
            <p:cNvPr id="9" name="圆角矩形 9"/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圆角矩形 13"/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18" name="文本占位符 17"/>
          <p:cNvSpPr>
            <a:spLocks noGrp="1"/>
          </p:cNvSpPr>
          <p:nvPr>
            <p:ph type="body" sz="quarter" idx="13"/>
          </p:nvPr>
        </p:nvSpPr>
        <p:spPr>
          <a:xfrm>
            <a:off x="-254000" y="227083"/>
            <a:ext cx="914400" cy="9144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GB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37E22-FEFF-4A75-ACD3-D0B59E424726}" type="datetimeFigureOut">
              <a:rPr lang="en-GB" smtClean="0"/>
            </a:fld>
            <a:endParaRPr lang="en-GB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909F3-0B0E-43C5-8A20-EF5A1929CC7B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5.png"/><Relationship Id="rId2" Type="http://schemas.openxmlformats.org/officeDocument/2006/relationships/image" Target="../media/image10.jpeg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tags" Target="../tags/tag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6.png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tags" Target="../tags/tag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0.jpeg"/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8.png"/></Relationships>
</file>

<file path=ppt/slides/_rels/slide6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slides/_rels/slide6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1.png"/><Relationship Id="rId1" Type="http://schemas.openxmlformats.org/officeDocument/2006/relationships/image" Target="../media/image73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4.png"/></Relationships>
</file>

<file path=ppt/slides/_rels/slide6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6.png"/><Relationship Id="rId1" Type="http://schemas.openxmlformats.org/officeDocument/2006/relationships/image" Target="../media/image75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7.png"/></Relationships>
</file>

<file path=ppt/slides/_rels/slide6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7.png"/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image" Target="../media/image78.png"/></Relationships>
</file>

<file path=ppt/slides/_rels/slide6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image" Target="../media/image8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5.png"/><Relationship Id="rId1" Type="http://schemas.openxmlformats.org/officeDocument/2006/relationships/image" Target="../media/image8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6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9.png"/><Relationship Id="rId1" Type="http://schemas.openxmlformats.org/officeDocument/2006/relationships/image" Target="../media/image8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0.png"/><Relationship Id="rId1" Type="http://schemas.openxmlformats.org/officeDocument/2006/relationships/image" Target="../media/image8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2.png"/><Relationship Id="rId1" Type="http://schemas.openxmlformats.org/officeDocument/2006/relationships/image" Target="../media/image91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image" Target="../media/image9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00.png"/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image" Target="../media/image97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tags" Target="../tags/tag12.xml"/></Relationships>
</file>

<file path=ppt/slides/_rels/slide8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2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3" r="14726" b="48018"/>
          <a:stretch>
            <a:fillRect/>
          </a:stretch>
        </p:blipFill>
        <p:spPr>
          <a:xfrm>
            <a:off x="15050" y="4882317"/>
            <a:ext cx="5870824" cy="197568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693001" y="-384433"/>
            <a:ext cx="2780268" cy="3063728"/>
            <a:chOff x="4705866" y="0"/>
            <a:chExt cx="2780268" cy="3063728"/>
          </a:xfrm>
        </p:grpSpPr>
        <p:sp>
          <p:nvSpPr>
            <p:cNvPr id="28" name="任意多边形 27"/>
            <p:cNvSpPr/>
            <p:nvPr/>
          </p:nvSpPr>
          <p:spPr>
            <a:xfrm>
              <a:off x="4705866" y="0"/>
              <a:ext cx="2780268" cy="3063728"/>
            </a:xfrm>
            <a:custGeom>
              <a:avLst/>
              <a:gdLst>
                <a:gd name="connsiteX0" fmla="*/ 0 w 2780268"/>
                <a:gd name="connsiteY0" fmla="*/ 0 h 3063728"/>
                <a:gd name="connsiteX1" fmla="*/ 2780268 w 2780268"/>
                <a:gd name="connsiteY1" fmla="*/ 0 h 3063728"/>
                <a:gd name="connsiteX2" fmla="*/ 2780268 w 2780268"/>
                <a:gd name="connsiteY2" fmla="*/ 1673594 h 3063728"/>
                <a:gd name="connsiteX3" fmla="*/ 1390134 w 2780268"/>
                <a:gd name="connsiteY3" fmla="*/ 3063728 h 3063728"/>
                <a:gd name="connsiteX4" fmla="*/ 0 w 2780268"/>
                <a:gd name="connsiteY4" fmla="*/ 1673594 h 306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0268" h="3063728">
                  <a:moveTo>
                    <a:pt x="0" y="0"/>
                  </a:moveTo>
                  <a:lnTo>
                    <a:pt x="2780268" y="0"/>
                  </a:lnTo>
                  <a:lnTo>
                    <a:pt x="2780268" y="1673594"/>
                  </a:lnTo>
                  <a:cubicBezTo>
                    <a:pt x="2780268" y="2441344"/>
                    <a:pt x="2157884" y="3063728"/>
                    <a:pt x="1390134" y="3063728"/>
                  </a:cubicBezTo>
                  <a:cubicBezTo>
                    <a:pt x="622384" y="3063728"/>
                    <a:pt x="0" y="2441344"/>
                    <a:pt x="0" y="1673594"/>
                  </a:cubicBezTo>
                  <a:close/>
                </a:path>
              </a:pathLst>
            </a:cu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75891" y="408799"/>
              <a:ext cx="2439190" cy="2439192"/>
              <a:chOff x="5007734" y="902247"/>
              <a:chExt cx="2543685" cy="2543686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5007734" y="902247"/>
                <a:ext cx="2543685" cy="254368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8E8E8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1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 rot="10800000">
                <a:off x="5160137" y="1054647"/>
                <a:ext cx="2213120" cy="22131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8E8E8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innerShdw blurRad="88900">
                  <a:prstClr val="black">
                    <a:alpha val="1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4" name="矩形 13"/>
          <p:cNvSpPr/>
          <p:nvPr/>
        </p:nvSpPr>
        <p:spPr>
          <a:xfrm>
            <a:off x="52349" y="4882316"/>
            <a:ext cx="12192000" cy="1975683"/>
          </a:xfrm>
          <a:prstGeom prst="rect">
            <a:avLst/>
          </a:prstGeom>
          <a:gradFill flip="none" rotWithShape="1">
            <a:gsLst>
              <a:gs pos="0">
                <a:srgbClr val="014924"/>
              </a:gs>
              <a:gs pos="51000">
                <a:srgbClr val="014924"/>
              </a:gs>
              <a:gs pos="80000">
                <a:srgbClr val="014924">
                  <a:alpha val="80000"/>
                </a:srgbClr>
              </a:gs>
              <a:gs pos="100000">
                <a:srgbClr val="014924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2349" y="4712679"/>
            <a:ext cx="12192000" cy="77108"/>
          </a:xfrm>
          <a:prstGeom prst="rect">
            <a:avLst/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14400" y="2806683"/>
            <a:ext cx="10010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0149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8000" b="1" dirty="0">
                <a:solidFill>
                  <a:srgbClr val="0149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语言程序设计</a:t>
            </a:r>
            <a:endParaRPr lang="zh-CN" altLang="en-US" sz="8000" b="1" dirty="0">
              <a:solidFill>
                <a:srgbClr val="0149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04" y="266201"/>
            <a:ext cx="1936392" cy="1930811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17" name="TextBox 3"/>
          <p:cNvSpPr txBox="1"/>
          <p:nvPr/>
        </p:nvSpPr>
        <p:spPr>
          <a:xfrm>
            <a:off x="1747261" y="5142766"/>
            <a:ext cx="8277225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谢洁旻 中山大学智能工程学院</a:t>
            </a:r>
            <a:endParaRPr lang="en-GB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邮箱： </a:t>
            </a:r>
            <a:r>
              <a:rPr lang="en-GB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xiejm28@mail.sysu.edu.cn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742"/>
    </mc:Choice>
    <mc:Fallback>
      <p:transition spd="slow" advTm="74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78395" y="841732"/>
            <a:ext cx="8829661" cy="1689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常见算法汇总：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、求多个数累加（累乘）：例题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5.7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5.8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7.7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、判断一个数是不是素数：例题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5.9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5.10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3984" y="2737283"/>
            <a:ext cx="646701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int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</a:t>
            </a:r>
            <a:r>
              <a:rPr lang="en-GB" sz="18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i,k</a:t>
            </a:r>
            <a:r>
              <a:rPr lang="en-GB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,</a:t>
            </a:r>
            <a:r>
              <a:rPr lang="en-US" altLang="zh-CN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m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;</a:t>
            </a:r>
            <a:r>
              <a:rPr lang="en-GB" sz="1800" dirty="0">
                <a:solidFill>
                  <a:srgbClr val="008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//define the variables</a:t>
            </a:r>
            <a:endParaRPr lang="en-GB" sz="1800" dirty="0">
              <a:solidFill>
                <a:srgbClr val="008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sz="1800" dirty="0" err="1">
                <a:latin typeface="新宋体" panose="02010609030101010101" pitchFamily="49" charset="-122"/>
                <a:ea typeface="新宋体" panose="02010609030101010101" pitchFamily="49" charset="-122"/>
              </a:rPr>
              <a:t>printf</a:t>
            </a:r>
            <a:r>
              <a:rPr lang="en-GB" sz="1800" dirty="0">
                <a:latin typeface="新宋体" panose="02010609030101010101" pitchFamily="49" charset="-122"/>
                <a:ea typeface="新宋体" panose="02010609030101010101" pitchFamily="49" charset="-122"/>
              </a:rPr>
              <a:t>(</a:t>
            </a:r>
            <a:r>
              <a:rPr lang="en-GB" sz="1800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"Please enter an integer number: m=?"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);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sz="18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scanf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</a:t>
            </a:r>
            <a:r>
              <a:rPr lang="en-GB" sz="1800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"%</a:t>
            </a:r>
            <a:r>
              <a:rPr lang="en-GB" sz="1800" dirty="0" err="1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d"</a:t>
            </a:r>
            <a:r>
              <a:rPr lang="en-GB" sz="18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,&amp;m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);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k=sqrt(m*1.0);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sz="1800" dirty="0">
                <a:solidFill>
                  <a:srgbClr val="008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//check the input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nn-NO" sz="18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for</a:t>
            </a:r>
            <a:r>
              <a:rPr lang="nn-NO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(i=</a:t>
            </a:r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【</a:t>
            </a:r>
            <a:r>
              <a:rPr lang="zh-CN" altLang="en-US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填空</a:t>
            </a:r>
            <a:r>
              <a:rPr lang="en-GB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nn-NO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;</a:t>
            </a:r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【</a:t>
            </a:r>
            <a:r>
              <a:rPr lang="zh-CN" altLang="en-US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填空</a:t>
            </a:r>
            <a:r>
              <a:rPr lang="en-GB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 </a:t>
            </a:r>
            <a:r>
              <a:rPr lang="nn-NO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;i++)</a:t>
            </a:r>
            <a:endParaRPr lang="nn-NO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{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lvl="1"/>
            <a:r>
              <a:rPr lang="en-GB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if</a:t>
            </a:r>
            <a:r>
              <a:rPr lang="en-GB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</a:t>
            </a:r>
            <a:r>
              <a:rPr lang="en-GB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m%i</a:t>
            </a:r>
            <a:r>
              <a:rPr lang="en-GB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==0)</a:t>
            </a:r>
            <a:endParaRPr lang="en-GB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lvl="2"/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填空</a:t>
            </a:r>
            <a:r>
              <a:rPr lang="en-GB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en-GB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;</a:t>
            </a:r>
            <a:endParaRPr lang="en-GB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}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78406" y="2825279"/>
            <a:ext cx="646701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int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</a:t>
            </a:r>
            <a:r>
              <a:rPr lang="en-GB" sz="18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i,k</a:t>
            </a:r>
            <a:r>
              <a:rPr lang="en-GB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,</a:t>
            </a:r>
            <a:r>
              <a:rPr lang="en-US" altLang="zh-CN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m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;</a:t>
            </a:r>
            <a:r>
              <a:rPr lang="en-GB" sz="1800" dirty="0">
                <a:solidFill>
                  <a:srgbClr val="008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//define the variables</a:t>
            </a:r>
            <a:endParaRPr lang="en-GB" sz="1800" dirty="0">
              <a:solidFill>
                <a:srgbClr val="008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sz="1800" dirty="0" err="1">
                <a:latin typeface="新宋体" panose="02010609030101010101" pitchFamily="49" charset="-122"/>
                <a:ea typeface="新宋体" panose="02010609030101010101" pitchFamily="49" charset="-122"/>
              </a:rPr>
              <a:t>printf</a:t>
            </a:r>
            <a:r>
              <a:rPr lang="en-GB" sz="1800" dirty="0">
                <a:latin typeface="新宋体" panose="02010609030101010101" pitchFamily="49" charset="-122"/>
                <a:ea typeface="新宋体" panose="02010609030101010101" pitchFamily="49" charset="-122"/>
              </a:rPr>
              <a:t>(</a:t>
            </a:r>
            <a:r>
              <a:rPr lang="en-GB" sz="1800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"Please enter an integer number: m=?"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);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sz="18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scanf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</a:t>
            </a:r>
            <a:r>
              <a:rPr lang="en-GB" sz="1800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"%</a:t>
            </a:r>
            <a:r>
              <a:rPr lang="en-GB" sz="1800" dirty="0" err="1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d"</a:t>
            </a:r>
            <a:r>
              <a:rPr lang="en-GB" sz="18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,&amp;m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);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k=sqrt(m*1.0);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sz="1800" dirty="0">
                <a:solidFill>
                  <a:srgbClr val="008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//check the input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nn-NO" sz="18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for</a:t>
            </a:r>
            <a:r>
              <a:rPr lang="nn-NO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(i=</a:t>
            </a:r>
            <a:r>
              <a:rPr lang="nn-NO" sz="1800" dirty="0">
                <a:solidFill>
                  <a:schemeClr val="accent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2</a:t>
            </a:r>
            <a:r>
              <a:rPr lang="nn-NO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;</a:t>
            </a:r>
            <a:r>
              <a:rPr lang="nn-NO" sz="1800" dirty="0">
                <a:solidFill>
                  <a:schemeClr val="accent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i&lt;=k</a:t>
            </a:r>
            <a:r>
              <a:rPr lang="nn-NO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;i++)</a:t>
            </a:r>
            <a:endParaRPr lang="nn-NO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{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lvl="1"/>
            <a:r>
              <a:rPr lang="en-GB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if</a:t>
            </a:r>
            <a:r>
              <a:rPr lang="en-GB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</a:t>
            </a:r>
            <a:r>
              <a:rPr lang="en-GB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m%i</a:t>
            </a:r>
            <a:r>
              <a:rPr lang="en-GB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==0)</a:t>
            </a:r>
            <a:endParaRPr lang="en-GB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lvl="2"/>
            <a:r>
              <a:rPr lang="en-GB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break</a:t>
            </a:r>
            <a:r>
              <a:rPr lang="en-GB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;</a:t>
            </a:r>
            <a:endParaRPr lang="en-GB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}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78395" y="841732"/>
            <a:ext cx="5548314" cy="1135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常见算法汇总：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、对矩阵的操作：例题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7.13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6398" y="2041155"/>
            <a:ext cx="633230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int </a:t>
            </a:r>
            <a:r>
              <a:rPr lang="en-GB" dirty="0" err="1"/>
              <a:t>i,j,row</a:t>
            </a:r>
            <a:r>
              <a:rPr lang="en-GB" dirty="0"/>
              <a:t>=0,colum=0,max;</a:t>
            </a:r>
            <a:endParaRPr lang="en-GB" dirty="0"/>
          </a:p>
          <a:p>
            <a:r>
              <a:rPr lang="en-GB" dirty="0"/>
              <a:t>int a[3][4]={{1,2,3,4},{9,8,7,6},{-10,10,-5,2}};//</a:t>
            </a:r>
            <a:r>
              <a:rPr lang="zh-CN" altLang="en-US" dirty="0"/>
              <a:t>定义数组并赋初值</a:t>
            </a:r>
            <a:endParaRPr lang="zh-CN" altLang="en-US" dirty="0"/>
          </a:p>
          <a:p>
            <a:r>
              <a:rPr lang="en-GB" dirty="0"/>
              <a:t>max=</a:t>
            </a:r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【</a:t>
            </a:r>
            <a:r>
              <a:rPr lang="zh-CN" altLang="en-US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填空</a:t>
            </a:r>
            <a:r>
              <a:rPr lang="en-GB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en-GB" dirty="0"/>
              <a:t>;	//</a:t>
            </a:r>
            <a:r>
              <a:rPr lang="zh-CN" altLang="en-US" dirty="0"/>
              <a:t>先认为</a:t>
            </a:r>
            <a:r>
              <a:rPr lang="en-GB" dirty="0"/>
              <a:t>a[0][0]</a:t>
            </a:r>
            <a:r>
              <a:rPr lang="zh-CN" altLang="en-US" dirty="0"/>
              <a:t>最大</a:t>
            </a:r>
            <a:endParaRPr lang="zh-CN" altLang="en-US" dirty="0"/>
          </a:p>
          <a:p>
            <a:r>
              <a:rPr lang="en-GB" dirty="0"/>
              <a:t>for(</a:t>
            </a:r>
            <a:r>
              <a:rPr lang="en-GB" dirty="0" err="1"/>
              <a:t>i</a:t>
            </a:r>
            <a:r>
              <a:rPr lang="en-GB" dirty="0"/>
              <a:t>=0;</a:t>
            </a:r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【</a:t>
            </a:r>
            <a:r>
              <a:rPr lang="zh-CN" altLang="en-US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填空</a:t>
            </a:r>
            <a:r>
              <a:rPr lang="en-GB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en-GB" dirty="0"/>
              <a:t>;i++)</a:t>
            </a:r>
            <a:endParaRPr lang="en-GB" dirty="0"/>
          </a:p>
          <a:p>
            <a:r>
              <a:rPr lang="en-GB" dirty="0"/>
              <a:t>{</a:t>
            </a:r>
            <a:endParaRPr lang="en-GB" dirty="0"/>
          </a:p>
          <a:p>
            <a:r>
              <a:rPr lang="en-GB" dirty="0"/>
              <a:t>       for(j=0;j&lt;=3;</a:t>
            </a:r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【</a:t>
            </a:r>
            <a:r>
              <a:rPr lang="zh-CN" altLang="en-US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填空</a:t>
            </a:r>
            <a:r>
              <a:rPr lang="en-GB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en-GB" dirty="0"/>
              <a:t>)</a:t>
            </a:r>
            <a:endParaRPr lang="en-GB" dirty="0"/>
          </a:p>
          <a:p>
            <a:r>
              <a:rPr lang="en-GB" dirty="0"/>
              <a:t>      {</a:t>
            </a:r>
            <a:endParaRPr lang="en-GB" dirty="0"/>
          </a:p>
          <a:p>
            <a:r>
              <a:rPr lang="en-GB" dirty="0"/>
              <a:t>	if(</a:t>
            </a:r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填空</a:t>
            </a:r>
            <a:r>
              <a:rPr lang="en-GB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en-GB" dirty="0"/>
              <a:t>)</a:t>
            </a:r>
            <a:endParaRPr lang="en-GB" dirty="0"/>
          </a:p>
          <a:p>
            <a:r>
              <a:rPr lang="en-GB" altLang="zh-CN" dirty="0"/>
              <a:t>	     </a:t>
            </a:r>
            <a:r>
              <a:rPr lang="en-GB" dirty="0"/>
              <a:t>max=a[</a:t>
            </a:r>
            <a:r>
              <a:rPr lang="en-GB" dirty="0" err="1"/>
              <a:t>i</a:t>
            </a:r>
            <a:r>
              <a:rPr lang="en-GB" dirty="0"/>
              <a:t>][j],row=</a:t>
            </a:r>
            <a:r>
              <a:rPr lang="en-GB" dirty="0" err="1"/>
              <a:t>I,colum</a:t>
            </a:r>
            <a:r>
              <a:rPr lang="en-GB" dirty="0"/>
              <a:t>=j;//</a:t>
            </a:r>
            <a:r>
              <a:rPr lang="zh-CN" altLang="en-US" dirty="0"/>
              <a:t>记下此元素的列号</a:t>
            </a:r>
            <a:endParaRPr lang="en-US" altLang="zh-CN" dirty="0"/>
          </a:p>
          <a:p>
            <a:r>
              <a:rPr lang="en-US" altLang="zh-CN" dirty="0"/>
              <a:t>     }</a:t>
            </a:r>
            <a:endParaRPr lang="en-US" altLang="zh-CN" dirty="0"/>
          </a:p>
          <a:p>
            <a:r>
              <a:rPr lang="en-GB" dirty="0"/>
              <a:t>}</a:t>
            </a:r>
            <a:endParaRPr lang="en-GB" dirty="0"/>
          </a:p>
        </p:txBody>
      </p:sp>
      <p:sp>
        <p:nvSpPr>
          <p:cNvPr id="12" name="文本框 11"/>
          <p:cNvSpPr txBox="1"/>
          <p:nvPr/>
        </p:nvSpPr>
        <p:spPr>
          <a:xfrm>
            <a:off x="5979246" y="2943444"/>
            <a:ext cx="633230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int </a:t>
            </a:r>
            <a:r>
              <a:rPr lang="en-GB" dirty="0" err="1"/>
              <a:t>i,j,row</a:t>
            </a:r>
            <a:r>
              <a:rPr lang="en-GB" dirty="0"/>
              <a:t>=0,colum=0,max;</a:t>
            </a:r>
            <a:endParaRPr lang="en-GB" dirty="0"/>
          </a:p>
          <a:p>
            <a:r>
              <a:rPr lang="en-GB" dirty="0"/>
              <a:t>int a[3][4]={{1,2,3,4},{9,8,7,6},{-10,10,-5,2}};//</a:t>
            </a:r>
            <a:r>
              <a:rPr lang="zh-CN" altLang="en-US" dirty="0"/>
              <a:t>定义数组并赋初值</a:t>
            </a:r>
            <a:endParaRPr lang="zh-CN" altLang="en-US" dirty="0"/>
          </a:p>
          <a:p>
            <a:r>
              <a:rPr lang="en-GB" dirty="0"/>
              <a:t>max=</a:t>
            </a:r>
            <a:r>
              <a:rPr lang="en-GB" dirty="0">
                <a:solidFill>
                  <a:schemeClr val="accent1"/>
                </a:solidFill>
              </a:rPr>
              <a:t>a[0][0] </a:t>
            </a:r>
            <a:r>
              <a:rPr lang="en-GB" dirty="0"/>
              <a:t>;	//</a:t>
            </a:r>
            <a:r>
              <a:rPr lang="zh-CN" altLang="en-US" dirty="0"/>
              <a:t>先认为</a:t>
            </a:r>
            <a:r>
              <a:rPr lang="en-GB" dirty="0"/>
              <a:t>a[0][0]</a:t>
            </a:r>
            <a:r>
              <a:rPr lang="zh-CN" altLang="en-US" dirty="0"/>
              <a:t>最大</a:t>
            </a:r>
            <a:endParaRPr lang="zh-CN" altLang="en-US" dirty="0"/>
          </a:p>
          <a:p>
            <a:r>
              <a:rPr lang="en-GB" dirty="0"/>
              <a:t>for(</a:t>
            </a:r>
            <a:r>
              <a:rPr lang="en-GB" dirty="0" err="1"/>
              <a:t>i</a:t>
            </a:r>
            <a:r>
              <a:rPr lang="en-GB" dirty="0"/>
              <a:t>=0;</a:t>
            </a:r>
            <a:r>
              <a:rPr lang="en-GB" dirty="0">
                <a:solidFill>
                  <a:schemeClr val="accent1"/>
                </a:solidFill>
              </a:rPr>
              <a:t>i&lt;=2</a:t>
            </a:r>
            <a:r>
              <a:rPr lang="en-GB" dirty="0"/>
              <a:t>;i++)</a:t>
            </a:r>
            <a:endParaRPr lang="en-GB" dirty="0"/>
          </a:p>
          <a:p>
            <a:r>
              <a:rPr lang="en-GB" dirty="0"/>
              <a:t>{</a:t>
            </a:r>
            <a:endParaRPr lang="en-GB" dirty="0"/>
          </a:p>
          <a:p>
            <a:r>
              <a:rPr lang="en-GB" dirty="0"/>
              <a:t>       for(j=0;j&lt;=3;</a:t>
            </a:r>
            <a:r>
              <a:rPr lang="en-GB" dirty="0">
                <a:solidFill>
                  <a:schemeClr val="accent1"/>
                </a:solidFill>
              </a:rPr>
              <a:t>j++ </a:t>
            </a:r>
            <a:r>
              <a:rPr lang="en-GB" dirty="0"/>
              <a:t>)</a:t>
            </a:r>
            <a:endParaRPr lang="en-GB" dirty="0"/>
          </a:p>
          <a:p>
            <a:r>
              <a:rPr lang="en-GB" dirty="0"/>
              <a:t>      {</a:t>
            </a:r>
            <a:endParaRPr lang="en-GB" dirty="0"/>
          </a:p>
          <a:p>
            <a:r>
              <a:rPr lang="en-GB" dirty="0"/>
              <a:t>	if(</a:t>
            </a:r>
            <a:r>
              <a:rPr lang="en-GB" dirty="0">
                <a:solidFill>
                  <a:schemeClr val="accent1"/>
                </a:solidFill>
              </a:rPr>
              <a:t>a[</a:t>
            </a:r>
            <a:r>
              <a:rPr lang="en-GB" dirty="0" err="1">
                <a:solidFill>
                  <a:schemeClr val="accent1"/>
                </a:solidFill>
              </a:rPr>
              <a:t>i</a:t>
            </a:r>
            <a:r>
              <a:rPr lang="en-GB" dirty="0">
                <a:solidFill>
                  <a:schemeClr val="accent1"/>
                </a:solidFill>
              </a:rPr>
              <a:t>][j]&gt;max</a:t>
            </a:r>
            <a:r>
              <a:rPr lang="en-GB" dirty="0"/>
              <a:t>)</a:t>
            </a:r>
            <a:endParaRPr lang="en-GB" dirty="0"/>
          </a:p>
          <a:p>
            <a:r>
              <a:rPr lang="en-GB" altLang="zh-CN" dirty="0"/>
              <a:t>	     </a:t>
            </a:r>
            <a:r>
              <a:rPr lang="en-GB" dirty="0"/>
              <a:t>max=a[</a:t>
            </a:r>
            <a:r>
              <a:rPr lang="en-GB" dirty="0" err="1"/>
              <a:t>i</a:t>
            </a:r>
            <a:r>
              <a:rPr lang="en-GB" dirty="0"/>
              <a:t>][j],row=</a:t>
            </a:r>
            <a:r>
              <a:rPr lang="en-GB" dirty="0" err="1"/>
              <a:t>I,colum</a:t>
            </a:r>
            <a:r>
              <a:rPr lang="en-GB" dirty="0"/>
              <a:t>=j;//</a:t>
            </a:r>
            <a:r>
              <a:rPr lang="zh-CN" altLang="en-US" dirty="0"/>
              <a:t>记下此元素的列号</a:t>
            </a:r>
            <a:endParaRPr lang="en-US" altLang="zh-CN" dirty="0"/>
          </a:p>
          <a:p>
            <a:r>
              <a:rPr lang="en-US" altLang="zh-CN" dirty="0"/>
              <a:t>     }</a:t>
            </a:r>
            <a:endParaRPr lang="en-US" altLang="zh-CN" dirty="0"/>
          </a:p>
          <a:p>
            <a:r>
              <a:rPr lang="en-GB" dirty="0"/>
              <a:t>}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78395" y="841732"/>
            <a:ext cx="5548314" cy="1135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常见算法汇总：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、对矩阵的操作：例题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7.13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/>
        </p:nvSpPr>
        <p:spPr bwMode="auto">
          <a:xfrm>
            <a:off x="3663992" y="1886265"/>
            <a:ext cx="8305800" cy="5029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charset="0"/>
              <a:buChar char="n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charset="0"/>
              <a:buChar char="¨"/>
              <a:defRPr sz="28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charset="0"/>
              <a:buChar char="n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charset="0"/>
              <a:buChar char="¨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charset="0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charset="0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charset="0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charset="0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charset="0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algn="just" eaLnBrk="1" hangingPunct="1">
              <a:lnSpc>
                <a:spcPct val="124000"/>
              </a:lnSpc>
              <a:buFont typeface="Wingdings" panose="05000000000000000000" charset="0"/>
              <a:buNone/>
            </a:pP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   a[N][N];             N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是正整数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algn="just" eaLnBrk="1" hangingPunct="1">
              <a:lnSpc>
                <a:spcPct val="124000"/>
              </a:lnSpc>
              <a:buFont typeface="Wingdings" panose="05000000000000000000" charset="0"/>
              <a:buNone/>
            </a:pP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a[</a:t>
            </a:r>
            <a:r>
              <a:rPr lang="en-US" altLang="zh-CN" b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][j]：</a:t>
            </a:r>
            <a:r>
              <a:rPr lang="en-US" altLang="zh-CN" b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i、j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的取值范围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[0, N-1]</a:t>
            </a:r>
            <a:endParaRPr lang="en-US" altLang="zh-CN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algn="just" eaLnBrk="1" hangingPunct="1">
              <a:lnSpc>
                <a:spcPct val="124000"/>
              </a:lnSpc>
              <a:buFont typeface="Wingdings" panose="05000000000000000000" charset="0"/>
              <a:buNone/>
            </a:pP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用二维数组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表示</a:t>
            </a: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N*N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方阵时，对应关系:</a:t>
            </a:r>
            <a:endParaRPr lang="en-GB" altLang="zh-CN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algn="just" eaLnBrk="1" hangingPunct="1">
              <a:lnSpc>
                <a:spcPct val="124000"/>
              </a:lnSpc>
              <a:buFont typeface="Wingdings" panose="05000000000000000000" charset="0"/>
              <a:buNone/>
            </a:pPr>
            <a:r>
              <a:rPr lang="en-GB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#define N 3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 eaLnBrk="1" hangingPunct="1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a[0][0]   a[0][1]  a[0][2]   </a:t>
            </a:r>
            <a:r>
              <a:rPr lang="zh-CN" altLang="en-US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副对角线  </a:t>
            </a:r>
            <a:endParaRPr lang="zh-CN" altLang="en-US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 eaLnBrk="1" hangingPunct="1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a[1][0]   a[1][1]  a[1][2]   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上三角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 eaLnBrk="1" hangingPunct="1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a[2][0]   a[2][1]  a[2][2]   </a:t>
            </a: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下三角</a:t>
            </a:r>
            <a:endParaRPr lang="zh-CN" altLang="en-US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 eaLnBrk="1" hangingPunct="1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</a:t>
            </a:r>
            <a:r>
              <a:rPr lang="zh-CN" altLang="en-US" b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主对角线</a:t>
            </a:r>
            <a:endParaRPr lang="zh-CN" altLang="en-US" b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179137" y="4284705"/>
            <a:ext cx="2858945" cy="25146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charset="0"/>
              <a:buNone/>
            </a:pP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i+j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==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N-1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charset="0"/>
              <a:buNone/>
            </a:pP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&lt;=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charset="0"/>
              <a:buNone/>
            </a:pP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&gt;=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charset="0"/>
              <a:buNone/>
            </a:pP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==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4911319" y="4517025"/>
            <a:ext cx="3048000" cy="1600200"/>
          </a:xfrm>
          <a:prstGeom prst="line">
            <a:avLst/>
          </a:prstGeom>
          <a:noFill/>
          <a:ln w="38100" cap="sq">
            <a:solidFill>
              <a:srgbClr val="0070C0"/>
            </a:solidFill>
            <a:round/>
            <a:headEnd type="none" w="sm" len="sm"/>
            <a:tailEnd type="none" w="sm" len="sm"/>
          </a:ln>
        </p:spPr>
        <p:txBody>
          <a:bodyPr wrap="none" lIns="90488" tIns="44450" rIns="90488" bIns="4445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5007606" y="4629465"/>
            <a:ext cx="2682970" cy="1396576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lIns="90488" tIns="44450" rIns="90488" bIns="4445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78395" y="841732"/>
            <a:ext cx="11255004" cy="5567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常见算法汇总：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、字符串操作：例题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6.8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6.9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P166 10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8.18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8.19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8.20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P292 8 11 16 17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、找最大值、最小值：例题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7.9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7.13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7.14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、找最大公约数、最小公倍数：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P137 3 P215 1 (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辗转相除法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965477" y="2201218"/>
            <a:ext cx="7391151" cy="52386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2075" tIns="46038" rIns="92075" bIns="4603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字符串由</a:t>
            </a:r>
            <a:r>
              <a:rPr kumimoji="1" lang="zh-CN" altLang="en-US" sz="2800" dirty="0">
                <a:solidFill>
                  <a:srgbClr val="CC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有效字符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和字符串结束符 </a:t>
            </a:r>
            <a:r>
              <a:rPr lang="en-US" altLang="zh-CN" sz="2800" dirty="0">
                <a:solidFill>
                  <a:srgbClr val="CC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'\0'</a:t>
            </a:r>
            <a:r>
              <a:rPr lang="zh-CN" altLang="en-US" sz="28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组成</a:t>
            </a:r>
            <a:r>
              <a:rPr lang="zh-CN" altLang="en-US" sz="28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608990" y="3635585"/>
            <a:ext cx="4086101" cy="101630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</p:spPr>
        <p:txBody>
          <a:bodyPr wrap="square" lIns="92075" tIns="46038" rIns="92075" bIns="4603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algn="just">
              <a:spcBef>
                <a:spcPct val="50000"/>
              </a:spcBef>
              <a:buClr>
                <a:srgbClr val="33CCCC"/>
              </a:buClr>
              <a:buSzPct val="110000"/>
            </a:pPr>
            <a:r>
              <a:rPr kumimoji="1"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"a" 2 </a:t>
            </a: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个字符 </a:t>
            </a:r>
            <a:r>
              <a:rPr kumimoji="1"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'a' </a:t>
            </a: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'\0'</a:t>
            </a:r>
            <a:endParaRPr kumimoji="1"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spcBef>
                <a:spcPct val="50000"/>
              </a:spcBef>
              <a:buClr>
                <a:srgbClr val="33CCCC"/>
              </a:buClr>
              <a:buSzPct val="75000"/>
              <a:buFont typeface="Wingdings" panose="05000000000000000000" charset="0"/>
              <a:buNone/>
            </a:pPr>
            <a:r>
              <a:rPr kumimoji="1"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'a'     1 </a:t>
            </a: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个字符常量</a:t>
            </a:r>
            <a:endParaRPr kumimoji="1"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530913" y="3001674"/>
            <a:ext cx="2058256" cy="425374"/>
          </a:xfrm>
          <a:prstGeom prst="rect">
            <a:avLst/>
          </a:prstGeom>
          <a:noFill/>
          <a:ln>
            <a:noFill/>
          </a:ln>
        </p:spPr>
        <p:txBody>
          <a:bodyPr wrap="none" lIns="92075" tIns="46038" rIns="92075" bIns="4603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区分"</a:t>
            </a:r>
            <a:r>
              <a:rPr kumimoji="1"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a" </a:t>
            </a: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和 '</a:t>
            </a:r>
            <a:r>
              <a:rPr kumimoji="1"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仿宋_GB2312" charset="0"/>
              </a:rPr>
              <a:t>a'</a:t>
            </a:r>
            <a:endParaRPr kumimoji="1"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仿宋_GB231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78395" y="841732"/>
            <a:ext cx="6593472" cy="1689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常见算法汇总：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、提取整数中的各位数字：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P137 8,9 P216 8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、输出特定图案：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P138 16  P166 11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31906" y="860612"/>
            <a:ext cx="11259670" cy="53608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上机完成课本习题：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P166 8 10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P216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4 17</a:t>
            </a:r>
            <a:endParaRPr lang="en-GB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P291-292 3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GB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GB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GB" altLang="zh-CN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0400" y="179458"/>
            <a:ext cx="2819400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上机练习内容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29F377B-EB08-4475-8020-1F2A0CD7A85E}" type="datetime1">
              <a:rPr lang="en-US" altLang="zh-CN" smtClean="0"/>
            </a:fld>
            <a:endParaRPr lang="zh-CN" altLang="en-US"/>
          </a:p>
        </p:txBody>
      </p:sp>
      <p:sp>
        <p:nvSpPr>
          <p:cNvPr id="1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3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3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475" y="721296"/>
            <a:ext cx="3926273" cy="5926626"/>
          </a:xfrm>
          <a:prstGeom prst="rect">
            <a:avLst/>
          </a:prstGeom>
        </p:spPr>
      </p:pic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4908130" y="1171213"/>
            <a:ext cx="2909887" cy="155600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3366FF"/>
            </a:solidFill>
            <a:miter lim="800000"/>
          </a:ln>
          <a:effectLst/>
        </p:spPr>
        <p:txBody>
          <a:bodyPr wrap="square">
            <a:spAutoFit/>
          </a:bodyPr>
          <a:lstStyle>
            <a:lvl1pPr defTabSz="811530" eaLnBrk="0" hangingPunct="0">
              <a:tabLst>
                <a:tab pos="44894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1530" eaLnBrk="0" hangingPunct="0">
              <a:tabLst>
                <a:tab pos="44894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1530" eaLnBrk="0" hangingPunct="0">
              <a:tabLst>
                <a:tab pos="44894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1530" eaLnBrk="0" hangingPunct="0">
              <a:tabLst>
                <a:tab pos="44894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1530" eaLnBrk="0" hangingPunct="0">
              <a:tabLst>
                <a:tab pos="44894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1530" eaLnBrk="0" fontAlgn="base" hangingPunct="0">
              <a:spcBef>
                <a:spcPct val="0"/>
              </a:spcBef>
              <a:spcAft>
                <a:spcPct val="0"/>
              </a:spcAft>
              <a:tabLst>
                <a:tab pos="44894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1530" eaLnBrk="0" fontAlgn="base" hangingPunct="0">
              <a:spcBef>
                <a:spcPct val="0"/>
              </a:spcBef>
              <a:spcAft>
                <a:spcPct val="0"/>
              </a:spcAft>
              <a:tabLst>
                <a:tab pos="44894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1530" eaLnBrk="0" fontAlgn="base" hangingPunct="0">
              <a:spcBef>
                <a:spcPct val="0"/>
              </a:spcBef>
              <a:spcAft>
                <a:spcPct val="0"/>
              </a:spcAft>
              <a:tabLst>
                <a:tab pos="44894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1530" eaLnBrk="0" fontAlgn="base" hangingPunct="0">
              <a:spcBef>
                <a:spcPct val="0"/>
              </a:spcBef>
              <a:spcAft>
                <a:spcPct val="0"/>
              </a:spcAft>
              <a:tabLst>
                <a:tab pos="44894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void </a:t>
            </a:r>
            <a:r>
              <a:rPr lang="en-US" altLang="zh-CN" b="1" dirty="0" err="1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PrintStar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 )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{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printf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("*****\n");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Aft>
                <a:spcPct val="50000"/>
              </a:spcAft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}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8039101" y="1016135"/>
            <a:ext cx="1512888" cy="850900"/>
          </a:xfrm>
          <a:prstGeom prst="wedgeRoundRectCallout">
            <a:avLst>
              <a:gd name="adj1" fmla="val -97152"/>
              <a:gd name="adj2" fmla="val 6786"/>
              <a:gd name="adj3" fmla="val 16667"/>
            </a:avLst>
          </a:prstGeom>
          <a:solidFill>
            <a:srgbClr val="FFFFCC"/>
          </a:solidFill>
          <a:ln w="9525" algn="ctr">
            <a:solidFill>
              <a:srgbClr val="FF9900"/>
            </a:solidFill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此函数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无返回值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5172726" y="3097428"/>
            <a:ext cx="3779284" cy="870431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3366"/>
            </a:solidFill>
            <a:miter lim="800000"/>
          </a:ln>
          <a:effectLst/>
        </p:spPr>
        <p:txBody>
          <a:bodyPr wrap="square">
            <a:spAutoFit/>
          </a:bodyPr>
          <a:lstStyle>
            <a:lvl1pPr defTabSz="811530" eaLnBrk="0" hangingPunct="0">
              <a:tabLst>
                <a:tab pos="44894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1530" eaLnBrk="0" hangingPunct="0">
              <a:tabLst>
                <a:tab pos="44894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1530" eaLnBrk="0" hangingPunct="0">
              <a:tabLst>
                <a:tab pos="44894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1530" eaLnBrk="0" hangingPunct="0">
              <a:tabLst>
                <a:tab pos="44894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1530" eaLnBrk="0" hangingPunct="0">
              <a:tabLst>
                <a:tab pos="44894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1530" eaLnBrk="0" fontAlgn="base" hangingPunct="0">
              <a:spcBef>
                <a:spcPct val="0"/>
              </a:spcBef>
              <a:spcAft>
                <a:spcPct val="0"/>
              </a:spcAft>
              <a:tabLst>
                <a:tab pos="44894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1530" eaLnBrk="0" fontAlgn="base" hangingPunct="0">
              <a:spcBef>
                <a:spcPct val="0"/>
              </a:spcBef>
              <a:spcAft>
                <a:spcPct val="0"/>
              </a:spcAft>
              <a:tabLst>
                <a:tab pos="44894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1530" eaLnBrk="0" fontAlgn="base" hangingPunct="0">
              <a:spcBef>
                <a:spcPct val="0"/>
              </a:spcBef>
              <a:spcAft>
                <a:spcPct val="0"/>
              </a:spcAft>
              <a:tabLst>
                <a:tab pos="44894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1530" eaLnBrk="0" fontAlgn="base" hangingPunct="0">
              <a:spcBef>
                <a:spcPct val="0"/>
              </a:spcBef>
              <a:spcAft>
                <a:spcPct val="0"/>
              </a:spcAft>
              <a:tabLst>
                <a:tab pos="44894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z=PrintStar( )*2;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printf("%d", PrintStar( ) );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31" descr="对勾叉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9" t="23575" b="13817"/>
          <a:stretch>
            <a:fillRect/>
          </a:stretch>
        </p:blipFill>
        <p:spPr bwMode="auto">
          <a:xfrm>
            <a:off x="8089361" y="2949293"/>
            <a:ext cx="8651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198" y="4193855"/>
            <a:ext cx="3926273" cy="2088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9172" y="871313"/>
            <a:ext cx="3988885" cy="5696486"/>
          </a:xfrm>
          <a:prstGeom prst="rect">
            <a:avLst/>
          </a:prstGeom>
        </p:spPr>
      </p:pic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261533" y="4710659"/>
            <a:ext cx="780673" cy="16664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矩形 1"/>
          <p:cNvSpPr/>
          <p:nvPr/>
        </p:nvSpPr>
        <p:spPr>
          <a:xfrm>
            <a:off x="5480880" y="871313"/>
            <a:ext cx="5968939" cy="5444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逗号运算符是二元运算符：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表达式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1 ,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表达式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逗号运算符确保操作数被顺序地处理：先计算左边的操作数，再计算右边的操作数。右操作数的类型和值作为整个表达式的结果。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例子：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	x = 2.7, sqrt( 2*x )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在上述表达式中，在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sqrt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（）函数被调用之前，赋值运算会首先发生。整个表达式的值是此函数的返回值。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s-E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y = ( x = 2.7, sqrt( 2*x ));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上述语句会把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5.4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的平方根赋值给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注意：在初始化列表或函数参数列表中的逗号是列表元素的分隔符，它不是逗号运算符。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738" y="10658"/>
            <a:ext cx="3243262" cy="168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614" y="781780"/>
            <a:ext cx="9931232" cy="42518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12" y="3429000"/>
            <a:ext cx="4634574" cy="25429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9172" y="721295"/>
            <a:ext cx="4156508" cy="592172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49172" y="2785929"/>
            <a:ext cx="780673" cy="965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112367" y="2222340"/>
            <a:ext cx="7148209" cy="1692771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9900"/>
            </a:solidFill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tabLst>
                <a:tab pos="53467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53467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53467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53467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53467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67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67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67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467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函数返回值类型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800" b="1" dirty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函数名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参数类型</a:t>
            </a:r>
            <a:r>
              <a:rPr lang="en-US" altLang="zh-CN" sz="1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1,  </a:t>
            </a:r>
            <a:r>
              <a:rPr lang="zh-CN" altLang="en-US" sz="1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参数类型</a:t>
            </a:r>
            <a:r>
              <a:rPr lang="en-US" altLang="zh-CN" sz="1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参数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2,  ...)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{	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语句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	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语句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	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语句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} 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Group 24"/>
          <p:cNvGrpSpPr/>
          <p:nvPr/>
        </p:nvGrpSpPr>
        <p:grpSpPr bwMode="auto">
          <a:xfrm>
            <a:off x="6223999" y="2585270"/>
            <a:ext cx="2690670" cy="714375"/>
            <a:chOff x="1926" y="935"/>
            <a:chExt cx="2100" cy="450"/>
          </a:xfrm>
        </p:grpSpPr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926" y="935"/>
              <a:ext cx="2100" cy="450"/>
            </a:xfrm>
            <a:prstGeom prst="wedgeRoundRectCallout">
              <a:avLst>
                <a:gd name="adj1" fmla="val -81597"/>
                <a:gd name="adj2" fmla="val -52310"/>
                <a:gd name="adj3" fmla="val 16667"/>
              </a:avLst>
            </a:prstGeom>
            <a:solidFill>
              <a:srgbClr val="FFEBFF"/>
            </a:solidFill>
            <a:ln w="9525" algn="ctr">
              <a:solidFill>
                <a:srgbClr val="800080"/>
              </a:solidFill>
              <a:miter lim="800000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不写返回值类型        </a:t>
              </a:r>
              <a:r>
                <a:rPr lang="en-US" altLang="zh-CN" sz="18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 </a:t>
              </a:r>
              <a:endParaRPr lang="en-US" altLang="zh-CN" sz="1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表示</a:t>
              </a:r>
              <a:r>
                <a:rPr lang="zh-CN" altLang="en-US" sz="1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无返回值</a:t>
              </a:r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时应写</a:t>
              </a:r>
              <a:r>
                <a:rPr lang="en-US" altLang="zh-CN" sz="18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void  </a:t>
              </a:r>
              <a:endParaRPr lang="en-US" altLang="zh-CN" sz="1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3334" y="1026"/>
              <a:ext cx="272" cy="136"/>
            </a:xfrm>
            <a:prstGeom prst="leftRightArrow">
              <a:avLst>
                <a:gd name="adj1" fmla="val 46963"/>
                <a:gd name="adj2" fmla="val 66250"/>
              </a:avLst>
            </a:prstGeom>
            <a:solidFill>
              <a:srgbClr val="CCFFCC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828" y="4094262"/>
            <a:ext cx="4156508" cy="2262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期末考试测试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2" y="1975036"/>
            <a:ext cx="4711942" cy="322596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72247" y="945550"/>
            <a:ext cx="10100104" cy="880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0" i="0" dirty="0">
                <a:solidFill>
                  <a:srgbClr val="66666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开启在线监考后，学生必须在</a:t>
            </a:r>
            <a:r>
              <a:rPr lang="zh-CN" altLang="en-US" b="0" i="0" dirty="0">
                <a:solidFill>
                  <a:srgbClr val="F84F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电脑端</a:t>
            </a:r>
            <a:r>
              <a:rPr lang="zh-CN" altLang="en-US" b="0" i="0" dirty="0">
                <a:solidFill>
                  <a:srgbClr val="66666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参加考试，并需要提前</a:t>
            </a:r>
            <a:r>
              <a:rPr lang="zh-CN" altLang="en-US" b="0" i="0" dirty="0">
                <a:solidFill>
                  <a:srgbClr val="F84F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上传证件照</a:t>
            </a:r>
            <a:r>
              <a:rPr lang="zh-CN" altLang="en-US" b="0" i="0" dirty="0">
                <a:solidFill>
                  <a:srgbClr val="66666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b="0" i="0" dirty="0">
                <a:solidFill>
                  <a:srgbClr val="F84F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开启电脑摄像头</a:t>
            </a:r>
            <a:r>
              <a:rPr lang="zh-CN" altLang="en-US" b="0" i="0" dirty="0">
                <a:solidFill>
                  <a:srgbClr val="66666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GB" altLang="zh-CN" b="0" i="0" dirty="0">
              <a:solidFill>
                <a:srgbClr val="666666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不允许学生将作答内容复制到作答区内</a:t>
            </a:r>
            <a:endParaRPr lang="en-GB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727" y="1940247"/>
            <a:ext cx="5654447" cy="27605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499" y="691651"/>
            <a:ext cx="3646743" cy="5802530"/>
          </a:xfrm>
          <a:prstGeom prst="rect">
            <a:avLst/>
          </a:prstGeom>
        </p:spPr>
      </p:pic>
      <p:grpSp>
        <p:nvGrpSpPr>
          <p:cNvPr id="11" name="Group 2"/>
          <p:cNvGrpSpPr/>
          <p:nvPr/>
        </p:nvGrpSpPr>
        <p:grpSpPr bwMode="auto">
          <a:xfrm>
            <a:off x="7354975" y="497982"/>
            <a:ext cx="2335532" cy="1161325"/>
            <a:chOff x="2812" y="2606"/>
            <a:chExt cx="1675" cy="678"/>
          </a:xfrm>
        </p:grpSpPr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2835" y="3032"/>
              <a:ext cx="1361" cy="252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rgbClr val="FF99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2812" y="2606"/>
              <a:ext cx="167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118800" bIns="0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en-US" altLang="zh-CN" sz="24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main</a:t>
              </a:r>
              <a:r>
                <a:rPr lang="zh-CN" altLang="en-US" sz="24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的空间     </a:t>
              </a:r>
              <a:endPara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457738" y="1692820"/>
            <a:ext cx="4356428" cy="489364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3366FF"/>
            </a:solidFill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tabLst>
                <a:tab pos="3619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3619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3619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3619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3619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#include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&lt;</a:t>
            </a:r>
            <a:r>
              <a:rPr lang="en-US" altLang="zh-CN" sz="24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stdio.h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void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fun (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p)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{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d=2;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	p=d++; </a:t>
            </a:r>
            <a:r>
              <a:rPr lang="en-US" altLang="zh-CN" sz="24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printf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("%d", p);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}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 main ()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{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a=1;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	fun (a);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24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printf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("%d\n", a);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	return 0;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}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Group 10"/>
          <p:cNvGrpSpPr/>
          <p:nvPr/>
        </p:nvGrpSpPr>
        <p:grpSpPr bwMode="auto">
          <a:xfrm>
            <a:off x="7515633" y="1198074"/>
            <a:ext cx="811213" cy="485775"/>
            <a:chOff x="1383" y="3487"/>
            <a:chExt cx="511" cy="306"/>
          </a:xfrm>
        </p:grpSpPr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1383" y="3487"/>
              <a:ext cx="3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a: </a:t>
              </a:r>
              <a:endPara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1622" y="3521"/>
              <a:ext cx="272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 1 </a:t>
              </a:r>
              <a:endPara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Group 13"/>
          <p:cNvGrpSpPr/>
          <p:nvPr/>
        </p:nvGrpSpPr>
        <p:grpSpPr bwMode="auto">
          <a:xfrm>
            <a:off x="9403170" y="497982"/>
            <a:ext cx="2901950" cy="1161325"/>
            <a:chOff x="2835" y="2606"/>
            <a:chExt cx="1572" cy="678"/>
          </a:xfrm>
        </p:grpSpPr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2835" y="3032"/>
              <a:ext cx="1361" cy="252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3276" y="2606"/>
              <a:ext cx="113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118800" bIns="0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en-US" altLang="zh-CN" sz="24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fun </a:t>
              </a:r>
              <a:r>
                <a:rPr lang="zh-CN" altLang="en-US" sz="24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的空间    </a:t>
              </a:r>
              <a:endParaRPr lang="zh-CN" altLang="en-US" sz="24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6893507" y="2679223"/>
            <a:ext cx="868363" cy="511175"/>
          </a:xfrm>
          <a:prstGeom prst="wedgeRoundRectCallout">
            <a:avLst>
              <a:gd name="adj1" fmla="val -56764"/>
              <a:gd name="adj2" fmla="val -78204"/>
              <a:gd name="adj3" fmla="val 16667"/>
            </a:avLst>
          </a:prstGeom>
          <a:solidFill>
            <a:srgbClr val="CCFFCC"/>
          </a:solidFill>
          <a:ln w="9525" algn="ctr">
            <a:solidFill>
              <a:srgbClr val="008000"/>
            </a:solidFill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形参    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Group 17"/>
          <p:cNvGrpSpPr/>
          <p:nvPr/>
        </p:nvGrpSpPr>
        <p:grpSpPr bwMode="auto">
          <a:xfrm>
            <a:off x="9546045" y="1307607"/>
            <a:ext cx="811212" cy="485775"/>
            <a:chOff x="1383" y="3487"/>
            <a:chExt cx="511" cy="306"/>
          </a:xfrm>
        </p:grpSpPr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1383" y="3487"/>
              <a:ext cx="35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p: </a:t>
              </a:r>
              <a:endPara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1622" y="3521"/>
              <a:ext cx="272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Line 20"/>
          <p:cNvSpPr>
            <a:spLocks noChangeShapeType="1"/>
          </p:cNvSpPr>
          <p:nvPr/>
        </p:nvSpPr>
        <p:spPr bwMode="auto">
          <a:xfrm flipV="1">
            <a:off x="6106107" y="2526822"/>
            <a:ext cx="646113" cy="259238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>
            <a:off x="8466546" y="1577481"/>
            <a:ext cx="11525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9973082" y="1336181"/>
            <a:ext cx="4651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Group 23"/>
          <p:cNvGrpSpPr/>
          <p:nvPr/>
        </p:nvGrpSpPr>
        <p:grpSpPr bwMode="auto">
          <a:xfrm>
            <a:off x="10750958" y="1307607"/>
            <a:ext cx="811213" cy="485775"/>
            <a:chOff x="1383" y="3487"/>
            <a:chExt cx="511" cy="306"/>
          </a:xfrm>
        </p:grpSpPr>
        <p:sp>
          <p:nvSpPr>
            <p:cNvPr id="29" name="Text Box 24"/>
            <p:cNvSpPr txBox="1">
              <a:spLocks noChangeArrowheads="1"/>
            </p:cNvSpPr>
            <p:nvPr/>
          </p:nvSpPr>
          <p:spPr bwMode="auto">
            <a:xfrm>
              <a:off x="1383" y="3487"/>
              <a:ext cx="35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d: </a:t>
              </a:r>
              <a:endPara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1622" y="3521"/>
              <a:ext cx="272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2 </a:t>
              </a:r>
              <a:endPara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5366623" y="3230665"/>
            <a:ext cx="646113" cy="430887"/>
          </a:xfrm>
          <a:prstGeom prst="rect">
            <a:avLst/>
          </a:prstGeom>
          <a:solidFill>
            <a:srgbClr val="FFFF99">
              <a:alpha val="20000"/>
            </a:srgbClr>
          </a:solidFill>
          <a:ln w="9525" algn="ctr">
            <a:solidFill>
              <a:srgbClr val="FF99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5810831" y="3509485"/>
            <a:ext cx="4651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66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endParaRPr lang="en-US" altLang="zh-CN" sz="2400" b="1">
              <a:solidFill>
                <a:srgbClr val="66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Group 28"/>
          <p:cNvGrpSpPr/>
          <p:nvPr/>
        </p:nvGrpSpPr>
        <p:grpSpPr bwMode="auto">
          <a:xfrm>
            <a:off x="11192283" y="1426674"/>
            <a:ext cx="915988" cy="461963"/>
            <a:chOff x="839" y="3198"/>
            <a:chExt cx="577" cy="291"/>
          </a:xfrm>
        </p:grpSpPr>
        <p:sp>
          <p:nvSpPr>
            <p:cNvPr id="34" name="Line 29"/>
            <p:cNvSpPr>
              <a:spLocks noChangeShapeType="1"/>
            </p:cNvSpPr>
            <p:nvPr/>
          </p:nvSpPr>
          <p:spPr bwMode="auto">
            <a:xfrm>
              <a:off x="839" y="3203"/>
              <a:ext cx="181" cy="182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 Box 30"/>
            <p:cNvSpPr txBox="1">
              <a:spLocks noChangeArrowheads="1"/>
            </p:cNvSpPr>
            <p:nvPr/>
          </p:nvSpPr>
          <p:spPr bwMode="auto">
            <a:xfrm>
              <a:off x="1008" y="3198"/>
              <a:ext cx="40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3  </a:t>
              </a:r>
              <a:endPara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Group 31"/>
          <p:cNvGrpSpPr/>
          <p:nvPr/>
        </p:nvGrpSpPr>
        <p:grpSpPr bwMode="auto">
          <a:xfrm>
            <a:off x="10028646" y="1433024"/>
            <a:ext cx="1008063" cy="461963"/>
            <a:chOff x="839" y="3198"/>
            <a:chExt cx="635" cy="291"/>
          </a:xfrm>
        </p:grpSpPr>
        <p:sp>
          <p:nvSpPr>
            <p:cNvPr id="37" name="Line 32"/>
            <p:cNvSpPr>
              <a:spLocks noChangeShapeType="1"/>
            </p:cNvSpPr>
            <p:nvPr/>
          </p:nvSpPr>
          <p:spPr bwMode="auto">
            <a:xfrm>
              <a:off x="839" y="3203"/>
              <a:ext cx="181" cy="182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Text Box 33"/>
            <p:cNvSpPr txBox="1">
              <a:spLocks noChangeArrowheads="1"/>
            </p:cNvSpPr>
            <p:nvPr/>
          </p:nvSpPr>
          <p:spPr bwMode="auto">
            <a:xfrm>
              <a:off x="1008" y="3198"/>
              <a:ext cx="4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2   </a:t>
              </a:r>
              <a:endPara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8124667" y="5996741"/>
            <a:ext cx="1152525" cy="555625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tIns="90000" bIns="9000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Group 35"/>
          <p:cNvGrpSpPr/>
          <p:nvPr/>
        </p:nvGrpSpPr>
        <p:grpSpPr bwMode="auto">
          <a:xfrm>
            <a:off x="9546045" y="713882"/>
            <a:ext cx="2305050" cy="1368425"/>
            <a:chOff x="567" y="3294"/>
            <a:chExt cx="1497" cy="862"/>
          </a:xfrm>
        </p:grpSpPr>
        <p:sp>
          <p:nvSpPr>
            <p:cNvPr id="41" name="Line 36"/>
            <p:cNvSpPr>
              <a:spLocks noChangeShapeType="1"/>
            </p:cNvSpPr>
            <p:nvPr/>
          </p:nvSpPr>
          <p:spPr bwMode="auto">
            <a:xfrm>
              <a:off x="567" y="3339"/>
              <a:ext cx="1497" cy="8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Line 37"/>
            <p:cNvSpPr>
              <a:spLocks noChangeShapeType="1"/>
            </p:cNvSpPr>
            <p:nvPr/>
          </p:nvSpPr>
          <p:spPr bwMode="auto">
            <a:xfrm flipV="1">
              <a:off x="612" y="3294"/>
              <a:ext cx="1452" cy="8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Group 38"/>
          <p:cNvGrpSpPr/>
          <p:nvPr/>
        </p:nvGrpSpPr>
        <p:grpSpPr bwMode="auto">
          <a:xfrm>
            <a:off x="6464881" y="4974748"/>
            <a:ext cx="649288" cy="288925"/>
            <a:chOff x="1655" y="1298"/>
            <a:chExt cx="409" cy="182"/>
          </a:xfrm>
        </p:grpSpPr>
        <p:sp>
          <p:nvSpPr>
            <p:cNvPr id="44" name="Line 39"/>
            <p:cNvSpPr>
              <a:spLocks noChangeShapeType="1"/>
            </p:cNvSpPr>
            <p:nvPr/>
          </p:nvSpPr>
          <p:spPr bwMode="auto">
            <a:xfrm>
              <a:off x="1655" y="1480"/>
              <a:ext cx="409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1655" y="1298"/>
              <a:ext cx="409" cy="13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3600" kern="10">
                  <a:gradFill rotWithShape="1">
                    <a:gsLst>
                      <a:gs pos="0">
                        <a:srgbClr val="FF5050"/>
                      </a:gs>
                      <a:gs pos="100000">
                        <a:srgbClr val="FF0000"/>
                      </a:gs>
                    </a:gsLst>
                    <a:path path="rect">
                      <a:fillToRect r="100000" b="100000"/>
                    </a:path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暂停</a:t>
              </a:r>
              <a:endParaRPr lang="zh-CN" altLang="en-US" sz="3600" kern="10">
                <a:gradFill rotWithShape="1">
                  <a:gsLst>
                    <a:gs pos="0">
                      <a:srgbClr val="FF5050"/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Freeform 41"/>
          <p:cNvSpPr/>
          <p:nvPr/>
        </p:nvSpPr>
        <p:spPr bwMode="auto">
          <a:xfrm>
            <a:off x="4880557" y="3687562"/>
            <a:ext cx="523875" cy="369332"/>
          </a:xfrm>
          <a:custGeom>
            <a:avLst/>
            <a:gdLst>
              <a:gd name="T0" fmla="*/ 831651563 w 330"/>
              <a:gd name="T1" fmla="*/ 2147483647 h 1791"/>
              <a:gd name="T2" fmla="*/ 118448138 w 330"/>
              <a:gd name="T3" fmla="*/ 2147483647 h 1791"/>
              <a:gd name="T4" fmla="*/ 118448138 w 330"/>
              <a:gd name="T5" fmla="*/ 1864915953 h 1791"/>
              <a:gd name="T6" fmla="*/ 587197200 w 330"/>
              <a:gd name="T7" fmla="*/ 0 h 17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0" h="1791">
                <a:moveTo>
                  <a:pt x="330" y="1791"/>
                </a:moveTo>
                <a:cubicBezTo>
                  <a:pt x="283" y="1754"/>
                  <a:pt x="94" y="1744"/>
                  <a:pt x="47" y="1569"/>
                </a:cubicBezTo>
                <a:cubicBezTo>
                  <a:pt x="0" y="1394"/>
                  <a:pt x="16" y="1001"/>
                  <a:pt x="47" y="740"/>
                </a:cubicBezTo>
                <a:cubicBezTo>
                  <a:pt x="78" y="479"/>
                  <a:pt x="194" y="154"/>
                  <a:pt x="233" y="0"/>
                </a:cubicBezTo>
              </a:path>
            </a:pathLst>
          </a:custGeom>
          <a:noFill/>
          <a:ln w="63500" cap="flat" cmpd="sng">
            <a:solidFill>
              <a:srgbClr val="008000"/>
            </a:solidFill>
            <a:prstDash val="solid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Freeform 42"/>
          <p:cNvSpPr/>
          <p:nvPr/>
        </p:nvSpPr>
        <p:spPr bwMode="auto">
          <a:xfrm>
            <a:off x="6412494" y="4370187"/>
            <a:ext cx="1052512" cy="369332"/>
          </a:xfrm>
          <a:custGeom>
            <a:avLst/>
            <a:gdLst>
              <a:gd name="T0" fmla="*/ 884573630 w 663"/>
              <a:gd name="T1" fmla="*/ 0 h 1165"/>
              <a:gd name="T2" fmla="*/ 1524693013 w 663"/>
              <a:gd name="T3" fmla="*/ 1335682451 h 1165"/>
              <a:gd name="T4" fmla="*/ 0 w 663"/>
              <a:gd name="T5" fmla="*/ 2147483647 h 11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3" h="1165">
                <a:moveTo>
                  <a:pt x="351" y="0"/>
                </a:moveTo>
                <a:cubicBezTo>
                  <a:pt x="393" y="88"/>
                  <a:pt x="663" y="336"/>
                  <a:pt x="605" y="530"/>
                </a:cubicBezTo>
                <a:cubicBezTo>
                  <a:pt x="547" y="724"/>
                  <a:pt x="126" y="1033"/>
                  <a:pt x="0" y="1165"/>
                </a:cubicBezTo>
              </a:path>
            </a:pathLst>
          </a:custGeom>
          <a:noFill/>
          <a:ln w="63500" cap="flat" cmpd="sng">
            <a:solidFill>
              <a:srgbClr val="008000"/>
            </a:solidFill>
            <a:prstDash val="solid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 Box 43"/>
          <p:cNvSpPr txBox="1">
            <a:spLocks noChangeArrowheads="1"/>
          </p:cNvSpPr>
          <p:nvPr/>
        </p:nvSpPr>
        <p:spPr bwMode="auto">
          <a:xfrm>
            <a:off x="8120276" y="5995450"/>
            <a:ext cx="1152525" cy="555625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tIns="90000" bIns="9000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  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AutoShape 44"/>
          <p:cNvSpPr>
            <a:spLocks noChangeArrowheads="1"/>
          </p:cNvSpPr>
          <p:nvPr/>
        </p:nvSpPr>
        <p:spPr bwMode="auto">
          <a:xfrm>
            <a:off x="4821317" y="5585940"/>
            <a:ext cx="868362" cy="511175"/>
          </a:xfrm>
          <a:prstGeom prst="wedgeRoundRectCallout">
            <a:avLst>
              <a:gd name="adj1" fmla="val 41958"/>
              <a:gd name="adj2" fmla="val -85056"/>
              <a:gd name="adj3" fmla="val 16667"/>
            </a:avLst>
          </a:prstGeom>
          <a:solidFill>
            <a:srgbClr val="FFEBFF"/>
          </a:solidFill>
          <a:ln w="9525" algn="ctr">
            <a:solidFill>
              <a:srgbClr val="800080"/>
            </a:solidFill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实参    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654" y="5419788"/>
            <a:ext cx="2280062" cy="1223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1" grpId="1" animBg="1"/>
      <p:bldP spid="27" grpId="0"/>
      <p:bldP spid="27" grpId="1"/>
      <p:bldP spid="31" grpId="0" animBg="1"/>
      <p:bldP spid="32" grpId="0"/>
      <p:bldP spid="39" grpId="0" animBg="1"/>
      <p:bldP spid="48" grpId="0" animBg="1"/>
      <p:bldP spid="49" grpId="0" animBg="1"/>
      <p:bldP spid="4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-254000" y="227083"/>
            <a:ext cx="914400" cy="914400"/>
          </a:xfrm>
        </p:spPr>
        <p:txBody>
          <a:bodyPr/>
          <a:lstStyle/>
          <a:p>
            <a:r>
              <a:rPr lang="en-US" altLang="zh-CN" dirty="0"/>
              <a:t>7.3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81109" y="175238"/>
            <a:ext cx="1826133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调用函数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42E3ACF-6C2C-48F0-9B8D-78CB63167F6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8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528629" y="1008580"/>
            <a:ext cx="10717315" cy="940943"/>
            <a:chOff x="8582294" y="4088153"/>
            <a:chExt cx="10717315" cy="940943"/>
          </a:xfrm>
        </p:grpSpPr>
        <p:sp>
          <p:nvSpPr>
            <p:cNvPr id="10" name="MH_Other_1"/>
            <p:cNvSpPr/>
            <p:nvPr>
              <p:custDataLst>
                <p:tags r:id="rId1"/>
              </p:custDataLst>
            </p:nvPr>
          </p:nvSpPr>
          <p:spPr>
            <a:xfrm>
              <a:off x="8582294" y="4088154"/>
              <a:ext cx="774700" cy="522287"/>
            </a:xfrm>
            <a:custGeom>
              <a:avLst/>
              <a:gdLst>
                <a:gd name="connsiteX0" fmla="*/ 0 w 2429934"/>
                <a:gd name="connsiteY0" fmla="*/ 360367 h 372534"/>
                <a:gd name="connsiteX1" fmla="*/ 2429934 w 2429934"/>
                <a:gd name="connsiteY1" fmla="*/ 360367 h 372534"/>
                <a:gd name="connsiteX2" fmla="*/ 2429934 w 2429934"/>
                <a:gd name="connsiteY2" fmla="*/ 372534 h 372534"/>
                <a:gd name="connsiteX3" fmla="*/ 0 w 2429934"/>
                <a:gd name="connsiteY3" fmla="*/ 372534 h 372534"/>
                <a:gd name="connsiteX4" fmla="*/ 0 w 2429934"/>
                <a:gd name="connsiteY4" fmla="*/ 30167 h 372534"/>
                <a:gd name="connsiteX5" fmla="*/ 2429934 w 2429934"/>
                <a:gd name="connsiteY5" fmla="*/ 30167 h 372534"/>
                <a:gd name="connsiteX6" fmla="*/ 2429934 w 2429934"/>
                <a:gd name="connsiteY6" fmla="*/ 342367 h 372534"/>
                <a:gd name="connsiteX7" fmla="*/ 0 w 2429934"/>
                <a:gd name="connsiteY7" fmla="*/ 342367 h 372534"/>
                <a:gd name="connsiteX8" fmla="*/ 0 w 2429934"/>
                <a:gd name="connsiteY8" fmla="*/ 0 h 372534"/>
                <a:gd name="connsiteX9" fmla="*/ 2429934 w 2429934"/>
                <a:gd name="connsiteY9" fmla="*/ 0 h 372534"/>
                <a:gd name="connsiteX10" fmla="*/ 2429934 w 2429934"/>
                <a:gd name="connsiteY10" fmla="*/ 12167 h 372534"/>
                <a:gd name="connsiteX11" fmla="*/ 0 w 2429934"/>
                <a:gd name="connsiteY11" fmla="*/ 12167 h 37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9934" h="372534">
                  <a:moveTo>
                    <a:pt x="0" y="360367"/>
                  </a:moveTo>
                  <a:lnTo>
                    <a:pt x="2429934" y="360367"/>
                  </a:lnTo>
                  <a:lnTo>
                    <a:pt x="2429934" y="372534"/>
                  </a:lnTo>
                  <a:lnTo>
                    <a:pt x="0" y="372534"/>
                  </a:lnTo>
                  <a:close/>
                  <a:moveTo>
                    <a:pt x="0" y="30167"/>
                  </a:moveTo>
                  <a:lnTo>
                    <a:pt x="2429934" y="30167"/>
                  </a:lnTo>
                  <a:lnTo>
                    <a:pt x="2429934" y="342367"/>
                  </a:lnTo>
                  <a:lnTo>
                    <a:pt x="0" y="342367"/>
                  </a:lnTo>
                  <a:close/>
                  <a:moveTo>
                    <a:pt x="0" y="0"/>
                  </a:moveTo>
                  <a:lnTo>
                    <a:pt x="2429934" y="0"/>
                  </a:lnTo>
                  <a:lnTo>
                    <a:pt x="2429934" y="12167"/>
                  </a:lnTo>
                  <a:lnTo>
                    <a:pt x="0" y="1216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>
                  <a:solidFill>
                    <a:srgbClr val="FE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注意</a:t>
              </a:r>
              <a:endParaRPr lang="zh-CN" altLang="en-US" sz="2000" dirty="0">
                <a:solidFill>
                  <a:srgbClr val="FE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MH_SubTitle_1"/>
            <p:cNvSpPr/>
            <p:nvPr>
              <p:custDataLst>
                <p:tags r:id="rId2"/>
              </p:custDataLst>
            </p:nvPr>
          </p:nvSpPr>
          <p:spPr>
            <a:xfrm>
              <a:off x="9371543" y="4088153"/>
              <a:ext cx="9928066" cy="940943"/>
            </a:xfrm>
            <a:prstGeom prst="rect">
              <a:avLst/>
            </a:prstGeom>
            <a:solidFill>
              <a:srgbClr val="FEFFFF"/>
            </a:solidFill>
            <a:ln w="9525">
              <a:solidFill>
                <a:srgbClr val="B2B2B2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t">
              <a:noAutofit/>
            </a:bodyPr>
            <a:lstStyle/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实参向形参的数据传递是“值传递”，单向传递，只能由实参传给形参，而不能由形参传给实参。实参和形参在内存中占有不同的存储单元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实参无法得到形参的值。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MH_Other_2"/>
            <p:cNvSpPr/>
            <p:nvPr>
              <p:custDataLst>
                <p:tags r:id="rId3"/>
              </p:custDataLst>
            </p:nvPr>
          </p:nvSpPr>
          <p:spPr>
            <a:xfrm rot="16200000">
              <a:off x="18997984" y="4727471"/>
              <a:ext cx="301625" cy="301625"/>
            </a:xfrm>
            <a:prstGeom prst="rtTriangle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13" y="2171308"/>
            <a:ext cx="6378575" cy="25153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687" y="2061767"/>
            <a:ext cx="5054600" cy="29356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039" y="4814350"/>
            <a:ext cx="5453061" cy="150299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7010269" y="3663585"/>
            <a:ext cx="2286261" cy="45756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80407" y="964824"/>
            <a:ext cx="646908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int </a:t>
            </a:r>
            <a:r>
              <a:rPr lang="en-US" altLang="zh-CN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Myfunction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(int);</a:t>
            </a:r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int main()</a:t>
            </a:r>
            <a:endParaRPr 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	int entry=12345;</a:t>
            </a:r>
            <a:endParaRPr 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</a:t>
            </a:r>
            <a:r>
              <a:rPr lang="en-US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("%5d",Myfunction(entry));</a:t>
            </a:r>
            <a:endParaRPr 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return 0;}</a:t>
            </a:r>
            <a:endParaRPr 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int </a:t>
            </a:r>
            <a:r>
              <a:rPr lang="en-US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Myfunction</a:t>
            </a:r>
            <a:r>
              <a:rPr 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(int Par)</a:t>
            </a:r>
            <a:endParaRPr 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	int result=0;</a:t>
            </a:r>
            <a:endParaRPr 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do{</a:t>
            </a:r>
            <a:endParaRPr 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      result=result*10+Par%10;</a:t>
            </a:r>
            <a:endParaRPr 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      Par/=10;}while(Par);</a:t>
            </a:r>
            <a:endParaRPr 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return result;}</a:t>
            </a:r>
            <a:endParaRPr 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输出结果为</a:t>
            </a:r>
            <a:r>
              <a:rPr lang="zh-CN" altLang="en-US" sz="18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GB" altLang="zh-CN" sz="18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54321</a:t>
            </a:r>
            <a:endParaRPr lang="en-GB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96000" y="1014258"/>
            <a:ext cx="573182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void f(int v, int w)</a:t>
            </a:r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	int t;</a:t>
            </a:r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t=</a:t>
            </a:r>
            <a:r>
              <a:rPr lang="en-US" altLang="zh-CN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v;v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</a:t>
            </a:r>
            <a:r>
              <a:rPr lang="en-US" altLang="zh-CN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w;w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=t;}</a:t>
            </a:r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int main()</a:t>
            </a:r>
            <a:endParaRPr 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	int x=1,y=3,z=2;</a:t>
            </a:r>
            <a:endParaRPr 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if(x&gt;y) f(</a:t>
            </a:r>
            <a:r>
              <a:rPr lang="en-US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x,y</a:t>
            </a:r>
            <a:r>
              <a:rPr 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);</a:t>
            </a:r>
            <a:endParaRPr 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else if (y&gt;z) f(</a:t>
            </a:r>
            <a:r>
              <a:rPr lang="en-US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y,z</a:t>
            </a:r>
            <a:r>
              <a:rPr 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);</a:t>
            </a:r>
            <a:endParaRPr 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else f(</a:t>
            </a:r>
            <a:r>
              <a:rPr lang="en-US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x,z</a:t>
            </a:r>
            <a:r>
              <a:rPr 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);</a:t>
            </a:r>
            <a:endParaRPr 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</a:t>
            </a:r>
            <a:r>
              <a:rPr lang="en-US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("%</a:t>
            </a:r>
            <a:r>
              <a:rPr lang="en-US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d,%d,%d</a:t>
            </a:r>
            <a:r>
              <a:rPr 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\n",</a:t>
            </a:r>
            <a:r>
              <a:rPr lang="en-US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x,y,z</a:t>
            </a:r>
            <a:r>
              <a:rPr 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);</a:t>
            </a:r>
            <a:endParaRPr 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return 0;}</a:t>
            </a:r>
            <a:endParaRPr 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输出结果为</a:t>
            </a:r>
            <a:r>
              <a:rPr lang="zh-CN" altLang="en-US" sz="18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GB" altLang="zh-CN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1,3,2</a:t>
            </a:r>
            <a:endParaRPr lang="en-GB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60176" y="4495993"/>
            <a:ext cx="1893224" cy="139718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475" y="796211"/>
            <a:ext cx="4162700" cy="5657461"/>
          </a:xfrm>
          <a:prstGeom prst="rect">
            <a:avLst/>
          </a:prstGeom>
        </p:spPr>
      </p:pic>
      <p:sp>
        <p:nvSpPr>
          <p:cNvPr id="3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3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3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46475" y="3657600"/>
            <a:ext cx="780673" cy="16664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048172" y="871177"/>
            <a:ext cx="3744912" cy="5262979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3366FF"/>
            </a:solidFill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tabLst>
                <a:tab pos="53784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53784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53784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53784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53784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84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84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84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784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#include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&lt;</a:t>
            </a:r>
            <a:r>
              <a:rPr lang="en-US" altLang="zh-CN" sz="24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stdio.h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void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fun(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 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{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d=0;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	d=</a:t>
            </a:r>
            <a:r>
              <a:rPr lang="en-US" altLang="zh-CN" sz="24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d+</a:t>
            </a:r>
            <a:r>
              <a:rPr lang="en-US" altLang="zh-CN" sz="24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24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printf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("%d", 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);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}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 main()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{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a=1; 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	fun(a);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24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printf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("%d\n", a);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	return 0; 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} 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950325" y="1545515"/>
            <a:ext cx="3241675" cy="346951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3366"/>
            </a:solidFill>
            <a:miter lim="800000"/>
          </a:ln>
          <a:effectLst/>
        </p:spPr>
        <p:txBody>
          <a:bodyPr/>
          <a:lstStyle>
            <a:lvl1pPr defTabSz="811530" eaLnBrk="0" hangingPunct="0">
              <a:tabLst>
                <a:tab pos="2635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811530" eaLnBrk="0" hangingPunct="0">
              <a:tabLst>
                <a:tab pos="2635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811530" eaLnBrk="0" hangingPunct="0">
              <a:tabLst>
                <a:tab pos="2635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811530" eaLnBrk="0" hangingPunct="0">
              <a:tabLst>
                <a:tab pos="2635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811530" eaLnBrk="0" hangingPunct="0">
              <a:tabLst>
                <a:tab pos="2635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153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153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153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153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main( )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{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...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 max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(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a, 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b)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	{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		…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	}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	…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}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9426575" y="3174777"/>
            <a:ext cx="2520950" cy="430887"/>
          </a:xfrm>
          <a:prstGeom prst="rect">
            <a:avLst/>
          </a:prstGeom>
          <a:solidFill>
            <a:srgbClr val="00CCFF">
              <a:alpha val="20000"/>
            </a:srgbClr>
          </a:solidFill>
          <a:ln w="9525" algn="ctr">
            <a:solidFill>
              <a:srgbClr val="3366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9742488" y="3995028"/>
            <a:ext cx="1773237" cy="850900"/>
          </a:xfrm>
          <a:prstGeom prst="wedgeRoundRectCallout">
            <a:avLst>
              <a:gd name="adj1" fmla="val -9801"/>
              <a:gd name="adj2" fmla="val -84310"/>
              <a:gd name="adj3" fmla="val 16667"/>
            </a:avLst>
          </a:prstGeom>
          <a:solidFill>
            <a:srgbClr val="FFFFCC"/>
          </a:solidFill>
          <a:ln w="9525" algn="ctr">
            <a:solidFill>
              <a:srgbClr val="FF9900"/>
            </a:solidFill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函数不能嵌 套定义  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16" descr="对勾叉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9" t="23575" b="13817"/>
          <a:stretch>
            <a:fillRect/>
          </a:stretch>
        </p:blipFill>
        <p:spPr bwMode="auto">
          <a:xfrm>
            <a:off x="10821988" y="3129842"/>
            <a:ext cx="8651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325" y="5109677"/>
            <a:ext cx="2743200" cy="16117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2200" y="752681"/>
            <a:ext cx="10515600" cy="4351338"/>
          </a:xfrm>
        </p:spPr>
        <p:txBody>
          <a:bodyPr>
            <a:noAutofit/>
          </a:bodyPr>
          <a:lstStyle/>
          <a:p>
            <a:pPr marL="88900" indent="-88900">
              <a:lnSpc>
                <a:spcPct val="15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7.7】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用递归方法求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n!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7.6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矩形 19"/>
              <p:cNvSpPr/>
              <p:nvPr/>
            </p:nvSpPr>
            <p:spPr>
              <a:xfrm>
                <a:off x="753185" y="1347149"/>
                <a:ext cx="10781599" cy="71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解题思路</a:t>
                </a: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	n!=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altLang="zh-CN" b="1" i="1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           (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!     (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85" y="1347149"/>
                <a:ext cx="10781599" cy="710194"/>
              </a:xfrm>
              <a:prstGeom prst="rect">
                <a:avLst/>
              </a:prstGeom>
              <a:blipFill rotWithShape="1">
                <a:blip r:embed="rId1"/>
                <a:stretch>
                  <a:fillRect l="-1" t="-44" b="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表格 40"/>
          <p:cNvGraphicFramePr>
            <a:graphicFrameLocks noGrp="1"/>
          </p:cNvGraphicFramePr>
          <p:nvPr/>
        </p:nvGraphicFramePr>
        <p:xfrm>
          <a:off x="5554943" y="1716076"/>
          <a:ext cx="6192000" cy="1285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00"/>
                <a:gridCol w="288000"/>
                <a:gridCol w="792000"/>
                <a:gridCol w="288000"/>
                <a:gridCol w="792000"/>
                <a:gridCol w="288000"/>
                <a:gridCol w="792000"/>
                <a:gridCol w="288000"/>
                <a:gridCol w="792000"/>
                <a:gridCol w="288000"/>
                <a:gridCol w="79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main</a:t>
                      </a:r>
                      <a:endParaRPr lang="zh-CN" altLang="en-US" sz="1200" dirty="0"/>
                    </a:p>
                  </a:txBody>
                  <a:tcPr marL="0" marR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 marL="0" marR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/>
                        <a:t>fac</a:t>
                      </a:r>
                      <a:r>
                        <a:rPr lang="en-US" altLang="zh-CN" sz="1200" dirty="0"/>
                        <a:t>(n)</a:t>
                      </a:r>
                      <a:endParaRPr lang="en-US" altLang="zh-CN" sz="1200" dirty="0"/>
                    </a:p>
                    <a:p>
                      <a:pPr algn="ctr"/>
                      <a:r>
                        <a:rPr lang="en-US" altLang="zh-CN" sz="1200" dirty="0"/>
                        <a:t>n=5</a:t>
                      </a:r>
                      <a:endParaRPr lang="zh-CN" altLang="en-US" sz="1200" dirty="0"/>
                    </a:p>
                  </a:txBody>
                  <a:tcPr marL="0" marR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 marL="0" marR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/>
                        <a:t>fac</a:t>
                      </a:r>
                      <a:r>
                        <a:rPr lang="en-US" altLang="zh-CN" sz="1200" dirty="0"/>
                        <a:t>(n)</a:t>
                      </a:r>
                      <a:endParaRPr lang="en-US" altLang="zh-CN" sz="1200" dirty="0"/>
                    </a:p>
                    <a:p>
                      <a:pPr algn="ctr"/>
                      <a:r>
                        <a:rPr lang="en-US" altLang="zh-CN" sz="1200" dirty="0"/>
                        <a:t>n=4</a:t>
                      </a:r>
                      <a:endParaRPr lang="zh-CN" altLang="en-US" sz="1200" dirty="0"/>
                    </a:p>
                  </a:txBody>
                  <a:tcPr marL="0" marR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 marL="0" marR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/>
                        <a:t>fac</a:t>
                      </a:r>
                      <a:r>
                        <a:rPr lang="en-US" altLang="zh-CN" sz="1200" dirty="0"/>
                        <a:t>(n)</a:t>
                      </a:r>
                      <a:endParaRPr lang="en-US" altLang="zh-CN" sz="1200" dirty="0"/>
                    </a:p>
                    <a:p>
                      <a:pPr algn="ctr"/>
                      <a:r>
                        <a:rPr lang="en-US" altLang="zh-CN" sz="1200" dirty="0"/>
                        <a:t>n=3</a:t>
                      </a:r>
                      <a:endParaRPr lang="zh-CN" altLang="en-US" sz="1200" dirty="0"/>
                    </a:p>
                  </a:txBody>
                  <a:tcPr marL="0" marR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 marL="0" marR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/>
                        <a:t>fac</a:t>
                      </a:r>
                      <a:r>
                        <a:rPr lang="en-US" altLang="zh-CN" sz="1200" dirty="0"/>
                        <a:t>(n)</a:t>
                      </a:r>
                      <a:endParaRPr lang="en-US" altLang="zh-CN" sz="1200" dirty="0"/>
                    </a:p>
                    <a:p>
                      <a:pPr algn="ctr"/>
                      <a:r>
                        <a:rPr lang="en-US" altLang="zh-CN" sz="1200" dirty="0"/>
                        <a:t>n=2</a:t>
                      </a:r>
                      <a:endParaRPr lang="zh-CN" altLang="en-US" sz="1200" dirty="0"/>
                    </a:p>
                  </a:txBody>
                  <a:tcPr marL="0" marR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 marL="0" marR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/>
                        <a:t>fac</a:t>
                      </a:r>
                      <a:r>
                        <a:rPr lang="en-US" altLang="zh-CN" sz="1200" dirty="0"/>
                        <a:t>(n)</a:t>
                      </a:r>
                      <a:endParaRPr lang="en-US" altLang="zh-CN" sz="1200" dirty="0"/>
                    </a:p>
                    <a:p>
                      <a:pPr algn="ctr"/>
                      <a:r>
                        <a:rPr lang="en-US" altLang="zh-CN" sz="1200" dirty="0"/>
                        <a:t>n=1</a:t>
                      </a:r>
                      <a:endParaRPr lang="zh-CN" altLang="en-US" sz="1200" dirty="0"/>
                    </a:p>
                  </a:txBody>
                  <a:tcPr marL="0" marR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fac(5)</a:t>
                      </a:r>
                      <a:endParaRPr lang="en-US" altLang="zh-CN" sz="1200" dirty="0"/>
                    </a:p>
                    <a:p>
                      <a:pPr algn="ctr"/>
                      <a:r>
                        <a:rPr lang="zh-CN" altLang="en-US" sz="1200" dirty="0"/>
                        <a:t>输出</a:t>
                      </a:r>
                      <a:r>
                        <a:rPr lang="en-US" altLang="zh-CN" sz="1200" dirty="0"/>
                        <a:t>fac(5)</a:t>
                      </a:r>
                      <a:endParaRPr lang="zh-CN" altLang="en-US" sz="1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f=fac(4)*5</a:t>
                      </a:r>
                      <a:endParaRPr lang="zh-CN" altLang="en-US" sz="1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f=fac(3)*4</a:t>
                      </a:r>
                      <a:endParaRPr lang="zh-CN" altLang="en-US" sz="1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f=fac(2)*3</a:t>
                      </a:r>
                      <a:endParaRPr lang="zh-CN" altLang="en-US" sz="1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/>
                        <a:t>f=fac(1)*2</a:t>
                      </a:r>
                      <a:endParaRPr lang="zh-CN" altLang="en-US" sz="12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f=1</a:t>
                      </a:r>
                      <a:endParaRPr lang="zh-CN" altLang="en-US" sz="1200" dirty="0"/>
                    </a:p>
                  </a:txBody>
                  <a:tcPr marL="0" marR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/>
                        <a:t>fac</a:t>
                      </a:r>
                      <a:r>
                        <a:rPr lang="en-US" altLang="zh-CN" sz="1200" dirty="0"/>
                        <a:t>(5)=120</a:t>
                      </a:r>
                      <a:endParaRPr lang="zh-CN" altLang="en-US" sz="1200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/>
                        <a:t>fac</a:t>
                      </a:r>
                      <a:r>
                        <a:rPr lang="en-US" altLang="zh-CN" sz="1200" dirty="0"/>
                        <a:t>(4)=24</a:t>
                      </a:r>
                      <a:endParaRPr lang="zh-CN" altLang="en-US" sz="1200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/>
                        <a:t>fac</a:t>
                      </a:r>
                      <a:r>
                        <a:rPr lang="en-US" altLang="zh-CN" sz="1200" dirty="0"/>
                        <a:t>(3)=6</a:t>
                      </a:r>
                      <a:endParaRPr lang="zh-CN" altLang="en-US" sz="1200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/>
                        <a:t>fac</a:t>
                      </a:r>
                      <a:r>
                        <a:rPr lang="en-US" altLang="zh-CN" sz="1200" dirty="0"/>
                        <a:t>(2)=2</a:t>
                      </a:r>
                      <a:endParaRPr lang="zh-CN" altLang="en-US" sz="1200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/>
                        <a:t>fac</a:t>
                      </a:r>
                      <a:r>
                        <a:rPr lang="en-US" altLang="zh-CN" sz="1200" dirty="0"/>
                        <a:t>(1)=1</a:t>
                      </a:r>
                      <a:endParaRPr lang="zh-CN" altLang="en-US" sz="1200" dirty="0"/>
                    </a:p>
                  </a:txBody>
                  <a:tcPr marL="0" marR="0">
                    <a:noFill/>
                  </a:tcPr>
                </a:tc>
              </a:tr>
            </a:tbl>
          </a:graphicData>
        </a:graphic>
      </p:graphicFrame>
      <p:grpSp>
        <p:nvGrpSpPr>
          <p:cNvPr id="42" name="组合 41"/>
          <p:cNvGrpSpPr/>
          <p:nvPr/>
        </p:nvGrpSpPr>
        <p:grpSpPr>
          <a:xfrm>
            <a:off x="6369674" y="2185966"/>
            <a:ext cx="4576826" cy="440305"/>
            <a:chOff x="6108251" y="3888808"/>
            <a:chExt cx="4576826" cy="440305"/>
          </a:xfrm>
        </p:grpSpPr>
        <p:cxnSp>
          <p:nvCxnSpPr>
            <p:cNvPr id="43" name="直接箭头连接符 42"/>
            <p:cNvCxnSpPr/>
            <p:nvPr/>
          </p:nvCxnSpPr>
          <p:spPr>
            <a:xfrm flipV="1">
              <a:off x="6108251" y="3888808"/>
              <a:ext cx="271118" cy="1727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3"/>
            <p:cNvCxnSpPr/>
            <p:nvPr/>
          </p:nvCxnSpPr>
          <p:spPr>
            <a:xfrm flipH="1" flipV="1">
              <a:off x="6108251" y="4214813"/>
              <a:ext cx="271118" cy="1143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箭头连接符 44"/>
            <p:cNvCxnSpPr/>
            <p:nvPr/>
          </p:nvCxnSpPr>
          <p:spPr>
            <a:xfrm flipV="1">
              <a:off x="7186956" y="3888808"/>
              <a:ext cx="271118" cy="1727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/>
            <p:nvPr/>
          </p:nvCxnSpPr>
          <p:spPr>
            <a:xfrm flipH="1" flipV="1">
              <a:off x="7186956" y="4214813"/>
              <a:ext cx="271118" cy="1143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/>
            <p:cNvCxnSpPr/>
            <p:nvPr/>
          </p:nvCxnSpPr>
          <p:spPr>
            <a:xfrm flipV="1">
              <a:off x="8261105" y="3888808"/>
              <a:ext cx="271118" cy="1727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/>
            <p:cNvCxnSpPr/>
            <p:nvPr/>
          </p:nvCxnSpPr>
          <p:spPr>
            <a:xfrm flipH="1" flipV="1">
              <a:off x="8261105" y="4214813"/>
              <a:ext cx="271118" cy="1143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/>
            <p:nvPr/>
          </p:nvCxnSpPr>
          <p:spPr>
            <a:xfrm flipV="1">
              <a:off x="9335254" y="3888808"/>
              <a:ext cx="271118" cy="1727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/>
            <p:cNvCxnSpPr/>
            <p:nvPr/>
          </p:nvCxnSpPr>
          <p:spPr>
            <a:xfrm flipH="1" flipV="1">
              <a:off x="9335254" y="4214813"/>
              <a:ext cx="271118" cy="1143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/>
            <p:cNvCxnSpPr/>
            <p:nvPr/>
          </p:nvCxnSpPr>
          <p:spPr>
            <a:xfrm flipV="1">
              <a:off x="10413959" y="3888808"/>
              <a:ext cx="271118" cy="1727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/>
            <p:cNvCxnSpPr/>
            <p:nvPr/>
          </p:nvCxnSpPr>
          <p:spPr>
            <a:xfrm flipH="1" flipV="1">
              <a:off x="10413959" y="4214813"/>
              <a:ext cx="271118" cy="1143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文本框 56"/>
          <p:cNvSpPr txBox="1"/>
          <p:nvPr/>
        </p:nvSpPr>
        <p:spPr>
          <a:xfrm>
            <a:off x="660400" y="131674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函数递归调用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42E3ACF-6C2C-48F0-9B8D-78CB63167F63}" type="datetime1"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语言程序设计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9" y="2759778"/>
            <a:ext cx="3795432" cy="39616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46" y="2926638"/>
            <a:ext cx="4533550" cy="217738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81184" y="5166430"/>
            <a:ext cx="4702176" cy="1107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2200" y="752681"/>
            <a:ext cx="10515600" cy="4351338"/>
          </a:xfrm>
        </p:spPr>
        <p:txBody>
          <a:bodyPr>
            <a:noAutofit/>
          </a:bodyPr>
          <a:lstStyle/>
          <a:p>
            <a:pPr marL="88900" indent="-88900">
              <a:lnSpc>
                <a:spcPct val="15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7.7】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方法求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n!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7.6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矩形 19"/>
              <p:cNvSpPr/>
              <p:nvPr/>
            </p:nvSpPr>
            <p:spPr>
              <a:xfrm>
                <a:off x="753185" y="1347149"/>
                <a:ext cx="10781599" cy="71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解题思路</a:t>
                </a: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	n!=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altLang="zh-CN" b="1" i="1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           (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!     (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85" y="1347149"/>
                <a:ext cx="10781599" cy="710194"/>
              </a:xfrm>
              <a:prstGeom prst="rect">
                <a:avLst/>
              </a:prstGeom>
              <a:blipFill rotWithShape="1">
                <a:blip r:embed="rId1"/>
                <a:stretch>
                  <a:fillRect l="-1" t="-44" b="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文本框 56"/>
          <p:cNvSpPr txBox="1"/>
          <p:nvPr/>
        </p:nvSpPr>
        <p:spPr>
          <a:xfrm>
            <a:off x="660400" y="131674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函数递归调用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42E3ACF-6C2C-48F0-9B8D-78CB63167F63}" type="datetime1"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语言程序设计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1624" y="5104019"/>
            <a:ext cx="4702176" cy="11079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87" y="2139001"/>
            <a:ext cx="3607430" cy="454459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57853" y="2651811"/>
            <a:ext cx="5153439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但有些问题用循环方法求解会十分麻烦，比如汉诺塔问题，这时候递归的方法优势就出现了，算法更加通俗易通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24" y="852798"/>
            <a:ext cx="3422826" cy="49151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725" y="1653268"/>
            <a:ext cx="4570769" cy="240750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533996" y="2277738"/>
            <a:ext cx="5903192" cy="2857500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下面程序的功能是计算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门课程的平均分。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#include &lt;</a:t>
            </a:r>
            <a:r>
              <a:rPr lang="en-US" altLang="zh-CN" sz="2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stdio.h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float fun(float a[], int n)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int </a:t>
            </a:r>
            <a:r>
              <a:rPr lang="en-US" altLang="zh-CN" sz="2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;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float </a:t>
            </a:r>
            <a:r>
              <a:rPr lang="en-US" altLang="zh-CN" sz="2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ave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=0.0;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for(</a:t>
            </a:r>
            <a:r>
              <a:rPr lang="en-US" altLang="zh-CN" sz="2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=0; </a:t>
            </a:r>
            <a:r>
              <a:rPr lang="en-US" altLang="zh-CN" sz="2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&lt;</a:t>
            </a:r>
            <a:r>
              <a:rPr lang="en-US" altLang="zh-CN" sz="2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n;i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++)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	</a:t>
            </a:r>
            <a:r>
              <a:rPr lang="en-US" altLang="zh-CN" sz="2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ave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</a:t>
            </a:r>
            <a:r>
              <a:rPr lang="en-US" altLang="zh-CN" sz="2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ave+a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</a:t>
            </a:r>
            <a:r>
              <a:rPr lang="en-US" altLang="zh-CN" sz="2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];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</a:t>
            </a:r>
            <a:r>
              <a:rPr lang="en-US" altLang="zh-CN" sz="2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ave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</a:t>
            </a:r>
            <a:r>
              <a:rPr lang="en-US" altLang="zh-CN" sz="2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ave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/n;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</a:t>
            </a:r>
            <a:r>
              <a:rPr lang="zh-CN" altLang="en-US" sz="20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return (</a:t>
            </a:r>
            <a:r>
              <a:rPr lang="en-US" altLang="zh-CN" sz="2000" dirty="0" err="1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ave</a:t>
            </a:r>
            <a:r>
              <a:rPr lang="en-US" altLang="zh-CN" sz="20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;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}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int main()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float score[30]={90.5,82,85,65.5,85}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float aver;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aver=</a:t>
            </a:r>
            <a:r>
              <a:rPr lang="en-GB" altLang="zh-CN" sz="20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fun(score,5)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; 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</a:t>
            </a:r>
            <a:r>
              <a:rPr lang="en-US" altLang="zh-CN" sz="2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printf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 "\</a:t>
            </a:r>
            <a:r>
              <a:rPr lang="en-US" altLang="zh-CN" sz="2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nAverage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: %5.2f\</a:t>
            </a:r>
            <a:r>
              <a:rPr lang="en-US" altLang="zh-CN" sz="2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n",aver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);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return 0;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}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485592" y="3506433"/>
            <a:ext cx="1629747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return </a:t>
            </a:r>
            <a:r>
              <a:rPr lang="en-GB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ave</a:t>
            </a:r>
            <a:endParaRPr lang="en-GB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3783" y="5343331"/>
            <a:ext cx="2475434" cy="3651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文本框 1"/>
          <p:cNvSpPr txBox="1"/>
          <p:nvPr/>
        </p:nvSpPr>
        <p:spPr>
          <a:xfrm>
            <a:off x="6200752" y="1563048"/>
            <a:ext cx="5414405" cy="3886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dirty="0">
                <a:latin typeface="微软雅黑" panose="020B0503020204020204" pitchFamily="34" charset="-122"/>
                <a:ea typeface="微软雅黑" panose="020B0503020204020204" pitchFamily="34" charset="-122"/>
              </a:rPr>
              <a:t>float score[30];//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定义数组</a:t>
            </a:r>
            <a:endParaRPr lang="en-GB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score</a:t>
            </a:r>
            <a:r>
              <a:rPr lang="en-GB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数组名</a:t>
            </a:r>
            <a:r>
              <a:rPr lang="en-GB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值为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score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数组首地址</a:t>
            </a:r>
            <a:endParaRPr lang="en-GB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GB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score[1]: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GB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个数组元素</a:t>
            </a:r>
            <a:endParaRPr lang="en-GB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score[1]</a:t>
            </a:r>
            <a:r>
              <a:rPr lang="en-GB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也可以理解为一个表达式，取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score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的数组首地址进行运算得到一个新的地址：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score+1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float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类型所占的字节数</a:t>
            </a:r>
            <a:endParaRPr lang="en-GB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定义之外出现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[]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表示进行地址运算！！</a:t>
            </a:r>
            <a:endParaRPr lang="en-GB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499948" y="2430200"/>
            <a:ext cx="5106219" cy="2857500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以下程序的输出结果是</a:t>
            </a:r>
            <a:r>
              <a:rPr lang="zh-CN" altLang="en-US" sz="28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GB" altLang="zh-CN" sz="28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</a:t>
            </a:r>
            <a:endParaRPr lang="en-US" altLang="zh-CN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/>
            <a:r>
              <a:rPr lang="en-US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#include&lt;stdio.h&gt;</a:t>
            </a:r>
            <a:endParaRPr lang="zh-CN" sz="2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int f(char s[ ])</a:t>
            </a:r>
            <a:endParaRPr lang="zh-CN" sz="2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{ </a:t>
            </a:r>
            <a:endParaRPr lang="zh-CN" sz="2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	int j;</a:t>
            </a:r>
            <a:endParaRPr lang="zh-CN" sz="2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	j=0;</a:t>
            </a:r>
            <a:endParaRPr lang="zh-CN" sz="2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	while(s[j]!= '\0')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j++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;</a:t>
            </a:r>
            <a:endParaRPr lang="zh-CN" sz="2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	return (j);  </a:t>
            </a:r>
            <a:endParaRPr lang="zh-CN" sz="2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}</a:t>
            </a:r>
            <a:endParaRPr lang="zh-CN" sz="2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int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main()</a:t>
            </a:r>
            <a:endParaRPr lang="zh-CN" sz="2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{</a:t>
            </a:r>
            <a:endParaRPr lang="en-US" sz="2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	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printf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("%d\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n",f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("ABCDEFG"));</a:t>
            </a:r>
            <a:endParaRPr lang="en-US" sz="2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	return 0;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sz="2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}</a:t>
            </a:r>
            <a:endParaRPr lang="zh-CN" sz="2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GB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82808" y="1840911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形参是字符数组或者字符串</a:t>
            </a:r>
            <a:endParaRPr lang="en-GB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88344" y="4443893"/>
            <a:ext cx="6395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编译时先为字符串开辟了内存空间，然后把该字符串的首地址传递给函数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endParaRPr lang="en-GB" altLang="zh-CN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394322" y="2300536"/>
            <a:ext cx="4572000" cy="2857500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以下程序的输出结果是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GB" altLang="zh-CN" sz="26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246</a:t>
            </a:r>
            <a:endParaRPr lang="en-US" altLang="zh-CN" sz="2600" dirty="0">
              <a:solidFill>
                <a:srgbClr val="639EF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int a=0;</a:t>
            </a:r>
            <a:endParaRPr lang="en-US" altLang="zh-CN" sz="2600" dirty="0">
              <a:solidFill>
                <a:srgbClr val="639EF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void fun</a:t>
            </a:r>
            <a:r>
              <a:rPr lang="en-GB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()</a:t>
            </a:r>
            <a:endParaRPr lang="en-GB" altLang="zh-CN" sz="26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</a:t>
            </a:r>
            <a:endParaRPr lang="en-GB" altLang="zh-CN" sz="26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a+=2;</a:t>
            </a:r>
            <a:endParaRPr lang="en-GB" altLang="zh-CN" sz="26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</a:t>
            </a:r>
            <a:r>
              <a:rPr lang="en-GB" altLang="zh-CN" sz="2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printf</a:t>
            </a:r>
            <a:r>
              <a:rPr lang="en-GB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"%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d",a</a:t>
            </a:r>
            <a:r>
              <a:rPr lang="en-GB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);</a:t>
            </a:r>
            <a:endParaRPr lang="en-GB" altLang="zh-CN" sz="26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}</a:t>
            </a:r>
            <a:endParaRPr lang="en-GB" altLang="zh-CN" sz="26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int main()</a:t>
            </a:r>
            <a:endParaRPr lang="en-GB" altLang="zh-CN" sz="26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</a:t>
            </a:r>
            <a:endParaRPr lang="en-GB" altLang="zh-CN" sz="26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int cc;</a:t>
            </a:r>
            <a:endParaRPr lang="en-GB" altLang="zh-CN" sz="26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for(cc=1;cc&lt;4;cc++)</a:t>
            </a:r>
            <a:endParaRPr lang="en-GB" altLang="zh-CN" sz="26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	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fun();</a:t>
            </a:r>
            <a:endParaRPr lang="en-US" altLang="zh-CN" sz="26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</a:t>
            </a:r>
            <a:r>
              <a:rPr lang="en-US" altLang="zh-CN" sz="2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printf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"\n"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);</a:t>
            </a:r>
            <a:endParaRPr lang="en-US" altLang="zh-CN" sz="26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return 0;</a:t>
            </a:r>
            <a:endParaRPr lang="en-GB" altLang="zh-CN" sz="26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}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endParaRPr lang="en-GB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1569" y="1102222"/>
            <a:ext cx="2616032" cy="4360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矩形 9"/>
          <p:cNvSpPr/>
          <p:nvPr/>
        </p:nvSpPr>
        <p:spPr>
          <a:xfrm>
            <a:off x="1278747" y="2764513"/>
            <a:ext cx="2616032" cy="4360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矩形 10"/>
          <p:cNvSpPr/>
          <p:nvPr/>
        </p:nvSpPr>
        <p:spPr>
          <a:xfrm>
            <a:off x="1372305" y="4717349"/>
            <a:ext cx="3350593" cy="5016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文本框 3"/>
          <p:cNvSpPr txBox="1"/>
          <p:nvPr/>
        </p:nvSpPr>
        <p:spPr>
          <a:xfrm>
            <a:off x="5902822" y="825183"/>
            <a:ext cx="451639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以下程序的输出结果是</a:t>
            </a:r>
            <a:r>
              <a:rPr lang="zh-CN" altLang="en-US" sz="24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GB" altLang="zh-CN" sz="24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3 6 9</a:t>
            </a:r>
            <a:endParaRPr lang="en-GB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en-GB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int main()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</a:t>
            </a:r>
            <a:endParaRPr 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int m[][3]={1,4,7,2,5,8,3,6,9};</a:t>
            </a:r>
            <a:endParaRPr 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int </a:t>
            </a:r>
            <a:r>
              <a:rPr lang="en-US" sz="24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i,j,k</a:t>
            </a:r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=2;</a:t>
            </a:r>
            <a:endParaRPr 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for(</a:t>
            </a:r>
            <a:r>
              <a:rPr lang="en-US" sz="24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=0;i&lt;3;i++)</a:t>
            </a:r>
            <a:endParaRPr 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lvl="1"/>
            <a:r>
              <a:rPr lang="en-US" sz="24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printf</a:t>
            </a:r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("%d ",m[k][</a:t>
            </a:r>
            <a:r>
              <a:rPr lang="en-US" sz="24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]);</a:t>
            </a:r>
            <a:endParaRPr 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return 0;</a:t>
            </a:r>
            <a:endParaRPr 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}</a:t>
            </a:r>
            <a:endParaRPr lang="en-GB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期末考试测试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72247" y="945550"/>
            <a:ext cx="10100104" cy="4437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0" i="0" dirty="0">
                <a:solidFill>
                  <a:srgbClr val="66666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题型：</a:t>
            </a:r>
            <a:endParaRPr lang="en-US" altLang="zh-CN" sz="3200" b="0" i="0" dirty="0">
              <a:solidFill>
                <a:srgbClr val="666666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、选择题</a:t>
            </a:r>
            <a:endParaRPr lang="en-US" altLang="zh-CN" sz="32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、程序结果选择题</a:t>
            </a:r>
            <a:endParaRPr lang="en-US" altLang="zh-CN" sz="32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、程序结果填空题</a:t>
            </a:r>
            <a:endParaRPr lang="en-US" altLang="zh-CN" sz="32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、程序填空题</a:t>
            </a:r>
            <a:endParaRPr lang="en-US" altLang="zh-CN" sz="3200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、编程题</a:t>
            </a:r>
            <a:endParaRPr lang="en-GB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79943" y="1079895"/>
            <a:ext cx="10773857" cy="96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若有定义“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char a; int b; float c; double d;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r>
              <a:rPr lang="en-GB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则表达式</a:t>
            </a:r>
            <a:r>
              <a:rPr lang="en-GB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a/b*d-c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值的类型为</a:t>
            </a:r>
            <a:r>
              <a:rPr lang="zh-CN" altLang="en-US" sz="20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GB" altLang="zh-CN" sz="20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double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；该表达式的值计算是否丢失计算精度？填是或否：</a:t>
            </a:r>
            <a:r>
              <a:rPr lang="zh-CN" altLang="en-US" sz="20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是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；那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a*b*d-c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是否丢失计算精度？填是或否：</a:t>
            </a:r>
            <a:r>
              <a:rPr lang="zh-CN" altLang="en-US" sz="20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否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GB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5047" y="2661871"/>
            <a:ext cx="10996278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设数组定义：</a:t>
            </a:r>
            <a:r>
              <a:rPr lang="en-GB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char array[] = “SYSU”;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则</a:t>
            </a:r>
            <a:r>
              <a:rPr lang="en-GB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strlen</a:t>
            </a:r>
            <a:r>
              <a:rPr lang="en-GB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(array)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的值为 </a:t>
            </a:r>
            <a:r>
              <a:rPr lang="en-GB" altLang="zh-CN" sz="18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array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所占的空间为</a:t>
            </a:r>
            <a:r>
              <a:rPr lang="zh-CN" altLang="en-US" sz="18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GB" altLang="zh-CN" sz="18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GB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5047" y="3853418"/>
            <a:ext cx="10319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语言中的标识符只能由三种字符组成： </a:t>
            </a:r>
            <a:r>
              <a:rPr lang="zh-CN" altLang="en-US" sz="18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英文字母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</a:t>
            </a:r>
            <a:r>
              <a:rPr lang="zh-CN" altLang="en-US" sz="18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数字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</a:t>
            </a:r>
            <a:r>
              <a:rPr lang="zh-CN" altLang="en-US" sz="18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下划线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en-GB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星形: 五角 1"/>
          <p:cNvSpPr/>
          <p:nvPr/>
        </p:nvSpPr>
        <p:spPr>
          <a:xfrm>
            <a:off x="181669" y="1011290"/>
            <a:ext cx="557118" cy="53895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33400" y="889843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下面程序是判断输入的字符串是否是“回文”，（顺读和倒读都一样的字符串称为“回文”，如</a:t>
            </a:r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level</a:t>
            </a:r>
            <a:r>
              <a:rPr lang="zh-CN" altLang="en-GB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）。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请填空。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#</a:t>
            </a:r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include "</a:t>
            </a:r>
            <a:r>
              <a:rPr lang="en-GB" altLang="zh-CN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stdio.h</a:t>
            </a:r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</a:t>
            </a:r>
            <a:endParaRPr lang="en-GB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#include "</a:t>
            </a:r>
            <a:r>
              <a:rPr lang="en-GB" altLang="zh-CN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string.h</a:t>
            </a:r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</a:t>
            </a:r>
            <a:endParaRPr lang="en-GB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void main(){ </a:t>
            </a:r>
            <a:endParaRPr lang="en-GB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char s[80], *t1, *t2;</a:t>
            </a:r>
            <a:endParaRPr lang="en-GB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	int m;</a:t>
            </a:r>
            <a:endParaRPr lang="en-GB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	gets(s);</a:t>
            </a:r>
            <a:endParaRPr lang="en-GB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	m=</a:t>
            </a:r>
            <a:r>
              <a:rPr lang="en-GB" altLang="zh-CN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strlen</a:t>
            </a:r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(s);</a:t>
            </a:r>
            <a:endParaRPr lang="en-GB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	t1=s;</a:t>
            </a:r>
            <a:endParaRPr lang="en-GB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	t2=</a:t>
            </a:r>
            <a:r>
              <a:rPr lang="zh-CN" altLang="en-US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s+m-1</a:t>
            </a:r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;</a:t>
            </a:r>
            <a:endParaRPr lang="en-GB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	while(t1&lt;t2) {</a:t>
            </a:r>
            <a:endParaRPr lang="en-GB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		if (*t1!=*t2) break;</a:t>
            </a:r>
            <a:endParaRPr lang="en-GB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		else { t1++;</a:t>
            </a:r>
            <a:r>
              <a:rPr lang="zh-CN" altLang="en-US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t2--</a:t>
            </a:r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;}</a:t>
            </a:r>
            <a:endParaRPr lang="en-GB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}</a:t>
            </a:r>
            <a:endParaRPr lang="en-GB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if (t1&lt;t2) </a:t>
            </a:r>
            <a:r>
              <a:rPr lang="en-GB" altLang="zh-CN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printf</a:t>
            </a:r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("NO\n");</a:t>
            </a:r>
            <a:endParaRPr lang="en-GB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else </a:t>
            </a:r>
            <a:r>
              <a:rPr lang="en-GB" altLang="zh-CN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printf</a:t>
            </a:r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("YES\n");</a:t>
            </a:r>
            <a:endParaRPr lang="en-GB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}</a:t>
            </a:r>
            <a:endParaRPr lang="zh-CN" altLang="en-US" dirty="0"/>
          </a:p>
        </p:txBody>
      </p:sp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5869224" y="1846121"/>
          <a:ext cx="4244975" cy="1008062"/>
        </p:xfrm>
        <a:graphic>
          <a:graphicData uri="http://schemas.openxmlformats.org/drawingml/2006/table">
            <a:tbl>
              <a:tblPr/>
              <a:tblGrid>
                <a:gridCol w="849312"/>
                <a:gridCol w="849313"/>
                <a:gridCol w="847725"/>
                <a:gridCol w="849312"/>
                <a:gridCol w="849313"/>
              </a:tblGrid>
              <a:tr h="504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s[0]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s[1]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s[2]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s[3]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s[4]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L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E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V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E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L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5434418" y="3428999"/>
            <a:ext cx="43480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bg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200" b="1">
                <a:solidFill>
                  <a:schemeClr val="bg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200" b="1">
                <a:solidFill>
                  <a:schemeClr val="bg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200" b="1">
                <a:solidFill>
                  <a:schemeClr val="bg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200" b="1">
                <a:solidFill>
                  <a:schemeClr val="bg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</a:rPr>
              <a:t>t1 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" name="Line 55"/>
          <p:cNvSpPr>
            <a:spLocks noChangeShapeType="1"/>
          </p:cNvSpPr>
          <p:nvPr/>
        </p:nvSpPr>
        <p:spPr bwMode="auto">
          <a:xfrm flipV="1">
            <a:off x="5788395" y="2847901"/>
            <a:ext cx="434807" cy="581097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8884494" y="3437038"/>
            <a:ext cx="43480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bg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200" b="1">
                <a:solidFill>
                  <a:schemeClr val="bg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200" b="1">
                <a:solidFill>
                  <a:schemeClr val="bg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200" b="1">
                <a:solidFill>
                  <a:schemeClr val="bg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200" b="1">
                <a:solidFill>
                  <a:schemeClr val="bg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</a:rPr>
              <a:t>t2 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Line 55"/>
          <p:cNvSpPr>
            <a:spLocks noChangeShapeType="1"/>
          </p:cNvSpPr>
          <p:nvPr/>
        </p:nvSpPr>
        <p:spPr bwMode="auto">
          <a:xfrm flipV="1">
            <a:off x="9238471" y="2855940"/>
            <a:ext cx="434807" cy="581097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9982200" y="1887094"/>
            <a:ext cx="9452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bg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200" b="1">
                <a:solidFill>
                  <a:schemeClr val="bg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200" b="1">
                <a:solidFill>
                  <a:schemeClr val="bg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200" b="1">
                <a:solidFill>
                  <a:schemeClr val="bg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200" b="1">
                <a:solidFill>
                  <a:schemeClr val="bg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Courier New" panose="02070309020205020404" pitchFamily="49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</a:rPr>
              <a:t>s[m-1] 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455874" y="3456542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[m-1]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6044" y="4384039"/>
            <a:ext cx="2557356" cy="73067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044" y="5137569"/>
            <a:ext cx="2485824" cy="932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0.08021 -0.000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09024 -0.004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06927 -0.000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-4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-0.05794 0.000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 animBg="1"/>
      <p:bldP spid="12" grpId="1" animBg="1"/>
      <p:bldP spid="13" grpId="0"/>
      <p:bldP spid="13" grpId="1"/>
      <p:bldP spid="14" grpId="0" animBg="1"/>
      <p:bldP spid="14" grpId="1" animBg="1"/>
      <p:bldP spid="15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6005" y="902034"/>
            <a:ext cx="4644667" cy="962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输入一个字符串（少于</a:t>
            </a:r>
            <a:r>
              <a:rPr lang="en-GB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80</a:t>
            </a: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个字符），判断该字符是否为回文。回文就是字符串中心对称，如“</a:t>
            </a:r>
            <a:r>
              <a:rPr lang="en-US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noon</a:t>
            </a: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”、“</a:t>
            </a:r>
            <a:r>
              <a:rPr lang="en-US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radar</a:t>
            </a: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”。</a:t>
            </a:r>
            <a:endParaRPr lang="en-GB" sz="18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475" y="2002012"/>
            <a:ext cx="4289590" cy="17493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75" y="4134226"/>
            <a:ext cx="4338024" cy="1430897"/>
          </a:xfrm>
          <a:prstGeom prst="rect">
            <a:avLst/>
          </a:prstGeom>
        </p:spPr>
      </p:pic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652" y="0"/>
            <a:ext cx="583692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250" y="805148"/>
            <a:ext cx="2978733" cy="5467350"/>
          </a:xfrm>
          <a:prstGeom prst="rect">
            <a:avLst/>
          </a:prstGeom>
        </p:spPr>
      </p:pic>
      <p:grpSp>
        <p:nvGrpSpPr>
          <p:cNvPr id="7" name="Group 2"/>
          <p:cNvGrpSpPr/>
          <p:nvPr/>
        </p:nvGrpSpPr>
        <p:grpSpPr bwMode="auto">
          <a:xfrm>
            <a:off x="7952734" y="1176337"/>
            <a:ext cx="4033837" cy="1431925"/>
            <a:chOff x="2835" y="957"/>
            <a:chExt cx="2585" cy="929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2835" y="1607"/>
              <a:ext cx="2585" cy="279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rgbClr val="FF99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zh-CN" altLang="en-US">
                <a:ea typeface="楷体" panose="02010609060101010101" pitchFamily="49" charset="-122"/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2880" y="957"/>
              <a:ext cx="2540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algn="r" eaLnBrk="1" hangingPunct="1"/>
              <a:r>
                <a:rPr lang="en-US" altLang="zh-CN" b="1">
                  <a:solidFill>
                    <a:srgbClr val="0000FF"/>
                  </a:solidFill>
                  <a:latin typeface="Arial Unicode MS" panose="020B0604020202020204" charset="-122"/>
                  <a:ea typeface="楷体" panose="02010609060101010101" pitchFamily="49" charset="-122"/>
                </a:rPr>
                <a:t>main</a:t>
              </a:r>
              <a:r>
                <a:rPr lang="zh-CN" altLang="en-US" b="1">
                  <a:solidFill>
                    <a:srgbClr val="0000FF"/>
                  </a:solidFill>
                  <a:latin typeface="Arial Unicode MS" panose="020B0604020202020204" charset="-122"/>
                  <a:ea typeface="楷体" panose="02010609060101010101" pitchFamily="49" charset="-122"/>
                </a:rPr>
                <a:t>的空间  </a:t>
              </a:r>
              <a:endParaRPr lang="zh-CN" altLang="en-US" b="1">
                <a:solidFill>
                  <a:srgbClr val="0000FF"/>
                </a:solidFill>
                <a:latin typeface="Arial Unicode MS" panose="020B0604020202020204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272784" y="1143000"/>
            <a:ext cx="4535487" cy="5632311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3366FF"/>
            </a:solidFill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tabLst>
                <a:tab pos="352425" algn="l"/>
                <a:tab pos="62992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tabLst>
                <a:tab pos="352425" algn="l"/>
                <a:tab pos="62992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tabLst>
                <a:tab pos="352425" algn="l"/>
                <a:tab pos="62992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tabLst>
                <a:tab pos="352425" algn="l"/>
                <a:tab pos="62992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tabLst>
                <a:tab pos="352425" algn="l"/>
                <a:tab pos="62992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  <a:tab pos="62992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  <a:tab pos="62992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  <a:tab pos="62992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  <a:tab pos="62992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0000FF"/>
                </a:solidFill>
                <a:ea typeface="宋体" panose="02010600030101010101" pitchFamily="2" charset="-122"/>
              </a:rPr>
              <a:t>#include</a:t>
            </a:r>
            <a:r>
              <a:rPr lang="en-US" altLang="zh-CN" sz="2400" b="1" dirty="0">
                <a:ea typeface="宋体" panose="02010600030101010101" pitchFamily="2" charset="-122"/>
              </a:rPr>
              <a:t> &lt;</a:t>
            </a:r>
            <a:r>
              <a:rPr lang="en-US" altLang="zh-CN" sz="2400" b="1" dirty="0" err="1">
                <a:ea typeface="宋体" panose="02010600030101010101" pitchFamily="2" charset="-122"/>
              </a:rPr>
              <a:t>stdio.h</a:t>
            </a:r>
            <a:r>
              <a:rPr lang="en-US" altLang="zh-CN" sz="2400" b="1" dirty="0">
                <a:ea typeface="宋体" panose="02010600030101010101" pitchFamily="2" charset="-122"/>
              </a:rPr>
              <a:t>&gt;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 b="1" dirty="0">
                <a:ea typeface="宋体" panose="02010600030101010101" pitchFamily="2" charset="-122"/>
              </a:rPr>
              <a:t>int main()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 b="1" dirty="0">
                <a:ea typeface="宋体" panose="02010600030101010101" pitchFamily="2" charset="-122"/>
              </a:rPr>
              <a:t>{	</a:t>
            </a:r>
            <a:r>
              <a:rPr lang="en-US" altLang="zh-CN" sz="2400" b="1" dirty="0">
                <a:solidFill>
                  <a:srgbClr val="0000FF"/>
                </a:solidFill>
                <a:ea typeface="宋体" panose="02010600030101010101" pitchFamily="2" charset="-122"/>
              </a:rPr>
              <a:t>int</a:t>
            </a:r>
            <a:r>
              <a:rPr lang="en-US" altLang="zh-CN" sz="2400" b="1" dirty="0">
                <a:ea typeface="宋体" panose="02010600030101010101" pitchFamily="2" charset="-122"/>
              </a:rPr>
              <a:t> a, b, *p1=&amp;a, *p2=&amp;b;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 b="1" dirty="0">
                <a:ea typeface="宋体" panose="02010600030101010101" pitchFamily="2" charset="-122"/>
              </a:rPr>
              <a:t>	</a:t>
            </a:r>
            <a:r>
              <a:rPr lang="en-US" altLang="zh-CN" sz="2400" b="1" dirty="0" err="1">
                <a:ea typeface="宋体" panose="02010600030101010101" pitchFamily="2" charset="-122"/>
              </a:rPr>
              <a:t>scanf</a:t>
            </a:r>
            <a:r>
              <a:rPr lang="en-US" altLang="zh-CN" sz="2400" b="1" dirty="0">
                <a:ea typeface="宋体" panose="02010600030101010101" pitchFamily="2" charset="-122"/>
              </a:rPr>
              <a:t>("%d, %d", &amp;a, &amp;b);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 b="1" dirty="0">
                <a:ea typeface="宋体" panose="02010600030101010101" pitchFamily="2" charset="-122"/>
              </a:rPr>
              <a:t>	</a:t>
            </a:r>
            <a:r>
              <a:rPr lang="en-US" altLang="zh-CN" sz="2400" b="1" dirty="0">
                <a:solidFill>
                  <a:srgbClr val="0000FF"/>
                </a:solidFill>
                <a:ea typeface="宋体" panose="02010600030101010101" pitchFamily="2" charset="-122"/>
              </a:rPr>
              <a:t>if </a:t>
            </a:r>
            <a:r>
              <a:rPr lang="en-US" altLang="zh-CN" sz="2400" b="1" dirty="0">
                <a:ea typeface="宋体" panose="02010600030101010101" pitchFamily="2" charset="-122"/>
              </a:rPr>
              <a:t>(a&lt;b) 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 b="1" dirty="0">
                <a:ea typeface="宋体" panose="02010600030101010101" pitchFamily="2" charset="-122"/>
              </a:rPr>
              <a:t>	</a:t>
            </a:r>
            <a:r>
              <a:rPr lang="en-US" altLang="zh-CN" sz="2400" b="1" dirty="0" err="1">
                <a:ea typeface="宋体" panose="02010600030101010101" pitchFamily="2" charset="-122"/>
              </a:rPr>
              <a:t>printf</a:t>
            </a:r>
            <a:r>
              <a:rPr lang="en-US" altLang="zh-CN" sz="2400" b="1" dirty="0">
                <a:ea typeface="宋体" panose="02010600030101010101" pitchFamily="2" charset="-122"/>
              </a:rPr>
              <a:t>("\</a:t>
            </a:r>
            <a:r>
              <a:rPr lang="en-US" altLang="zh-CN" sz="2400" b="1" dirty="0" err="1">
                <a:ea typeface="宋体" panose="02010600030101010101" pitchFamily="2" charset="-122"/>
              </a:rPr>
              <a:t>n%d</a:t>
            </a:r>
            <a:r>
              <a:rPr lang="en-US" altLang="zh-CN" sz="2400" b="1" dirty="0">
                <a:ea typeface="宋体" panose="02010600030101010101" pitchFamily="2" charset="-122"/>
              </a:rPr>
              <a:t>,%d\n", a, b);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 b="1" dirty="0">
                <a:ea typeface="宋体" panose="02010600030101010101" pitchFamily="2" charset="-122"/>
              </a:rPr>
              <a:t>	return 0;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 b="1" dirty="0">
                <a:ea typeface="宋体" panose="02010600030101010101" pitchFamily="2" charset="-122"/>
              </a:rPr>
              <a:t>}</a:t>
            </a:r>
            <a:endParaRPr lang="en-US" altLang="zh-CN" sz="2400" b="1" dirty="0">
              <a:ea typeface="宋体" panose="02010600030101010101" pitchFamily="2" charset="-122"/>
            </a:endParaRPr>
          </a:p>
        </p:txBody>
      </p:sp>
      <p:grpSp>
        <p:nvGrpSpPr>
          <p:cNvPr id="12" name="Group 7"/>
          <p:cNvGrpSpPr/>
          <p:nvPr/>
        </p:nvGrpSpPr>
        <p:grpSpPr bwMode="auto">
          <a:xfrm>
            <a:off x="9895834" y="1638300"/>
            <a:ext cx="1657350" cy="490537"/>
            <a:chOff x="4430" y="2183"/>
            <a:chExt cx="899" cy="360"/>
          </a:xfrm>
        </p:grpSpPr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4430" y="2230"/>
              <a:ext cx="370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en-US" altLang="zh-CN" b="1">
                  <a:ea typeface="宋体" panose="02010600030101010101" pitchFamily="2" charset="-122"/>
                </a:rPr>
                <a:t>p1: </a:t>
              </a:r>
              <a:endParaRPr lang="en-US" altLang="zh-CN" b="1">
                <a:ea typeface="宋体" panose="02010600030101010101" pitchFamily="2" charset="-122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4734" y="2183"/>
              <a:ext cx="595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ea typeface="宋体" panose="02010600030101010101" pitchFamily="2" charset="-122"/>
                </a:rPr>
                <a:t>  [ 1000 ]  </a:t>
              </a:r>
              <a:endParaRPr lang="en-US" altLang="zh-CN" b="1">
                <a:ea typeface="宋体" panose="02010600030101010101" pitchFamily="2" charset="-122"/>
              </a:endParaRPr>
            </a:p>
          </p:txBody>
        </p:sp>
      </p:grp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9751371" y="2022475"/>
            <a:ext cx="8270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0000FF"/>
                </a:solidFill>
                <a:latin typeface="Arial Unicode MS" panose="020B0604020202020204" charset="-122"/>
                <a:ea typeface="楷体" panose="02010609060101010101" pitchFamily="49" charset="-122"/>
              </a:rPr>
              <a:t>3000</a:t>
            </a:r>
            <a:r>
              <a:rPr lang="en-US" altLang="zh-CN" b="1">
                <a:solidFill>
                  <a:srgbClr val="0000FF"/>
                </a:solidFill>
                <a:latin typeface="Arial Unicode MS" panose="020B0604020202020204" charset="-122"/>
                <a:ea typeface="楷体" panose="02010609060101010101" pitchFamily="49" charset="-122"/>
              </a:rPr>
              <a:t> </a:t>
            </a:r>
            <a:endParaRPr lang="en-US" altLang="zh-CN" b="1">
              <a:solidFill>
                <a:srgbClr val="0000FF"/>
              </a:solidFill>
              <a:latin typeface="Arial Unicode MS" panose="020B0604020202020204" charset="-122"/>
              <a:ea typeface="楷体" panose="02010609060101010101" pitchFamily="49" charset="-122"/>
            </a:endParaRPr>
          </a:p>
        </p:txBody>
      </p:sp>
      <p:grpSp>
        <p:nvGrpSpPr>
          <p:cNvPr id="16" name="Group 11"/>
          <p:cNvGrpSpPr/>
          <p:nvPr/>
        </p:nvGrpSpPr>
        <p:grpSpPr bwMode="auto">
          <a:xfrm>
            <a:off x="9895834" y="2647950"/>
            <a:ext cx="1657350" cy="490537"/>
            <a:chOff x="4430" y="2183"/>
            <a:chExt cx="899" cy="360"/>
          </a:xfrm>
        </p:grpSpPr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4430" y="2230"/>
              <a:ext cx="370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en-US" altLang="zh-CN" b="1">
                  <a:ea typeface="宋体" panose="02010600030101010101" pitchFamily="2" charset="-122"/>
                </a:rPr>
                <a:t>p2: </a:t>
              </a:r>
              <a:endParaRPr lang="en-US" altLang="zh-CN" b="1">
                <a:ea typeface="宋体" panose="02010600030101010101" pitchFamily="2" charset="-122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4734" y="2183"/>
              <a:ext cx="595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ea typeface="宋体" panose="02010600030101010101" pitchFamily="2" charset="-122"/>
                </a:rPr>
                <a:t>  [ 2000 ]  </a:t>
              </a:r>
              <a:endParaRPr lang="en-US" altLang="zh-CN" b="1">
                <a:ea typeface="宋体" panose="02010600030101010101" pitchFamily="2" charset="-122"/>
              </a:endParaRP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9751371" y="3032125"/>
            <a:ext cx="8270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0000FF"/>
                </a:solidFill>
                <a:latin typeface="Arial Unicode MS" panose="020B0604020202020204" charset="-122"/>
                <a:ea typeface="楷体" panose="02010609060101010101" pitchFamily="49" charset="-122"/>
              </a:rPr>
              <a:t>4000</a:t>
            </a:r>
            <a:r>
              <a:rPr lang="en-US" altLang="zh-CN" b="1">
                <a:solidFill>
                  <a:srgbClr val="0000FF"/>
                </a:solidFill>
                <a:latin typeface="Arial Unicode MS" panose="020B0604020202020204" charset="-122"/>
                <a:ea typeface="楷体" panose="02010609060101010101" pitchFamily="49" charset="-122"/>
              </a:rPr>
              <a:t> </a:t>
            </a:r>
            <a:endParaRPr lang="en-US" altLang="zh-CN" b="1">
              <a:solidFill>
                <a:srgbClr val="0000FF"/>
              </a:solidFill>
              <a:latin typeface="Arial Unicode MS" panose="020B0604020202020204" charset="-122"/>
              <a:ea typeface="楷体" panose="02010609060101010101" pitchFamily="49" charset="-122"/>
            </a:endParaRPr>
          </a:p>
        </p:txBody>
      </p:sp>
      <p:grpSp>
        <p:nvGrpSpPr>
          <p:cNvPr id="20" name="Group 15"/>
          <p:cNvGrpSpPr/>
          <p:nvPr/>
        </p:nvGrpSpPr>
        <p:grpSpPr bwMode="auto">
          <a:xfrm>
            <a:off x="8276584" y="2654300"/>
            <a:ext cx="836612" cy="490537"/>
            <a:chOff x="3560" y="1797"/>
            <a:chExt cx="635" cy="360"/>
          </a:xfrm>
        </p:grpSpPr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3560" y="1844"/>
              <a:ext cx="400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en-US" altLang="zh-CN" b="1">
                  <a:ea typeface="宋体" panose="02010600030101010101" pitchFamily="2" charset="-122"/>
                </a:rPr>
                <a:t>b: </a:t>
              </a:r>
              <a:endParaRPr lang="en-US" altLang="zh-CN" b="1">
                <a:ea typeface="宋体" panose="02010600030101010101" pitchFamily="2" charset="-122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833" y="1797"/>
              <a:ext cx="362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ea typeface="宋体" panose="02010600030101010101" pitchFamily="2" charset="-122"/>
                </a:rPr>
                <a:t>      </a:t>
              </a:r>
              <a:endParaRPr lang="en-US" altLang="zh-CN" b="1">
                <a:ea typeface="宋体" panose="02010600030101010101" pitchFamily="2" charset="-122"/>
              </a:endParaRPr>
            </a:p>
          </p:txBody>
        </p:sp>
      </p:grp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8024171" y="3040062"/>
            <a:ext cx="8270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0000FF"/>
                </a:solidFill>
                <a:latin typeface="Arial Unicode MS" panose="020B0604020202020204" charset="-122"/>
                <a:ea typeface="楷体" panose="02010609060101010101" pitchFamily="49" charset="-122"/>
              </a:rPr>
              <a:t>2000</a:t>
            </a:r>
            <a:r>
              <a:rPr lang="en-US" altLang="zh-CN" b="1">
                <a:solidFill>
                  <a:srgbClr val="0000FF"/>
                </a:solidFill>
                <a:latin typeface="Arial Unicode MS" panose="020B0604020202020204" charset="-122"/>
                <a:ea typeface="楷体" panose="02010609060101010101" pitchFamily="49" charset="-122"/>
              </a:rPr>
              <a:t> </a:t>
            </a:r>
            <a:endParaRPr lang="en-US" altLang="zh-CN" b="1">
              <a:solidFill>
                <a:srgbClr val="0000FF"/>
              </a:solidFill>
              <a:latin typeface="Arial Unicode MS" panose="020B0604020202020204" charset="-122"/>
              <a:ea typeface="楷体" panose="02010609060101010101" pitchFamily="49" charset="-122"/>
            </a:endParaRPr>
          </a:p>
        </p:txBody>
      </p:sp>
      <p:grpSp>
        <p:nvGrpSpPr>
          <p:cNvPr id="24" name="Group 19"/>
          <p:cNvGrpSpPr/>
          <p:nvPr/>
        </p:nvGrpSpPr>
        <p:grpSpPr bwMode="auto">
          <a:xfrm>
            <a:off x="8276584" y="1646237"/>
            <a:ext cx="836612" cy="490538"/>
            <a:chOff x="3560" y="1797"/>
            <a:chExt cx="635" cy="360"/>
          </a:xfrm>
        </p:grpSpPr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3560" y="1844"/>
              <a:ext cx="388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en-US" altLang="zh-CN" b="1">
                  <a:ea typeface="宋体" panose="02010600030101010101" pitchFamily="2" charset="-122"/>
                </a:rPr>
                <a:t>a: </a:t>
              </a:r>
              <a:endParaRPr lang="en-US" altLang="zh-CN" b="1">
                <a:ea typeface="宋体" panose="02010600030101010101" pitchFamily="2" charset="-122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3833" y="1797"/>
              <a:ext cx="362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ea typeface="宋体" panose="02010600030101010101" pitchFamily="2" charset="-122"/>
                </a:rPr>
                <a:t>      </a:t>
              </a:r>
              <a:endParaRPr lang="en-US" altLang="zh-CN" b="1">
                <a:ea typeface="宋体" panose="02010600030101010101" pitchFamily="2" charset="-122"/>
              </a:endParaRPr>
            </a:p>
          </p:txBody>
        </p:sp>
      </p:grp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8024171" y="2032000"/>
            <a:ext cx="8270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0000FF"/>
                </a:solidFill>
                <a:latin typeface="Arial Unicode MS" panose="020B0604020202020204" charset="-122"/>
                <a:ea typeface="楷体" panose="02010609060101010101" pitchFamily="49" charset="-122"/>
              </a:rPr>
              <a:t>1000</a:t>
            </a:r>
            <a:r>
              <a:rPr lang="en-US" altLang="zh-CN" b="1">
                <a:solidFill>
                  <a:srgbClr val="0000FF"/>
                </a:solidFill>
                <a:latin typeface="Arial Unicode MS" panose="020B0604020202020204" charset="-122"/>
                <a:ea typeface="楷体" panose="02010609060101010101" pitchFamily="49" charset="-122"/>
              </a:rPr>
              <a:t> </a:t>
            </a:r>
            <a:endParaRPr lang="en-US" altLang="zh-CN" b="1">
              <a:solidFill>
                <a:srgbClr val="0000FF"/>
              </a:solidFill>
              <a:latin typeface="Arial Unicode MS" panose="020B0604020202020204" charset="-122"/>
              <a:ea typeface="楷体" panose="02010609060101010101" pitchFamily="49" charset="-122"/>
            </a:endParaRPr>
          </a:p>
        </p:txBody>
      </p:sp>
      <p:grpSp>
        <p:nvGrpSpPr>
          <p:cNvPr id="28" name="Group 23"/>
          <p:cNvGrpSpPr/>
          <p:nvPr/>
        </p:nvGrpSpPr>
        <p:grpSpPr bwMode="auto">
          <a:xfrm>
            <a:off x="8817921" y="4051300"/>
            <a:ext cx="3168650" cy="1309687"/>
            <a:chOff x="3606" y="2568"/>
            <a:chExt cx="1996" cy="749"/>
          </a:xfrm>
        </p:grpSpPr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3606" y="3071"/>
              <a:ext cx="1996" cy="246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zh-CN" altLang="en-US">
                <a:ea typeface="楷体" panose="02010609060101010101" pitchFamily="49" charset="-122"/>
              </a:endParaRPr>
            </a:p>
          </p:txBody>
        </p:sp>
        <p:sp>
          <p:nvSpPr>
            <p:cNvPr id="30" name="Text Box 25"/>
            <p:cNvSpPr txBox="1">
              <a:spLocks noChangeArrowheads="1"/>
            </p:cNvSpPr>
            <p:nvPr/>
          </p:nvSpPr>
          <p:spPr bwMode="auto">
            <a:xfrm>
              <a:off x="3606" y="2568"/>
              <a:ext cx="1950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algn="r" eaLnBrk="1" hangingPunct="1"/>
              <a:r>
                <a:rPr lang="en-US" altLang="zh-CN" b="1">
                  <a:solidFill>
                    <a:srgbClr val="0000FF"/>
                  </a:solidFill>
                  <a:latin typeface="Arial Unicode MS" panose="020B0604020202020204" charset="-122"/>
                  <a:ea typeface="楷体" panose="02010609060101010101" pitchFamily="49" charset="-122"/>
                </a:rPr>
                <a:t>swap </a:t>
              </a:r>
              <a:r>
                <a:rPr lang="zh-CN" altLang="en-US" b="1">
                  <a:solidFill>
                    <a:srgbClr val="0000FF"/>
                  </a:solidFill>
                  <a:latin typeface="Arial Unicode MS" panose="020B0604020202020204" charset="-122"/>
                  <a:ea typeface="楷体" panose="02010609060101010101" pitchFamily="49" charset="-122"/>
                </a:rPr>
                <a:t>的空间  </a:t>
              </a:r>
              <a:endParaRPr lang="zh-CN" altLang="en-US" b="1">
                <a:solidFill>
                  <a:srgbClr val="0000FF"/>
                </a:solidFill>
                <a:latin typeface="Arial Unicode MS" panose="020B0604020202020204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8878246" y="5429250"/>
            <a:ext cx="10239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b="1">
                <a:ea typeface="宋体" panose="02010600030101010101" pitchFamily="2" charset="-122"/>
              </a:rPr>
              <a:t>temp: </a:t>
            </a:r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9781534" y="5478462"/>
            <a:ext cx="4762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 eaLnBrk="1" hangingPunct="1"/>
            <a:r>
              <a:rPr lang="en-US" altLang="zh-CN" b="1">
                <a:ea typeface="宋体" panose="02010600030101010101" pitchFamily="2" charset="-122"/>
              </a:rPr>
              <a:t>      </a:t>
            </a:r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9098909" y="5748337"/>
            <a:ext cx="820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0000FF"/>
                </a:solidFill>
                <a:latin typeface="Arial Unicode MS" panose="020B0604020202020204" charset="-122"/>
                <a:ea typeface="楷体" panose="02010609060101010101" pitchFamily="49" charset="-122"/>
              </a:rPr>
              <a:t>7000 </a:t>
            </a:r>
            <a:endParaRPr lang="en-US" altLang="zh-CN" sz="2000" b="1">
              <a:solidFill>
                <a:srgbClr val="0000FF"/>
              </a:solidFill>
              <a:latin typeface="Arial Unicode MS" panose="020B0604020202020204" charset="-122"/>
              <a:ea typeface="楷体" panose="02010609060101010101" pitchFamily="49" charset="-122"/>
            </a:endParaRPr>
          </a:p>
        </p:txBody>
      </p:sp>
      <p:grpSp>
        <p:nvGrpSpPr>
          <p:cNvPr id="34" name="Group 29"/>
          <p:cNvGrpSpPr/>
          <p:nvPr/>
        </p:nvGrpSpPr>
        <p:grpSpPr bwMode="auto">
          <a:xfrm>
            <a:off x="8805221" y="4560887"/>
            <a:ext cx="1511300" cy="490538"/>
            <a:chOff x="4430" y="2183"/>
            <a:chExt cx="899" cy="360"/>
          </a:xfrm>
        </p:grpSpPr>
        <p:sp>
          <p:nvSpPr>
            <p:cNvPr id="35" name="Text Box 30"/>
            <p:cNvSpPr txBox="1">
              <a:spLocks noChangeArrowheads="1"/>
            </p:cNvSpPr>
            <p:nvPr/>
          </p:nvSpPr>
          <p:spPr bwMode="auto">
            <a:xfrm>
              <a:off x="4430" y="2230"/>
              <a:ext cx="314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en-US" altLang="zh-CN" b="1">
                  <a:ea typeface="宋体" panose="02010600030101010101" pitchFamily="2" charset="-122"/>
                </a:rPr>
                <a:t>p: </a:t>
              </a:r>
              <a:endParaRPr lang="en-US" altLang="zh-CN" b="1">
                <a:ea typeface="宋体" panose="02010600030101010101" pitchFamily="2" charset="-122"/>
              </a:endParaRPr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4734" y="2183"/>
              <a:ext cx="595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ea typeface="宋体" panose="02010600030101010101" pitchFamily="2" charset="-122"/>
                </a:rPr>
                <a:t>  [ 1000 ]  </a:t>
              </a:r>
              <a:endParaRPr lang="en-US" altLang="zh-CN" b="1">
                <a:ea typeface="宋体" panose="02010600030101010101" pitchFamily="2" charset="-122"/>
              </a:endParaRPr>
            </a:p>
          </p:txBody>
        </p:sp>
      </p:grp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8816334" y="4968875"/>
            <a:ext cx="820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0000FF"/>
                </a:solidFill>
                <a:latin typeface="Arial Unicode MS" panose="020B0604020202020204" charset="-122"/>
                <a:ea typeface="楷体" panose="02010609060101010101" pitchFamily="49" charset="-122"/>
              </a:rPr>
              <a:t>5000 </a:t>
            </a:r>
            <a:endParaRPr lang="en-US" altLang="zh-CN" sz="2000" b="1">
              <a:solidFill>
                <a:srgbClr val="0000FF"/>
              </a:solidFill>
              <a:latin typeface="Arial Unicode MS" panose="020B0604020202020204" charset="-122"/>
              <a:ea typeface="楷体" panose="02010609060101010101" pitchFamily="49" charset="-122"/>
            </a:endParaRPr>
          </a:p>
        </p:txBody>
      </p:sp>
      <p:grpSp>
        <p:nvGrpSpPr>
          <p:cNvPr id="38" name="Group 33"/>
          <p:cNvGrpSpPr/>
          <p:nvPr/>
        </p:nvGrpSpPr>
        <p:grpSpPr bwMode="auto">
          <a:xfrm>
            <a:off x="10391134" y="4554537"/>
            <a:ext cx="1511300" cy="490538"/>
            <a:chOff x="4430" y="2183"/>
            <a:chExt cx="899" cy="360"/>
          </a:xfrm>
        </p:grpSpPr>
        <p:sp>
          <p:nvSpPr>
            <p:cNvPr id="39" name="Text Box 34"/>
            <p:cNvSpPr txBox="1">
              <a:spLocks noChangeArrowheads="1"/>
            </p:cNvSpPr>
            <p:nvPr/>
          </p:nvSpPr>
          <p:spPr bwMode="auto">
            <a:xfrm>
              <a:off x="4430" y="2230"/>
              <a:ext cx="314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en-US" altLang="zh-CN" b="1">
                  <a:ea typeface="宋体" panose="02010600030101010101" pitchFamily="2" charset="-122"/>
                </a:rPr>
                <a:t>q: </a:t>
              </a:r>
              <a:endParaRPr lang="en-US" altLang="zh-CN" b="1">
                <a:ea typeface="宋体" panose="02010600030101010101" pitchFamily="2" charset="-122"/>
              </a:endParaRPr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4734" y="2183"/>
              <a:ext cx="595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ea typeface="宋体" panose="02010600030101010101" pitchFamily="2" charset="-122"/>
                </a:rPr>
                <a:t>  [ 2000 ]  </a:t>
              </a:r>
              <a:endParaRPr lang="en-US" altLang="zh-CN" b="1">
                <a:ea typeface="宋体" panose="02010600030101010101" pitchFamily="2" charset="-122"/>
              </a:endParaRPr>
            </a:p>
          </p:txBody>
        </p:sp>
      </p:grpSp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10400659" y="4962525"/>
            <a:ext cx="820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0000FF"/>
                </a:solidFill>
                <a:latin typeface="Arial Unicode MS" panose="020B0604020202020204" charset="-122"/>
                <a:ea typeface="楷体" panose="02010609060101010101" pitchFamily="49" charset="-122"/>
              </a:rPr>
              <a:t>6000 </a:t>
            </a:r>
            <a:endParaRPr lang="en-US" altLang="zh-CN" sz="2000" b="1">
              <a:solidFill>
                <a:srgbClr val="0000FF"/>
              </a:solidFill>
              <a:latin typeface="Arial Unicode MS" panose="020B0604020202020204" charset="-122"/>
              <a:ea typeface="楷体" panose="02010609060101010101" pitchFamily="49" charset="-122"/>
            </a:endParaRPr>
          </a:p>
        </p:txBody>
      </p:sp>
      <p:sp>
        <p:nvSpPr>
          <p:cNvPr id="42" name="Freeform 37"/>
          <p:cNvSpPr/>
          <p:nvPr/>
        </p:nvSpPr>
        <p:spPr bwMode="auto">
          <a:xfrm>
            <a:off x="9661033" y="2070245"/>
            <a:ext cx="779313" cy="2467770"/>
          </a:xfrm>
          <a:custGeom>
            <a:avLst/>
            <a:gdLst>
              <a:gd name="T0" fmla="*/ 1168400 w 736"/>
              <a:gd name="T1" fmla="*/ 0 h 1658"/>
              <a:gd name="T2" fmla="*/ 131763 w 736"/>
              <a:gd name="T3" fmla="*/ 159569 h 1658"/>
              <a:gd name="T4" fmla="*/ 79375 w 736"/>
              <a:gd name="T5" fmla="*/ 430887 h 16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36" h="1658">
                <a:moveTo>
                  <a:pt x="736" y="0"/>
                </a:moveTo>
                <a:cubicBezTo>
                  <a:pt x="627" y="102"/>
                  <a:pt x="197" y="338"/>
                  <a:pt x="83" y="614"/>
                </a:cubicBezTo>
                <a:cubicBezTo>
                  <a:pt x="0" y="860"/>
                  <a:pt x="57" y="1441"/>
                  <a:pt x="50" y="1658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  <p:sp>
        <p:nvSpPr>
          <p:cNvPr id="43" name="Freeform 38"/>
          <p:cNvSpPr/>
          <p:nvPr/>
        </p:nvSpPr>
        <p:spPr bwMode="auto">
          <a:xfrm>
            <a:off x="11221395" y="3170145"/>
            <a:ext cx="149225" cy="854167"/>
          </a:xfrm>
          <a:custGeom>
            <a:avLst/>
            <a:gdLst>
              <a:gd name="T0" fmla="*/ 0 w 264"/>
              <a:gd name="T1" fmla="*/ 0 h 1032"/>
              <a:gd name="T2" fmla="*/ 419100 w 264"/>
              <a:gd name="T3" fmla="*/ 430887 h 103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64" h="1032">
                <a:moveTo>
                  <a:pt x="0" y="0"/>
                </a:moveTo>
                <a:cubicBezTo>
                  <a:pt x="44" y="172"/>
                  <a:pt x="209" y="817"/>
                  <a:pt x="264" y="1032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  <p:grpSp>
        <p:nvGrpSpPr>
          <p:cNvPr id="44" name="Group 39"/>
          <p:cNvGrpSpPr/>
          <p:nvPr/>
        </p:nvGrpSpPr>
        <p:grpSpPr bwMode="auto">
          <a:xfrm>
            <a:off x="9033821" y="4267200"/>
            <a:ext cx="2663825" cy="1728787"/>
            <a:chOff x="567" y="3294"/>
            <a:chExt cx="1497" cy="862"/>
          </a:xfrm>
        </p:grpSpPr>
        <p:sp>
          <p:nvSpPr>
            <p:cNvPr id="45" name="Line 40"/>
            <p:cNvSpPr>
              <a:spLocks noChangeShapeType="1"/>
            </p:cNvSpPr>
            <p:nvPr/>
          </p:nvSpPr>
          <p:spPr bwMode="auto">
            <a:xfrm>
              <a:off x="567" y="3339"/>
              <a:ext cx="1497" cy="8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6" name="Line 41"/>
            <p:cNvSpPr>
              <a:spLocks noChangeShapeType="1"/>
            </p:cNvSpPr>
            <p:nvPr/>
          </p:nvSpPr>
          <p:spPr bwMode="auto">
            <a:xfrm flipV="1">
              <a:off x="612" y="3294"/>
              <a:ext cx="1452" cy="8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3272784" y="1519237"/>
            <a:ext cx="3889375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619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tabLst>
                <a:tab pos="3619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tabLst>
                <a:tab pos="3619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tabLst>
                <a:tab pos="3619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tabLst>
                <a:tab pos="3619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400" b="1" dirty="0">
                <a:ea typeface="宋体" panose="02010600030101010101" pitchFamily="2" charset="-122"/>
              </a:rPr>
              <a:t>void swap(</a:t>
            </a:r>
            <a:r>
              <a:rPr lang="en-US" altLang="zh-CN" sz="2400" b="1" dirty="0">
                <a:solidFill>
                  <a:srgbClr val="0000FF"/>
                </a:solidFill>
                <a:ea typeface="宋体" panose="02010600030101010101" pitchFamily="2" charset="-122"/>
              </a:rPr>
              <a:t>int</a:t>
            </a:r>
            <a:r>
              <a:rPr lang="en-US" altLang="zh-CN" sz="2400" b="1" dirty="0"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ea typeface="宋体" panose="02010600030101010101" pitchFamily="2" charset="-122"/>
              </a:rPr>
              <a:t>*</a:t>
            </a:r>
            <a:r>
              <a:rPr lang="en-US" altLang="zh-CN" sz="2400" b="1" dirty="0">
                <a:ea typeface="宋体" panose="02010600030101010101" pitchFamily="2" charset="-122"/>
              </a:rPr>
              <a:t>p, </a:t>
            </a:r>
            <a:r>
              <a:rPr lang="en-US" altLang="zh-CN" sz="2400" b="1" dirty="0">
                <a:solidFill>
                  <a:srgbClr val="0000FF"/>
                </a:solidFill>
                <a:ea typeface="宋体" panose="02010600030101010101" pitchFamily="2" charset="-122"/>
              </a:rPr>
              <a:t>int</a:t>
            </a:r>
            <a:r>
              <a:rPr lang="en-US" altLang="zh-CN" sz="2400" b="1" dirty="0"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ea typeface="宋体" panose="02010600030101010101" pitchFamily="2" charset="-122"/>
              </a:rPr>
              <a:t>*</a:t>
            </a:r>
            <a:r>
              <a:rPr lang="en-US" altLang="zh-CN" sz="2400" b="1" dirty="0">
                <a:ea typeface="宋体" panose="02010600030101010101" pitchFamily="2" charset="-122"/>
              </a:rPr>
              <a:t>q) 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 b="1" dirty="0">
                <a:ea typeface="宋体" panose="02010600030101010101" pitchFamily="2" charset="-122"/>
              </a:rPr>
              <a:t>{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 b="1" dirty="0">
                <a:ea typeface="宋体" panose="02010600030101010101" pitchFamily="2" charset="-122"/>
              </a:rPr>
              <a:t>	</a:t>
            </a:r>
            <a:r>
              <a:rPr lang="en-US" altLang="zh-CN" sz="2400" b="1" dirty="0">
                <a:solidFill>
                  <a:srgbClr val="0000FF"/>
                </a:solidFill>
                <a:ea typeface="宋体" panose="02010600030101010101" pitchFamily="2" charset="-122"/>
              </a:rPr>
              <a:t>int </a:t>
            </a:r>
            <a:r>
              <a:rPr lang="en-US" altLang="zh-CN" sz="2400" b="1" dirty="0">
                <a:ea typeface="宋体" panose="02010600030101010101" pitchFamily="2" charset="-122"/>
              </a:rPr>
              <a:t>temp;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 b="1" dirty="0">
                <a:ea typeface="宋体" panose="02010600030101010101" pitchFamily="2" charset="-122"/>
              </a:rPr>
              <a:t>	temp=*p;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 b="1" dirty="0">
                <a:ea typeface="宋体" panose="02010600030101010101" pitchFamily="2" charset="-122"/>
              </a:rPr>
              <a:t>	*p=*q;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 b="1" dirty="0">
                <a:ea typeface="宋体" panose="02010600030101010101" pitchFamily="2" charset="-122"/>
              </a:rPr>
              <a:t>	*q=temp;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 b="1" dirty="0">
                <a:ea typeface="宋体" panose="02010600030101010101" pitchFamily="2" charset="-122"/>
              </a:rPr>
              <a:t>} </a:t>
            </a:r>
            <a:endParaRPr lang="en-US" altLang="zh-CN" sz="2400" b="1" dirty="0">
              <a:latin typeface="Arial Unicode MS" panose="020B0604020202020204" charset="-122"/>
              <a:ea typeface="楷体" panose="02010609060101010101" pitchFamily="49" charset="-122"/>
            </a:endParaRP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4742809" y="5175250"/>
            <a:ext cx="2130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400" b="1">
                <a:ea typeface="宋体" panose="02010600030101010101" pitchFamily="2" charset="-122"/>
              </a:rPr>
              <a:t>swap(p1,p2); </a:t>
            </a:r>
            <a:endParaRPr lang="en-US" altLang="zh-CN" sz="2400" b="1">
              <a:ea typeface="宋体" panose="02010600030101010101" pitchFamily="2" charset="-122"/>
            </a:endParaRPr>
          </a:p>
        </p:txBody>
      </p:sp>
      <p:sp>
        <p:nvSpPr>
          <p:cNvPr id="49" name="AutoShape 48"/>
          <p:cNvSpPr>
            <a:spLocks noChangeArrowheads="1"/>
          </p:cNvSpPr>
          <p:nvPr/>
        </p:nvSpPr>
        <p:spPr bwMode="auto">
          <a:xfrm>
            <a:off x="4388796" y="3014662"/>
            <a:ext cx="4284663" cy="1655763"/>
          </a:xfrm>
          <a:prstGeom prst="wedgeRoundRectCallout">
            <a:avLst>
              <a:gd name="adj1" fmla="val 72157"/>
              <a:gd name="adj2" fmla="val 1102"/>
              <a:gd name="adj3" fmla="val 16667"/>
            </a:avLst>
          </a:prstGeom>
          <a:solidFill>
            <a:srgbClr val="FFE5FF"/>
          </a:solidFill>
          <a:ln w="9525" algn="ctr">
            <a:solidFill>
              <a:srgbClr val="CC99FF"/>
            </a:solidFill>
            <a:miter lim="800000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 eaLnBrk="1" hangingPunct="1"/>
            <a:r>
              <a:rPr lang="zh-CN" altLang="en-US" sz="2400" b="1">
                <a:latin typeface="Arial Unicode MS" panose="020B0604020202020204" charset="-122"/>
                <a:ea typeface="楷体" panose="02010609060101010101" pitchFamily="49" charset="-122"/>
              </a:rPr>
              <a:t>实参和形参必须</a:t>
            </a:r>
            <a:r>
              <a:rPr lang="zh-CN" altLang="en-US" sz="2400" b="1">
                <a:solidFill>
                  <a:srgbClr val="0000FF"/>
                </a:solidFill>
                <a:latin typeface="Arial Unicode MS" panose="020B0604020202020204" charset="-122"/>
                <a:ea typeface="楷体" panose="02010609060101010101" pitchFamily="49" charset="-122"/>
              </a:rPr>
              <a:t>“基类型”相同</a:t>
            </a:r>
            <a:r>
              <a:rPr lang="zh-CN" altLang="en-US" sz="2400" b="1">
                <a:latin typeface="Arial Unicode MS" panose="020B0604020202020204" charset="-122"/>
                <a:ea typeface="楷体" panose="02010609060101010101" pitchFamily="49" charset="-122"/>
              </a:rPr>
              <a:t>，传送的是一个</a:t>
            </a:r>
            <a:r>
              <a:rPr lang="en-US" altLang="zh-CN" sz="2400" b="1">
                <a:latin typeface="Arial Unicode MS" panose="020B0604020202020204" charset="-122"/>
                <a:ea typeface="楷体" panose="02010609060101010101" pitchFamily="49" charset="-122"/>
              </a:rPr>
              <a:t>4</a:t>
            </a:r>
            <a:r>
              <a:rPr lang="zh-CN" altLang="en-US" sz="2400" b="1">
                <a:latin typeface="Arial Unicode MS" panose="020B0604020202020204" charset="-122"/>
                <a:ea typeface="楷体" panose="02010609060101010101" pitchFamily="49" charset="-122"/>
              </a:rPr>
              <a:t>字节的</a:t>
            </a:r>
            <a:r>
              <a:rPr lang="zh-CN" altLang="en-US" sz="2400" b="1">
                <a:solidFill>
                  <a:srgbClr val="FF0000"/>
                </a:solidFill>
                <a:latin typeface="Arial Unicode MS" panose="020B0604020202020204" charset="-122"/>
                <a:ea typeface="楷体" panose="02010609060101010101" pitchFamily="49" charset="-122"/>
              </a:rPr>
              <a:t>地址</a:t>
            </a:r>
            <a:r>
              <a:rPr lang="zh-CN" altLang="en-US" sz="2400" b="1">
                <a:latin typeface="Arial Unicode MS" panose="020B0604020202020204" charset="-122"/>
                <a:ea typeface="楷体" panose="02010609060101010101" pitchFamily="49" charset="-122"/>
              </a:rPr>
              <a:t>，也是</a:t>
            </a:r>
            <a:r>
              <a:rPr lang="zh-CN" altLang="en-US" sz="2400" b="1">
                <a:solidFill>
                  <a:srgbClr val="FF0000"/>
                </a:solidFill>
                <a:latin typeface="Arial Unicode MS" panose="020B0604020202020204" charset="-122"/>
                <a:ea typeface="楷体" panose="02010609060101010101" pitchFamily="49" charset="-122"/>
              </a:rPr>
              <a:t>单向值传递</a:t>
            </a:r>
            <a:r>
              <a:rPr lang="en-US" altLang="zh-CN" sz="2400" b="1">
                <a:latin typeface="Arial Unicode MS" panose="020B0604020202020204" charset="-122"/>
                <a:ea typeface="楷体" panose="02010609060101010101" pitchFamily="49" charset="-122"/>
              </a:rPr>
              <a:t>(</a:t>
            </a:r>
            <a:r>
              <a:rPr lang="zh-CN" altLang="en-US" sz="2400" b="1">
                <a:latin typeface="Arial Unicode MS" panose="020B0604020202020204" charset="-122"/>
                <a:ea typeface="楷体" panose="02010609060101010101" pitchFamily="49" charset="-122"/>
              </a:rPr>
              <a:t>传地址</a:t>
            </a:r>
            <a:r>
              <a:rPr lang="en-US" altLang="zh-CN" sz="2400" b="1">
                <a:latin typeface="Arial Unicode MS" panose="020B0604020202020204" charset="-122"/>
                <a:ea typeface="楷体" panose="02010609060101010101" pitchFamily="49" charset="-122"/>
              </a:rPr>
              <a:t>)</a:t>
            </a:r>
            <a:endParaRPr lang="en-US" altLang="zh-CN" sz="2400" b="1">
              <a:latin typeface="Arial Unicode MS" panose="020B0604020202020204" charset="-122"/>
              <a:ea typeface="楷体" panose="02010609060101010101" pitchFamily="49" charset="-122"/>
            </a:endParaRPr>
          </a:p>
        </p:txBody>
      </p:sp>
      <p:sp>
        <p:nvSpPr>
          <p:cNvPr id="50" name="Text Box 49"/>
          <p:cNvSpPr txBox="1">
            <a:spLocks noChangeArrowheads="1"/>
          </p:cNvSpPr>
          <p:nvPr/>
        </p:nvSpPr>
        <p:spPr bwMode="auto">
          <a:xfrm>
            <a:off x="8641709" y="1651000"/>
            <a:ext cx="5730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b="1">
                <a:ea typeface="宋体" panose="02010600030101010101" pitchFamily="2" charset="-122"/>
              </a:rPr>
              <a:t>20</a:t>
            </a:r>
            <a:r>
              <a:rPr lang="en-US" altLang="zh-CN" b="1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endParaRPr lang="en-US" altLang="zh-CN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51" name="Text Box 50"/>
          <p:cNvSpPr txBox="1">
            <a:spLocks noChangeArrowheads="1"/>
          </p:cNvSpPr>
          <p:nvPr/>
        </p:nvSpPr>
        <p:spPr bwMode="auto">
          <a:xfrm>
            <a:off x="8641709" y="2654300"/>
            <a:ext cx="5730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b="1">
                <a:ea typeface="宋体" panose="02010600030101010101" pitchFamily="2" charset="-122"/>
              </a:rPr>
              <a:t>30</a:t>
            </a:r>
            <a:r>
              <a:rPr lang="en-US" altLang="zh-CN" b="1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endParaRPr lang="en-US" altLang="zh-CN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grpSp>
        <p:nvGrpSpPr>
          <p:cNvPr id="52" name="Group 51"/>
          <p:cNvGrpSpPr/>
          <p:nvPr/>
        </p:nvGrpSpPr>
        <p:grpSpPr bwMode="auto">
          <a:xfrm>
            <a:off x="8744896" y="1751012"/>
            <a:ext cx="795338" cy="433388"/>
            <a:chOff x="839" y="3203"/>
            <a:chExt cx="603" cy="319"/>
          </a:xfrm>
        </p:grpSpPr>
        <p:sp>
          <p:nvSpPr>
            <p:cNvPr id="53" name="Line 52"/>
            <p:cNvSpPr>
              <a:spLocks noChangeShapeType="1"/>
            </p:cNvSpPr>
            <p:nvPr/>
          </p:nvSpPr>
          <p:spPr bwMode="auto">
            <a:xfrm>
              <a:off x="839" y="3203"/>
              <a:ext cx="181" cy="182"/>
            </a:xfrm>
            <a:prstGeom prst="line">
              <a:avLst/>
            </a:prstGeom>
            <a:noFill/>
            <a:ln w="63500" cmpd="dbl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Text Box 53"/>
            <p:cNvSpPr txBox="1">
              <a:spLocks noChangeArrowheads="1"/>
            </p:cNvSpPr>
            <p:nvPr/>
          </p:nvSpPr>
          <p:spPr bwMode="auto">
            <a:xfrm>
              <a:off x="1008" y="3208"/>
              <a:ext cx="434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FF0000"/>
                  </a:solidFill>
                  <a:ea typeface="宋体" panose="02010600030101010101" pitchFamily="2" charset="-122"/>
                </a:rPr>
                <a:t>30 </a:t>
              </a:r>
              <a:endParaRPr lang="en-US" altLang="zh-CN" b="1">
                <a:solidFill>
                  <a:srgbClr val="FF0000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5" name="Group 54"/>
          <p:cNvGrpSpPr/>
          <p:nvPr/>
        </p:nvGrpSpPr>
        <p:grpSpPr bwMode="auto">
          <a:xfrm>
            <a:off x="8744896" y="2725737"/>
            <a:ext cx="795338" cy="433388"/>
            <a:chOff x="839" y="3203"/>
            <a:chExt cx="603" cy="319"/>
          </a:xfrm>
        </p:grpSpPr>
        <p:sp>
          <p:nvSpPr>
            <p:cNvPr id="56" name="Line 55"/>
            <p:cNvSpPr>
              <a:spLocks noChangeShapeType="1"/>
            </p:cNvSpPr>
            <p:nvPr/>
          </p:nvSpPr>
          <p:spPr bwMode="auto">
            <a:xfrm>
              <a:off x="839" y="3203"/>
              <a:ext cx="181" cy="182"/>
            </a:xfrm>
            <a:prstGeom prst="line">
              <a:avLst/>
            </a:prstGeom>
            <a:noFill/>
            <a:ln w="63500" cmpd="dbl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Text Box 56"/>
            <p:cNvSpPr txBox="1">
              <a:spLocks noChangeArrowheads="1"/>
            </p:cNvSpPr>
            <p:nvPr/>
          </p:nvSpPr>
          <p:spPr bwMode="auto">
            <a:xfrm>
              <a:off x="1008" y="3208"/>
              <a:ext cx="434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FF0000"/>
                  </a:solidFill>
                  <a:ea typeface="宋体" panose="02010600030101010101" pitchFamily="2" charset="-122"/>
                </a:rPr>
                <a:t>20 </a:t>
              </a:r>
              <a:endParaRPr lang="en-US" altLang="zh-CN" b="1">
                <a:solidFill>
                  <a:srgbClr val="FF0000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9706921" y="5462587"/>
            <a:ext cx="6508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ea typeface="宋体" panose="02010600030101010101" pitchFamily="2" charset="-122"/>
              </a:rPr>
              <a:t> 20 </a:t>
            </a:r>
            <a:endParaRPr lang="en-US" altLang="zh-CN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59" name="Text Box 58"/>
          <p:cNvSpPr txBox="1">
            <a:spLocks noChangeArrowheads="1"/>
          </p:cNvSpPr>
          <p:nvPr/>
        </p:nvSpPr>
        <p:spPr bwMode="auto">
          <a:xfrm>
            <a:off x="7449496" y="5203825"/>
            <a:ext cx="1439863" cy="1195387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tIns="90000" bIns="9000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_ </a:t>
            </a:r>
            <a:endParaRPr lang="en-US" altLang="zh-CN" b="1">
              <a:solidFill>
                <a:schemeClr val="bg1"/>
              </a:solidFill>
              <a:latin typeface="Courier New" panose="02070309020205020404" pitchFamily="49" charset="0"/>
              <a:ea typeface="宋体" panose="02010600030101010101" pitchFamily="2" charset="-122"/>
            </a:endParaRPr>
          </a:p>
          <a:p>
            <a:pPr eaLnBrk="1" hangingPunct="1"/>
            <a:endParaRPr lang="en-US" altLang="zh-CN" b="1">
              <a:solidFill>
                <a:schemeClr val="bg1"/>
              </a:solidFill>
              <a:latin typeface="Courier New" panose="02070309020205020404" pitchFamily="49" charset="0"/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b="1">
                <a:solidFill>
                  <a:schemeClr val="bg1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</a:t>
            </a:r>
            <a:endParaRPr lang="en-US" altLang="zh-CN" b="1">
              <a:solidFill>
                <a:schemeClr val="bg1"/>
              </a:solidFill>
              <a:latin typeface="Courier New" panose="02070309020205020404" pitchFamily="49" charset="0"/>
              <a:ea typeface="宋体" panose="02010600030101010101" pitchFamily="2" charset="-122"/>
            </a:endParaRPr>
          </a:p>
        </p:txBody>
      </p:sp>
      <p:sp>
        <p:nvSpPr>
          <p:cNvPr id="60" name="Text Box 59"/>
          <p:cNvSpPr txBox="1">
            <a:spLocks noChangeArrowheads="1"/>
          </p:cNvSpPr>
          <p:nvPr/>
        </p:nvSpPr>
        <p:spPr bwMode="auto">
          <a:xfrm>
            <a:off x="7449496" y="5203825"/>
            <a:ext cx="1439863" cy="1195387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tIns="90000" bIns="9000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20,30</a:t>
            </a:r>
            <a:endParaRPr lang="en-US" altLang="zh-CN" b="1">
              <a:solidFill>
                <a:schemeClr val="bg1"/>
              </a:solidFill>
              <a:latin typeface="Courier New" panose="02070309020205020404" pitchFamily="49" charset="0"/>
              <a:ea typeface="宋体" panose="02010600030101010101" pitchFamily="2" charset="-122"/>
            </a:endParaRPr>
          </a:p>
          <a:p>
            <a:pPr eaLnBrk="1" hangingPunct="1"/>
            <a:endParaRPr lang="en-US" altLang="zh-CN" b="1">
              <a:solidFill>
                <a:schemeClr val="bg1"/>
              </a:solidFill>
              <a:latin typeface="Courier New" panose="02070309020205020404" pitchFamily="49" charset="0"/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b="1">
                <a:solidFill>
                  <a:schemeClr val="bg1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</a:t>
            </a:r>
            <a:endParaRPr lang="en-US" altLang="zh-CN" b="1">
              <a:solidFill>
                <a:schemeClr val="bg1"/>
              </a:solidFill>
              <a:latin typeface="Courier New" panose="02070309020205020404" pitchFamily="49" charset="0"/>
              <a:ea typeface="宋体" panose="02010600030101010101" pitchFamily="2" charset="-122"/>
            </a:endParaRPr>
          </a:p>
        </p:txBody>
      </p:sp>
      <p:sp>
        <p:nvSpPr>
          <p:cNvPr id="61" name="Text Box 60"/>
          <p:cNvSpPr txBox="1">
            <a:spLocks noChangeArrowheads="1"/>
          </p:cNvSpPr>
          <p:nvPr/>
        </p:nvSpPr>
        <p:spPr bwMode="auto">
          <a:xfrm>
            <a:off x="7449496" y="5203825"/>
            <a:ext cx="1439863" cy="1195387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tIns="90000" bIns="9000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20,30</a:t>
            </a:r>
            <a:endParaRPr lang="en-US" altLang="zh-CN" b="1">
              <a:solidFill>
                <a:schemeClr val="bg1"/>
              </a:solidFill>
              <a:latin typeface="Courier New" panose="02070309020205020404" pitchFamily="49" charset="0"/>
              <a:ea typeface="宋体" panose="02010600030101010101" pitchFamily="2" charset="-122"/>
            </a:endParaRPr>
          </a:p>
          <a:p>
            <a:pPr eaLnBrk="1" hangingPunct="1"/>
            <a:endParaRPr lang="en-US" altLang="zh-CN" b="1">
              <a:solidFill>
                <a:schemeClr val="bg1"/>
              </a:solidFill>
              <a:latin typeface="Courier New" panose="02070309020205020404" pitchFamily="49" charset="0"/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b="1">
                <a:solidFill>
                  <a:schemeClr val="bg1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30,20 </a:t>
            </a:r>
            <a:endParaRPr lang="en-US" altLang="zh-CN" b="1">
              <a:solidFill>
                <a:schemeClr val="bg1"/>
              </a:solidFill>
              <a:latin typeface="Courier New" panose="02070309020205020404" pitchFamily="49" charset="0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73" y="1638300"/>
            <a:ext cx="2395511" cy="1282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3" grpId="0"/>
      <p:bldP spid="27" grpId="0"/>
      <p:bldP spid="31" grpId="0"/>
      <p:bldP spid="32" grpId="0" animBg="1"/>
      <p:bldP spid="33" grpId="0"/>
      <p:bldP spid="37" grpId="0"/>
      <p:bldP spid="41" grpId="0"/>
      <p:bldP spid="49" grpId="0" animBg="1"/>
      <p:bldP spid="50" grpId="0"/>
      <p:bldP spid="51" grpId="0"/>
      <p:bldP spid="58" grpId="0"/>
      <p:bldP spid="59" grpId="0" animBg="1"/>
      <p:bldP spid="60" grpId="0" animBg="1"/>
      <p:bldP spid="6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88460" y="960168"/>
            <a:ext cx="4535487" cy="5632311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3366FF"/>
            </a:solidFill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tabLst>
                <a:tab pos="352425" algn="l"/>
                <a:tab pos="62992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tabLst>
                <a:tab pos="352425" algn="l"/>
                <a:tab pos="62992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tabLst>
                <a:tab pos="352425" algn="l"/>
                <a:tab pos="62992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tabLst>
                <a:tab pos="352425" algn="l"/>
                <a:tab pos="62992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tabLst>
                <a:tab pos="352425" algn="l"/>
                <a:tab pos="62992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  <a:tab pos="62992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  <a:tab pos="62992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  <a:tab pos="62992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  <a:tab pos="62992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0000FF"/>
                </a:solidFill>
                <a:ea typeface="宋体" panose="02010600030101010101" pitchFamily="2" charset="-122"/>
              </a:rPr>
              <a:t>#include</a:t>
            </a:r>
            <a:r>
              <a:rPr lang="en-US" altLang="zh-CN" sz="2400" b="1" dirty="0">
                <a:ea typeface="宋体" panose="02010600030101010101" pitchFamily="2" charset="-122"/>
              </a:rPr>
              <a:t> &lt;</a:t>
            </a:r>
            <a:r>
              <a:rPr lang="en-US" altLang="zh-CN" sz="2400" b="1" dirty="0" err="1">
                <a:ea typeface="宋体" panose="02010600030101010101" pitchFamily="2" charset="-122"/>
              </a:rPr>
              <a:t>stdio.h</a:t>
            </a:r>
            <a:r>
              <a:rPr lang="en-US" altLang="zh-CN" sz="2400" b="1" dirty="0">
                <a:ea typeface="宋体" panose="02010600030101010101" pitchFamily="2" charset="-122"/>
              </a:rPr>
              <a:t>&gt;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/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 b="1" dirty="0">
                <a:ea typeface="宋体" panose="02010600030101010101" pitchFamily="2" charset="-122"/>
              </a:rPr>
              <a:t>int main()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 b="1" dirty="0">
                <a:ea typeface="宋体" panose="02010600030101010101" pitchFamily="2" charset="-122"/>
              </a:rPr>
              <a:t>{	</a:t>
            </a:r>
            <a:r>
              <a:rPr lang="en-US" altLang="zh-CN" sz="2400" b="1" dirty="0">
                <a:solidFill>
                  <a:srgbClr val="0000FF"/>
                </a:solidFill>
                <a:ea typeface="宋体" panose="02010600030101010101" pitchFamily="2" charset="-122"/>
              </a:rPr>
              <a:t>int</a:t>
            </a:r>
            <a:r>
              <a:rPr lang="en-US" altLang="zh-CN" sz="2400" b="1" dirty="0">
                <a:ea typeface="宋体" panose="02010600030101010101" pitchFamily="2" charset="-122"/>
              </a:rPr>
              <a:t> a, b, *p1=&amp;a, *p2=&amp;b;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 b="1" dirty="0">
                <a:ea typeface="宋体" panose="02010600030101010101" pitchFamily="2" charset="-122"/>
              </a:rPr>
              <a:t>	</a:t>
            </a:r>
            <a:r>
              <a:rPr lang="en-US" altLang="zh-CN" sz="2400" b="1" dirty="0" err="1">
                <a:ea typeface="宋体" panose="02010600030101010101" pitchFamily="2" charset="-122"/>
              </a:rPr>
              <a:t>scanf</a:t>
            </a:r>
            <a:r>
              <a:rPr lang="en-US" altLang="zh-CN" sz="2400" b="1" dirty="0">
                <a:ea typeface="宋体" panose="02010600030101010101" pitchFamily="2" charset="-122"/>
              </a:rPr>
              <a:t>("%d, %d", &amp;a, &amp;b);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 b="1" dirty="0">
                <a:ea typeface="宋体" panose="02010600030101010101" pitchFamily="2" charset="-122"/>
              </a:rPr>
              <a:t>	</a:t>
            </a:r>
            <a:r>
              <a:rPr lang="en-US" altLang="zh-CN" sz="2400" b="1" dirty="0">
                <a:solidFill>
                  <a:srgbClr val="0000FF"/>
                </a:solidFill>
                <a:ea typeface="宋体" panose="02010600030101010101" pitchFamily="2" charset="-122"/>
              </a:rPr>
              <a:t>if </a:t>
            </a:r>
            <a:r>
              <a:rPr lang="en-US" altLang="zh-CN" sz="2400" b="1" dirty="0">
                <a:ea typeface="宋体" panose="02010600030101010101" pitchFamily="2" charset="-122"/>
              </a:rPr>
              <a:t>(a&lt;b) 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 b="1" dirty="0">
                <a:ea typeface="宋体" panose="02010600030101010101" pitchFamily="2" charset="-122"/>
              </a:rPr>
              <a:t>	</a:t>
            </a:r>
            <a:r>
              <a:rPr lang="en-US" altLang="zh-CN" sz="2400" b="1" dirty="0" err="1">
                <a:ea typeface="宋体" panose="02010600030101010101" pitchFamily="2" charset="-122"/>
              </a:rPr>
              <a:t>printf</a:t>
            </a:r>
            <a:r>
              <a:rPr lang="en-US" altLang="zh-CN" sz="2400" b="1" dirty="0">
                <a:ea typeface="宋体" panose="02010600030101010101" pitchFamily="2" charset="-122"/>
              </a:rPr>
              <a:t>("\</a:t>
            </a:r>
            <a:r>
              <a:rPr lang="en-US" altLang="zh-CN" sz="2400" b="1" dirty="0" err="1">
                <a:ea typeface="宋体" panose="02010600030101010101" pitchFamily="2" charset="-122"/>
              </a:rPr>
              <a:t>n%d</a:t>
            </a:r>
            <a:r>
              <a:rPr lang="en-US" altLang="zh-CN" sz="2400" b="1" dirty="0">
                <a:ea typeface="宋体" panose="02010600030101010101" pitchFamily="2" charset="-122"/>
              </a:rPr>
              <a:t>,%d\n", a, b);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 b="1" dirty="0">
                <a:ea typeface="宋体" panose="02010600030101010101" pitchFamily="2" charset="-122"/>
              </a:rPr>
              <a:t>	return 0;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 b="1" dirty="0">
                <a:ea typeface="宋体" panose="02010600030101010101" pitchFamily="2" charset="-122"/>
              </a:rPr>
              <a:t>}</a:t>
            </a:r>
            <a:endParaRPr lang="en-US" altLang="zh-CN" sz="2400" b="1" dirty="0">
              <a:ea typeface="宋体" panose="02010600030101010101" pitchFamily="2" charset="-122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88460" y="1334818"/>
            <a:ext cx="3816350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619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tabLst>
                <a:tab pos="3619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tabLst>
                <a:tab pos="3619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tabLst>
                <a:tab pos="3619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tabLst>
                <a:tab pos="3619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400" b="1" dirty="0">
                <a:ea typeface="宋体" panose="02010600030101010101" pitchFamily="2" charset="-122"/>
              </a:rPr>
              <a:t>void swap(</a:t>
            </a:r>
            <a:r>
              <a:rPr lang="en-US" altLang="zh-CN" sz="2400" b="1" dirty="0">
                <a:solidFill>
                  <a:srgbClr val="0000FF"/>
                </a:solidFill>
                <a:ea typeface="宋体" panose="02010600030101010101" pitchFamily="2" charset="-122"/>
              </a:rPr>
              <a:t>int</a:t>
            </a:r>
            <a:r>
              <a:rPr lang="en-US" altLang="zh-CN" sz="2400" b="1" dirty="0"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ea typeface="宋体" panose="02010600030101010101" pitchFamily="2" charset="-122"/>
              </a:rPr>
              <a:t>*</a:t>
            </a:r>
            <a:r>
              <a:rPr lang="en-US" altLang="zh-CN" sz="2400" b="1" dirty="0">
                <a:ea typeface="宋体" panose="02010600030101010101" pitchFamily="2" charset="-122"/>
              </a:rPr>
              <a:t>p, </a:t>
            </a:r>
            <a:r>
              <a:rPr lang="en-US" altLang="zh-CN" sz="2400" b="1" dirty="0">
                <a:solidFill>
                  <a:srgbClr val="0000FF"/>
                </a:solidFill>
                <a:ea typeface="宋体" panose="02010600030101010101" pitchFamily="2" charset="-122"/>
              </a:rPr>
              <a:t>int </a:t>
            </a:r>
            <a:r>
              <a:rPr lang="en-US" altLang="zh-CN" sz="2400" b="1" dirty="0">
                <a:solidFill>
                  <a:srgbClr val="FF0000"/>
                </a:solidFill>
                <a:ea typeface="宋体" panose="02010600030101010101" pitchFamily="2" charset="-122"/>
              </a:rPr>
              <a:t>*</a:t>
            </a:r>
            <a:r>
              <a:rPr lang="en-US" altLang="zh-CN" sz="2400" b="1" dirty="0">
                <a:ea typeface="宋体" panose="02010600030101010101" pitchFamily="2" charset="-122"/>
              </a:rPr>
              <a:t>q)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 b="1" dirty="0">
                <a:ea typeface="宋体" panose="02010600030101010101" pitchFamily="2" charset="-122"/>
              </a:rPr>
              <a:t>{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 b="1" dirty="0">
                <a:ea typeface="宋体" panose="02010600030101010101" pitchFamily="2" charset="-122"/>
              </a:rPr>
              <a:t>	</a:t>
            </a:r>
            <a:r>
              <a:rPr lang="en-US" altLang="zh-CN" sz="2400" b="1" dirty="0">
                <a:solidFill>
                  <a:srgbClr val="0000FF"/>
                </a:solidFill>
                <a:ea typeface="宋体" panose="02010600030101010101" pitchFamily="2" charset="-122"/>
              </a:rPr>
              <a:t>int </a:t>
            </a:r>
            <a:r>
              <a:rPr lang="en-US" altLang="zh-CN" sz="2400" b="1" dirty="0">
                <a:ea typeface="宋体" panose="02010600030101010101" pitchFamily="2" charset="-122"/>
              </a:rPr>
              <a:t>temp;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 b="1" dirty="0">
                <a:ea typeface="宋体" panose="02010600030101010101" pitchFamily="2" charset="-122"/>
              </a:rPr>
              <a:t> 	temp=*p;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 b="1" dirty="0">
                <a:ea typeface="宋体" panose="02010600030101010101" pitchFamily="2" charset="-122"/>
              </a:rPr>
              <a:t> 	*p=*q;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 b="1" dirty="0">
                <a:ea typeface="宋体" panose="02010600030101010101" pitchFamily="2" charset="-122"/>
              </a:rPr>
              <a:t> 	*q=temp;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 b="1" dirty="0">
                <a:ea typeface="宋体" panose="02010600030101010101" pitchFamily="2" charset="-122"/>
              </a:rPr>
              <a:t>} </a:t>
            </a:r>
            <a:endParaRPr lang="en-US" altLang="zh-CN" sz="2400" b="1" dirty="0">
              <a:latin typeface="Arial Unicode MS" panose="020B0604020202020204" charset="-122"/>
              <a:ea typeface="楷体" panose="02010609060101010101" pitchFamily="49" charset="-122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3697" y="1335274"/>
            <a:ext cx="381635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619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tabLst>
                <a:tab pos="3619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tabLst>
                <a:tab pos="3619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tabLst>
                <a:tab pos="3619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tabLst>
                <a:tab pos="3619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fr-FR" altLang="zh-CN" sz="2400" b="1" dirty="0">
                <a:ea typeface="宋体" panose="02010600030101010101" pitchFamily="2" charset="-122"/>
              </a:rPr>
              <a:t>void swap(</a:t>
            </a:r>
            <a:r>
              <a:rPr lang="fr-FR" altLang="zh-CN" sz="2400" b="1" dirty="0">
                <a:solidFill>
                  <a:srgbClr val="0000FF"/>
                </a:solidFill>
                <a:ea typeface="宋体" panose="02010600030101010101" pitchFamily="2" charset="-122"/>
              </a:rPr>
              <a:t>int</a:t>
            </a:r>
            <a:r>
              <a:rPr lang="fr-FR" altLang="zh-CN" sz="2400" b="1" dirty="0">
                <a:ea typeface="宋体" panose="02010600030101010101" pitchFamily="2" charset="-122"/>
              </a:rPr>
              <a:t> x, </a:t>
            </a:r>
            <a:r>
              <a:rPr lang="fr-FR" altLang="zh-CN" sz="2400" b="1" dirty="0">
                <a:solidFill>
                  <a:srgbClr val="0000FF"/>
                </a:solidFill>
                <a:ea typeface="宋体" panose="02010600030101010101" pitchFamily="2" charset="-122"/>
              </a:rPr>
              <a:t>int</a:t>
            </a:r>
            <a:r>
              <a:rPr lang="fr-FR" altLang="zh-CN" sz="2400" b="1" dirty="0">
                <a:ea typeface="宋体" panose="02010600030101010101" pitchFamily="2" charset="-122"/>
              </a:rPr>
              <a:t> y)</a:t>
            </a:r>
            <a:endParaRPr lang="fr-FR" altLang="zh-CN" sz="2400" b="1" dirty="0">
              <a:ea typeface="宋体" panose="02010600030101010101" pitchFamily="2" charset="-122"/>
            </a:endParaRPr>
          </a:p>
          <a:p>
            <a:pPr eaLnBrk="1" hangingPunct="1"/>
            <a:r>
              <a:rPr lang="fr-FR" altLang="zh-CN" sz="2400" b="1" dirty="0">
                <a:ea typeface="宋体" panose="02010600030101010101" pitchFamily="2" charset="-122"/>
              </a:rPr>
              <a:t>{</a:t>
            </a:r>
            <a:endParaRPr lang="fr-FR" altLang="zh-CN" sz="2400" b="1" dirty="0">
              <a:ea typeface="宋体" panose="02010600030101010101" pitchFamily="2" charset="-122"/>
            </a:endParaRPr>
          </a:p>
          <a:p>
            <a:pPr eaLnBrk="1" hangingPunct="1"/>
            <a:r>
              <a:rPr lang="fr-FR" altLang="zh-CN" sz="2400" b="1" dirty="0">
                <a:ea typeface="宋体" panose="02010600030101010101" pitchFamily="2" charset="-122"/>
              </a:rPr>
              <a:t>	</a:t>
            </a:r>
            <a:r>
              <a:rPr lang="fr-FR" altLang="zh-CN" sz="2400" b="1" dirty="0">
                <a:solidFill>
                  <a:srgbClr val="0000FF"/>
                </a:solidFill>
                <a:ea typeface="宋体" panose="02010600030101010101" pitchFamily="2" charset="-122"/>
              </a:rPr>
              <a:t>int </a:t>
            </a:r>
            <a:r>
              <a:rPr lang="fr-FR" altLang="zh-CN" sz="2400" b="1" dirty="0">
                <a:ea typeface="宋体" panose="02010600030101010101" pitchFamily="2" charset="-122"/>
              </a:rPr>
              <a:t>temp;</a:t>
            </a:r>
            <a:endParaRPr lang="fr-FR" altLang="zh-CN" sz="2400" b="1" dirty="0">
              <a:ea typeface="宋体" panose="02010600030101010101" pitchFamily="2" charset="-122"/>
            </a:endParaRPr>
          </a:p>
          <a:p>
            <a:pPr eaLnBrk="1" hangingPunct="1"/>
            <a:r>
              <a:rPr lang="fr-FR" altLang="zh-CN" sz="2400" b="1" dirty="0">
                <a:ea typeface="宋体" panose="02010600030101010101" pitchFamily="2" charset="-122"/>
              </a:rPr>
              <a:t>	temp=x</a:t>
            </a:r>
            <a:r>
              <a:rPr lang="zh-CN" altLang="fr-FR" sz="2400" b="1" dirty="0">
                <a:ea typeface="宋体" panose="02010600030101010101" pitchFamily="2" charset="-122"/>
              </a:rPr>
              <a:t>；</a:t>
            </a:r>
            <a:endParaRPr lang="zh-CN" altLang="fr-FR" sz="2400" b="1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fr-FR" sz="2400" b="1" dirty="0">
                <a:ea typeface="宋体" panose="02010600030101010101" pitchFamily="2" charset="-122"/>
              </a:rPr>
              <a:t>	</a:t>
            </a:r>
            <a:r>
              <a:rPr lang="fr-FR" altLang="zh-CN" sz="2400" b="1" dirty="0">
                <a:ea typeface="宋体" panose="02010600030101010101" pitchFamily="2" charset="-122"/>
              </a:rPr>
              <a:t>x=y;</a:t>
            </a:r>
            <a:endParaRPr lang="fr-FR" altLang="zh-CN" sz="2400" b="1" dirty="0">
              <a:ea typeface="宋体" panose="02010600030101010101" pitchFamily="2" charset="-122"/>
            </a:endParaRPr>
          </a:p>
          <a:p>
            <a:pPr eaLnBrk="1" hangingPunct="1"/>
            <a:r>
              <a:rPr lang="fr-FR" altLang="zh-CN" sz="2400" b="1" dirty="0">
                <a:ea typeface="宋体" panose="02010600030101010101" pitchFamily="2" charset="-122"/>
              </a:rPr>
              <a:t>	y=temp;</a:t>
            </a:r>
            <a:endParaRPr lang="fr-FR" altLang="zh-CN" sz="2400" b="1" dirty="0">
              <a:ea typeface="宋体" panose="02010600030101010101" pitchFamily="2" charset="-122"/>
            </a:endParaRPr>
          </a:p>
          <a:p>
            <a:pPr eaLnBrk="1" hangingPunct="1"/>
            <a:r>
              <a:rPr lang="fr-FR" altLang="zh-CN" sz="2400" b="1" dirty="0">
                <a:ea typeface="宋体" panose="02010600030101010101" pitchFamily="2" charset="-122"/>
              </a:rPr>
              <a:t>} </a:t>
            </a:r>
            <a:endParaRPr lang="en-US" altLang="zh-CN" sz="2400" b="1" dirty="0">
              <a:ea typeface="宋体" panose="02010600030101010101" pitchFamily="2" charset="-122"/>
            </a:endParaRPr>
          </a:p>
        </p:txBody>
      </p:sp>
      <p:grpSp>
        <p:nvGrpSpPr>
          <p:cNvPr id="10" name="Group 6"/>
          <p:cNvGrpSpPr/>
          <p:nvPr/>
        </p:nvGrpSpPr>
        <p:grpSpPr bwMode="auto">
          <a:xfrm>
            <a:off x="5928772" y="960168"/>
            <a:ext cx="3673475" cy="1431925"/>
            <a:chOff x="2835" y="957"/>
            <a:chExt cx="2585" cy="929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835" y="1607"/>
              <a:ext cx="2585" cy="279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rgbClr val="FF99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zh-CN" altLang="en-US">
                <a:ea typeface="楷体" panose="02010609060101010101" pitchFamily="49" charset="-122"/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880" y="957"/>
              <a:ext cx="2540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algn="r" eaLnBrk="1" hangingPunct="1"/>
              <a:r>
                <a:rPr lang="en-US" altLang="zh-CN" b="1">
                  <a:solidFill>
                    <a:srgbClr val="0000FF"/>
                  </a:solidFill>
                  <a:latin typeface="Arial Unicode MS" panose="020B0604020202020204" charset="-122"/>
                  <a:ea typeface="楷体" panose="02010609060101010101" pitchFamily="49" charset="-122"/>
                </a:rPr>
                <a:t>main</a:t>
              </a:r>
              <a:r>
                <a:rPr lang="zh-CN" altLang="en-US" b="1">
                  <a:solidFill>
                    <a:srgbClr val="0000FF"/>
                  </a:solidFill>
                  <a:latin typeface="Arial Unicode MS" panose="020B0604020202020204" charset="-122"/>
                  <a:ea typeface="楷体" panose="02010609060101010101" pitchFamily="49" charset="-122"/>
                </a:rPr>
                <a:t>的空间  </a:t>
              </a:r>
              <a:endParaRPr lang="zh-CN" altLang="en-US" b="1">
                <a:solidFill>
                  <a:srgbClr val="0000FF"/>
                </a:solidFill>
                <a:latin typeface="Arial Unicode MS" panose="020B0604020202020204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3" name="Group 9"/>
          <p:cNvGrpSpPr/>
          <p:nvPr/>
        </p:nvGrpSpPr>
        <p:grpSpPr bwMode="auto">
          <a:xfrm>
            <a:off x="7800435" y="1534843"/>
            <a:ext cx="1657350" cy="490537"/>
            <a:chOff x="4430" y="2183"/>
            <a:chExt cx="899" cy="360"/>
          </a:xfrm>
        </p:grpSpPr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4430" y="2230"/>
              <a:ext cx="370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en-US" altLang="zh-CN" b="1">
                  <a:ea typeface="宋体" panose="02010600030101010101" pitchFamily="2" charset="-122"/>
                </a:rPr>
                <a:t>p1: </a:t>
              </a:r>
              <a:endParaRPr lang="en-US" altLang="zh-CN" b="1">
                <a:ea typeface="宋体" panose="02010600030101010101" pitchFamily="2" charset="-122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4734" y="2183"/>
              <a:ext cx="595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ea typeface="宋体" panose="02010600030101010101" pitchFamily="2" charset="-122"/>
                </a:rPr>
                <a:t>  [ 1000 ]  </a:t>
              </a:r>
              <a:endParaRPr lang="en-US" altLang="zh-CN" b="1">
                <a:ea typeface="宋体" panose="02010600030101010101" pitchFamily="2" charset="-122"/>
              </a:endParaRPr>
            </a:p>
          </p:txBody>
        </p:sp>
      </p:grp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773447" y="1942830"/>
            <a:ext cx="820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0000FF"/>
                </a:solidFill>
                <a:latin typeface="Arial Unicode MS" panose="020B0604020202020204" charset="-122"/>
                <a:ea typeface="楷体" panose="02010609060101010101" pitchFamily="49" charset="-122"/>
              </a:rPr>
              <a:t>3000 </a:t>
            </a:r>
            <a:endParaRPr lang="en-US" altLang="zh-CN" sz="2000" b="1">
              <a:solidFill>
                <a:srgbClr val="0000FF"/>
              </a:solidFill>
              <a:latin typeface="Arial Unicode MS" panose="020B0604020202020204" charset="-122"/>
              <a:ea typeface="楷体" panose="02010609060101010101" pitchFamily="49" charset="-122"/>
            </a:endParaRPr>
          </a:p>
        </p:txBody>
      </p:sp>
      <p:grpSp>
        <p:nvGrpSpPr>
          <p:cNvPr id="17" name="Group 13"/>
          <p:cNvGrpSpPr/>
          <p:nvPr/>
        </p:nvGrpSpPr>
        <p:grpSpPr bwMode="auto">
          <a:xfrm>
            <a:off x="7800435" y="2544493"/>
            <a:ext cx="1657350" cy="490537"/>
            <a:chOff x="4430" y="2183"/>
            <a:chExt cx="899" cy="360"/>
          </a:xfrm>
        </p:grpSpPr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4430" y="2230"/>
              <a:ext cx="370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en-US" altLang="zh-CN" b="1">
                  <a:ea typeface="宋体" panose="02010600030101010101" pitchFamily="2" charset="-122"/>
                </a:rPr>
                <a:t>p2: </a:t>
              </a:r>
              <a:endParaRPr lang="en-US" altLang="zh-CN" b="1">
                <a:ea typeface="宋体" panose="02010600030101010101" pitchFamily="2" charset="-122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4734" y="2183"/>
              <a:ext cx="595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ea typeface="宋体" panose="02010600030101010101" pitchFamily="2" charset="-122"/>
                </a:rPr>
                <a:t>  [ 2000 ]  </a:t>
              </a:r>
              <a:endParaRPr lang="en-US" altLang="zh-CN" b="1">
                <a:ea typeface="宋体" panose="02010600030101010101" pitchFamily="2" charset="-122"/>
              </a:endParaRPr>
            </a:p>
          </p:txBody>
        </p:sp>
      </p:grp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7773447" y="2952480"/>
            <a:ext cx="820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0000FF"/>
                </a:solidFill>
                <a:latin typeface="Arial Unicode MS" panose="020B0604020202020204" charset="-122"/>
                <a:ea typeface="楷体" panose="02010609060101010101" pitchFamily="49" charset="-122"/>
              </a:rPr>
              <a:t>4000 </a:t>
            </a:r>
            <a:endParaRPr lang="en-US" altLang="zh-CN" sz="2000" b="1">
              <a:solidFill>
                <a:srgbClr val="0000FF"/>
              </a:solidFill>
              <a:latin typeface="Arial Unicode MS" panose="020B0604020202020204" charset="-122"/>
              <a:ea typeface="楷体" panose="02010609060101010101" pitchFamily="49" charset="-122"/>
            </a:endParaRPr>
          </a:p>
        </p:txBody>
      </p:sp>
      <p:grpSp>
        <p:nvGrpSpPr>
          <p:cNvPr id="21" name="Group 17"/>
          <p:cNvGrpSpPr/>
          <p:nvPr/>
        </p:nvGrpSpPr>
        <p:grpSpPr bwMode="auto">
          <a:xfrm>
            <a:off x="6357397" y="2550843"/>
            <a:ext cx="914400" cy="490537"/>
            <a:chOff x="3501" y="1797"/>
            <a:chExt cx="694" cy="360"/>
          </a:xfrm>
        </p:grpSpPr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3501" y="1844"/>
              <a:ext cx="459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algn="r" eaLnBrk="1" hangingPunct="1"/>
              <a:r>
                <a:rPr lang="en-US" altLang="zh-CN" b="1">
                  <a:ea typeface="宋体" panose="02010600030101010101" pitchFamily="2" charset="-122"/>
                </a:rPr>
                <a:t>b:  </a:t>
              </a:r>
              <a:endParaRPr lang="en-US" altLang="zh-CN" b="1">
                <a:ea typeface="宋体" panose="02010600030101010101" pitchFamily="2" charset="-122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3833" y="1797"/>
              <a:ext cx="362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ea typeface="宋体" panose="02010600030101010101" pitchFamily="2" charset="-122"/>
                </a:rPr>
                <a:t>      </a:t>
              </a:r>
              <a:endParaRPr lang="en-US" altLang="zh-CN" b="1">
                <a:ea typeface="宋体" panose="02010600030101010101" pitchFamily="2" charset="-122"/>
              </a:endParaRPr>
            </a:p>
          </p:txBody>
        </p:sp>
      </p:grp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6182772" y="2960418"/>
            <a:ext cx="820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0000FF"/>
                </a:solidFill>
                <a:latin typeface="Arial Unicode MS" panose="020B0604020202020204" charset="-122"/>
                <a:ea typeface="楷体" panose="02010609060101010101" pitchFamily="49" charset="-122"/>
              </a:rPr>
              <a:t>2000 </a:t>
            </a:r>
            <a:endParaRPr lang="en-US" altLang="zh-CN" sz="2000" b="1">
              <a:solidFill>
                <a:srgbClr val="0000FF"/>
              </a:solidFill>
              <a:latin typeface="Arial Unicode MS" panose="020B0604020202020204" charset="-122"/>
              <a:ea typeface="楷体" panose="02010609060101010101" pitchFamily="49" charset="-122"/>
            </a:endParaRPr>
          </a:p>
        </p:txBody>
      </p:sp>
      <p:grpSp>
        <p:nvGrpSpPr>
          <p:cNvPr id="25" name="Group 21"/>
          <p:cNvGrpSpPr/>
          <p:nvPr/>
        </p:nvGrpSpPr>
        <p:grpSpPr bwMode="auto">
          <a:xfrm>
            <a:off x="6357397" y="1542780"/>
            <a:ext cx="914400" cy="490538"/>
            <a:chOff x="3501" y="1797"/>
            <a:chExt cx="694" cy="360"/>
          </a:xfrm>
        </p:grpSpPr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3501" y="1844"/>
              <a:ext cx="447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algn="r" eaLnBrk="1" hangingPunct="1"/>
              <a:r>
                <a:rPr lang="en-US" altLang="zh-CN" b="1">
                  <a:ea typeface="宋体" panose="02010600030101010101" pitchFamily="2" charset="-122"/>
                </a:rPr>
                <a:t>a:  </a:t>
              </a:r>
              <a:endParaRPr lang="en-US" altLang="zh-CN" b="1">
                <a:ea typeface="宋体" panose="02010600030101010101" pitchFamily="2" charset="-122"/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3833" y="1797"/>
              <a:ext cx="362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ea typeface="宋体" panose="02010600030101010101" pitchFamily="2" charset="-122"/>
                </a:rPr>
                <a:t>      </a:t>
              </a:r>
              <a:endParaRPr lang="en-US" altLang="zh-CN" b="1">
                <a:ea typeface="宋体" panose="02010600030101010101" pitchFamily="2" charset="-122"/>
              </a:endParaRPr>
            </a:p>
          </p:txBody>
        </p:sp>
      </p:grp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6182772" y="1952355"/>
            <a:ext cx="820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0000FF"/>
                </a:solidFill>
                <a:latin typeface="Arial Unicode MS" panose="020B0604020202020204" charset="-122"/>
                <a:ea typeface="楷体" panose="02010609060101010101" pitchFamily="49" charset="-122"/>
              </a:rPr>
              <a:t>1000 </a:t>
            </a:r>
            <a:endParaRPr lang="en-US" altLang="zh-CN" sz="2000" b="1">
              <a:solidFill>
                <a:srgbClr val="0000FF"/>
              </a:solidFill>
              <a:latin typeface="Arial Unicode MS" panose="020B0604020202020204" charset="-122"/>
              <a:ea typeface="楷体" panose="02010609060101010101" pitchFamily="49" charset="-122"/>
            </a:endParaRPr>
          </a:p>
        </p:txBody>
      </p:sp>
      <p:grpSp>
        <p:nvGrpSpPr>
          <p:cNvPr id="29" name="Group 25"/>
          <p:cNvGrpSpPr/>
          <p:nvPr/>
        </p:nvGrpSpPr>
        <p:grpSpPr bwMode="auto">
          <a:xfrm>
            <a:off x="6433597" y="3804968"/>
            <a:ext cx="3168650" cy="1309687"/>
            <a:chOff x="3606" y="2568"/>
            <a:chExt cx="1996" cy="749"/>
          </a:xfrm>
        </p:grpSpPr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3606" y="3071"/>
              <a:ext cx="1996" cy="246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endParaRPr lang="zh-CN" altLang="en-US">
                <a:ea typeface="楷体" panose="02010609060101010101" pitchFamily="49" charset="-122"/>
              </a:endParaRPr>
            </a:p>
          </p:txBody>
        </p:sp>
        <p:sp>
          <p:nvSpPr>
            <p:cNvPr id="31" name="Text Box 27"/>
            <p:cNvSpPr txBox="1">
              <a:spLocks noChangeArrowheads="1"/>
            </p:cNvSpPr>
            <p:nvPr/>
          </p:nvSpPr>
          <p:spPr bwMode="auto">
            <a:xfrm>
              <a:off x="3606" y="2568"/>
              <a:ext cx="1950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algn="r" eaLnBrk="1" hangingPunct="1"/>
              <a:r>
                <a:rPr lang="en-US" altLang="zh-CN" b="1">
                  <a:solidFill>
                    <a:srgbClr val="0000FF"/>
                  </a:solidFill>
                  <a:latin typeface="Arial Unicode MS" panose="020B0604020202020204" charset="-122"/>
                  <a:ea typeface="楷体" panose="02010609060101010101" pitchFamily="49" charset="-122"/>
                </a:rPr>
                <a:t>swap </a:t>
              </a:r>
              <a:r>
                <a:rPr lang="zh-CN" altLang="en-US" b="1">
                  <a:solidFill>
                    <a:srgbClr val="0000FF"/>
                  </a:solidFill>
                  <a:latin typeface="Arial Unicode MS" panose="020B0604020202020204" charset="-122"/>
                  <a:ea typeface="楷体" panose="02010609060101010101" pitchFamily="49" charset="-122"/>
                </a:rPr>
                <a:t>的空间  </a:t>
              </a:r>
              <a:endParaRPr lang="zh-CN" altLang="en-US" b="1">
                <a:solidFill>
                  <a:srgbClr val="0000FF"/>
                </a:solidFill>
                <a:latin typeface="Arial Unicode MS" panose="020B0604020202020204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6887622" y="5182918"/>
            <a:ext cx="10239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b="1">
                <a:ea typeface="宋体" panose="02010600030101010101" pitchFamily="2" charset="-122"/>
              </a:rPr>
              <a:t>temp: </a:t>
            </a:r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7751222" y="5232130"/>
            <a:ext cx="6921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 eaLnBrk="1" hangingPunct="1"/>
            <a:r>
              <a:rPr lang="en-US" altLang="zh-CN" b="1">
                <a:ea typeface="宋体" panose="02010600030101010101" pitchFamily="2" charset="-122"/>
              </a:rPr>
              <a:t>? </a:t>
            </a:r>
            <a:endParaRPr lang="en-US" altLang="zh-CN" b="1">
              <a:ea typeface="宋体" panose="02010600030101010101" pitchFamily="2" charset="-122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7197185" y="5603605"/>
            <a:ext cx="820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0000FF"/>
                </a:solidFill>
                <a:latin typeface="Arial Unicode MS" panose="020B0604020202020204" charset="-122"/>
                <a:ea typeface="楷体" panose="02010609060101010101" pitchFamily="49" charset="-122"/>
              </a:rPr>
              <a:t>7000 </a:t>
            </a:r>
            <a:endParaRPr lang="en-US" altLang="zh-CN" sz="2000" b="1">
              <a:solidFill>
                <a:srgbClr val="0000FF"/>
              </a:solidFill>
              <a:latin typeface="Arial Unicode MS" panose="020B0604020202020204" charset="-122"/>
              <a:ea typeface="楷体" panose="02010609060101010101" pitchFamily="49" charset="-122"/>
            </a:endParaRPr>
          </a:p>
        </p:txBody>
      </p:sp>
      <p:grpSp>
        <p:nvGrpSpPr>
          <p:cNvPr id="35" name="Group 31"/>
          <p:cNvGrpSpPr/>
          <p:nvPr/>
        </p:nvGrpSpPr>
        <p:grpSpPr bwMode="auto">
          <a:xfrm>
            <a:off x="6647910" y="4314555"/>
            <a:ext cx="1009650" cy="490538"/>
            <a:chOff x="4430" y="2183"/>
            <a:chExt cx="899" cy="360"/>
          </a:xfrm>
        </p:grpSpPr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4430" y="2230"/>
              <a:ext cx="455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en-US" altLang="zh-CN" b="1">
                  <a:ea typeface="宋体" panose="02010600030101010101" pitchFamily="2" charset="-122"/>
                </a:rPr>
                <a:t>x: </a:t>
              </a:r>
              <a:endParaRPr lang="en-US" altLang="zh-CN" b="1">
                <a:ea typeface="宋体" panose="02010600030101010101" pitchFamily="2" charset="-122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4734" y="2183"/>
              <a:ext cx="595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ea typeface="宋体" panose="02010600030101010101" pitchFamily="2" charset="-122"/>
                </a:rPr>
                <a:t> 20 </a:t>
              </a:r>
              <a:endParaRPr lang="en-US" altLang="zh-CN" b="1">
                <a:ea typeface="宋体" panose="02010600030101010101" pitchFamily="2" charset="-122"/>
              </a:endParaRPr>
            </a:p>
          </p:txBody>
        </p:sp>
      </p:grp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6432010" y="4722543"/>
            <a:ext cx="820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0000FF"/>
                </a:solidFill>
                <a:latin typeface="Arial Unicode MS" panose="020B0604020202020204" charset="-122"/>
                <a:ea typeface="楷体" panose="02010609060101010101" pitchFamily="49" charset="-122"/>
              </a:rPr>
              <a:t>5000 </a:t>
            </a:r>
            <a:endParaRPr lang="en-US" altLang="zh-CN" sz="2000" b="1">
              <a:solidFill>
                <a:srgbClr val="0000FF"/>
              </a:solidFill>
              <a:latin typeface="Arial Unicode MS" panose="020B0604020202020204" charset="-122"/>
              <a:ea typeface="楷体" panose="02010609060101010101" pitchFamily="49" charset="-122"/>
            </a:endParaRPr>
          </a:p>
        </p:txBody>
      </p:sp>
      <p:grpSp>
        <p:nvGrpSpPr>
          <p:cNvPr id="39" name="Group 35"/>
          <p:cNvGrpSpPr/>
          <p:nvPr/>
        </p:nvGrpSpPr>
        <p:grpSpPr bwMode="auto">
          <a:xfrm>
            <a:off x="8232235" y="4308205"/>
            <a:ext cx="1009650" cy="490538"/>
            <a:chOff x="4430" y="2183"/>
            <a:chExt cx="899" cy="360"/>
          </a:xfrm>
        </p:grpSpPr>
        <p:sp>
          <p:nvSpPr>
            <p:cNvPr id="40" name="Text Box 36"/>
            <p:cNvSpPr txBox="1">
              <a:spLocks noChangeArrowheads="1"/>
            </p:cNvSpPr>
            <p:nvPr/>
          </p:nvSpPr>
          <p:spPr bwMode="auto">
            <a:xfrm>
              <a:off x="4430" y="2230"/>
              <a:ext cx="455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en-US" altLang="zh-CN" b="1">
                  <a:ea typeface="宋体" panose="02010600030101010101" pitchFamily="2" charset="-122"/>
                </a:rPr>
                <a:t>y: </a:t>
              </a:r>
              <a:endParaRPr lang="en-US" altLang="zh-CN" b="1">
                <a:ea typeface="宋体" panose="02010600030101010101" pitchFamily="2" charset="-122"/>
              </a:endParaRPr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4734" y="2183"/>
              <a:ext cx="595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ea typeface="宋体" panose="02010600030101010101" pitchFamily="2" charset="-122"/>
                </a:rPr>
                <a:t> 30 </a:t>
              </a:r>
              <a:endParaRPr lang="en-US" altLang="zh-CN" b="1">
                <a:ea typeface="宋体" panose="02010600030101010101" pitchFamily="2" charset="-122"/>
              </a:endParaRPr>
            </a:p>
          </p:txBody>
        </p:sp>
      </p:grpSp>
      <p:sp>
        <p:nvSpPr>
          <p:cNvPr id="42" name="Text Box 38"/>
          <p:cNvSpPr txBox="1">
            <a:spLocks noChangeArrowheads="1"/>
          </p:cNvSpPr>
          <p:nvPr/>
        </p:nvSpPr>
        <p:spPr bwMode="auto">
          <a:xfrm>
            <a:off x="8016335" y="4716193"/>
            <a:ext cx="820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0000FF"/>
                </a:solidFill>
                <a:latin typeface="Arial Unicode MS" panose="020B0604020202020204" charset="-122"/>
                <a:ea typeface="楷体" panose="02010609060101010101" pitchFamily="49" charset="-122"/>
              </a:rPr>
              <a:t>6000 </a:t>
            </a:r>
            <a:endParaRPr lang="en-US" altLang="zh-CN" sz="2000" b="1">
              <a:solidFill>
                <a:srgbClr val="0000FF"/>
              </a:solidFill>
              <a:latin typeface="Arial Unicode MS" panose="020B0604020202020204" charset="-122"/>
              <a:ea typeface="楷体" panose="02010609060101010101" pitchFamily="49" charset="-122"/>
            </a:endParaRPr>
          </a:p>
        </p:txBody>
      </p:sp>
      <p:sp>
        <p:nvSpPr>
          <p:cNvPr id="43" name="Freeform 39"/>
          <p:cNvSpPr/>
          <p:nvPr/>
        </p:nvSpPr>
        <p:spPr bwMode="auto">
          <a:xfrm>
            <a:off x="6008756" y="1686444"/>
            <a:ext cx="1023937" cy="2949034"/>
          </a:xfrm>
          <a:custGeom>
            <a:avLst/>
            <a:gdLst>
              <a:gd name="T0" fmla="*/ 904875 w 860"/>
              <a:gd name="T1" fmla="*/ 0 h 1603"/>
              <a:gd name="T2" fmla="*/ 76200 w 860"/>
              <a:gd name="T3" fmla="*/ 168538 h 1603"/>
              <a:gd name="T4" fmla="*/ 1365250 w 860"/>
              <a:gd name="T5" fmla="*/ 430887 h 160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0" h="1603">
                <a:moveTo>
                  <a:pt x="570" y="0"/>
                </a:moveTo>
                <a:cubicBezTo>
                  <a:pt x="483" y="104"/>
                  <a:pt x="0" y="360"/>
                  <a:pt x="48" y="627"/>
                </a:cubicBezTo>
                <a:cubicBezTo>
                  <a:pt x="96" y="894"/>
                  <a:pt x="691" y="1400"/>
                  <a:pt x="860" y="1603"/>
                </a:cubicBezTo>
              </a:path>
            </a:pathLst>
          </a:custGeom>
          <a:noFill/>
          <a:ln w="6350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  <p:sp>
        <p:nvSpPr>
          <p:cNvPr id="44" name="Freeform 40"/>
          <p:cNvSpPr/>
          <p:nvPr/>
        </p:nvSpPr>
        <p:spPr bwMode="auto">
          <a:xfrm>
            <a:off x="7288280" y="3084243"/>
            <a:ext cx="1521805" cy="973679"/>
          </a:xfrm>
          <a:custGeom>
            <a:avLst/>
            <a:gdLst>
              <a:gd name="T0" fmla="*/ 0 w 1228"/>
              <a:gd name="T1" fmla="*/ 0 h 940"/>
              <a:gd name="T2" fmla="*/ 1762125 w 1228"/>
              <a:gd name="T3" fmla="*/ 430887 h 9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28" h="940">
                <a:moveTo>
                  <a:pt x="0" y="0"/>
                </a:moveTo>
                <a:cubicBezTo>
                  <a:pt x="205" y="157"/>
                  <a:pt x="972" y="744"/>
                  <a:pt x="1228" y="940"/>
                </a:cubicBezTo>
              </a:path>
            </a:pathLst>
          </a:custGeom>
          <a:noFill/>
          <a:ln w="6350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  <p:grpSp>
        <p:nvGrpSpPr>
          <p:cNvPr id="45" name="Group 41"/>
          <p:cNvGrpSpPr/>
          <p:nvPr/>
        </p:nvGrpSpPr>
        <p:grpSpPr bwMode="auto">
          <a:xfrm>
            <a:off x="6649497" y="4020868"/>
            <a:ext cx="2735263" cy="1835150"/>
            <a:chOff x="567" y="3294"/>
            <a:chExt cx="1497" cy="862"/>
          </a:xfrm>
        </p:grpSpPr>
        <p:sp>
          <p:nvSpPr>
            <p:cNvPr id="46" name="Line 42"/>
            <p:cNvSpPr>
              <a:spLocks noChangeShapeType="1"/>
            </p:cNvSpPr>
            <p:nvPr/>
          </p:nvSpPr>
          <p:spPr bwMode="auto">
            <a:xfrm>
              <a:off x="567" y="3339"/>
              <a:ext cx="1497" cy="8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 flipV="1">
              <a:off x="612" y="3294"/>
              <a:ext cx="1452" cy="8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48" name="Group 44"/>
          <p:cNvGrpSpPr/>
          <p:nvPr/>
        </p:nvGrpSpPr>
        <p:grpSpPr bwMode="auto">
          <a:xfrm>
            <a:off x="7795672" y="5351193"/>
            <a:ext cx="1301750" cy="511175"/>
            <a:chOff x="3061" y="2568"/>
            <a:chExt cx="820" cy="322"/>
          </a:xfrm>
        </p:grpSpPr>
        <p:sp>
          <p:nvSpPr>
            <p:cNvPr id="49" name="Line 45"/>
            <p:cNvSpPr>
              <a:spLocks noChangeShapeType="1"/>
            </p:cNvSpPr>
            <p:nvPr/>
          </p:nvSpPr>
          <p:spPr bwMode="auto">
            <a:xfrm>
              <a:off x="3061" y="2568"/>
              <a:ext cx="454" cy="136"/>
            </a:xfrm>
            <a:prstGeom prst="line">
              <a:avLst/>
            </a:prstGeom>
            <a:noFill/>
            <a:ln w="63500" cmpd="dbl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Text Box 46"/>
            <p:cNvSpPr txBox="1">
              <a:spLocks noChangeArrowheads="1"/>
            </p:cNvSpPr>
            <p:nvPr/>
          </p:nvSpPr>
          <p:spPr bwMode="auto">
            <a:xfrm>
              <a:off x="3373" y="2621"/>
              <a:ext cx="50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FF0000"/>
                  </a:solidFill>
                  <a:ea typeface="宋体" panose="02010600030101010101" pitchFamily="2" charset="-122"/>
                </a:rPr>
                <a:t>   20 </a:t>
              </a:r>
              <a:endParaRPr lang="en-US" altLang="zh-CN" b="1">
                <a:solidFill>
                  <a:srgbClr val="FF0000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51" name="Text Box 47"/>
          <p:cNvSpPr txBox="1">
            <a:spLocks noChangeArrowheads="1"/>
          </p:cNvSpPr>
          <p:nvPr/>
        </p:nvSpPr>
        <p:spPr bwMode="auto">
          <a:xfrm>
            <a:off x="2356897" y="4990830"/>
            <a:ext cx="2130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400" b="1">
                <a:ea typeface="宋体" panose="02010600030101010101" pitchFamily="2" charset="-122"/>
              </a:rPr>
              <a:t>swap(p1,p2); </a:t>
            </a:r>
            <a:endParaRPr lang="en-US" altLang="zh-CN" sz="2400" b="1">
              <a:ea typeface="宋体" panose="02010600030101010101" pitchFamily="2" charset="-122"/>
            </a:endParaRPr>
          </a:p>
        </p:txBody>
      </p:sp>
      <p:sp>
        <p:nvSpPr>
          <p:cNvPr id="52" name="AutoShape 48"/>
          <p:cNvSpPr>
            <a:spLocks noChangeArrowheads="1"/>
          </p:cNvSpPr>
          <p:nvPr/>
        </p:nvSpPr>
        <p:spPr bwMode="auto">
          <a:xfrm>
            <a:off x="3409410" y="1463405"/>
            <a:ext cx="2768600" cy="2520950"/>
          </a:xfrm>
          <a:prstGeom prst="wedgeRoundRectCallout">
            <a:avLst>
              <a:gd name="adj1" fmla="val -65023"/>
              <a:gd name="adj2" fmla="val 10074"/>
              <a:gd name="adj3" fmla="val 16667"/>
            </a:avLst>
          </a:prstGeom>
          <a:solidFill>
            <a:srgbClr val="FFCCFF"/>
          </a:solidFill>
          <a:ln w="9525" algn="ctr">
            <a:solidFill>
              <a:srgbClr val="CC99FF"/>
            </a:solidFill>
            <a:miter lim="800000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lIns="0" rIns="0"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 eaLnBrk="1" hangingPunct="1"/>
            <a:r>
              <a:rPr lang="zh-CN" altLang="en-US" sz="2400" b="1">
                <a:latin typeface="Arial Unicode MS" panose="020B0604020202020204" charset="-122"/>
                <a:ea typeface="楷体" panose="02010609060101010101" pitchFamily="49" charset="-122"/>
              </a:rPr>
              <a:t>仍未交换</a:t>
            </a:r>
            <a:r>
              <a:rPr lang="en-US" altLang="zh-CN" sz="2400" b="1">
                <a:solidFill>
                  <a:srgbClr val="0000FF"/>
                </a:solidFill>
                <a:latin typeface="Arial Unicode MS" panose="020B0604020202020204" charset="-122"/>
                <a:ea typeface="楷体" panose="02010609060101010101" pitchFamily="49" charset="-122"/>
              </a:rPr>
              <a:t>a</a:t>
            </a:r>
            <a:r>
              <a:rPr lang="zh-CN" altLang="en-US" sz="2400" b="1">
                <a:solidFill>
                  <a:srgbClr val="0000FF"/>
                </a:solidFill>
                <a:latin typeface="Arial Unicode MS" panose="020B0604020202020204" charset="-122"/>
                <a:ea typeface="楷体" panose="02010609060101010101" pitchFamily="49" charset="-122"/>
              </a:rPr>
              <a:t>、</a:t>
            </a:r>
            <a:r>
              <a:rPr lang="en-US" altLang="zh-CN" sz="2400" b="1">
                <a:solidFill>
                  <a:srgbClr val="0000FF"/>
                </a:solidFill>
                <a:latin typeface="Arial Unicode MS" panose="020B0604020202020204" charset="-122"/>
                <a:ea typeface="楷体" panose="02010609060101010101" pitchFamily="49" charset="-122"/>
              </a:rPr>
              <a:t>b </a:t>
            </a:r>
            <a:endParaRPr lang="en-US" altLang="zh-CN" sz="2400" b="1">
              <a:latin typeface="Arial Unicode MS" panose="020B0604020202020204" charset="-122"/>
              <a:ea typeface="楷体" panose="02010609060101010101" pitchFamily="49" charset="-122"/>
            </a:endParaRPr>
          </a:p>
          <a:p>
            <a:pPr algn="ctr" eaLnBrk="1" hangingPunct="1"/>
            <a:r>
              <a:rPr lang="zh-CN" altLang="en-US" sz="2400" b="1">
                <a:latin typeface="Arial Unicode MS" panose="020B0604020202020204" charset="-122"/>
                <a:ea typeface="楷体" panose="02010609060101010101" pitchFamily="49" charset="-122"/>
              </a:rPr>
              <a:t>普通变量做参数，更是</a:t>
            </a:r>
            <a:r>
              <a:rPr lang="zh-CN" altLang="en-US" sz="2400" b="1">
                <a:solidFill>
                  <a:srgbClr val="0000FF"/>
                </a:solidFill>
                <a:latin typeface="Arial Unicode MS" panose="020B0604020202020204" charset="-122"/>
                <a:ea typeface="楷体" panose="02010609060101010101" pitchFamily="49" charset="-122"/>
              </a:rPr>
              <a:t>单向值传递 </a:t>
            </a:r>
            <a:r>
              <a:rPr lang="en-US" altLang="zh-CN" sz="2400" b="1">
                <a:solidFill>
                  <a:srgbClr val="0000FF"/>
                </a:solidFill>
                <a:latin typeface="Arial Unicode MS" panose="020B0604020202020204" charset="-122"/>
                <a:ea typeface="楷体" panose="02010609060101010101" pitchFamily="49" charset="-122"/>
              </a:rPr>
              <a:t>(</a:t>
            </a:r>
            <a:r>
              <a:rPr lang="zh-CN" altLang="en-US" sz="2400" b="1">
                <a:solidFill>
                  <a:srgbClr val="0000FF"/>
                </a:solidFill>
                <a:latin typeface="Arial Unicode MS" panose="020B0604020202020204" charset="-122"/>
                <a:ea typeface="楷体" panose="02010609060101010101" pitchFamily="49" charset="-122"/>
              </a:rPr>
              <a:t>传数据本身</a:t>
            </a:r>
            <a:r>
              <a:rPr lang="en-US" altLang="zh-CN" sz="2400" b="1">
                <a:solidFill>
                  <a:srgbClr val="0000FF"/>
                </a:solidFill>
                <a:latin typeface="Arial Unicode MS" panose="020B0604020202020204" charset="-122"/>
                <a:ea typeface="楷体" panose="02010609060101010101" pitchFamily="49" charset="-122"/>
              </a:rPr>
              <a:t>)</a:t>
            </a:r>
            <a:r>
              <a:rPr lang="zh-CN" altLang="en-US" sz="2400" b="1">
                <a:latin typeface="Arial Unicode MS" panose="020B0604020202020204" charset="-122"/>
                <a:ea typeface="楷体" panose="02010609060101010101" pitchFamily="49" charset="-122"/>
              </a:rPr>
              <a:t>， </a:t>
            </a:r>
            <a:r>
              <a:rPr lang="en-US" altLang="zh-CN" sz="2400" b="1">
                <a:solidFill>
                  <a:srgbClr val="660066"/>
                </a:solidFill>
                <a:latin typeface="Arial Unicode MS" panose="020B0604020202020204" charset="-122"/>
                <a:ea typeface="楷体" panose="02010609060101010101" pitchFamily="49" charset="-122"/>
              </a:rPr>
              <a:t>swap</a:t>
            </a:r>
            <a:r>
              <a:rPr lang="zh-CN" altLang="en-US" sz="2400" b="1">
                <a:latin typeface="Arial Unicode MS" panose="020B0604020202020204" charset="-122"/>
                <a:ea typeface="楷体" panose="02010609060101010101" pitchFamily="49" charset="-122"/>
              </a:rPr>
              <a:t>中修改</a:t>
            </a:r>
            <a:r>
              <a:rPr lang="en-US" altLang="zh-CN" sz="2400" b="1">
                <a:solidFill>
                  <a:srgbClr val="FF0000"/>
                </a:solidFill>
                <a:latin typeface="Arial Unicode MS" panose="020B0604020202020204" charset="-122"/>
                <a:ea typeface="楷体" panose="02010609060101010101" pitchFamily="49" charset="-122"/>
              </a:rPr>
              <a:t>x</a:t>
            </a:r>
            <a:r>
              <a:rPr lang="zh-CN" altLang="en-US" sz="2400" b="1">
                <a:solidFill>
                  <a:srgbClr val="FF0000"/>
                </a:solidFill>
                <a:latin typeface="Arial Unicode MS" panose="020B0604020202020204" charset="-122"/>
                <a:ea typeface="楷体" panose="02010609060101010101" pitchFamily="49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Arial Unicode MS" panose="020B0604020202020204" charset="-122"/>
                <a:ea typeface="楷体" panose="02010609060101010101" pitchFamily="49" charset="-122"/>
              </a:rPr>
              <a:t>y </a:t>
            </a:r>
            <a:r>
              <a:rPr lang="zh-CN" altLang="en-US" sz="2400" b="1">
                <a:latin typeface="Arial Unicode MS" panose="020B0604020202020204" charset="-122"/>
                <a:ea typeface="楷体" panose="02010609060101010101" pitchFamily="49" charset="-122"/>
              </a:rPr>
              <a:t>不会影响</a:t>
            </a:r>
            <a:r>
              <a:rPr lang="en-US" altLang="zh-CN" sz="2400" b="1">
                <a:solidFill>
                  <a:srgbClr val="0000FF"/>
                </a:solidFill>
                <a:latin typeface="Arial Unicode MS" panose="020B0604020202020204" charset="-122"/>
                <a:ea typeface="楷体" panose="02010609060101010101" pitchFamily="49" charset="-122"/>
              </a:rPr>
              <a:t>a</a:t>
            </a:r>
            <a:r>
              <a:rPr lang="zh-CN" altLang="en-US" sz="2400" b="1">
                <a:solidFill>
                  <a:srgbClr val="0000FF"/>
                </a:solidFill>
                <a:latin typeface="Arial Unicode MS" panose="020B0604020202020204" charset="-122"/>
                <a:ea typeface="楷体" panose="02010609060101010101" pitchFamily="49" charset="-122"/>
              </a:rPr>
              <a:t>、</a:t>
            </a:r>
            <a:r>
              <a:rPr lang="en-US" altLang="zh-CN" sz="2400" b="1">
                <a:solidFill>
                  <a:srgbClr val="0000FF"/>
                </a:solidFill>
                <a:latin typeface="Arial Unicode MS" panose="020B0604020202020204" charset="-122"/>
                <a:ea typeface="楷体" panose="02010609060101010101" pitchFamily="49" charset="-122"/>
              </a:rPr>
              <a:t>b</a:t>
            </a:r>
            <a:endParaRPr lang="en-US" altLang="zh-CN" sz="2400" b="1">
              <a:latin typeface="Arial Unicode MS" panose="020B0604020202020204" charset="-122"/>
              <a:ea typeface="楷体" panose="02010609060101010101" pitchFamily="49" charset="-122"/>
            </a:endParaRPr>
          </a:p>
        </p:txBody>
      </p:sp>
      <p:sp>
        <p:nvSpPr>
          <p:cNvPr id="53" name="Text Box 49"/>
          <p:cNvSpPr txBox="1">
            <a:spLocks noChangeArrowheads="1"/>
          </p:cNvSpPr>
          <p:nvPr/>
        </p:nvSpPr>
        <p:spPr bwMode="auto">
          <a:xfrm>
            <a:off x="2356897" y="4990830"/>
            <a:ext cx="1858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swap(a, b);</a:t>
            </a:r>
            <a:r>
              <a:rPr lang="en-US" altLang="zh-CN" sz="2400" b="1">
                <a:ea typeface="宋体" panose="02010600030101010101" pitchFamily="2" charset="-122"/>
              </a:rPr>
              <a:t> </a:t>
            </a:r>
            <a:endParaRPr lang="en-US" altLang="zh-CN" sz="2400" b="1">
              <a:ea typeface="宋体" panose="02010600030101010101" pitchFamily="2" charset="-122"/>
            </a:endParaRPr>
          </a:p>
        </p:txBody>
      </p:sp>
      <p:grpSp>
        <p:nvGrpSpPr>
          <p:cNvPr id="54" name="Group 50"/>
          <p:cNvGrpSpPr/>
          <p:nvPr/>
        </p:nvGrpSpPr>
        <p:grpSpPr bwMode="auto">
          <a:xfrm>
            <a:off x="7225760" y="4416155"/>
            <a:ext cx="795337" cy="433388"/>
            <a:chOff x="839" y="3203"/>
            <a:chExt cx="603" cy="319"/>
          </a:xfrm>
        </p:grpSpPr>
        <p:sp>
          <p:nvSpPr>
            <p:cNvPr id="55" name="Line 51"/>
            <p:cNvSpPr>
              <a:spLocks noChangeShapeType="1"/>
            </p:cNvSpPr>
            <p:nvPr/>
          </p:nvSpPr>
          <p:spPr bwMode="auto">
            <a:xfrm>
              <a:off x="839" y="3203"/>
              <a:ext cx="181" cy="182"/>
            </a:xfrm>
            <a:prstGeom prst="line">
              <a:avLst/>
            </a:prstGeom>
            <a:noFill/>
            <a:ln w="63500" cmpd="dbl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Text Box 52"/>
            <p:cNvSpPr txBox="1">
              <a:spLocks noChangeArrowheads="1"/>
            </p:cNvSpPr>
            <p:nvPr/>
          </p:nvSpPr>
          <p:spPr bwMode="auto">
            <a:xfrm>
              <a:off x="1008" y="3208"/>
              <a:ext cx="434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FF0000"/>
                  </a:solidFill>
                  <a:ea typeface="宋体" panose="02010600030101010101" pitchFamily="2" charset="-122"/>
                </a:rPr>
                <a:t>30 </a:t>
              </a:r>
              <a:endParaRPr lang="en-US" altLang="zh-CN" b="1">
                <a:solidFill>
                  <a:srgbClr val="FF0000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7" name="Group 53"/>
          <p:cNvGrpSpPr/>
          <p:nvPr/>
        </p:nvGrpSpPr>
        <p:grpSpPr bwMode="auto">
          <a:xfrm>
            <a:off x="8810085" y="4416155"/>
            <a:ext cx="795337" cy="433388"/>
            <a:chOff x="839" y="3203"/>
            <a:chExt cx="603" cy="319"/>
          </a:xfrm>
        </p:grpSpPr>
        <p:sp>
          <p:nvSpPr>
            <p:cNvPr id="58" name="Line 54"/>
            <p:cNvSpPr>
              <a:spLocks noChangeShapeType="1"/>
            </p:cNvSpPr>
            <p:nvPr/>
          </p:nvSpPr>
          <p:spPr bwMode="auto">
            <a:xfrm>
              <a:off x="839" y="3203"/>
              <a:ext cx="181" cy="182"/>
            </a:xfrm>
            <a:prstGeom prst="line">
              <a:avLst/>
            </a:prstGeom>
            <a:noFill/>
            <a:ln w="63500" cmpd="dbl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Text Box 55"/>
            <p:cNvSpPr txBox="1">
              <a:spLocks noChangeArrowheads="1"/>
            </p:cNvSpPr>
            <p:nvPr/>
          </p:nvSpPr>
          <p:spPr bwMode="auto">
            <a:xfrm>
              <a:off x="1008" y="3208"/>
              <a:ext cx="434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FF0000"/>
                  </a:solidFill>
                  <a:ea typeface="宋体" panose="02010600030101010101" pitchFamily="2" charset="-122"/>
                </a:rPr>
                <a:t>20 </a:t>
              </a:r>
              <a:endParaRPr lang="en-US" altLang="zh-CN" b="1">
                <a:solidFill>
                  <a:srgbClr val="FF0000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60" name="Text Box 56"/>
          <p:cNvSpPr txBox="1">
            <a:spLocks noChangeArrowheads="1"/>
          </p:cNvSpPr>
          <p:nvPr/>
        </p:nvSpPr>
        <p:spPr bwMode="auto">
          <a:xfrm>
            <a:off x="6795547" y="1534843"/>
            <a:ext cx="5730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b="1">
                <a:ea typeface="宋体" panose="02010600030101010101" pitchFamily="2" charset="-122"/>
              </a:rPr>
              <a:t>20</a:t>
            </a:r>
            <a:r>
              <a:rPr lang="en-US" altLang="zh-CN" b="1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endParaRPr lang="en-US" altLang="zh-CN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61" name="Text Box 57"/>
          <p:cNvSpPr txBox="1">
            <a:spLocks noChangeArrowheads="1"/>
          </p:cNvSpPr>
          <p:nvPr/>
        </p:nvSpPr>
        <p:spPr bwMode="auto">
          <a:xfrm>
            <a:off x="6795547" y="2549255"/>
            <a:ext cx="5730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b="1">
                <a:ea typeface="宋体" panose="02010600030101010101" pitchFamily="2" charset="-122"/>
              </a:rPr>
              <a:t>30</a:t>
            </a:r>
            <a:r>
              <a:rPr lang="en-US" altLang="zh-CN" b="1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endParaRPr lang="en-US" altLang="zh-CN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62" name="Text Box 58"/>
          <p:cNvSpPr txBox="1">
            <a:spLocks noChangeArrowheads="1"/>
          </p:cNvSpPr>
          <p:nvPr/>
        </p:nvSpPr>
        <p:spPr bwMode="auto">
          <a:xfrm>
            <a:off x="5065172" y="4992418"/>
            <a:ext cx="1439863" cy="1285875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tIns="90000" bIns="9000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chemeClr val="bg1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_ </a:t>
            </a:r>
            <a:endParaRPr lang="en-US" altLang="zh-CN" sz="2400" b="1">
              <a:solidFill>
                <a:schemeClr val="bg1"/>
              </a:solidFill>
              <a:latin typeface="Courier New" panose="02070309020205020404" pitchFamily="49" charset="0"/>
              <a:ea typeface="宋体" panose="02010600030101010101" pitchFamily="2" charset="-122"/>
            </a:endParaRPr>
          </a:p>
          <a:p>
            <a:pPr eaLnBrk="1" hangingPunct="1"/>
            <a:endParaRPr lang="en-US" altLang="zh-CN" sz="2400" b="1">
              <a:solidFill>
                <a:schemeClr val="bg1"/>
              </a:solidFill>
              <a:latin typeface="Courier New" panose="02070309020205020404" pitchFamily="49" charset="0"/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 b="1">
                <a:solidFill>
                  <a:schemeClr val="bg1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</a:t>
            </a:r>
            <a:endParaRPr lang="en-US" altLang="zh-CN" sz="2400" b="1">
              <a:solidFill>
                <a:schemeClr val="bg1"/>
              </a:solidFill>
              <a:latin typeface="Courier New" panose="02070309020205020404" pitchFamily="49" charset="0"/>
              <a:ea typeface="宋体" panose="02010600030101010101" pitchFamily="2" charset="-122"/>
            </a:endParaRPr>
          </a:p>
        </p:txBody>
      </p:sp>
      <p:sp>
        <p:nvSpPr>
          <p:cNvPr id="63" name="Text Box 59"/>
          <p:cNvSpPr txBox="1">
            <a:spLocks noChangeArrowheads="1"/>
          </p:cNvSpPr>
          <p:nvPr/>
        </p:nvSpPr>
        <p:spPr bwMode="auto">
          <a:xfrm>
            <a:off x="5065172" y="4992418"/>
            <a:ext cx="1439863" cy="1285875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tIns="90000" bIns="9000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chemeClr val="bg1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20,30</a:t>
            </a:r>
            <a:endParaRPr lang="en-US" altLang="zh-CN" sz="2400" b="1">
              <a:solidFill>
                <a:schemeClr val="bg1"/>
              </a:solidFill>
              <a:latin typeface="Courier New" panose="02070309020205020404" pitchFamily="49" charset="0"/>
              <a:ea typeface="宋体" panose="02010600030101010101" pitchFamily="2" charset="-122"/>
            </a:endParaRPr>
          </a:p>
          <a:p>
            <a:pPr eaLnBrk="1" hangingPunct="1"/>
            <a:endParaRPr lang="en-US" altLang="zh-CN" sz="2400" b="1">
              <a:solidFill>
                <a:schemeClr val="bg1"/>
              </a:solidFill>
              <a:latin typeface="Courier New" panose="02070309020205020404" pitchFamily="49" charset="0"/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 b="1">
                <a:solidFill>
                  <a:schemeClr val="bg1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 </a:t>
            </a:r>
            <a:endParaRPr lang="en-US" altLang="zh-CN" sz="2400" b="1">
              <a:solidFill>
                <a:schemeClr val="bg1"/>
              </a:solidFill>
              <a:latin typeface="Courier New" panose="02070309020205020404" pitchFamily="49" charset="0"/>
              <a:ea typeface="宋体" panose="02010600030101010101" pitchFamily="2" charset="-122"/>
            </a:endParaRPr>
          </a:p>
        </p:txBody>
      </p:sp>
      <p:sp>
        <p:nvSpPr>
          <p:cNvPr id="64" name="Text Box 60"/>
          <p:cNvSpPr txBox="1">
            <a:spLocks noChangeArrowheads="1"/>
          </p:cNvSpPr>
          <p:nvPr/>
        </p:nvSpPr>
        <p:spPr bwMode="auto">
          <a:xfrm>
            <a:off x="5065172" y="4992418"/>
            <a:ext cx="1439863" cy="1285875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tIns="90000" bIns="9000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chemeClr val="bg1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20,30</a:t>
            </a:r>
            <a:endParaRPr lang="en-US" altLang="zh-CN" sz="2400" b="1">
              <a:solidFill>
                <a:schemeClr val="bg1"/>
              </a:solidFill>
              <a:latin typeface="Courier New" panose="02070309020205020404" pitchFamily="49" charset="0"/>
              <a:ea typeface="宋体" panose="02010600030101010101" pitchFamily="2" charset="-122"/>
            </a:endParaRPr>
          </a:p>
          <a:p>
            <a:pPr eaLnBrk="1" hangingPunct="1"/>
            <a:endParaRPr lang="en-US" altLang="zh-CN" sz="2400" b="1">
              <a:solidFill>
                <a:schemeClr val="bg1"/>
              </a:solidFill>
              <a:latin typeface="Courier New" panose="02070309020205020404" pitchFamily="49" charset="0"/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400" b="1">
                <a:solidFill>
                  <a:schemeClr val="bg1"/>
                </a:solidFill>
                <a:latin typeface="Courier New" panose="02070309020205020404" pitchFamily="49" charset="0"/>
                <a:ea typeface="宋体" panose="02010600030101010101" pitchFamily="2" charset="-122"/>
              </a:rPr>
              <a:t>20,30 </a:t>
            </a:r>
            <a:endParaRPr lang="en-US" altLang="zh-CN" sz="2400" b="1">
              <a:solidFill>
                <a:schemeClr val="bg1"/>
              </a:solidFill>
              <a:latin typeface="Courier New" panose="02070309020205020404" pitchFamily="49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20" grpId="0"/>
      <p:bldP spid="24" grpId="0"/>
      <p:bldP spid="28" grpId="0"/>
      <p:bldP spid="32" grpId="0"/>
      <p:bldP spid="33" grpId="0" animBg="1"/>
      <p:bldP spid="34" grpId="0"/>
      <p:bldP spid="38" grpId="0"/>
      <p:bldP spid="42" grpId="0"/>
      <p:bldP spid="51" grpId="0"/>
      <p:bldP spid="52" grpId="0" animBg="1"/>
      <p:bldP spid="53" grpId="0"/>
      <p:bldP spid="60" grpId="0"/>
      <p:bldP spid="61" grpId="0"/>
      <p:bldP spid="62" grpId="0" animBg="1"/>
      <p:bldP spid="63" grpId="0" animBg="1"/>
      <p:bldP spid="6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694" y="721296"/>
            <a:ext cx="3803183" cy="55064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335" y="721296"/>
            <a:ext cx="4229100" cy="5638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536504"/>
            <a:ext cx="3133725" cy="1600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885" y="4737100"/>
            <a:ext cx="3095625" cy="161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68029" y="652071"/>
            <a:ext cx="7200089" cy="577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下面程序段的输出结果是</a:t>
            </a:r>
            <a:r>
              <a:rPr lang="zh-CN" altLang="en-US" sz="24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2#0#0#2#1#1#1#1#</a:t>
            </a:r>
            <a:endParaRPr lang="en-GB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#include&lt;</a:t>
            </a:r>
            <a:r>
              <a:rPr lang="en-US" altLang="zh-CN" sz="1600" kern="1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stdio.h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&gt;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int x, y, z, w;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void </a:t>
            </a:r>
            <a:r>
              <a:rPr lang="en-US" altLang="zh-CN" sz="1600" kern="1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(int *y, int x){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static int w;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*y++; x++; w = x+*--y;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en-US" altLang="zh-CN" sz="1600" kern="1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printf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("%d#%d#%d#%</a:t>
            </a:r>
            <a:r>
              <a:rPr lang="en-US" altLang="zh-CN" sz="1600" kern="1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d#",x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,*</a:t>
            </a:r>
            <a:r>
              <a:rPr lang="en-US" altLang="zh-CN" sz="1600" kern="1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y,z,w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);}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int main(){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pl-PL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int x, y, z, w;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x=y=z=w=1;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do{ static int x=0;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</a:t>
            </a:r>
            <a:r>
              <a:rPr lang="en-US" altLang="zh-CN" sz="1600" kern="1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(&amp;x, y);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} while(0);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en-US" altLang="zh-CN" sz="1600" kern="1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printf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("%d#%d#%d#%d#",</a:t>
            </a:r>
            <a:r>
              <a:rPr lang="en-US" altLang="zh-CN" sz="1600" kern="1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x,y,z,w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);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return 0;}</a:t>
            </a:r>
            <a:endParaRPr lang="en-GB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6094" y="1311904"/>
            <a:ext cx="5511884" cy="29947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721" y="3768725"/>
            <a:ext cx="3143250" cy="2952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14527" y="1122829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假设一个整数占据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个字节，一个指针占据</a:t>
            </a:r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个字节请问下面程序是输出是</a:t>
            </a:r>
            <a:r>
              <a:rPr lang="zh-CN" altLang="en-US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</a:t>
            </a:r>
            <a:endParaRPr lang="en-GB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#include &lt;</a:t>
            </a:r>
            <a:r>
              <a:rPr lang="en-GB" altLang="zh-CN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stdio.h</a:t>
            </a:r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&gt;</a:t>
            </a:r>
            <a:endParaRPr lang="en-GB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int fun()</a:t>
            </a:r>
            <a:endParaRPr lang="en-GB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</a:t>
            </a:r>
            <a:endParaRPr lang="en-GB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	puts(" Hello ");</a:t>
            </a:r>
            <a:endParaRPr lang="en-GB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	return 10;</a:t>
            </a:r>
            <a:endParaRPr lang="en-GB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}</a:t>
            </a:r>
            <a:endParaRPr lang="en-GB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int main()</a:t>
            </a:r>
            <a:endParaRPr lang="en-GB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</a:t>
            </a:r>
            <a:endParaRPr lang="en-GB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	</a:t>
            </a:r>
            <a:r>
              <a:rPr lang="en-GB" altLang="zh-CN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printf</a:t>
            </a:r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("%d", </a:t>
            </a:r>
            <a:r>
              <a:rPr lang="en-GB" altLang="zh-CN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sizeof</a:t>
            </a:r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(fun()));</a:t>
            </a:r>
            <a:endParaRPr lang="en-GB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	return 0;</a:t>
            </a:r>
            <a:endParaRPr lang="en-GB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}</a:t>
            </a:r>
            <a:endParaRPr lang="en-GB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363780" y="2754750"/>
            <a:ext cx="2638425" cy="19113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3366FF"/>
            </a:solidFill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fun(</a:t>
            </a:r>
            <a:r>
              <a:rPr lang="en-US" altLang="zh-CN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a,</a:t>
            </a:r>
            <a:r>
              <a:rPr lang="en-US" altLang="zh-CN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 b)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{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语句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1; 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语句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2; 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语句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3; 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}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8334354" y="2593662"/>
            <a:ext cx="2378075" cy="720725"/>
          </a:xfrm>
          <a:prstGeom prst="cloudCallout">
            <a:avLst>
              <a:gd name="adj1" fmla="val 49333"/>
              <a:gd name="adj2" fmla="val 238986"/>
            </a:avLst>
          </a:prstGeom>
          <a:solidFill>
            <a:srgbClr val="FFFFB9"/>
          </a:solidFill>
          <a:ln w="9525">
            <a:solidFill>
              <a:srgbClr val="FF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/>
            <a:endParaRPr lang="zh-CN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690528" y="1579249"/>
            <a:ext cx="7412061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一个函数的各语句本身也要占用一段连续的内存区域。  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2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函数名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内存区的首地址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指针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286206" y="1853887"/>
            <a:ext cx="3606823" cy="649287"/>
          </a:xfrm>
          <a:prstGeom prst="ellipse">
            <a:avLst/>
          </a:prstGeom>
          <a:noFill/>
          <a:ln w="25400" algn="ctr">
            <a:solidFill>
              <a:srgbClr val="FF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9423379" y="3314387"/>
            <a:ext cx="1008063" cy="214313"/>
          </a:xfrm>
          <a:prstGeom prst="rect">
            <a:avLst/>
          </a:prstGeom>
          <a:gradFill rotWithShape="1">
            <a:gsLst>
              <a:gs pos="0">
                <a:srgbClr val="438E43"/>
              </a:gs>
              <a:gs pos="100000">
                <a:srgbClr val="006600"/>
              </a:gs>
            </a:gsLst>
            <a:lin ang="5400000" scaled="1"/>
          </a:gradFill>
          <a:ln w="9525" algn="ctr">
            <a:solidFill>
              <a:srgbClr val="0033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9423379" y="3495362"/>
            <a:ext cx="1008063" cy="214313"/>
          </a:xfrm>
          <a:prstGeom prst="rect">
            <a:avLst/>
          </a:prstGeom>
          <a:gradFill rotWithShape="1">
            <a:gsLst>
              <a:gs pos="0">
                <a:srgbClr val="438E43"/>
              </a:gs>
              <a:gs pos="100000">
                <a:srgbClr val="006600"/>
              </a:gs>
            </a:gsLst>
            <a:lin ang="5400000" scaled="1"/>
          </a:gradFill>
          <a:ln w="9525" algn="ctr">
            <a:solidFill>
              <a:srgbClr val="0033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9423379" y="3676337"/>
            <a:ext cx="1008063" cy="214313"/>
          </a:xfrm>
          <a:prstGeom prst="rect">
            <a:avLst/>
          </a:prstGeom>
          <a:gradFill rotWithShape="1">
            <a:gsLst>
              <a:gs pos="0">
                <a:srgbClr val="438E43"/>
              </a:gs>
              <a:gs pos="100000">
                <a:srgbClr val="006600"/>
              </a:gs>
            </a:gsLst>
            <a:lin ang="5400000" scaled="1"/>
          </a:gradFill>
          <a:ln w="9525" algn="ctr">
            <a:solidFill>
              <a:srgbClr val="0033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9028092" y="3314387"/>
            <a:ext cx="319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algn="r" eaLnBrk="1" hangingPunct="1"/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0 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9028092" y="3496950"/>
            <a:ext cx="319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algn="r" eaLnBrk="1" hangingPunct="1"/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9028092" y="3679512"/>
            <a:ext cx="319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algn="r" eaLnBrk="1" hangingPunct="1"/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9028092" y="3862075"/>
            <a:ext cx="319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algn="r" eaLnBrk="1" hangingPunct="1"/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WordArt 18"/>
          <p:cNvSpPr>
            <a:spLocks noChangeArrowheads="1" noChangeShapeType="1" noTextEdit="1"/>
          </p:cNvSpPr>
          <p:nvPr/>
        </p:nvSpPr>
        <p:spPr bwMode="auto">
          <a:xfrm>
            <a:off x="10496529" y="4682812"/>
            <a:ext cx="431800" cy="431800"/>
          </a:xfrm>
          <a:prstGeom prst="rect">
            <a:avLst/>
          </a:prstGeom>
        </p:spPr>
        <p:txBody>
          <a:bodyPr wrap="none" numCol="1" fromWordArt="1">
            <a:prstTxWarp prst="textSlantUp">
              <a:avLst>
                <a:gd name="adj" fmla="val 0"/>
              </a:avLst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algn="ctr"/>
            <a:r>
              <a:rPr lang="en-GB" altLang="zh-CN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fun</a:t>
            </a:r>
            <a:endParaRPr lang="zh-CN" altLang="en-US" sz="3600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cs typeface="Arial" panose="020B0604020202020204" pitchFamily="34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9423379" y="3855725"/>
            <a:ext cx="1008063" cy="214312"/>
          </a:xfrm>
          <a:prstGeom prst="rect">
            <a:avLst/>
          </a:prstGeom>
          <a:gradFill rotWithShape="1">
            <a:gsLst>
              <a:gs pos="0">
                <a:srgbClr val="438E43"/>
              </a:gs>
              <a:gs pos="100000">
                <a:srgbClr val="006600"/>
              </a:gs>
            </a:gsLst>
            <a:lin ang="5400000" scaled="1"/>
          </a:gradFill>
          <a:ln w="9525" algn="ctr">
            <a:solidFill>
              <a:srgbClr val="0033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9423379" y="4036700"/>
            <a:ext cx="1008063" cy="214312"/>
          </a:xfrm>
          <a:prstGeom prst="rect">
            <a:avLst/>
          </a:prstGeom>
          <a:gradFill rotWithShape="1">
            <a:gsLst>
              <a:gs pos="0">
                <a:srgbClr val="438E43"/>
              </a:gs>
              <a:gs pos="100000">
                <a:srgbClr val="006600"/>
              </a:gs>
            </a:gsLst>
            <a:lin ang="5400000" scaled="1"/>
          </a:gradFill>
          <a:ln w="9525" algn="ctr">
            <a:solidFill>
              <a:srgbClr val="0033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9423379" y="4216087"/>
            <a:ext cx="1008063" cy="214313"/>
          </a:xfrm>
          <a:prstGeom prst="rect">
            <a:avLst/>
          </a:prstGeom>
          <a:gradFill rotWithShape="1">
            <a:gsLst>
              <a:gs pos="0">
                <a:srgbClr val="438E43"/>
              </a:gs>
              <a:gs pos="100000">
                <a:srgbClr val="006600"/>
              </a:gs>
            </a:gsLst>
            <a:lin ang="5400000" scaled="1"/>
          </a:gradFill>
          <a:ln w="9525" algn="ctr">
            <a:solidFill>
              <a:srgbClr val="0033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9423379" y="4395475"/>
            <a:ext cx="1008063" cy="214312"/>
          </a:xfrm>
          <a:prstGeom prst="rect">
            <a:avLst/>
          </a:prstGeom>
          <a:gradFill rotWithShape="1">
            <a:gsLst>
              <a:gs pos="0">
                <a:srgbClr val="438E43"/>
              </a:gs>
              <a:gs pos="100000">
                <a:srgbClr val="006600"/>
              </a:gs>
            </a:gsLst>
            <a:lin ang="5400000" scaled="1"/>
          </a:gradFill>
          <a:ln w="9525" algn="ctr">
            <a:solidFill>
              <a:srgbClr val="0033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9423379" y="4576450"/>
            <a:ext cx="1008063" cy="214312"/>
          </a:xfrm>
          <a:prstGeom prst="rect">
            <a:avLst/>
          </a:prstGeom>
          <a:gradFill rotWithShape="1">
            <a:gsLst>
              <a:gs pos="0">
                <a:srgbClr val="438E43"/>
              </a:gs>
              <a:gs pos="100000">
                <a:srgbClr val="006600"/>
              </a:gs>
            </a:gsLst>
            <a:lin ang="5400000" scaled="1"/>
          </a:gradFill>
          <a:ln w="9525" algn="ctr">
            <a:solidFill>
              <a:srgbClr val="0033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9423379" y="4755837"/>
            <a:ext cx="1008063" cy="214313"/>
          </a:xfrm>
          <a:prstGeom prst="rect">
            <a:avLst/>
          </a:prstGeom>
          <a:gradFill rotWithShape="1">
            <a:gsLst>
              <a:gs pos="0">
                <a:srgbClr val="438E43"/>
              </a:gs>
              <a:gs pos="100000">
                <a:srgbClr val="006600"/>
              </a:gs>
            </a:gsLst>
            <a:lin ang="5400000" scaled="1"/>
          </a:gradFill>
          <a:ln w="9525" algn="ctr">
            <a:solidFill>
              <a:srgbClr val="0033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9423379" y="4936812"/>
            <a:ext cx="1008063" cy="214313"/>
          </a:xfrm>
          <a:prstGeom prst="rect">
            <a:avLst/>
          </a:prstGeom>
          <a:gradFill rotWithShape="1">
            <a:gsLst>
              <a:gs pos="0">
                <a:srgbClr val="438E43"/>
              </a:gs>
              <a:gs pos="100000">
                <a:srgbClr val="006600"/>
              </a:gs>
            </a:gsLst>
            <a:lin ang="5400000" scaled="1"/>
          </a:gradFill>
          <a:ln w="9525" algn="ctr">
            <a:solidFill>
              <a:srgbClr val="0033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9423379" y="5116200"/>
            <a:ext cx="1008063" cy="214312"/>
          </a:xfrm>
          <a:prstGeom prst="rect">
            <a:avLst/>
          </a:prstGeom>
          <a:gradFill rotWithShape="1">
            <a:gsLst>
              <a:gs pos="0">
                <a:srgbClr val="438E43"/>
              </a:gs>
              <a:gs pos="100000">
                <a:srgbClr val="006600"/>
              </a:gs>
            </a:gsLst>
            <a:lin ang="5400000" scaled="1"/>
          </a:gradFill>
          <a:ln w="9525" algn="ctr">
            <a:solidFill>
              <a:srgbClr val="0033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9423379" y="5295587"/>
            <a:ext cx="1008063" cy="214313"/>
          </a:xfrm>
          <a:prstGeom prst="rect">
            <a:avLst/>
          </a:prstGeom>
          <a:gradFill rotWithShape="1">
            <a:gsLst>
              <a:gs pos="0">
                <a:srgbClr val="438E43"/>
              </a:gs>
              <a:gs pos="100000">
                <a:srgbClr val="006600"/>
              </a:gs>
            </a:gsLst>
            <a:lin ang="5400000" scaled="1"/>
          </a:gradFill>
          <a:ln w="9525" algn="ctr">
            <a:solidFill>
              <a:srgbClr val="0033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9423379" y="5476562"/>
            <a:ext cx="1008063" cy="214313"/>
          </a:xfrm>
          <a:prstGeom prst="rect">
            <a:avLst/>
          </a:prstGeom>
          <a:gradFill rotWithShape="1">
            <a:gsLst>
              <a:gs pos="0">
                <a:srgbClr val="438E43"/>
              </a:gs>
              <a:gs pos="100000">
                <a:srgbClr val="006600"/>
              </a:gs>
            </a:gsLst>
            <a:lin ang="5400000" scaled="1"/>
          </a:gradFill>
          <a:ln w="9525" algn="ctr">
            <a:solidFill>
              <a:srgbClr val="0033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9423379" y="5655950"/>
            <a:ext cx="1008063" cy="214312"/>
          </a:xfrm>
          <a:prstGeom prst="rect">
            <a:avLst/>
          </a:prstGeom>
          <a:gradFill rotWithShape="1">
            <a:gsLst>
              <a:gs pos="0">
                <a:srgbClr val="438E43"/>
              </a:gs>
              <a:gs pos="100000">
                <a:srgbClr val="006600"/>
              </a:gs>
            </a:gsLst>
            <a:lin ang="5400000" scaled="1"/>
          </a:gradFill>
          <a:ln w="9525" algn="ctr">
            <a:solidFill>
              <a:srgbClr val="0033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9423379" y="5836925"/>
            <a:ext cx="1008063" cy="214312"/>
          </a:xfrm>
          <a:prstGeom prst="rect">
            <a:avLst/>
          </a:prstGeom>
          <a:gradFill rotWithShape="1">
            <a:gsLst>
              <a:gs pos="0">
                <a:srgbClr val="438E43"/>
              </a:gs>
              <a:gs pos="100000">
                <a:srgbClr val="006600"/>
              </a:gs>
            </a:gsLst>
            <a:lin ang="5400000" scaled="1"/>
          </a:gradFill>
          <a:ln w="9525" algn="ctr">
            <a:solidFill>
              <a:srgbClr val="0033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9423379" y="6014725"/>
            <a:ext cx="1008063" cy="214312"/>
          </a:xfrm>
          <a:prstGeom prst="rect">
            <a:avLst/>
          </a:prstGeom>
          <a:gradFill rotWithShape="1">
            <a:gsLst>
              <a:gs pos="0">
                <a:srgbClr val="438E43"/>
              </a:gs>
              <a:gs pos="100000">
                <a:srgbClr val="006600"/>
              </a:gs>
            </a:gsLst>
            <a:lin ang="5400000" scaled="1"/>
          </a:gradFill>
          <a:ln w="9525" algn="ctr">
            <a:solidFill>
              <a:srgbClr val="0033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Group 32"/>
          <p:cNvGrpSpPr/>
          <p:nvPr/>
        </p:nvGrpSpPr>
        <p:grpSpPr bwMode="auto">
          <a:xfrm>
            <a:off x="8661383" y="4346266"/>
            <a:ext cx="1762126" cy="1208089"/>
            <a:chOff x="4088" y="3106"/>
            <a:chExt cx="1110" cy="761"/>
          </a:xfrm>
        </p:grpSpPr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4088" y="3106"/>
              <a:ext cx="42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9pPr>
            </a:lstStyle>
            <a:p>
              <a:pPr algn="r" eaLnBrk="1" hangingPunct="1"/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8000 </a:t>
              </a:r>
              <a:endPara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4088" y="3220"/>
              <a:ext cx="42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9pPr>
            </a:lstStyle>
            <a:p>
              <a:pPr algn="r" eaLnBrk="1" hangingPunct="1"/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8001 </a:t>
              </a:r>
              <a:endPara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4088" y="3333"/>
              <a:ext cx="42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9pPr>
            </a:lstStyle>
            <a:p>
              <a:pPr algn="r" eaLnBrk="1" hangingPunct="1"/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8002 </a:t>
              </a:r>
              <a:endPara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 Box 36"/>
            <p:cNvSpPr txBox="1">
              <a:spLocks noChangeArrowheads="1"/>
            </p:cNvSpPr>
            <p:nvPr/>
          </p:nvSpPr>
          <p:spPr bwMode="auto">
            <a:xfrm>
              <a:off x="4088" y="3446"/>
              <a:ext cx="42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9pPr>
            </a:lstStyle>
            <a:p>
              <a:pPr algn="r" eaLnBrk="1" hangingPunct="1"/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8003 </a:t>
              </a:r>
              <a:endPara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4563" y="3158"/>
              <a:ext cx="635" cy="113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B4"/>
                </a:gs>
              </a:gsLst>
              <a:lin ang="5400000" scaled="1"/>
            </a:gradFill>
            <a:ln w="9525" algn="ctr">
              <a:solidFill>
                <a:srgbClr val="FF99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4563" y="3272"/>
              <a:ext cx="635" cy="113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B4"/>
                </a:gs>
              </a:gsLst>
              <a:lin ang="5400000" scaled="1"/>
            </a:gradFill>
            <a:ln w="9525" algn="ctr">
              <a:solidFill>
                <a:srgbClr val="FF99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4563" y="3385"/>
              <a:ext cx="635" cy="113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B4"/>
                </a:gs>
              </a:gsLst>
              <a:lin ang="5400000" scaled="1"/>
            </a:gradFill>
            <a:ln w="9525" algn="ctr">
              <a:solidFill>
                <a:srgbClr val="FF99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4563" y="3499"/>
              <a:ext cx="635" cy="113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B4"/>
                </a:gs>
              </a:gsLst>
              <a:lin ang="5400000" scaled="1"/>
            </a:gradFill>
            <a:ln w="9525" algn="ctr">
              <a:solidFill>
                <a:srgbClr val="FF99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4563" y="3611"/>
              <a:ext cx="635" cy="113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B4"/>
                </a:gs>
              </a:gsLst>
              <a:lin ang="5400000" scaled="1"/>
            </a:gradFill>
            <a:ln w="9525" algn="ctr">
              <a:solidFill>
                <a:srgbClr val="FF99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4563" y="3724"/>
              <a:ext cx="635" cy="113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B4"/>
                </a:gs>
              </a:gsLst>
              <a:lin ang="5400000" scaled="1"/>
            </a:gradFill>
            <a:ln w="9525" algn="ctr">
              <a:solidFill>
                <a:srgbClr val="FF99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Text Box 43"/>
            <p:cNvSpPr txBox="1">
              <a:spLocks noChangeArrowheads="1"/>
            </p:cNvSpPr>
            <p:nvPr/>
          </p:nvSpPr>
          <p:spPr bwMode="auto">
            <a:xfrm>
              <a:off x="4088" y="3560"/>
              <a:ext cx="42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9pPr>
            </a:lstStyle>
            <a:p>
              <a:pPr algn="r" eaLnBrk="1" hangingPunct="1"/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8004 </a:t>
              </a:r>
              <a:endPara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Text Box 44"/>
            <p:cNvSpPr txBox="1">
              <a:spLocks noChangeArrowheads="1"/>
            </p:cNvSpPr>
            <p:nvPr/>
          </p:nvSpPr>
          <p:spPr bwMode="auto">
            <a:xfrm>
              <a:off x="4088" y="3673"/>
              <a:ext cx="42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9pPr>
            </a:lstStyle>
            <a:p>
              <a:pPr algn="r" eaLnBrk="1" hangingPunct="1"/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8005 </a:t>
              </a:r>
              <a:endPara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WordArt 45"/>
          <p:cNvSpPr>
            <a:spLocks noChangeArrowheads="1" noChangeShapeType="1" noTextEdit="1"/>
          </p:cNvSpPr>
          <p:nvPr/>
        </p:nvSpPr>
        <p:spPr bwMode="auto">
          <a:xfrm>
            <a:off x="9631342" y="4409762"/>
            <a:ext cx="647700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CC99FF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SlantUp">
              <a:avLst>
                <a:gd name="adj" fmla="val 0"/>
              </a:avLst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3600" kern="10"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隶书" panose="02010509060101010101" charset="-122"/>
                <a:ea typeface="隶书" panose="02010509060101010101" charset="-122"/>
              </a:rPr>
              <a:t>语句</a:t>
            </a:r>
            <a:r>
              <a:rPr lang="en-US" altLang="zh-CN" sz="3600" kern="10"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隶书" panose="02010509060101010101" charset="-122"/>
                <a:ea typeface="隶书" panose="02010509060101010101" charset="-122"/>
              </a:rPr>
              <a:t>1;</a:t>
            </a:r>
            <a:endParaRPr lang="zh-CN" altLang="en-US" sz="3600" kern="10"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46" name="WordArt 46"/>
          <p:cNvSpPr>
            <a:spLocks noChangeArrowheads="1" noChangeShapeType="1" noTextEdit="1"/>
          </p:cNvSpPr>
          <p:nvPr/>
        </p:nvSpPr>
        <p:spPr bwMode="auto">
          <a:xfrm>
            <a:off x="9631342" y="4825687"/>
            <a:ext cx="649287" cy="50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CC99FF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SlantUp">
              <a:avLst>
                <a:gd name="adj" fmla="val 0"/>
              </a:avLst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3600" kern="10"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隶书" panose="02010509060101010101" charset="-122"/>
                <a:ea typeface="隶书" panose="02010509060101010101" charset="-122"/>
              </a:rPr>
              <a:t>语句</a:t>
            </a:r>
            <a:r>
              <a:rPr lang="en-US" altLang="zh-CN" sz="3600" kern="10"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隶书" panose="02010509060101010101" charset="-122"/>
                <a:ea typeface="隶书" panose="02010509060101010101" charset="-122"/>
              </a:rPr>
              <a:t>2;</a:t>
            </a:r>
            <a:endParaRPr lang="zh-CN" altLang="en-US" sz="3600" kern="10"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47" name="WordArt 47"/>
          <p:cNvSpPr>
            <a:spLocks noChangeArrowheads="1" noChangeShapeType="1" noTextEdit="1"/>
          </p:cNvSpPr>
          <p:nvPr/>
        </p:nvSpPr>
        <p:spPr bwMode="auto">
          <a:xfrm>
            <a:off x="9631342" y="5330512"/>
            <a:ext cx="649287" cy="215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CC99FF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SlantUp">
              <a:avLst>
                <a:gd name="adj" fmla="val 0"/>
              </a:avLst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3600" kern="10"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隶书" panose="02010509060101010101" charset="-122"/>
                <a:ea typeface="隶书" panose="02010509060101010101" charset="-122"/>
              </a:rPr>
              <a:t>语句</a:t>
            </a:r>
            <a:r>
              <a:rPr lang="en-US" altLang="zh-CN" sz="3600" kern="10"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隶书" panose="02010509060101010101" charset="-122"/>
                <a:ea typeface="隶书" panose="02010509060101010101" charset="-122"/>
              </a:rPr>
              <a:t>3;</a:t>
            </a:r>
            <a:endParaRPr lang="zh-CN" altLang="en-US" sz="3600" kern="10"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latin typeface="隶书" panose="02010509060101010101" charset="-122"/>
              <a:ea typeface="隶书" panose="02010509060101010101" charset="-122"/>
            </a:endParaRPr>
          </a:p>
        </p:txBody>
      </p:sp>
      <p:grpSp>
        <p:nvGrpSpPr>
          <p:cNvPr id="48" name="Group 48"/>
          <p:cNvGrpSpPr/>
          <p:nvPr/>
        </p:nvGrpSpPr>
        <p:grpSpPr bwMode="auto">
          <a:xfrm>
            <a:off x="8262914" y="2738125"/>
            <a:ext cx="2230436" cy="469900"/>
            <a:chOff x="3692" y="3158"/>
            <a:chExt cx="1043" cy="250"/>
          </a:xfrm>
        </p:grpSpPr>
        <p:sp>
          <p:nvSpPr>
            <p:cNvPr id="49" name="Text Box 49"/>
            <p:cNvSpPr txBox="1">
              <a:spLocks noChangeArrowheads="1"/>
            </p:cNvSpPr>
            <p:nvPr/>
          </p:nvSpPr>
          <p:spPr bwMode="auto">
            <a:xfrm>
              <a:off x="3692" y="3158"/>
              <a:ext cx="5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9pPr>
            </a:lstStyle>
            <a:p>
              <a:pPr algn="r" eaLnBrk="1" hangingPunct="1"/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fun: </a:t>
              </a:r>
              <a:endPara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4171" y="3158"/>
              <a:ext cx="564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  <a:cs typeface="+mn-cs"/>
                </a:defRPr>
              </a:lvl9pPr>
            </a:lstStyle>
            <a:p>
              <a:pPr algn="ctr" eaLnBrk="1" hangingPunct="1"/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  [ 8000 ]  </a:t>
              </a:r>
              <a:endPara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5" grpId="0"/>
      <p:bldP spid="46" grpId="0"/>
      <p:bldP spid="4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93963" y="1474418"/>
            <a:ext cx="11430001" cy="2857500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pPr lvl="1" algn="just" eaLnBrk="1" hangingPunct="1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普通字符数组：数组元素的个数是确定的，一般用下标控制循环，最后一个元素不一定是</a:t>
            </a:r>
            <a:r>
              <a:rPr lang="zh-CN" altLang="en-US" sz="24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'\0'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algn="just" eaLnBrk="1" hangingPunct="1">
              <a:lnSpc>
                <a:spcPct val="15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字符串：没有显式地给出有效字符的个数，只规定在字符串结束符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 </a:t>
            </a:r>
            <a:r>
              <a:rPr lang="en-US" altLang="zh-CN" sz="24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'\0'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之前的字符都是字符串的有效字符，一般用结束符</a:t>
            </a:r>
            <a:r>
              <a:rPr lang="zh-CN" altLang="en-US" sz="24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'\0'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来控制循环。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algn="just" eaLnBrk="1" hangingPunct="1">
              <a:lnSpc>
                <a:spcPct val="15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普通字符数组的最后一个元素改为结束符</a:t>
            </a:r>
            <a:r>
              <a:rPr lang="zh-CN" altLang="en-US" sz="24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'\0'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，则可以像字符串一样用结束符来控制循环。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81001" y="2000250"/>
            <a:ext cx="5714999" cy="2857500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以下程序的输出结果是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</a:t>
            </a:r>
            <a:endParaRPr lang="en-GB" altLang="zh-CN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int main()</a:t>
            </a:r>
            <a:endParaRPr lang="en-US" altLang="zh-CN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</a:t>
            </a:r>
            <a:endParaRPr 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int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a[10]={1,2,3,4,5,6,7,8,9,10};</a:t>
            </a:r>
            <a:endParaRPr lang="en-US" altLang="zh-CN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int *p=&amp;a[3],*q=p+2;</a:t>
            </a:r>
            <a:endParaRPr 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</a:t>
            </a:r>
            <a:r>
              <a:rPr lang="en-US" sz="26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printf</a:t>
            </a:r>
            <a:r>
              <a:rPr 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r>
              <a:rPr lang="en-GB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"%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d\n</a:t>
            </a:r>
            <a:r>
              <a:rPr lang="en-GB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 *p+*q</a:t>
            </a:r>
            <a:r>
              <a:rPr 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);</a:t>
            </a:r>
            <a:endParaRPr 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return 0;</a:t>
            </a:r>
            <a:endParaRPr 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}</a:t>
            </a:r>
            <a:endParaRPr lang="en-GB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2629913" y="5357806"/>
          <a:ext cx="4244975" cy="1008062"/>
        </p:xfrm>
        <a:graphic>
          <a:graphicData uri="http://schemas.openxmlformats.org/drawingml/2006/table">
            <a:tbl>
              <a:tblPr/>
              <a:tblGrid>
                <a:gridCol w="849312"/>
                <a:gridCol w="849313"/>
                <a:gridCol w="847725"/>
                <a:gridCol w="849312"/>
                <a:gridCol w="849313"/>
              </a:tblGrid>
              <a:tr h="504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a[0]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a[1]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a[2]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a[3]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a[4]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1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2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3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4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5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6874888" y="5357806"/>
          <a:ext cx="4244975" cy="1008062"/>
        </p:xfrm>
        <a:graphic>
          <a:graphicData uri="http://schemas.openxmlformats.org/drawingml/2006/table">
            <a:tbl>
              <a:tblPr/>
              <a:tblGrid>
                <a:gridCol w="849312"/>
                <a:gridCol w="849313"/>
                <a:gridCol w="847725"/>
                <a:gridCol w="849312"/>
                <a:gridCol w="849313"/>
              </a:tblGrid>
              <a:tr h="504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a[5]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a[6]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a[7]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a[8]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a[9]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6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7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8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9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10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" name="直接箭头连接符 6"/>
          <p:cNvCxnSpPr/>
          <p:nvPr/>
        </p:nvCxnSpPr>
        <p:spPr>
          <a:xfrm>
            <a:off x="2217906" y="3988340"/>
            <a:ext cx="3433864" cy="1459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3735421" y="3988340"/>
            <a:ext cx="3448692" cy="1459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11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78395" y="841732"/>
            <a:ext cx="6165470" cy="1135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常见算法汇总：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、大小写转换：例题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5.11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3716" y="2024491"/>
            <a:ext cx="646701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#include&lt;stdio.h&gt;</a:t>
            </a:r>
            <a:endParaRPr lang="en-GB" dirty="0"/>
          </a:p>
          <a:p>
            <a:r>
              <a:rPr lang="en-GB" dirty="0"/>
              <a:t>int main()</a:t>
            </a:r>
            <a:endParaRPr lang="en-GB" dirty="0"/>
          </a:p>
          <a:p>
            <a:r>
              <a:rPr lang="en-GB" dirty="0"/>
              <a:t>{</a:t>
            </a:r>
            <a:endParaRPr lang="en-GB" dirty="0"/>
          </a:p>
          <a:p>
            <a:r>
              <a:rPr lang="en-GB" dirty="0"/>
              <a:t>	char c1,c2;</a:t>
            </a:r>
            <a:endParaRPr lang="en-GB" dirty="0"/>
          </a:p>
          <a:p>
            <a:r>
              <a:rPr lang="en-GB" dirty="0"/>
              <a:t>	//</a:t>
            </a:r>
            <a:r>
              <a:rPr lang="zh-CN" altLang="en-US" dirty="0"/>
              <a:t>从键盘读入一个大写字母，赋给变量</a:t>
            </a:r>
            <a:r>
              <a:rPr lang="en-GB" dirty="0"/>
              <a:t>c1</a:t>
            </a:r>
            <a:endParaRPr lang="en-GB" dirty="0"/>
          </a:p>
          <a:p>
            <a:r>
              <a:rPr lang="en-GB" dirty="0"/>
              <a:t>	c1=</a:t>
            </a:r>
            <a:r>
              <a:rPr lang="en-GB" dirty="0" err="1"/>
              <a:t>getchar</a:t>
            </a:r>
            <a:r>
              <a:rPr lang="en-GB" dirty="0"/>
              <a:t>();</a:t>
            </a:r>
            <a:endParaRPr lang="en-GB" dirty="0"/>
          </a:p>
          <a:p>
            <a:r>
              <a:rPr lang="en-GB" dirty="0"/>
              <a:t>	//</a:t>
            </a:r>
            <a:r>
              <a:rPr lang="zh-CN" altLang="en-US" dirty="0"/>
              <a:t>求对应小写字母的</a:t>
            </a:r>
            <a:r>
              <a:rPr lang="en-GB" dirty="0"/>
              <a:t>ASCII</a:t>
            </a:r>
            <a:r>
              <a:rPr lang="zh-CN" altLang="en-US" dirty="0"/>
              <a:t>代码，放在字符变量</a:t>
            </a:r>
            <a:r>
              <a:rPr lang="en-GB" dirty="0"/>
              <a:t>c2</a:t>
            </a:r>
            <a:r>
              <a:rPr lang="zh-CN" altLang="en-US" dirty="0"/>
              <a:t>中</a:t>
            </a:r>
            <a:endParaRPr lang="zh-CN" altLang="en-US" dirty="0"/>
          </a:p>
          <a:p>
            <a:r>
              <a:rPr lang="zh-CN" altLang="en-US" dirty="0"/>
              <a:t>	</a:t>
            </a:r>
            <a:r>
              <a:rPr lang="en-GB" dirty="0"/>
              <a:t>c2=c1+</a:t>
            </a:r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填空</a:t>
            </a:r>
            <a:r>
              <a:rPr lang="en-GB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en-GB" dirty="0"/>
              <a:t>;</a:t>
            </a:r>
            <a:endParaRPr lang="en-GB" dirty="0"/>
          </a:p>
          <a:p>
            <a:r>
              <a:rPr lang="en-GB" dirty="0"/>
              <a:t>	//</a:t>
            </a:r>
            <a:r>
              <a:rPr lang="zh-CN" altLang="en-US" dirty="0"/>
              <a:t>输出</a:t>
            </a:r>
            <a:r>
              <a:rPr lang="en-GB" dirty="0"/>
              <a:t>c2</a:t>
            </a:r>
            <a:r>
              <a:rPr lang="zh-CN" altLang="en-US" dirty="0"/>
              <a:t>的值，是一个字符</a:t>
            </a:r>
            <a:endParaRPr lang="zh-CN" altLang="en-US" dirty="0"/>
          </a:p>
          <a:p>
            <a:r>
              <a:rPr lang="zh-CN" altLang="en-US" dirty="0"/>
              <a:t>	</a:t>
            </a:r>
            <a:r>
              <a:rPr lang="en-GB" dirty="0" err="1"/>
              <a:t>putchar</a:t>
            </a:r>
            <a:r>
              <a:rPr lang="en-GB" dirty="0"/>
              <a:t>(c2);</a:t>
            </a:r>
            <a:endParaRPr lang="en-GB" dirty="0"/>
          </a:p>
          <a:p>
            <a:r>
              <a:rPr lang="en-GB" dirty="0"/>
              <a:t>	</a:t>
            </a:r>
            <a:r>
              <a:rPr lang="en-GB" dirty="0" err="1"/>
              <a:t>putchar</a:t>
            </a:r>
            <a:r>
              <a:rPr lang="en-GB" dirty="0"/>
              <a:t>(</a:t>
            </a:r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填空</a:t>
            </a:r>
            <a:r>
              <a:rPr lang="en-GB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en-GB" dirty="0"/>
              <a:t>);</a:t>
            </a:r>
            <a:endParaRPr lang="en-GB" dirty="0"/>
          </a:p>
          <a:p>
            <a:r>
              <a:rPr lang="en-GB" dirty="0"/>
              <a:t>	return 0;</a:t>
            </a:r>
            <a:endParaRPr lang="en-GB" dirty="0"/>
          </a:p>
          <a:p>
            <a:r>
              <a:rPr lang="en-GB" dirty="0"/>
              <a:t>}</a:t>
            </a:r>
            <a:endParaRPr lang="en-GB" dirty="0"/>
          </a:p>
        </p:txBody>
      </p:sp>
      <p:sp>
        <p:nvSpPr>
          <p:cNvPr id="11" name="文本框 10"/>
          <p:cNvSpPr txBox="1"/>
          <p:nvPr/>
        </p:nvSpPr>
        <p:spPr>
          <a:xfrm>
            <a:off x="6096000" y="2024490"/>
            <a:ext cx="646701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#include&lt;stdio.h&gt;</a:t>
            </a:r>
            <a:endParaRPr lang="en-GB" dirty="0"/>
          </a:p>
          <a:p>
            <a:r>
              <a:rPr lang="en-GB" dirty="0"/>
              <a:t>int main()</a:t>
            </a:r>
            <a:endParaRPr lang="en-GB" dirty="0"/>
          </a:p>
          <a:p>
            <a:r>
              <a:rPr lang="en-GB" dirty="0"/>
              <a:t>{</a:t>
            </a:r>
            <a:endParaRPr lang="en-GB" dirty="0"/>
          </a:p>
          <a:p>
            <a:r>
              <a:rPr lang="en-GB" dirty="0"/>
              <a:t>	char c1,c2;</a:t>
            </a:r>
            <a:endParaRPr lang="en-GB" dirty="0"/>
          </a:p>
          <a:p>
            <a:r>
              <a:rPr lang="en-GB" dirty="0"/>
              <a:t>	//</a:t>
            </a:r>
            <a:r>
              <a:rPr lang="zh-CN" altLang="en-US" dirty="0"/>
              <a:t>从键盘读入一个大写字母，赋给变量</a:t>
            </a:r>
            <a:r>
              <a:rPr lang="en-GB" dirty="0"/>
              <a:t>c1</a:t>
            </a:r>
            <a:endParaRPr lang="en-GB" dirty="0"/>
          </a:p>
          <a:p>
            <a:r>
              <a:rPr lang="en-GB" dirty="0"/>
              <a:t>	c1=</a:t>
            </a:r>
            <a:r>
              <a:rPr lang="en-GB" dirty="0" err="1"/>
              <a:t>getchar</a:t>
            </a:r>
            <a:r>
              <a:rPr lang="en-GB" dirty="0"/>
              <a:t>();</a:t>
            </a:r>
            <a:endParaRPr lang="en-GB" dirty="0"/>
          </a:p>
          <a:p>
            <a:r>
              <a:rPr lang="en-GB" dirty="0"/>
              <a:t>	//</a:t>
            </a:r>
            <a:r>
              <a:rPr lang="zh-CN" altLang="en-US" dirty="0"/>
              <a:t>求对应小写字母的</a:t>
            </a:r>
            <a:r>
              <a:rPr lang="en-GB" dirty="0"/>
              <a:t>ASCII</a:t>
            </a:r>
            <a:r>
              <a:rPr lang="zh-CN" altLang="en-US" dirty="0"/>
              <a:t>代码，放在字符变量</a:t>
            </a:r>
            <a:r>
              <a:rPr lang="en-GB" dirty="0"/>
              <a:t>c2</a:t>
            </a:r>
            <a:r>
              <a:rPr lang="zh-CN" altLang="en-US" dirty="0"/>
              <a:t>中</a:t>
            </a:r>
            <a:endParaRPr lang="zh-CN" altLang="en-US" dirty="0"/>
          </a:p>
          <a:p>
            <a:r>
              <a:rPr lang="zh-CN" altLang="en-US" dirty="0"/>
              <a:t>	</a:t>
            </a:r>
            <a:r>
              <a:rPr lang="en-GB" dirty="0"/>
              <a:t>c2=c1</a:t>
            </a:r>
            <a:r>
              <a:rPr lang="en-US" altLang="zh-CN" dirty="0"/>
              <a:t>-</a:t>
            </a:r>
            <a:r>
              <a:rPr lang="en-GB" sz="1800" dirty="0">
                <a:solidFill>
                  <a:schemeClr val="accent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'A'</a:t>
            </a:r>
            <a:r>
              <a:rPr lang="en-GB" dirty="0">
                <a:solidFill>
                  <a:schemeClr val="accent1"/>
                </a:solidFill>
              </a:rPr>
              <a:t> +</a:t>
            </a:r>
            <a:r>
              <a:rPr lang="en-GB" dirty="0">
                <a:solidFill>
                  <a:schemeClr val="accent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'a'</a:t>
            </a:r>
            <a:r>
              <a:rPr lang="en-GB" dirty="0">
                <a:solidFill>
                  <a:schemeClr val="accent1"/>
                </a:solidFill>
              </a:rPr>
              <a:t>;</a:t>
            </a:r>
            <a:endParaRPr lang="en-GB" dirty="0">
              <a:solidFill>
                <a:schemeClr val="accent1"/>
              </a:solidFill>
            </a:endParaRPr>
          </a:p>
          <a:p>
            <a:r>
              <a:rPr lang="en-GB" dirty="0"/>
              <a:t>	//</a:t>
            </a:r>
            <a:r>
              <a:rPr lang="zh-CN" altLang="en-US" dirty="0"/>
              <a:t>输出</a:t>
            </a:r>
            <a:r>
              <a:rPr lang="en-GB" dirty="0"/>
              <a:t>c2</a:t>
            </a:r>
            <a:r>
              <a:rPr lang="zh-CN" altLang="en-US" dirty="0"/>
              <a:t>的值，是一个字符</a:t>
            </a:r>
            <a:endParaRPr lang="zh-CN" altLang="en-US" dirty="0"/>
          </a:p>
          <a:p>
            <a:r>
              <a:rPr lang="zh-CN" altLang="en-US" dirty="0"/>
              <a:t>	</a:t>
            </a:r>
            <a:r>
              <a:rPr lang="en-GB" dirty="0" err="1"/>
              <a:t>putchar</a:t>
            </a:r>
            <a:r>
              <a:rPr lang="en-GB" dirty="0"/>
              <a:t>(c2);</a:t>
            </a:r>
            <a:endParaRPr lang="en-GB" dirty="0"/>
          </a:p>
          <a:p>
            <a:r>
              <a:rPr lang="en-GB" dirty="0"/>
              <a:t>	</a:t>
            </a:r>
            <a:r>
              <a:rPr lang="en-GB" dirty="0" err="1"/>
              <a:t>putchar</a:t>
            </a:r>
            <a:r>
              <a:rPr lang="en-GB" dirty="0"/>
              <a:t>(</a:t>
            </a:r>
            <a:r>
              <a:rPr lang="en-GB" dirty="0">
                <a:solidFill>
                  <a:schemeClr val="accent1"/>
                </a:solidFill>
              </a:rPr>
              <a:t>'\n'</a:t>
            </a:r>
            <a:r>
              <a:rPr lang="en-GB" dirty="0"/>
              <a:t>);</a:t>
            </a:r>
            <a:endParaRPr lang="en-GB" dirty="0"/>
          </a:p>
          <a:p>
            <a:r>
              <a:rPr lang="en-GB" dirty="0"/>
              <a:t>	return 0;</a:t>
            </a:r>
            <a:endParaRPr lang="en-GB" dirty="0"/>
          </a:p>
          <a:p>
            <a:r>
              <a:rPr lang="en-GB" dirty="0"/>
              <a:t>}</a:t>
            </a:r>
            <a:endParaRPr lang="en-GB" dirty="0"/>
          </a:p>
        </p:txBody>
      </p:sp>
      <p:sp>
        <p:nvSpPr>
          <p:cNvPr id="14" name="文本框 13"/>
          <p:cNvSpPr txBox="1"/>
          <p:nvPr/>
        </p:nvSpPr>
        <p:spPr>
          <a:xfrm>
            <a:off x="7880856" y="1446640"/>
            <a:ext cx="1592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'</a:t>
            </a:r>
            <a:r>
              <a:rPr lang="en-US" altLang="zh-CN" sz="2400" dirty="0">
                <a:solidFill>
                  <a:schemeClr val="accent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D</a:t>
            </a:r>
            <a:r>
              <a:rPr lang="en-GB" sz="2400" dirty="0">
                <a:solidFill>
                  <a:schemeClr val="accent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' </a:t>
            </a:r>
            <a:r>
              <a:rPr lang="en-US" altLang="zh-CN" sz="2400" dirty="0"/>
              <a:t>-</a:t>
            </a:r>
            <a:r>
              <a:rPr lang="en-GB" sz="2400" dirty="0">
                <a:solidFill>
                  <a:schemeClr val="accent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'A'</a:t>
            </a:r>
            <a:r>
              <a:rPr lang="zh-CN" altLang="en-US" sz="2400" dirty="0">
                <a:solidFill>
                  <a:schemeClr val="accent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？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endParaRPr lang="en-GB" sz="2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347893" y="5816213"/>
            <a:ext cx="64670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Ｃ语言允许字符数据与整数直接进行算术运算。  　　　　</a:t>
            </a:r>
            <a:endParaRPr lang="en-GB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475" y="976299"/>
            <a:ext cx="4182369" cy="574517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46306" y="3848887"/>
            <a:ext cx="661481" cy="5382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46306" y="5327021"/>
            <a:ext cx="661481" cy="13944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764605" y="5839582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不要尝试给一个数组名赋值！那是一个常量！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25175" y="4017842"/>
            <a:ext cx="8421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是指针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指向的变量，是一个字符变量，不要给一个字符变量赋值一个字符串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9481" y="848239"/>
            <a:ext cx="4198281" cy="600976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39481" y="5103284"/>
            <a:ext cx="661481" cy="15212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447" y="2520173"/>
            <a:ext cx="6167072" cy="239229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442469" y="1491080"/>
            <a:ext cx="1117854" cy="3766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163900" y="5640429"/>
            <a:ext cx="3180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printf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r>
              <a:rPr lang="en-GB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"%s", &amp;a[1]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);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可以吗？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615822" y="6064548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hanghai</a:t>
            </a:r>
            <a:endParaRPr lang="zh-CN" altLang="en-US" dirty="0"/>
          </a:p>
        </p:txBody>
      </p:sp>
      <p:sp>
        <p:nvSpPr>
          <p:cNvPr id="9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11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15042" y="2207063"/>
            <a:ext cx="5084916" cy="2857500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以下程序的输出结果是</a:t>
            </a:r>
            <a:r>
              <a:rPr lang="zh-CN" altLang="en-US" sz="20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000" dirty="0" err="1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Afgd</a:t>
            </a:r>
            <a:endParaRPr lang="en-GB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int main()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</a:t>
            </a:r>
            <a:endParaRPr lang="en-GB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char *p1,*p2;</a:t>
            </a:r>
            <a:endParaRPr lang="en-GB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char str[50]=</a:t>
            </a:r>
            <a:r>
              <a:rPr lang="en-GB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ABCDEFG</a:t>
            </a:r>
            <a:r>
              <a:rPr lang="en-GB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";</a:t>
            </a:r>
            <a:endParaRPr lang="en-GB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p1=</a:t>
            </a:r>
            <a:r>
              <a:rPr lang="en-GB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</a:t>
            </a:r>
            <a:r>
              <a:rPr lang="en-GB" altLang="zh-CN" sz="2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abcd</a:t>
            </a:r>
            <a:r>
              <a:rPr lang="en-GB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";</a:t>
            </a:r>
            <a:endParaRPr lang="en-GB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p2=</a:t>
            </a:r>
            <a:r>
              <a:rPr lang="en-GB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</a:t>
            </a:r>
            <a:r>
              <a:rPr lang="en-GB" altLang="zh-CN" sz="2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efgh</a:t>
            </a:r>
            <a:r>
              <a:rPr lang="en-GB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";</a:t>
            </a:r>
            <a:endParaRPr lang="en-GB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</a:t>
            </a:r>
            <a:r>
              <a:rPr lang="en-GB" sz="2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strcpy</a:t>
            </a:r>
            <a:r>
              <a:rPr lang="en-GB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(str+1,p2+1);</a:t>
            </a:r>
            <a:endParaRPr lang="en-GB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</a:t>
            </a:r>
            <a:r>
              <a:rPr lang="en-GB" sz="2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strcpy</a:t>
            </a:r>
            <a:r>
              <a:rPr lang="en-GB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(str+3,p1+3);</a:t>
            </a:r>
            <a:endParaRPr lang="en-GB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</a:t>
            </a:r>
            <a:r>
              <a:rPr lang="en-GB" sz="2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printf</a:t>
            </a:r>
            <a:r>
              <a:rPr lang="en-GB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r>
              <a:rPr lang="en-GB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"%s", str</a:t>
            </a:r>
            <a:r>
              <a:rPr lang="en-GB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);</a:t>
            </a:r>
            <a:endParaRPr lang="en-GB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return 0;</a:t>
            </a:r>
            <a:endParaRPr lang="en-GB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}</a:t>
            </a:r>
            <a:endParaRPr lang="en-GB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3563769" y="1495925"/>
          <a:ext cx="4244975" cy="1008062"/>
        </p:xfrm>
        <a:graphic>
          <a:graphicData uri="http://schemas.openxmlformats.org/drawingml/2006/table">
            <a:tbl>
              <a:tblPr/>
              <a:tblGrid>
                <a:gridCol w="849312"/>
                <a:gridCol w="849313"/>
                <a:gridCol w="847725"/>
                <a:gridCol w="849312"/>
                <a:gridCol w="849313"/>
              </a:tblGrid>
              <a:tr h="504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str[0]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str[1]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str[2]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str[3]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str[4]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A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B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C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D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E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7808744" y="1495925"/>
          <a:ext cx="4244975" cy="1008062"/>
        </p:xfrm>
        <a:graphic>
          <a:graphicData uri="http://schemas.openxmlformats.org/drawingml/2006/table">
            <a:tbl>
              <a:tblPr/>
              <a:tblGrid>
                <a:gridCol w="849312"/>
                <a:gridCol w="849313"/>
                <a:gridCol w="847725"/>
                <a:gridCol w="849312"/>
                <a:gridCol w="849313"/>
              </a:tblGrid>
              <a:tr h="504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str[5]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str[6]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str[7]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str[8]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str[9]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F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G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\0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\0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\0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4669556" y="2627751"/>
          <a:ext cx="4244975" cy="1008062"/>
        </p:xfrm>
        <a:graphic>
          <a:graphicData uri="http://schemas.openxmlformats.org/drawingml/2006/table">
            <a:tbl>
              <a:tblPr/>
              <a:tblGrid>
                <a:gridCol w="849312"/>
                <a:gridCol w="849313"/>
                <a:gridCol w="847725"/>
                <a:gridCol w="849312"/>
                <a:gridCol w="849313"/>
              </a:tblGrid>
              <a:tr h="504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*p1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*(p1+1)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*(p1+2)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*(p1+3)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*(p1+4)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a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b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c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d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\0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oup 4"/>
          <p:cNvGraphicFramePr>
            <a:graphicFrameLocks noGrp="1"/>
          </p:cNvGraphicFramePr>
          <p:nvPr/>
        </p:nvGraphicFramePr>
        <p:xfrm>
          <a:off x="4669556" y="3778377"/>
          <a:ext cx="4244975" cy="1008062"/>
        </p:xfrm>
        <a:graphic>
          <a:graphicData uri="http://schemas.openxmlformats.org/drawingml/2006/table">
            <a:tbl>
              <a:tblPr/>
              <a:tblGrid>
                <a:gridCol w="849312"/>
                <a:gridCol w="849313"/>
                <a:gridCol w="847725"/>
                <a:gridCol w="849312"/>
                <a:gridCol w="849313"/>
              </a:tblGrid>
              <a:tr h="504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*p2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*(p2+1)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*(p2+2)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*(p2+3)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*(p2+4)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e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f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g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h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\0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4"/>
          <p:cNvGraphicFramePr>
            <a:graphicFrameLocks noGrp="1"/>
          </p:cNvGraphicFramePr>
          <p:nvPr/>
        </p:nvGraphicFramePr>
        <p:xfrm>
          <a:off x="3563769" y="1495925"/>
          <a:ext cx="4244975" cy="1008062"/>
        </p:xfrm>
        <a:graphic>
          <a:graphicData uri="http://schemas.openxmlformats.org/drawingml/2006/table">
            <a:tbl>
              <a:tblPr/>
              <a:tblGrid>
                <a:gridCol w="849312"/>
                <a:gridCol w="849313"/>
                <a:gridCol w="847725"/>
                <a:gridCol w="849312"/>
                <a:gridCol w="849313"/>
              </a:tblGrid>
              <a:tr h="504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str[0]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str[1]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str[2]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str[3]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str[4]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A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f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g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h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\0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4"/>
          <p:cNvGraphicFramePr>
            <a:graphicFrameLocks noGrp="1"/>
          </p:cNvGraphicFramePr>
          <p:nvPr/>
        </p:nvGraphicFramePr>
        <p:xfrm>
          <a:off x="7808744" y="1495925"/>
          <a:ext cx="4244975" cy="1008062"/>
        </p:xfrm>
        <a:graphic>
          <a:graphicData uri="http://schemas.openxmlformats.org/drawingml/2006/table">
            <a:tbl>
              <a:tblPr/>
              <a:tblGrid>
                <a:gridCol w="849312"/>
                <a:gridCol w="849313"/>
                <a:gridCol w="847725"/>
                <a:gridCol w="849312"/>
                <a:gridCol w="849313"/>
              </a:tblGrid>
              <a:tr h="504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str[5]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str[6]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str[7]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str[8]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str[9]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F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G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\0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\0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\0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4"/>
          <p:cNvGraphicFramePr>
            <a:graphicFrameLocks noGrp="1"/>
          </p:cNvGraphicFramePr>
          <p:nvPr/>
        </p:nvGraphicFramePr>
        <p:xfrm>
          <a:off x="3563769" y="1495925"/>
          <a:ext cx="4244975" cy="1008062"/>
        </p:xfrm>
        <a:graphic>
          <a:graphicData uri="http://schemas.openxmlformats.org/drawingml/2006/table">
            <a:tbl>
              <a:tblPr/>
              <a:tblGrid>
                <a:gridCol w="849312"/>
                <a:gridCol w="849313"/>
                <a:gridCol w="847725"/>
                <a:gridCol w="849312"/>
                <a:gridCol w="849313"/>
              </a:tblGrid>
              <a:tr h="504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str[0]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str[1]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str[2]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str[3]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str[4]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A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f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g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d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\0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Group 4"/>
          <p:cNvGraphicFramePr>
            <a:graphicFrameLocks noGrp="1"/>
          </p:cNvGraphicFramePr>
          <p:nvPr/>
        </p:nvGraphicFramePr>
        <p:xfrm>
          <a:off x="7808744" y="1495925"/>
          <a:ext cx="4244975" cy="1008062"/>
        </p:xfrm>
        <a:graphic>
          <a:graphicData uri="http://schemas.openxmlformats.org/drawingml/2006/table">
            <a:tbl>
              <a:tblPr/>
              <a:tblGrid>
                <a:gridCol w="849312"/>
                <a:gridCol w="849313"/>
                <a:gridCol w="847725"/>
                <a:gridCol w="849312"/>
                <a:gridCol w="849313"/>
              </a:tblGrid>
              <a:tr h="504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str[5]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str[6]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str[7]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str[8]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str[9]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F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G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\0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\0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\0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1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804895" y="1106120"/>
            <a:ext cx="3549102" cy="4645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int 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main()</a:t>
            </a:r>
            <a:endParaRPr lang="zh-CN" dirty="0">
              <a:effectLst/>
            </a:endParaRPr>
          </a:p>
          <a:p>
            <a:pPr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{ </a:t>
            </a:r>
            <a:endParaRPr lang="en-US" sz="1800" b="1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sz="1800" b="1" kern="12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char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st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 ]="China";</a:t>
            </a:r>
            <a:endParaRPr lang="zh-CN" dirty="0">
              <a:effectLst/>
            </a:endParaRPr>
          </a:p>
          <a:p>
            <a:pPr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</a:t>
            </a:r>
            <a:r>
              <a:rPr lang="en-US" sz="1800" b="1" kern="12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char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*</a:t>
            </a:r>
            <a:r>
              <a:rPr lang="en-US" sz="1800" b="1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ps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;</a:t>
            </a:r>
            <a:endParaRPr lang="zh-CN" dirty="0">
              <a:effectLst/>
            </a:endParaRPr>
          </a:p>
          <a:p>
            <a:pPr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</a:t>
            </a:r>
            <a:r>
              <a:rPr lang="en-US" sz="1800" b="1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ps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=</a:t>
            </a:r>
            <a:r>
              <a:rPr lang="en-US" sz="1800" b="1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st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;</a:t>
            </a:r>
            <a:endParaRPr lang="zh-CN" dirty="0">
              <a:effectLst/>
            </a:endParaRPr>
          </a:p>
          <a:p>
            <a:pPr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</a:t>
            </a:r>
            <a:r>
              <a:rPr lang="en-US" sz="1800" b="1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printf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("</a:t>
            </a:r>
            <a:r>
              <a:rPr lang="en-US" sz="1800" b="1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%s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\n", </a:t>
            </a:r>
            <a:r>
              <a:rPr lang="en-US" sz="1800" b="1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st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);</a:t>
            </a:r>
            <a:endParaRPr lang="zh-CN" dirty="0">
              <a:effectLst/>
            </a:endParaRPr>
          </a:p>
          <a:p>
            <a:pPr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</a:t>
            </a:r>
            <a:r>
              <a:rPr lang="en-US" sz="1800" b="1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printf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("</a:t>
            </a:r>
            <a:r>
              <a:rPr lang="en-US" sz="1800" b="1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%s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\n", </a:t>
            </a:r>
            <a:r>
              <a:rPr lang="en-US" sz="1800" b="1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ps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);</a:t>
            </a:r>
            <a:endParaRPr lang="zh-CN" dirty="0">
              <a:effectLst/>
            </a:endParaRPr>
          </a:p>
          <a:p>
            <a:pPr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</a:t>
            </a:r>
            <a:r>
              <a:rPr lang="en-US" sz="1800" b="1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printf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("</a:t>
            </a:r>
            <a:r>
              <a:rPr lang="en-US" sz="1800" b="1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%s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\n", st+1);</a:t>
            </a:r>
            <a:endParaRPr lang="zh-CN" dirty="0">
              <a:effectLst/>
            </a:endParaRPr>
          </a:p>
          <a:p>
            <a:pPr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</a:t>
            </a:r>
            <a:r>
              <a:rPr lang="en-US" sz="1800" b="1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printf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("</a:t>
            </a:r>
            <a:r>
              <a:rPr lang="en-US" sz="1800" b="1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%s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\n", &amp;</a:t>
            </a:r>
            <a:r>
              <a:rPr lang="en-US" sz="1800" b="1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st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[2]);</a:t>
            </a:r>
            <a:endParaRPr lang="zh-CN" dirty="0">
              <a:effectLst/>
            </a:endParaRPr>
          </a:p>
          <a:p>
            <a:pPr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</a:t>
            </a:r>
            <a:r>
              <a:rPr lang="en-US" sz="1800" b="1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ps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=ps+2;</a:t>
            </a:r>
            <a:endParaRPr lang="zh-CN" dirty="0">
              <a:effectLst/>
            </a:endParaRPr>
          </a:p>
          <a:p>
            <a:pPr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</a:t>
            </a:r>
            <a:r>
              <a:rPr lang="en-US" sz="1800" b="1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printf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("</a:t>
            </a:r>
            <a:r>
              <a:rPr lang="en-US" sz="1800" b="1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%s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\n", ps+2);</a:t>
            </a:r>
            <a:endParaRPr lang="zh-CN" dirty="0">
              <a:effectLst/>
            </a:endParaRPr>
          </a:p>
          <a:p>
            <a:pPr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</a:t>
            </a:r>
            <a:r>
              <a:rPr lang="en-US" sz="1800" b="1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printf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("</a:t>
            </a:r>
            <a:r>
              <a:rPr lang="en-US" sz="1800" b="1" kern="12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%c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\n", </a:t>
            </a:r>
            <a:r>
              <a:rPr lang="en-US" sz="1800" b="1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st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[0]);</a:t>
            </a:r>
            <a:endParaRPr lang="zh-CN" dirty="0">
              <a:effectLst/>
            </a:endParaRPr>
          </a:p>
          <a:p>
            <a:pPr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</a:t>
            </a:r>
            <a:r>
              <a:rPr lang="en-US" sz="1800" b="1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printf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("</a:t>
            </a:r>
            <a:r>
              <a:rPr lang="en-US" sz="1800" b="1" kern="12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%c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\n", </a:t>
            </a:r>
            <a:r>
              <a:rPr lang="en-US" sz="1800" b="1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ps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[2]);</a:t>
            </a:r>
            <a:endParaRPr lang="en-US" sz="1800" b="1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return 0;</a:t>
            </a:r>
            <a:endParaRPr lang="zh-CN" dirty="0">
              <a:effectLst/>
            </a:endParaRPr>
          </a:p>
          <a:p>
            <a:pPr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}</a:t>
            </a:r>
            <a:endParaRPr lang="zh-CN" dirty="0">
              <a:effectLst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3997" y="1633012"/>
            <a:ext cx="2674579" cy="385036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272305" y="3131573"/>
            <a:ext cx="4114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eaLnBrk="1" fontAlgn="base" hangingPunct="1">
              <a:spcBef>
                <a:spcPts val="0"/>
              </a:spcBef>
              <a:spcAft>
                <a:spcPts val="0"/>
              </a:spcAft>
            </a:pPr>
            <a:r>
              <a:rPr lang="zh-CN" sz="28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只有</a:t>
            </a:r>
            <a:r>
              <a:rPr lang="en-US" sz="2800" b="1" kern="12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%s</a:t>
            </a:r>
            <a:r>
              <a:rPr lang="zh-CN" sz="28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才会输出</a:t>
            </a:r>
            <a:r>
              <a:rPr lang="zh-CN" sz="2800" b="1" kern="12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串</a:t>
            </a:r>
            <a:endParaRPr lang="zh-CN" sz="28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rtl="0" eaLnBrk="1" fontAlgn="base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kern="120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%c</a:t>
            </a:r>
            <a:r>
              <a:rPr lang="zh-CN" sz="28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永远仅输出</a:t>
            </a:r>
            <a:r>
              <a:rPr lang="zh-CN" sz="2800" b="1" kern="120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一个</a:t>
            </a:r>
            <a:r>
              <a:rPr lang="zh-CN" sz="2800" b="1" kern="12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字符 </a:t>
            </a:r>
            <a:endParaRPr lang="zh-CN" sz="28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95288" y="1125538"/>
            <a:ext cx="8280400" cy="347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b="1" dirty="0">
                <a:ea typeface="楷体" panose="02010609060101010101" pitchFamily="49" charset="-122"/>
              </a:rPr>
              <a:t>设有</a:t>
            </a:r>
            <a:r>
              <a:rPr lang="en-US" altLang="zh-CN" b="1" dirty="0">
                <a:solidFill>
                  <a:srgbClr val="0000FF"/>
                </a:solidFill>
                <a:ea typeface="楷体" panose="02010609060101010101" pitchFamily="49" charset="-122"/>
              </a:rPr>
              <a:t>char *p;</a:t>
            </a:r>
            <a:r>
              <a:rPr lang="en-US" altLang="zh-CN" b="1" dirty="0">
                <a:ea typeface="楷体" panose="02010609060101010101" pitchFamily="49" charset="-122"/>
              </a:rPr>
              <a:t> </a:t>
            </a:r>
            <a:r>
              <a:rPr lang="zh-CN" altLang="en-US" b="1" dirty="0">
                <a:ea typeface="楷体" panose="02010609060101010101" pitchFamily="49" charset="-122"/>
              </a:rPr>
              <a:t>且</a:t>
            </a:r>
            <a:r>
              <a:rPr lang="en-US" altLang="zh-CN" b="1" dirty="0">
                <a:ea typeface="楷体" panose="02010609060101010101" pitchFamily="49" charset="-122"/>
              </a:rPr>
              <a:t>p</a:t>
            </a:r>
            <a:r>
              <a:rPr lang="zh-CN" altLang="en-US" b="1" dirty="0">
                <a:ea typeface="楷体" panose="02010609060101010101" pitchFamily="49" charset="-122"/>
              </a:rPr>
              <a:t>已指向字符串</a:t>
            </a:r>
            <a:r>
              <a:rPr lang="en-US" altLang="zh-CN" b="1" dirty="0">
                <a:solidFill>
                  <a:srgbClr val="0000FF"/>
                </a:solidFill>
                <a:ea typeface="楷体" panose="02010609060101010101" pitchFamily="49" charset="-122"/>
              </a:rPr>
              <a:t>"****A*BC*DEF*G"</a:t>
            </a:r>
            <a:r>
              <a:rPr lang="zh-CN" altLang="en-US" b="1" dirty="0">
                <a:ea typeface="楷体" panose="02010609060101010101" pitchFamily="49" charset="-122"/>
              </a:rPr>
              <a:t>的第一个字符：</a:t>
            </a:r>
            <a:endParaRPr lang="zh-CN" altLang="en-US" b="1" dirty="0">
              <a:ea typeface="楷体" panose="02010609060101010101" pitchFamily="49" charset="-122"/>
            </a:endParaRPr>
          </a:p>
          <a:p>
            <a:pPr eaLnBrk="1" hangingPunct="1"/>
            <a:endParaRPr lang="zh-CN" altLang="en-US" b="1" dirty="0">
              <a:ea typeface="楷体" panose="02010609060101010101" pitchFamily="49" charset="-122"/>
            </a:endParaRPr>
          </a:p>
          <a:p>
            <a:pPr eaLnBrk="1" hangingPunct="1"/>
            <a:endParaRPr lang="zh-CN" altLang="en-US" b="1" dirty="0"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b="1" dirty="0">
                <a:ea typeface="楷体" panose="02010609060101010101" pitchFamily="49" charset="-122"/>
              </a:rPr>
              <a:t>① 请写出使</a:t>
            </a:r>
            <a:r>
              <a:rPr lang="en-US" altLang="zh-CN" b="1" dirty="0">
                <a:ea typeface="楷体" panose="02010609060101010101" pitchFamily="49" charset="-122"/>
              </a:rPr>
              <a:t>p</a:t>
            </a:r>
            <a:r>
              <a:rPr lang="zh-CN" altLang="en-US" b="1" dirty="0">
                <a:ea typeface="楷体" panose="02010609060101010101" pitchFamily="49" charset="-122"/>
              </a:rPr>
              <a:t>指向其中第一个非*字符（即字符</a:t>
            </a:r>
            <a:r>
              <a:rPr lang="en-US" altLang="zh-CN" b="1" dirty="0">
                <a:ea typeface="楷体" panose="02010609060101010101" pitchFamily="49" charset="-122"/>
              </a:rPr>
              <a:t>A</a:t>
            </a:r>
            <a:r>
              <a:rPr lang="zh-CN" altLang="en-US" b="1" dirty="0">
                <a:ea typeface="楷体" panose="02010609060101010101" pitchFamily="49" charset="-122"/>
              </a:rPr>
              <a:t>）的语句：</a:t>
            </a:r>
            <a:endParaRPr lang="zh-CN" altLang="en-US" b="1" dirty="0">
              <a:ea typeface="楷体" panose="02010609060101010101" pitchFamily="49" charset="-122"/>
            </a:endParaRPr>
          </a:p>
          <a:p>
            <a:pPr eaLnBrk="1" hangingPunct="1"/>
            <a:endParaRPr lang="zh-CN" altLang="en-US" b="1" dirty="0">
              <a:ea typeface="楷体" panose="02010609060101010101" pitchFamily="49" charset="-122"/>
            </a:endParaRPr>
          </a:p>
          <a:p>
            <a:pPr eaLnBrk="1" hangingPunct="1"/>
            <a:endParaRPr lang="zh-CN" altLang="en-US" b="1" dirty="0"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b="1" dirty="0">
                <a:ea typeface="楷体" panose="02010609060101010101" pitchFamily="49" charset="-122"/>
              </a:rPr>
              <a:t>② 请写出使</a:t>
            </a:r>
            <a:r>
              <a:rPr lang="en-US" altLang="zh-CN" b="1" dirty="0">
                <a:ea typeface="楷体" panose="02010609060101010101" pitchFamily="49" charset="-122"/>
              </a:rPr>
              <a:t>p</a:t>
            </a:r>
            <a:r>
              <a:rPr lang="zh-CN" altLang="en-US" b="1" dirty="0">
                <a:ea typeface="楷体" panose="02010609060101010101" pitchFamily="49" charset="-122"/>
              </a:rPr>
              <a:t>指向前导*中最后一个*号的语句：</a:t>
            </a:r>
            <a:endParaRPr lang="zh-CN" altLang="en-US" b="1" dirty="0">
              <a:ea typeface="楷体" panose="02010609060101010101" pitchFamily="49" charset="-122"/>
            </a:endParaRPr>
          </a:p>
          <a:p>
            <a:pPr eaLnBrk="1" hangingPunct="1"/>
            <a:endParaRPr lang="zh-CN" altLang="en-US" b="1" dirty="0">
              <a:ea typeface="楷体" panose="02010609060101010101" pitchFamily="49" charset="-122"/>
            </a:endParaRPr>
          </a:p>
          <a:p>
            <a:pPr eaLnBrk="1" hangingPunct="1"/>
            <a:endParaRPr lang="zh-CN" altLang="en-US" b="1" dirty="0"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b="1" dirty="0">
                <a:ea typeface="楷体" panose="02010609060101010101" pitchFamily="49" charset="-122"/>
              </a:rPr>
              <a:t>③ 请写出使</a:t>
            </a:r>
            <a:r>
              <a:rPr lang="en-US" altLang="zh-CN" b="1" dirty="0">
                <a:ea typeface="楷体" panose="02010609060101010101" pitchFamily="49" charset="-122"/>
              </a:rPr>
              <a:t>p</a:t>
            </a:r>
            <a:r>
              <a:rPr lang="zh-CN" altLang="en-US" b="1" dirty="0">
                <a:ea typeface="楷体" panose="02010609060101010101" pitchFamily="49" charset="-122"/>
              </a:rPr>
              <a:t>指向字符串中第一次出现的字符</a:t>
            </a:r>
            <a:r>
              <a:rPr lang="en-US" altLang="zh-CN" b="1" dirty="0">
                <a:ea typeface="楷体" panose="02010609060101010101" pitchFamily="49" charset="-122"/>
              </a:rPr>
              <a:t>C</a:t>
            </a:r>
            <a:r>
              <a:rPr lang="zh-CN" altLang="en-US" b="1" dirty="0">
                <a:ea typeface="楷体" panose="02010609060101010101" pitchFamily="49" charset="-122"/>
              </a:rPr>
              <a:t>的语句：</a:t>
            </a:r>
            <a:endParaRPr lang="zh-CN" altLang="en-US" b="1" dirty="0">
              <a:ea typeface="楷体" panose="02010609060101010101" pitchFamily="49" charset="-122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54063" y="2601913"/>
            <a:ext cx="3698875" cy="406400"/>
          </a:xfrm>
          <a:prstGeom prst="rect">
            <a:avLst/>
          </a:prstGeom>
          <a:solidFill>
            <a:srgbClr val="CCFFFF"/>
          </a:solidFill>
          <a:ln w="9525" algn="ctr">
            <a:solidFill>
              <a:srgbClr val="3366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0000FF"/>
                </a:solidFill>
                <a:latin typeface="Courier New" panose="02070309020205020404" pitchFamily="49" charset="0"/>
                <a:ea typeface="楷体" panose="02010609060101010101" pitchFamily="49" charset="-122"/>
              </a:rPr>
              <a:t>while</a:t>
            </a:r>
            <a:r>
              <a:rPr lang="en-US" altLang="zh-CN" sz="2000" b="1" dirty="0">
                <a:latin typeface="Courier New" panose="02070309020205020404" pitchFamily="49" charset="0"/>
                <a:ea typeface="楷体" panose="02010609060101010101" pitchFamily="49" charset="-122"/>
              </a:rPr>
              <a:t> (*p == '*') p++; </a:t>
            </a:r>
            <a:endParaRPr lang="en-US" altLang="zh-CN" sz="2000" b="1" dirty="0">
              <a:latin typeface="Courier New" panose="02070309020205020404" pitchFamily="49" charset="0"/>
              <a:ea typeface="楷体" panose="02010609060101010101" pitchFamily="49" charset="-12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54063" y="3683000"/>
            <a:ext cx="4460875" cy="406400"/>
          </a:xfrm>
          <a:prstGeom prst="rect">
            <a:avLst/>
          </a:prstGeom>
          <a:solidFill>
            <a:srgbClr val="CCFFFF"/>
          </a:solidFill>
          <a:ln w="9525" algn="ctr">
            <a:solidFill>
              <a:srgbClr val="3366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0000FF"/>
                </a:solidFill>
                <a:latin typeface="Courier New" panose="02070309020205020404" pitchFamily="49" charset="0"/>
                <a:ea typeface="楷体" panose="02010609060101010101" pitchFamily="49" charset="-122"/>
              </a:rPr>
              <a:t>while</a:t>
            </a:r>
            <a:r>
              <a:rPr lang="en-US" altLang="zh-CN" sz="2000" b="1" dirty="0">
                <a:latin typeface="Courier New" panose="02070309020205020404" pitchFamily="49" charset="0"/>
                <a:ea typeface="楷体" panose="02010609060101010101" pitchFamily="49" charset="-122"/>
              </a:rPr>
              <a:t> (*p == '*') p++; p--; </a:t>
            </a:r>
            <a:endParaRPr lang="en-US" altLang="zh-CN" sz="2000" b="1" dirty="0">
              <a:latin typeface="Courier New" panose="02070309020205020404" pitchFamily="49" charset="0"/>
              <a:ea typeface="楷体" panose="02010609060101010101" pitchFamily="49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38200" y="4634960"/>
            <a:ext cx="3698875" cy="406400"/>
          </a:xfrm>
          <a:prstGeom prst="rect">
            <a:avLst/>
          </a:prstGeom>
          <a:solidFill>
            <a:srgbClr val="CCFFFF"/>
          </a:solidFill>
          <a:ln w="9525" algn="ctr">
            <a:solidFill>
              <a:srgbClr val="3366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0000FF"/>
                </a:solidFill>
                <a:latin typeface="Courier New" panose="02070309020205020404" pitchFamily="49" charset="0"/>
                <a:ea typeface="楷体" panose="02010609060101010101" pitchFamily="49" charset="-122"/>
              </a:rPr>
              <a:t>while</a:t>
            </a:r>
            <a:r>
              <a:rPr lang="en-US" altLang="zh-CN" sz="2000" b="1" dirty="0">
                <a:latin typeface="Courier New" panose="02070309020205020404" pitchFamily="49" charset="0"/>
                <a:ea typeface="楷体" panose="02010609060101010101" pitchFamily="49" charset="-122"/>
              </a:rPr>
              <a:t> (*p != 'C') p++; </a:t>
            </a:r>
            <a:endParaRPr lang="en-US" altLang="zh-CN" sz="2000" b="1" dirty="0">
              <a:latin typeface="Courier New" panose="02070309020205020404" pitchFamily="49" charset="0"/>
              <a:ea typeface="楷体" panose="02010609060101010101" pitchFamily="49" charset="-122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597525" y="5041360"/>
            <a:ext cx="5111750" cy="771525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CC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0000FF"/>
                </a:solidFill>
                <a:ea typeface="楷体" panose="02010609060101010101" pitchFamily="49" charset="-122"/>
              </a:rPr>
              <a:t>while</a:t>
            </a:r>
            <a:r>
              <a:rPr lang="en-US" altLang="zh-CN" b="1">
                <a:ea typeface="楷体" panose="02010609060101010101" pitchFamily="49" charset="-122"/>
              </a:rPr>
              <a:t>(*p </a:t>
            </a:r>
            <a:r>
              <a:rPr lang="zh-CN" altLang="en-US" b="1">
                <a:ea typeface="楷体" panose="02010609060101010101" pitchFamily="49" charset="-122"/>
              </a:rPr>
              <a:t>这个字符还不符合条件</a:t>
            </a:r>
            <a:r>
              <a:rPr lang="en-US" altLang="zh-CN" b="1">
                <a:ea typeface="楷体" panose="02010609060101010101" pitchFamily="49" charset="-122"/>
              </a:rPr>
              <a:t>)  p++;  </a:t>
            </a:r>
            <a:endParaRPr lang="en-US" altLang="zh-CN" b="1"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b="1">
                <a:ea typeface="楷体" panose="02010609060101010101" pitchFamily="49" charset="-122"/>
              </a:rPr>
              <a:t>跳出循环后，按需可能再执行</a:t>
            </a:r>
            <a:r>
              <a:rPr lang="en-US" altLang="zh-CN" b="1">
                <a:ea typeface="楷体" panose="02010609060101010101" pitchFamily="49" charset="-122"/>
              </a:rPr>
              <a:t>p--;  </a:t>
            </a:r>
            <a:endParaRPr lang="en-US" altLang="zh-CN" b="1">
              <a:ea typeface="楷体" panose="02010609060101010101" pitchFamily="49" charset="-122"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 flipV="1">
            <a:off x="4965700" y="1414463"/>
            <a:ext cx="0" cy="287337"/>
          </a:xfrm>
          <a:prstGeom prst="line">
            <a:avLst/>
          </a:prstGeom>
          <a:noFill/>
          <a:ln w="63500">
            <a:solidFill>
              <a:srgbClr val="993366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749800" y="1665288"/>
            <a:ext cx="50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BC0000"/>
                </a:solidFill>
                <a:ea typeface="楷体" panose="02010609060101010101" pitchFamily="49" charset="-122"/>
              </a:rPr>
              <a:t>① </a:t>
            </a:r>
            <a:endParaRPr lang="en-US" altLang="zh-CN" sz="2000" b="1" dirty="0">
              <a:solidFill>
                <a:srgbClr val="BC0000"/>
              </a:solidFill>
              <a:ea typeface="楷体" panose="02010609060101010101" pitchFamily="49" charset="-122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V="1">
            <a:off x="4721225" y="1414463"/>
            <a:ext cx="71438" cy="287337"/>
          </a:xfrm>
          <a:prstGeom prst="line">
            <a:avLst/>
          </a:prstGeom>
          <a:noFill/>
          <a:ln w="63500">
            <a:solidFill>
              <a:srgbClr val="993366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4427538" y="1665288"/>
            <a:ext cx="509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BC0000"/>
                </a:solidFill>
                <a:ea typeface="楷体" panose="02010609060101010101" pitchFamily="49" charset="-122"/>
              </a:rPr>
              <a:t>② </a:t>
            </a:r>
            <a:endParaRPr lang="en-US" altLang="zh-CN" sz="2000" b="1">
              <a:solidFill>
                <a:srgbClr val="BC0000"/>
              </a:solidFill>
              <a:ea typeface="楷体" panose="02010609060101010101" pitchFamily="49" charset="-122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H="1" flipV="1">
            <a:off x="5468938" y="1414463"/>
            <a:ext cx="0" cy="287337"/>
          </a:xfrm>
          <a:prstGeom prst="line">
            <a:avLst/>
          </a:prstGeom>
          <a:noFill/>
          <a:ln w="63500">
            <a:solidFill>
              <a:srgbClr val="993366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5253038" y="1665288"/>
            <a:ext cx="509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BC0000"/>
                </a:solidFill>
                <a:ea typeface="楷体" panose="02010609060101010101" pitchFamily="49" charset="-122"/>
              </a:rPr>
              <a:t>③ </a:t>
            </a:r>
            <a:endParaRPr lang="en-US" altLang="zh-CN" sz="2000" b="1">
              <a:solidFill>
                <a:srgbClr val="BC0000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23850" y="1276350"/>
            <a:ext cx="230505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ea typeface="楷体" panose="02010609060101010101" pitchFamily="49" charset="-122"/>
              </a:rPr>
              <a:t>从</a:t>
            </a:r>
            <a:r>
              <a:rPr lang="zh-CN" altLang="en-US" b="1">
                <a:solidFill>
                  <a:srgbClr val="0000FF"/>
                </a:solidFill>
                <a:ea typeface="楷体" panose="02010609060101010101" pitchFamily="49" charset="-122"/>
              </a:rPr>
              <a:t>数组收纳</a:t>
            </a:r>
            <a:r>
              <a:rPr lang="zh-CN" altLang="en-US" b="1">
                <a:ea typeface="楷体" panose="02010609060101010101" pitchFamily="49" charset="-122"/>
              </a:rPr>
              <a:t>编程套路，推出：</a:t>
            </a:r>
            <a:br>
              <a:rPr lang="zh-CN" altLang="en-US" b="1">
                <a:ea typeface="楷体" panose="02010609060101010101" pitchFamily="49" charset="-122"/>
              </a:rPr>
            </a:br>
            <a:r>
              <a:rPr lang="zh-CN" altLang="en-US" b="1">
                <a:ea typeface="楷体" panose="02010609060101010101" pitchFamily="49" charset="-122"/>
              </a:rPr>
              <a:t>数组</a:t>
            </a:r>
            <a:r>
              <a:rPr lang="zh-CN" altLang="en-US" b="1">
                <a:solidFill>
                  <a:srgbClr val="FF0000"/>
                </a:solidFill>
                <a:ea typeface="楷体" panose="02010609060101010101" pitchFamily="49" charset="-122"/>
              </a:rPr>
              <a:t>多元素删除</a:t>
            </a:r>
            <a:r>
              <a:rPr lang="zh-CN" altLang="en-US" b="1">
                <a:ea typeface="楷体" panose="02010609060101010101" pitchFamily="49" charset="-122"/>
              </a:rPr>
              <a:t>编程套路。 </a:t>
            </a:r>
            <a:endParaRPr lang="zh-CN" altLang="en-US" b="1">
              <a:ea typeface="楷体" panose="02010609060101010101" pitchFamily="49" charset="-122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987675" y="1196975"/>
            <a:ext cx="5976938" cy="2025650"/>
          </a:xfrm>
          <a:prstGeom prst="rect">
            <a:avLst/>
          </a:prstGeom>
          <a:solidFill>
            <a:schemeClr val="bg1"/>
          </a:solidFill>
          <a:ln w="9525">
            <a:solidFill>
              <a:srgbClr val="FF9900"/>
            </a:solidFill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tabLst>
                <a:tab pos="54102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tabLst>
                <a:tab pos="54102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tabLst>
                <a:tab pos="54102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tabLst>
                <a:tab pos="54102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tabLst>
                <a:tab pos="54102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102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102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102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102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1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数组收纳问题的编程套路是：</a:t>
            </a:r>
            <a:br>
              <a:rPr lang="zh-CN" altLang="en-US" sz="1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1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1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j=0; </a:t>
            </a:r>
            <a:endParaRPr lang="en-US" altLang="zh-CN" sz="1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1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for</a:t>
            </a:r>
            <a:r>
              <a:rPr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 (</a:t>
            </a: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循环所有数据</a:t>
            </a:r>
            <a:r>
              <a:rPr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1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en-US" altLang="zh-CN" sz="1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if </a:t>
            </a:r>
            <a:r>
              <a:rPr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某个数据</a:t>
            </a:r>
            <a:r>
              <a:rPr lang="zh-CN" altLang="en-US" sz="1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符合</a:t>
            </a: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收纳条件</a:t>
            </a:r>
            <a:r>
              <a:rPr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) </a:t>
            </a:r>
            <a:r>
              <a:rPr lang="en-US" altLang="zh-CN" sz="1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a[j++]</a:t>
            </a:r>
            <a:r>
              <a:rPr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该数据</a:t>
            </a:r>
            <a:r>
              <a:rPr lang="en-US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endParaRPr lang="en-US" altLang="zh-CN" sz="1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已收纳数据个数为：</a:t>
            </a:r>
            <a:r>
              <a:rPr lang="en-US" altLang="zh-CN" sz="1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j</a:t>
            </a: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（下一可用空间是</a:t>
            </a:r>
            <a:r>
              <a:rPr lang="en-US" altLang="zh-CN" sz="1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a[j]</a:t>
            </a:r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1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23850" y="3429000"/>
            <a:ext cx="8569325" cy="2446338"/>
          </a:xfrm>
          <a:prstGeom prst="rect">
            <a:avLst/>
          </a:prstGeom>
          <a:solidFill>
            <a:schemeClr val="bg1"/>
          </a:solidFill>
          <a:ln w="9525">
            <a:solidFill>
              <a:srgbClr val="FF9900"/>
            </a:solidFill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tabLst>
                <a:tab pos="54102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tabLst>
                <a:tab pos="54102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tabLst>
                <a:tab pos="54102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tabLst>
                <a:tab pos="54102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tabLst>
                <a:tab pos="54102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102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102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102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102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数组多元素删除问题的编程套路是（设删除数组</a:t>
            </a:r>
            <a:r>
              <a:rPr lang="en-US" altLang="zh-CN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中的一些元素，数组</a:t>
            </a:r>
            <a:r>
              <a:rPr lang="en-US" altLang="zh-CN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中原有</a:t>
            </a:r>
            <a:r>
              <a:rPr lang="en-US" altLang="zh-CN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</a:t>
            </a: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个元素）：</a:t>
            </a:r>
            <a:b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j=0; </a:t>
            </a:r>
            <a:endParaRPr lang="en-US" altLang="zh-CN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en-US" altLang="zh-CN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for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(</a:t>
            </a:r>
            <a:r>
              <a:rPr lang="zh-CN" altLang="zh-CN" b="1">
                <a:latin typeface="楷体" panose="02010609060101010101" pitchFamily="49" charset="-122"/>
                <a:ea typeface="楷体" panose="02010609060101010101" pitchFamily="49" charset="-122"/>
              </a:rPr>
              <a:t>i=0; i&lt;N; i++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en-US" altLang="zh-CN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if 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要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保留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a[i]) </a:t>
            </a:r>
            <a:r>
              <a:rPr lang="en-US" altLang="zh-CN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[j++]=</a:t>
            </a:r>
            <a:r>
              <a:rPr lang="en-US" altLang="zh-CN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[i];</a:t>
            </a:r>
            <a:endParaRPr lang="en-US" altLang="zh-CN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删除后数组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中剩余数据个数为：</a:t>
            </a:r>
            <a:r>
              <a:rPr lang="en-US" altLang="zh-CN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j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（下一可用空间是</a:t>
            </a:r>
            <a:r>
              <a:rPr lang="en-US" altLang="zh-CN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a[j]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132138" y="4722813"/>
            <a:ext cx="28082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pt-BR" b="1">
                <a:solidFill>
                  <a:srgbClr val="FF00FF"/>
                </a:solidFill>
                <a:ea typeface="楷体" panose="02010609060101010101" pitchFamily="49" charset="-122"/>
              </a:rPr>
              <a:t>或 </a:t>
            </a:r>
            <a:r>
              <a:rPr lang="pt-BR" altLang="zh-CN" b="1">
                <a:solidFill>
                  <a:srgbClr val="FF00FF"/>
                </a:solidFill>
                <a:ea typeface="楷体" panose="02010609060101010101" pitchFamily="49" charset="-122"/>
              </a:rPr>
              <a:t>{ a[</a:t>
            </a:r>
            <a:r>
              <a:rPr lang="pt-BR" altLang="zh-CN" b="1">
                <a:solidFill>
                  <a:srgbClr val="FF00FF"/>
                </a:solidFill>
                <a:latin typeface="Courier New" panose="02070309020205020404" pitchFamily="49" charset="0"/>
                <a:ea typeface="楷体" panose="02010609060101010101" pitchFamily="49" charset="-122"/>
              </a:rPr>
              <a:t>j</a:t>
            </a:r>
            <a:r>
              <a:rPr lang="pt-BR" altLang="zh-CN" b="1">
                <a:solidFill>
                  <a:srgbClr val="FF00FF"/>
                </a:solidFill>
                <a:ea typeface="楷体" panose="02010609060101010101" pitchFamily="49" charset="-122"/>
              </a:rPr>
              <a:t>]=a[i]; </a:t>
            </a:r>
            <a:r>
              <a:rPr lang="pt-BR" altLang="zh-CN" b="1">
                <a:solidFill>
                  <a:srgbClr val="FF00FF"/>
                </a:solidFill>
                <a:latin typeface="Courier New" panose="02070309020205020404" pitchFamily="49" charset="0"/>
                <a:ea typeface="楷体" panose="02010609060101010101" pitchFamily="49" charset="-122"/>
              </a:rPr>
              <a:t>j</a:t>
            </a:r>
            <a:r>
              <a:rPr lang="pt-BR" altLang="zh-CN" b="1">
                <a:solidFill>
                  <a:srgbClr val="FF00FF"/>
                </a:solidFill>
                <a:ea typeface="楷体" panose="02010609060101010101" pitchFamily="49" charset="-122"/>
              </a:rPr>
              <a:t>++; }</a:t>
            </a:r>
            <a:r>
              <a:rPr lang="pt-BR" altLang="zh-CN" b="1">
                <a:ea typeface="楷体" panose="02010609060101010101" pitchFamily="49" charset="-122"/>
              </a:rPr>
              <a:t>  </a:t>
            </a:r>
            <a:endParaRPr lang="en-US" altLang="zh-CN" b="1">
              <a:ea typeface="楷体" panose="02010609060101010101" pitchFamily="49" charset="-122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203575" y="5078413"/>
            <a:ext cx="1728788" cy="431800"/>
          </a:xfrm>
          <a:prstGeom prst="rect">
            <a:avLst/>
          </a:prstGeom>
          <a:solidFill>
            <a:srgbClr val="CC99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9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en-US">
              <a:ea typeface="楷体" panose="02010609060101010101" pitchFamily="49" charset="-122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7527487" y="3953669"/>
            <a:ext cx="3097212" cy="1441450"/>
          </a:xfrm>
          <a:prstGeom prst="rect">
            <a:avLst/>
          </a:prstGeom>
          <a:solidFill>
            <a:srgbClr val="CCFFFF"/>
          </a:solidFill>
          <a:ln w="9525" algn="ctr">
            <a:solidFill>
              <a:srgbClr val="3366FF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ea typeface="楷体" panose="02010609060101010101" pitchFamily="49" charset="-122"/>
              </a:rPr>
              <a:t>多元素删除</a:t>
            </a:r>
            <a:r>
              <a:rPr lang="zh-CN" altLang="en-US" b="1">
                <a:ea typeface="楷体" panose="02010609060101010101" pitchFamily="49" charset="-122"/>
              </a:rPr>
              <a:t>与数组</a:t>
            </a:r>
            <a:r>
              <a:rPr lang="zh-CN" altLang="en-US" b="1">
                <a:solidFill>
                  <a:srgbClr val="FF0000"/>
                </a:solidFill>
                <a:ea typeface="楷体" panose="02010609060101010101" pitchFamily="49" charset="-122"/>
              </a:rPr>
              <a:t>收纳 </a:t>
            </a:r>
            <a:r>
              <a:rPr lang="zh-CN" altLang="en-US" b="1">
                <a:ea typeface="楷体" panose="02010609060101010101" pitchFamily="49" charset="-122"/>
              </a:rPr>
              <a:t>实质属同一问题；多元 素删除，就是</a:t>
            </a:r>
            <a:r>
              <a:rPr lang="zh-CN" altLang="en-US" b="1">
                <a:solidFill>
                  <a:srgbClr val="0000FF"/>
                </a:solidFill>
                <a:ea typeface="楷体" panose="02010609060101010101" pitchFamily="49" charset="-122"/>
              </a:rPr>
              <a:t>将保留元 素</a:t>
            </a:r>
            <a:r>
              <a:rPr lang="zh-CN" altLang="en-US" b="1">
                <a:solidFill>
                  <a:srgbClr val="FF0000"/>
                </a:solidFill>
                <a:ea typeface="楷体" panose="02010609060101010101" pitchFamily="49" charset="-122"/>
              </a:rPr>
              <a:t>收纳到同一数组</a:t>
            </a:r>
            <a:r>
              <a:rPr lang="zh-CN" altLang="en-US" b="1">
                <a:ea typeface="楷体" panose="02010609060101010101" pitchFamily="49" charset="-122"/>
              </a:rPr>
              <a:t>。 </a:t>
            </a:r>
            <a:endParaRPr lang="zh-CN" altLang="en-US" b="1"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13244" y="1153641"/>
            <a:ext cx="86423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 dirty="0">
                <a:ea typeface="楷体" panose="02010609060101010101" pitchFamily="49" charset="-122"/>
              </a:rPr>
              <a:t>字符串保存在</a:t>
            </a:r>
            <a:r>
              <a:rPr lang="zh-CN" altLang="en-US" b="1" dirty="0">
                <a:solidFill>
                  <a:srgbClr val="FF0000"/>
                </a:solidFill>
                <a:ea typeface="楷体" panose="02010609060101010101" pitchFamily="49" charset="-122"/>
              </a:rPr>
              <a:t>数组</a:t>
            </a:r>
            <a:r>
              <a:rPr lang="zh-CN" altLang="en-US" b="1" dirty="0">
                <a:ea typeface="楷体" panose="02010609060101010101" pitchFamily="49" charset="-122"/>
              </a:rPr>
              <a:t>中，很多对字符串的处理实际就是对</a:t>
            </a:r>
            <a:r>
              <a:rPr lang="zh-CN" altLang="en-US" b="1" dirty="0">
                <a:solidFill>
                  <a:srgbClr val="FF0000"/>
                </a:solidFill>
                <a:ea typeface="楷体" panose="02010609060101010101" pitchFamily="49" charset="-122"/>
              </a:rPr>
              <a:t>数组</a:t>
            </a:r>
            <a:r>
              <a:rPr lang="zh-CN" altLang="en-US" b="1" dirty="0">
                <a:ea typeface="楷体" panose="02010609060101010101" pitchFamily="49" charset="-122"/>
              </a:rPr>
              <a:t>的处理。</a:t>
            </a:r>
            <a:endParaRPr lang="zh-CN" altLang="en-US" b="1" dirty="0">
              <a:ea typeface="楷体" panose="02010609060101010101" pitchFamily="49" charset="-122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13244" y="2125764"/>
            <a:ext cx="8820150" cy="2111375"/>
          </a:xfrm>
          <a:prstGeom prst="rect">
            <a:avLst/>
          </a:prstGeom>
          <a:solidFill>
            <a:schemeClr val="bg1"/>
          </a:solidFill>
          <a:ln w="9525">
            <a:solidFill>
              <a:srgbClr val="FF9900"/>
            </a:solidFill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tabLst>
                <a:tab pos="625475" algn="l"/>
                <a:tab pos="11588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tabLst>
                <a:tab pos="625475" algn="l"/>
                <a:tab pos="11588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tabLst>
                <a:tab pos="625475" algn="l"/>
                <a:tab pos="11588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tabLst>
                <a:tab pos="625475" algn="l"/>
                <a:tab pos="11588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tabLst>
                <a:tab pos="625475" algn="l"/>
                <a:tab pos="11588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  <a:tab pos="11588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  <a:tab pos="11588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  <a:tab pos="11588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  <a:tab pos="11588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字符串中字符删除的编程套路是</a:t>
            </a:r>
            <a:r>
              <a:rPr lang="en-US" altLang="zh-CN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设字符串已保存在</a:t>
            </a:r>
            <a:r>
              <a:rPr lang="en-US" altLang="zh-CN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char</a:t>
            </a: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型数组</a:t>
            </a:r>
            <a:r>
              <a:rPr lang="en-US" altLang="zh-CN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</a:t>
            </a:r>
            <a:r>
              <a:rPr lang="en-US" altLang="zh-CN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b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j=0; </a:t>
            </a:r>
            <a:endParaRPr lang="en-US" altLang="zh-CN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en-US" altLang="zh-CN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for 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(i=0; s[i]!='\0'; i++)	</a:t>
            </a:r>
            <a:r>
              <a:rPr lang="en-US" altLang="zh-CN" b="1">
                <a:solidFill>
                  <a:srgbClr val="00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/* </a:t>
            </a:r>
            <a:r>
              <a:rPr lang="zh-CN" altLang="en-US" b="1">
                <a:solidFill>
                  <a:srgbClr val="00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表达式</a:t>
            </a:r>
            <a:r>
              <a:rPr lang="en-US" altLang="zh-CN" b="1">
                <a:solidFill>
                  <a:srgbClr val="00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b="1">
                <a:solidFill>
                  <a:srgbClr val="00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或写：</a:t>
            </a:r>
            <a:r>
              <a:rPr lang="en-US" altLang="zh-CN" b="1">
                <a:solidFill>
                  <a:srgbClr val="00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s[i] */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en-US" altLang="zh-CN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if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(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要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保留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字符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s[i]) s[j++]=s[i];</a:t>
            </a:r>
            <a:endParaRPr lang="en-US" altLang="zh-CN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s[j]='\0'; </a:t>
            </a:r>
            <a:endParaRPr lang="en-US" altLang="zh-CN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1046569" y="4362552"/>
            <a:ext cx="8916987" cy="14525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9900"/>
            </a:solidFill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pt-BR" sz="2000" b="1">
                <a:ea typeface="楷体" panose="02010609060101010101" pitchFamily="49" charset="-122"/>
              </a:rPr>
              <a:t>如需将删除后的新字符串存到另一数组中（原数组不变），例如要存到另一 数组</a:t>
            </a:r>
            <a:r>
              <a:rPr lang="pt-BR" altLang="zh-CN" sz="2000" b="1">
                <a:solidFill>
                  <a:srgbClr val="FF0000"/>
                </a:solidFill>
                <a:ea typeface="楷体" panose="02010609060101010101" pitchFamily="49" charset="-122"/>
              </a:rPr>
              <a:t>t</a:t>
            </a:r>
            <a:r>
              <a:rPr lang="zh-CN" altLang="pt-BR" sz="2000" b="1">
                <a:ea typeface="楷体" panose="02010609060101010101" pitchFamily="49" charset="-122"/>
              </a:rPr>
              <a:t>中，只需将</a:t>
            </a:r>
            <a:r>
              <a:rPr lang="pt-BR" altLang="zh-CN" sz="2000" b="1">
                <a:solidFill>
                  <a:srgbClr val="0000FF"/>
                </a:solidFill>
                <a:ea typeface="楷体" panose="02010609060101010101" pitchFamily="49" charset="-122"/>
              </a:rPr>
              <a:t>s[j++]=s[i];</a:t>
            </a:r>
            <a:r>
              <a:rPr lang="zh-CN" altLang="pt-BR" sz="2000" b="1">
                <a:ea typeface="楷体" panose="02010609060101010101" pitchFamily="49" charset="-122"/>
              </a:rPr>
              <a:t>改为</a:t>
            </a:r>
            <a:r>
              <a:rPr lang="pt-BR" altLang="zh-CN" sz="2000" b="1">
                <a:solidFill>
                  <a:srgbClr val="FF0000"/>
                </a:solidFill>
                <a:ea typeface="楷体" panose="02010609060101010101" pitchFamily="49" charset="-122"/>
              </a:rPr>
              <a:t>t</a:t>
            </a:r>
            <a:r>
              <a:rPr lang="pt-BR" altLang="zh-CN" sz="2000" b="1">
                <a:solidFill>
                  <a:srgbClr val="0000FF"/>
                </a:solidFill>
                <a:ea typeface="楷体" panose="02010609060101010101" pitchFamily="49" charset="-122"/>
              </a:rPr>
              <a:t>[j++]=s[i];</a:t>
            </a:r>
            <a:r>
              <a:rPr lang="zh-CN" altLang="pt-BR" sz="2000" b="1">
                <a:ea typeface="楷体" panose="02010609060101010101" pitchFamily="49" charset="-122"/>
              </a:rPr>
              <a:t>且最后执行</a:t>
            </a:r>
            <a:r>
              <a:rPr lang="pt-BR" altLang="zh-CN" sz="2000" b="1">
                <a:solidFill>
                  <a:srgbClr val="FF0000"/>
                </a:solidFill>
                <a:ea typeface="楷体" panose="02010609060101010101" pitchFamily="49" charset="-122"/>
              </a:rPr>
              <a:t>t</a:t>
            </a:r>
            <a:r>
              <a:rPr lang="pt-BR" altLang="zh-CN" sz="2000" b="1">
                <a:solidFill>
                  <a:srgbClr val="0000FF"/>
                </a:solidFill>
                <a:ea typeface="楷体" panose="02010609060101010101" pitchFamily="49" charset="-122"/>
              </a:rPr>
              <a:t>[j]='\0';</a:t>
            </a:r>
            <a:r>
              <a:rPr lang="zh-CN" altLang="pt-BR" sz="2000" b="1">
                <a:ea typeface="楷体" panose="02010609060101010101" pitchFamily="49" charset="-122"/>
              </a:rPr>
              <a:t>。</a:t>
            </a:r>
            <a:endParaRPr lang="zh-CN" altLang="pt-BR" sz="2000" b="1">
              <a:ea typeface="楷体" panose="02010609060101010101" pitchFamily="49" charset="-122"/>
            </a:endParaRPr>
          </a:p>
          <a:p>
            <a:pPr eaLnBrk="1" hangingPunct="1"/>
            <a:endParaRPr lang="zh-CN" altLang="pt-BR" sz="2000" b="1">
              <a:ea typeface="楷体" panose="02010609060101010101" pitchFamily="49" charset="-122"/>
            </a:endParaRPr>
          </a:p>
          <a:p>
            <a:pPr eaLnBrk="1" hangingPunct="1"/>
            <a:r>
              <a:rPr lang="zh-CN" altLang="pt-BR" sz="2000" b="1">
                <a:ea typeface="楷体" panose="02010609060101010101" pitchFamily="49" charset="-122"/>
              </a:rPr>
              <a:t>当将结果存入另一数组，且当所有字符都保留时，实际就是</a:t>
            </a:r>
            <a:r>
              <a:rPr lang="zh-CN" altLang="pt-BR" sz="2000" b="1">
                <a:solidFill>
                  <a:srgbClr val="FF0000"/>
                </a:solidFill>
                <a:ea typeface="楷体" panose="02010609060101010101" pitchFamily="49" charset="-122"/>
              </a:rPr>
              <a:t>字符串的拷贝</a:t>
            </a:r>
            <a:r>
              <a:rPr lang="zh-CN" altLang="pt-BR" sz="2000" b="1">
                <a:ea typeface="楷体" panose="02010609060101010101" pitchFamily="49" charset="-122"/>
              </a:rPr>
              <a:t>。   </a:t>
            </a:r>
            <a:endParaRPr lang="zh-CN" altLang="en-US" sz="2000" b="1"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3654" y="793906"/>
            <a:ext cx="6967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000" b="1" dirty="0">
                <a:ea typeface="楷体" panose="02010609060101010101" pitchFamily="49" charset="-122"/>
              </a:rPr>
              <a:t>删除字符串</a:t>
            </a:r>
            <a:r>
              <a:rPr lang="en-US" altLang="zh-CN" sz="2000" b="1" dirty="0">
                <a:ea typeface="楷体" panose="02010609060101010101" pitchFamily="49" charset="-122"/>
              </a:rPr>
              <a:t>str</a:t>
            </a:r>
            <a:r>
              <a:rPr lang="zh-CN" altLang="en-US" sz="2000" b="1" dirty="0">
                <a:ea typeface="楷体" panose="02010609060101010101" pitchFamily="49" charset="-122"/>
              </a:rPr>
              <a:t>中的所有空格（包括首尾空格及中间空格）。 </a:t>
            </a:r>
            <a:endParaRPr lang="zh-CN" altLang="en-US" sz="2000" b="1" dirty="0">
              <a:ea typeface="楷体" panose="02010609060101010101" pitchFamily="49" charset="-122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26679" y="1266981"/>
            <a:ext cx="8208962" cy="501675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3366FF"/>
            </a:solidFill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tabLst>
                <a:tab pos="352425" algn="l"/>
                <a:tab pos="715645" algn="l"/>
                <a:tab pos="31400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tabLst>
                <a:tab pos="352425" algn="l"/>
                <a:tab pos="715645" algn="l"/>
                <a:tab pos="31400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tabLst>
                <a:tab pos="352425" algn="l"/>
                <a:tab pos="715645" algn="l"/>
                <a:tab pos="31400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tabLst>
                <a:tab pos="352425" algn="l"/>
                <a:tab pos="715645" algn="l"/>
                <a:tab pos="31400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tabLst>
                <a:tab pos="352425" algn="l"/>
                <a:tab pos="715645" algn="l"/>
                <a:tab pos="31400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  <a:tab pos="715645" algn="l"/>
                <a:tab pos="31400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  <a:tab pos="715645" algn="l"/>
                <a:tab pos="31400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  <a:tab pos="715645" algn="l"/>
                <a:tab pos="31400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  <a:tab pos="715645" algn="l"/>
                <a:tab pos="31400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#include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&lt;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stdio.h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&gt;    		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void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fun(</a:t>
            </a: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char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*s)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{	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int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j;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	j=0; 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(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=0; s[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];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++)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		</a:t>
            </a: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(                ) s[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j++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]=s[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];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	s[j]='\0';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}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 main()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{	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char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str[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20]="I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am 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a student.";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	fun(str);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printf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("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删除空格后的字符串：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%s\n", str);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	return 0; 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} 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096001" y="2216150"/>
            <a:ext cx="5125430" cy="2246769"/>
          </a:xfrm>
          <a:prstGeom prst="rect">
            <a:avLst/>
          </a:prstGeom>
          <a:solidFill>
            <a:schemeClr val="bg1"/>
          </a:solidFill>
          <a:ln w="9525">
            <a:solidFill>
              <a:srgbClr val="FF9900"/>
            </a:solidFill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tabLst>
                <a:tab pos="625475" algn="l"/>
                <a:tab pos="11588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tabLst>
                <a:tab pos="625475" algn="l"/>
                <a:tab pos="11588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tabLst>
                <a:tab pos="625475" algn="l"/>
                <a:tab pos="11588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tabLst>
                <a:tab pos="625475" algn="l"/>
                <a:tab pos="11588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tabLst>
                <a:tab pos="625475" algn="l"/>
                <a:tab pos="11588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  <a:tab pos="11588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  <a:tab pos="11588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  <a:tab pos="11588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  <a:tab pos="115887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字符串中字符删除的编程套路是（设字符串已保存在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char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型数组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中）：</a:t>
            </a:r>
            <a:b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j=0; 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for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0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i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=0; s[</a:t>
            </a:r>
            <a:r>
              <a:rPr lang="en-US" altLang="zh-CN" sz="20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i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]!='\0'; </a:t>
            </a:r>
            <a:r>
              <a:rPr lang="en-US" altLang="zh-CN" sz="20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i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++)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if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(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要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保留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字符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s[</a:t>
            </a:r>
            <a:r>
              <a:rPr lang="en-US" altLang="zh-CN" sz="20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i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]) s[</a:t>
            </a:r>
            <a:r>
              <a:rPr lang="en-US" altLang="zh-CN" sz="20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j++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]=s[</a:t>
            </a:r>
            <a:r>
              <a:rPr lang="en-US" altLang="zh-CN" sz="20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i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];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s[j]='\0';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699047" y="3123309"/>
            <a:ext cx="1138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ea typeface="楷体" panose="02010609060101010101" pitchFamily="49" charset="-122"/>
              </a:rPr>
              <a:t>s[</a:t>
            </a:r>
            <a:r>
              <a:rPr lang="en-US" altLang="zh-CN" sz="2000" b="1" dirty="0" err="1">
                <a:solidFill>
                  <a:srgbClr val="FF0000"/>
                </a:solidFill>
                <a:ea typeface="楷体" panose="02010609060101010101" pitchFamily="49" charset="-122"/>
              </a:rPr>
              <a:t>i</a:t>
            </a:r>
            <a:r>
              <a:rPr lang="en-US" altLang="zh-CN" sz="2000" b="1" dirty="0">
                <a:solidFill>
                  <a:srgbClr val="FF0000"/>
                </a:solidFill>
                <a:ea typeface="楷体" panose="02010609060101010101" pitchFamily="49" charset="-122"/>
              </a:rPr>
              <a:t>]!='</a:t>
            </a:r>
            <a:r>
              <a:rPr lang="en-US" altLang="zh-CN" sz="2000" b="1" dirty="0">
                <a:solidFill>
                  <a:srgbClr val="FF0000"/>
                </a:solidFill>
                <a:latin typeface="Courier New" panose="02070309020205020404" pitchFamily="49" charset="0"/>
                <a:ea typeface="楷体" panose="02010609060101010101" pitchFamily="49" charset="-122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ea typeface="楷体" panose="02010609060101010101" pitchFamily="49" charset="-122"/>
              </a:rPr>
              <a:t>' </a:t>
            </a:r>
            <a:endParaRPr lang="en-US" altLang="zh-CN" sz="20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95282" y="573932"/>
            <a:ext cx="5170539" cy="6502116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以下程序的输出结果是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2143</a:t>
            </a:r>
            <a:endParaRPr lang="en-GB" altLang="zh-CN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void fun(int *x, int *y)</a:t>
            </a:r>
            <a:endParaRPr lang="en-US" altLang="zh-CN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</a:t>
            </a:r>
            <a:endParaRPr 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</a:t>
            </a:r>
            <a:r>
              <a:rPr lang="en-US" sz="26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printf</a:t>
            </a:r>
            <a:r>
              <a:rPr 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r>
              <a:rPr lang="en-GB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"%</a:t>
            </a:r>
            <a:r>
              <a:rPr lang="en-GB" altLang="zh-CN" sz="26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d%d</a:t>
            </a:r>
            <a:r>
              <a:rPr lang="en-GB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 *x, *y</a:t>
            </a:r>
            <a:r>
              <a:rPr 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);</a:t>
            </a:r>
            <a:endParaRPr 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*x=3;</a:t>
            </a:r>
            <a:endParaRPr 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*y=4;</a:t>
            </a:r>
            <a:endParaRPr 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}</a:t>
            </a:r>
            <a:endParaRPr 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int main()</a:t>
            </a:r>
            <a:endParaRPr 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</a:t>
            </a:r>
            <a:endParaRPr 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int x=1,y=2;</a:t>
            </a:r>
            <a:endParaRPr 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fun(&amp;</a:t>
            </a:r>
            <a:r>
              <a:rPr lang="en-US" sz="26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y,&amp;x</a:t>
            </a:r>
            <a:r>
              <a:rPr 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);</a:t>
            </a:r>
            <a:endParaRPr 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</a:t>
            </a:r>
            <a:r>
              <a:rPr lang="en-US" sz="26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printf</a:t>
            </a:r>
            <a:r>
              <a:rPr 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r>
              <a:rPr lang="en-GB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"%</a:t>
            </a:r>
            <a:r>
              <a:rPr lang="en-GB" altLang="zh-CN" sz="26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d%d</a:t>
            </a:r>
            <a:r>
              <a:rPr lang="en-GB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", x, y</a:t>
            </a:r>
            <a:r>
              <a:rPr 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);</a:t>
            </a:r>
            <a:endParaRPr 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return 0;</a:t>
            </a:r>
            <a:endParaRPr 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}</a:t>
            </a:r>
            <a:endParaRPr lang="en-GB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98885" y="5216774"/>
            <a:ext cx="1847429" cy="4252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821" y="721296"/>
            <a:ext cx="4132489" cy="584632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256920" y="2736857"/>
            <a:ext cx="661481" cy="5382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256919" y="5559848"/>
            <a:ext cx="661481" cy="5382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887" y="136525"/>
            <a:ext cx="3186602" cy="2402732"/>
          </a:xfrm>
          <a:prstGeom prst="rect">
            <a:avLst/>
          </a:prstGeom>
        </p:spPr>
      </p:pic>
      <p:sp>
        <p:nvSpPr>
          <p:cNvPr id="9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11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9838" y="1288922"/>
            <a:ext cx="10663962" cy="130629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573444" y="1356461"/>
            <a:ext cx="938623" cy="466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05975" y="2510925"/>
            <a:ext cx="552450" cy="542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8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78395" y="841732"/>
            <a:ext cx="6290505" cy="1135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常见算法汇总：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、求二元一次方程的根：例题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4.9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1886" y="1960941"/>
            <a:ext cx="646701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#include&lt;stdio.h&gt;</a:t>
            </a:r>
            <a:endParaRPr lang="en-GB" dirty="0"/>
          </a:p>
          <a:p>
            <a:r>
              <a:rPr lang="en-GB" dirty="0"/>
              <a:t>#include&lt;</a:t>
            </a:r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【</a:t>
            </a:r>
            <a:r>
              <a:rPr lang="zh-CN" altLang="en-US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填空</a:t>
            </a:r>
            <a:r>
              <a:rPr lang="en-GB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 </a:t>
            </a:r>
            <a:r>
              <a:rPr lang="en-GB" dirty="0"/>
              <a:t>&gt;//</a:t>
            </a:r>
            <a:r>
              <a:rPr lang="zh-CN" altLang="en-US" dirty="0"/>
              <a:t>要用到</a:t>
            </a:r>
            <a:r>
              <a:rPr lang="en-GB" dirty="0"/>
              <a:t>sqrt</a:t>
            </a:r>
            <a:r>
              <a:rPr lang="zh-CN" altLang="en-US" dirty="0"/>
              <a:t>函数</a:t>
            </a:r>
            <a:endParaRPr lang="zh-CN" altLang="en-US" dirty="0"/>
          </a:p>
          <a:p>
            <a:r>
              <a:rPr lang="en-GB" dirty="0"/>
              <a:t>int main()</a:t>
            </a:r>
            <a:endParaRPr lang="en-GB" dirty="0"/>
          </a:p>
          <a:p>
            <a:r>
              <a:rPr lang="en-GB" dirty="0"/>
              <a:t>{</a:t>
            </a:r>
            <a:endParaRPr lang="en-GB" dirty="0"/>
          </a:p>
          <a:p>
            <a:r>
              <a:rPr lang="en-GB" dirty="0"/>
              <a:t>	//</a:t>
            </a:r>
            <a:r>
              <a:rPr lang="zh-CN" altLang="en-US" dirty="0"/>
              <a:t>用</a:t>
            </a:r>
            <a:r>
              <a:rPr lang="en-GB" dirty="0"/>
              <a:t>disc</a:t>
            </a:r>
            <a:r>
              <a:rPr lang="zh-CN" altLang="en-US" dirty="0"/>
              <a:t>来存放判别式</a:t>
            </a:r>
            <a:r>
              <a:rPr lang="en-US" altLang="zh-CN" dirty="0"/>
              <a:t>(</a:t>
            </a:r>
            <a:r>
              <a:rPr lang="en-GB" dirty="0"/>
              <a:t>b*b-4ac)</a:t>
            </a:r>
            <a:r>
              <a:rPr lang="zh-CN" altLang="en-US" dirty="0"/>
              <a:t>的值</a:t>
            </a:r>
            <a:endParaRPr lang="zh-CN" altLang="en-US" dirty="0"/>
          </a:p>
          <a:p>
            <a:r>
              <a:rPr lang="zh-CN" altLang="en-US" dirty="0"/>
              <a:t>	</a:t>
            </a:r>
            <a:r>
              <a:rPr lang="en-GB" dirty="0"/>
              <a:t>double a,b,c,disc,x1,x2,p,q;</a:t>
            </a:r>
            <a:endParaRPr lang="en-GB" dirty="0"/>
          </a:p>
          <a:p>
            <a:r>
              <a:rPr lang="en-GB" dirty="0"/>
              <a:t>	</a:t>
            </a:r>
            <a:r>
              <a:rPr lang="en-GB" dirty="0" err="1"/>
              <a:t>scanf</a:t>
            </a:r>
            <a:r>
              <a:rPr lang="en-GB" dirty="0"/>
              <a:t>("a=%</a:t>
            </a:r>
            <a:r>
              <a:rPr lang="en-GB" dirty="0" err="1"/>
              <a:t>lf,b</a:t>
            </a:r>
            <a:r>
              <a:rPr lang="en-GB" dirty="0"/>
              <a:t>=%</a:t>
            </a:r>
            <a:r>
              <a:rPr lang="en-GB" dirty="0" err="1"/>
              <a:t>lf,c</a:t>
            </a:r>
            <a:r>
              <a:rPr lang="en-GB" dirty="0"/>
              <a:t>=%</a:t>
            </a:r>
            <a:r>
              <a:rPr lang="en-GB" dirty="0" err="1"/>
              <a:t>lf</a:t>
            </a:r>
            <a:r>
              <a:rPr lang="en-GB" dirty="0"/>
              <a:t>",</a:t>
            </a:r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【</a:t>
            </a:r>
            <a:r>
              <a:rPr lang="zh-CN" altLang="en-US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填空</a:t>
            </a:r>
            <a:r>
              <a:rPr lang="en-GB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en-GB" dirty="0"/>
              <a:t>);</a:t>
            </a:r>
            <a:endParaRPr lang="en-GB" dirty="0"/>
          </a:p>
          <a:p>
            <a:r>
              <a:rPr lang="en-GB" dirty="0"/>
              <a:t>	disc=b*b-4*a*c;</a:t>
            </a:r>
            <a:endParaRPr lang="en-GB" dirty="0"/>
          </a:p>
          <a:p>
            <a:r>
              <a:rPr lang="en-GB" dirty="0"/>
              <a:t>	p=-b/(2.0*a);</a:t>
            </a:r>
            <a:endParaRPr lang="en-GB" dirty="0"/>
          </a:p>
          <a:p>
            <a:r>
              <a:rPr lang="en-GB" dirty="0"/>
              <a:t>	q=sqrt(</a:t>
            </a:r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填空</a:t>
            </a:r>
            <a:r>
              <a:rPr lang="en-GB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en-GB" dirty="0"/>
              <a:t>)/(2.0*a);</a:t>
            </a:r>
            <a:endParaRPr lang="en-GB" dirty="0"/>
          </a:p>
          <a:p>
            <a:r>
              <a:rPr lang="en-GB" dirty="0"/>
              <a:t>	//</a:t>
            </a:r>
            <a:r>
              <a:rPr lang="zh-CN" altLang="en-US" dirty="0"/>
              <a:t>求出方程的两个根</a:t>
            </a:r>
            <a:endParaRPr lang="zh-CN" altLang="en-US" dirty="0"/>
          </a:p>
          <a:p>
            <a:r>
              <a:rPr lang="zh-CN" altLang="en-US" dirty="0"/>
              <a:t>	</a:t>
            </a:r>
            <a:r>
              <a:rPr lang="en-GB" dirty="0"/>
              <a:t>x1=</a:t>
            </a:r>
            <a:r>
              <a:rPr lang="en-GB" dirty="0" err="1"/>
              <a:t>p+q</a:t>
            </a:r>
            <a:r>
              <a:rPr lang="en-GB" dirty="0"/>
              <a:t>;</a:t>
            </a:r>
            <a:endParaRPr lang="en-GB" dirty="0"/>
          </a:p>
          <a:p>
            <a:r>
              <a:rPr lang="en-GB" dirty="0"/>
              <a:t>	x2=p-q;</a:t>
            </a:r>
            <a:endParaRPr lang="en-GB" dirty="0"/>
          </a:p>
          <a:p>
            <a:r>
              <a:rPr lang="en-GB" dirty="0"/>
              <a:t>	//</a:t>
            </a:r>
            <a:r>
              <a:rPr lang="zh-CN" altLang="en-US" dirty="0"/>
              <a:t>输出方程的两个根</a:t>
            </a:r>
            <a:endParaRPr lang="zh-CN" altLang="en-US" dirty="0"/>
          </a:p>
          <a:p>
            <a:r>
              <a:rPr lang="zh-CN" altLang="en-US" dirty="0"/>
              <a:t>	</a:t>
            </a:r>
            <a:r>
              <a:rPr lang="en-GB" dirty="0" err="1"/>
              <a:t>printf</a:t>
            </a:r>
            <a:r>
              <a:rPr lang="en-GB" dirty="0"/>
              <a:t>("x1=%7.2f\nx2=%7.2f\n",x1,x2);</a:t>
            </a:r>
            <a:endParaRPr lang="en-GB" dirty="0"/>
          </a:p>
          <a:p>
            <a:r>
              <a:rPr lang="en-GB" dirty="0"/>
              <a:t>	return 0;</a:t>
            </a:r>
            <a:endParaRPr lang="en-GB" dirty="0"/>
          </a:p>
          <a:p>
            <a:r>
              <a:rPr lang="en-GB" dirty="0"/>
              <a:t>}</a:t>
            </a:r>
            <a:endParaRPr lang="en-GB" dirty="0"/>
          </a:p>
        </p:txBody>
      </p:sp>
      <p:sp>
        <p:nvSpPr>
          <p:cNvPr id="10" name="文本框 9"/>
          <p:cNvSpPr txBox="1"/>
          <p:nvPr/>
        </p:nvSpPr>
        <p:spPr>
          <a:xfrm>
            <a:off x="5663499" y="1920161"/>
            <a:ext cx="646701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#include&lt;stdio.h&gt;</a:t>
            </a:r>
            <a:endParaRPr lang="en-GB" dirty="0"/>
          </a:p>
          <a:p>
            <a:r>
              <a:rPr lang="en-GB" dirty="0"/>
              <a:t>#include&lt;</a:t>
            </a:r>
            <a:r>
              <a:rPr lang="en-GB" dirty="0">
                <a:solidFill>
                  <a:schemeClr val="accent1"/>
                </a:solidFill>
              </a:rPr>
              <a:t>math.h</a:t>
            </a:r>
            <a:r>
              <a:rPr lang="en-GB" dirty="0"/>
              <a:t>&gt;//</a:t>
            </a:r>
            <a:r>
              <a:rPr lang="zh-CN" altLang="en-US" dirty="0"/>
              <a:t>要用到</a:t>
            </a:r>
            <a:r>
              <a:rPr lang="en-GB" dirty="0"/>
              <a:t>sqrt</a:t>
            </a:r>
            <a:r>
              <a:rPr lang="zh-CN" altLang="en-US" dirty="0"/>
              <a:t>函数</a:t>
            </a:r>
            <a:endParaRPr lang="zh-CN" altLang="en-US" dirty="0"/>
          </a:p>
          <a:p>
            <a:r>
              <a:rPr lang="en-GB" dirty="0"/>
              <a:t>int main ()</a:t>
            </a:r>
            <a:endParaRPr lang="en-GB" dirty="0"/>
          </a:p>
          <a:p>
            <a:r>
              <a:rPr lang="en-GB" dirty="0"/>
              <a:t>{</a:t>
            </a:r>
            <a:endParaRPr lang="en-GB" dirty="0"/>
          </a:p>
          <a:p>
            <a:r>
              <a:rPr lang="en-GB" dirty="0"/>
              <a:t>	//</a:t>
            </a:r>
            <a:r>
              <a:rPr lang="zh-CN" altLang="en-US" dirty="0"/>
              <a:t>用</a:t>
            </a:r>
            <a:r>
              <a:rPr lang="en-GB" dirty="0"/>
              <a:t>disc</a:t>
            </a:r>
            <a:r>
              <a:rPr lang="zh-CN" altLang="en-US" dirty="0"/>
              <a:t>来存放判别式</a:t>
            </a:r>
            <a:r>
              <a:rPr lang="en-US" altLang="zh-CN" dirty="0"/>
              <a:t>(</a:t>
            </a:r>
            <a:r>
              <a:rPr lang="en-GB" dirty="0"/>
              <a:t>b*b-4ac)</a:t>
            </a:r>
            <a:r>
              <a:rPr lang="zh-CN" altLang="en-US" dirty="0"/>
              <a:t>的值</a:t>
            </a:r>
            <a:endParaRPr lang="zh-CN" altLang="en-US" dirty="0"/>
          </a:p>
          <a:p>
            <a:r>
              <a:rPr lang="zh-CN" altLang="en-US" dirty="0"/>
              <a:t>	</a:t>
            </a:r>
            <a:r>
              <a:rPr lang="en-GB" dirty="0"/>
              <a:t>double a,b,c,disc,x1,x2,p,q;</a:t>
            </a:r>
            <a:endParaRPr lang="en-GB" dirty="0"/>
          </a:p>
          <a:p>
            <a:r>
              <a:rPr lang="en-GB" dirty="0"/>
              <a:t>	</a:t>
            </a:r>
            <a:r>
              <a:rPr lang="en-GB" dirty="0" err="1"/>
              <a:t>scanf</a:t>
            </a:r>
            <a:r>
              <a:rPr lang="en-GB" dirty="0"/>
              <a:t>("a=%</a:t>
            </a:r>
            <a:r>
              <a:rPr lang="en-GB" dirty="0" err="1"/>
              <a:t>lf,b</a:t>
            </a:r>
            <a:r>
              <a:rPr lang="en-GB" dirty="0"/>
              <a:t>=%</a:t>
            </a:r>
            <a:r>
              <a:rPr lang="en-GB" dirty="0" err="1"/>
              <a:t>lf,c</a:t>
            </a:r>
            <a:r>
              <a:rPr lang="en-GB" dirty="0"/>
              <a:t>=%</a:t>
            </a:r>
            <a:r>
              <a:rPr lang="en-GB" dirty="0" err="1"/>
              <a:t>lf</a:t>
            </a:r>
            <a:r>
              <a:rPr lang="en-GB" dirty="0"/>
              <a:t>",</a:t>
            </a:r>
            <a:r>
              <a:rPr lang="en-GB" dirty="0">
                <a:solidFill>
                  <a:schemeClr val="accent1"/>
                </a:solidFill>
              </a:rPr>
              <a:t>&amp;</a:t>
            </a:r>
            <a:r>
              <a:rPr lang="en-GB" dirty="0" err="1"/>
              <a:t>a,</a:t>
            </a:r>
            <a:r>
              <a:rPr lang="en-GB" dirty="0" err="1">
                <a:solidFill>
                  <a:schemeClr val="accent1"/>
                </a:solidFill>
              </a:rPr>
              <a:t>&amp;</a:t>
            </a:r>
            <a:r>
              <a:rPr lang="en-GB" dirty="0" err="1"/>
              <a:t>b,</a:t>
            </a:r>
            <a:r>
              <a:rPr lang="en-GB" dirty="0" err="1">
                <a:solidFill>
                  <a:schemeClr val="accent1"/>
                </a:solidFill>
              </a:rPr>
              <a:t>&amp;</a:t>
            </a:r>
            <a:r>
              <a:rPr lang="en-GB" dirty="0" err="1"/>
              <a:t>c</a:t>
            </a:r>
            <a:r>
              <a:rPr lang="en-GB" dirty="0"/>
              <a:t>);</a:t>
            </a:r>
            <a:endParaRPr lang="en-GB" dirty="0"/>
          </a:p>
          <a:p>
            <a:r>
              <a:rPr lang="en-GB" dirty="0"/>
              <a:t>	disc=b*b-4*a*c;</a:t>
            </a:r>
            <a:endParaRPr lang="en-GB" dirty="0"/>
          </a:p>
          <a:p>
            <a:r>
              <a:rPr lang="en-GB" dirty="0"/>
              <a:t>	p=-b/(2.0*a);</a:t>
            </a:r>
            <a:endParaRPr lang="en-GB" dirty="0"/>
          </a:p>
          <a:p>
            <a:r>
              <a:rPr lang="en-GB" dirty="0"/>
              <a:t>	q=sqrt(</a:t>
            </a:r>
            <a:r>
              <a:rPr lang="en-GB" dirty="0">
                <a:solidFill>
                  <a:schemeClr val="accent1"/>
                </a:solidFill>
              </a:rPr>
              <a:t>disc</a:t>
            </a:r>
            <a:r>
              <a:rPr lang="en-GB" dirty="0"/>
              <a:t>)/(2.0*a);</a:t>
            </a:r>
            <a:endParaRPr lang="en-GB" dirty="0"/>
          </a:p>
          <a:p>
            <a:r>
              <a:rPr lang="en-GB" dirty="0"/>
              <a:t>	//</a:t>
            </a:r>
            <a:r>
              <a:rPr lang="zh-CN" altLang="en-US" dirty="0"/>
              <a:t>求出方程的两个根</a:t>
            </a:r>
            <a:endParaRPr lang="zh-CN" altLang="en-US" dirty="0"/>
          </a:p>
          <a:p>
            <a:r>
              <a:rPr lang="zh-CN" altLang="en-US" dirty="0"/>
              <a:t>	</a:t>
            </a:r>
            <a:r>
              <a:rPr lang="en-GB" dirty="0"/>
              <a:t>x1=</a:t>
            </a:r>
            <a:r>
              <a:rPr lang="en-GB" dirty="0" err="1"/>
              <a:t>p+q</a:t>
            </a:r>
            <a:r>
              <a:rPr lang="en-GB" dirty="0"/>
              <a:t>;</a:t>
            </a:r>
            <a:endParaRPr lang="en-GB" dirty="0"/>
          </a:p>
          <a:p>
            <a:r>
              <a:rPr lang="en-GB" dirty="0"/>
              <a:t>	x2=p-q;</a:t>
            </a:r>
            <a:endParaRPr lang="en-GB" dirty="0"/>
          </a:p>
          <a:p>
            <a:r>
              <a:rPr lang="en-GB" dirty="0"/>
              <a:t>	//</a:t>
            </a:r>
            <a:r>
              <a:rPr lang="zh-CN" altLang="en-US" dirty="0"/>
              <a:t>输出方程的两个根</a:t>
            </a:r>
            <a:endParaRPr lang="zh-CN" altLang="en-US" dirty="0"/>
          </a:p>
          <a:p>
            <a:r>
              <a:rPr lang="zh-CN" altLang="en-US" dirty="0"/>
              <a:t>	</a:t>
            </a:r>
            <a:r>
              <a:rPr lang="en-GB" dirty="0" err="1"/>
              <a:t>printf</a:t>
            </a:r>
            <a:r>
              <a:rPr lang="en-GB" dirty="0"/>
              <a:t>("x1=%7.2f\nx2=%7.2f\n",x1,x2);</a:t>
            </a:r>
            <a:endParaRPr lang="en-GB" dirty="0"/>
          </a:p>
          <a:p>
            <a:r>
              <a:rPr lang="en-GB" dirty="0"/>
              <a:t>	return 0;</a:t>
            </a:r>
            <a:endParaRPr lang="en-GB" dirty="0"/>
          </a:p>
          <a:p>
            <a:r>
              <a:rPr lang="en-GB" dirty="0"/>
              <a:t>}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9573444" y="1356461"/>
            <a:ext cx="938623" cy="466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r="37364"/>
          <a:stretch>
            <a:fillRect/>
          </a:stretch>
        </p:blipFill>
        <p:spPr>
          <a:xfrm>
            <a:off x="214313" y="1004888"/>
            <a:ext cx="6823190" cy="472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9573444" y="1356461"/>
            <a:ext cx="938623" cy="466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568" y="800258"/>
            <a:ext cx="9716632" cy="46291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62371" y="3316536"/>
            <a:ext cx="1980779" cy="6982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9573444" y="1356461"/>
            <a:ext cx="938623" cy="466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" y="985837"/>
            <a:ext cx="9866170" cy="46291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5873" y="934646"/>
            <a:ext cx="11101945" cy="104535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GB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、写一个程序，输入数量不确定的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[0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9]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范围内的整数，以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-1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表示输入结束。统计每一个数字出现的次数并输出。</a:t>
            </a:r>
            <a:endParaRPr lang="en-GB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260" y="2258669"/>
            <a:ext cx="4127232" cy="435984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63" y="1899276"/>
            <a:ext cx="6866549" cy="4738486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5112" y="693540"/>
            <a:ext cx="9635281" cy="6027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6084" y="728726"/>
            <a:ext cx="17211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endParaRPr lang="en-GB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44781" y="966342"/>
            <a:ext cx="64690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int n;</a:t>
            </a:r>
            <a:r>
              <a:rPr lang="en-GB" sz="1800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</a:t>
            </a:r>
            <a:endParaRPr lang="en-GB" sz="1800" dirty="0">
              <a:solidFill>
                <a:srgbClr val="00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sz="1800" dirty="0" err="1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scanf_s</a:t>
            </a:r>
            <a:r>
              <a:rPr lang="en-GB" sz="1800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</a:t>
            </a:r>
            <a:r>
              <a:rPr lang="en-GB" sz="1800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"%d"</a:t>
            </a:r>
            <a:r>
              <a:rPr lang="en-GB" sz="1800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, &amp;n);</a:t>
            </a:r>
            <a:endParaRPr lang="en-GB" sz="1800" dirty="0">
              <a:solidFill>
                <a:srgbClr val="00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pt-BR" sz="18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int</a:t>
            </a:r>
            <a:r>
              <a:rPr lang="pt-BR" sz="1800" dirty="0">
                <a:solidFill>
                  <a:srgbClr val="00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a [n][n];</a:t>
            </a:r>
            <a:endParaRPr lang="en-GB" dirty="0"/>
          </a:p>
        </p:txBody>
      </p:sp>
      <p:sp>
        <p:nvSpPr>
          <p:cNvPr id="8" name="乘号 7"/>
          <p:cNvSpPr/>
          <p:nvPr/>
        </p:nvSpPr>
        <p:spPr>
          <a:xfrm>
            <a:off x="1051956" y="1889672"/>
            <a:ext cx="1157844" cy="53439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5232" y="0"/>
            <a:ext cx="31558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66327" y="982493"/>
            <a:ext cx="3062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如何读入一串未知长度的数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6326" y="142835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方法一：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/>
          <a:srcRect t="6847" b="52349"/>
          <a:stretch>
            <a:fillRect/>
          </a:stretch>
        </p:blipFill>
        <p:spPr>
          <a:xfrm>
            <a:off x="335474" y="1960442"/>
            <a:ext cx="11018326" cy="2767201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66326" y="84358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方法二：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0562" y="1545573"/>
            <a:ext cx="6412053" cy="232397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 l="1834" t="7285"/>
          <a:stretch>
            <a:fillRect/>
          </a:stretch>
        </p:blipFill>
        <p:spPr>
          <a:xfrm>
            <a:off x="5207840" y="3524375"/>
            <a:ext cx="6061685" cy="213025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834856" y="1009913"/>
            <a:ext cx="32094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#include &lt;</a:t>
            </a:r>
            <a:r>
              <a:rPr lang="en-US" sz="1800" kern="1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string.h</a:t>
            </a:r>
            <a:r>
              <a:rPr 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&gt;</a:t>
            </a:r>
            <a:endParaRPr lang="en-GB" sz="1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475" y="1335206"/>
            <a:ext cx="8162076" cy="306791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66326" y="84358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方法三：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/>
          <p:nvPr/>
        </p:nvPicPr>
        <p:blipFill rotWithShape="1">
          <a:blip r:embed="rId2"/>
          <a:srcRect r="52423" b="53962"/>
          <a:stretch>
            <a:fillRect/>
          </a:stretch>
        </p:blipFill>
        <p:spPr>
          <a:xfrm>
            <a:off x="5963055" y="2991451"/>
            <a:ext cx="5295089" cy="3067913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6727" y="3273917"/>
            <a:ext cx="5024438" cy="197590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66326" y="84358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方法四：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39" y="1457035"/>
            <a:ext cx="5592121" cy="289736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85339" y="4729446"/>
            <a:ext cx="439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float a[100]: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考虑更复杂的情况</a:t>
            </a:r>
            <a:endParaRPr lang="en-GB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20" descr="对勾叉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9" r="44945" b="10794"/>
          <a:stretch>
            <a:fillRect/>
          </a:stretch>
        </p:blipFill>
        <p:spPr bwMode="auto">
          <a:xfrm>
            <a:off x="4685448" y="4714067"/>
            <a:ext cx="9921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78395" y="841732"/>
            <a:ext cx="11192488" cy="1689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常见算法汇总：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、排序：例题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7.12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8.2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8.3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8.4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8.5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8.8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8.9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8.10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、判断闰年：例题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4.8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216 18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P330 2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8395" y="2530784"/>
            <a:ext cx="813220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int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</a:t>
            </a:r>
            <a:r>
              <a:rPr lang="en-GB" sz="18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year,leap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;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sz="18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printf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</a:t>
            </a:r>
            <a:r>
              <a:rPr lang="en-GB" sz="1800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"enter year:"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);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sz="18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scanf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</a:t>
            </a:r>
            <a:r>
              <a:rPr lang="en-GB" sz="1800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"%</a:t>
            </a:r>
            <a:r>
              <a:rPr lang="en-GB" sz="1800" dirty="0" err="1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d"</a:t>
            </a:r>
            <a:r>
              <a:rPr lang="en-GB" sz="18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,&amp;year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);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sz="18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if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((year%4</a:t>
            </a:r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【</a:t>
            </a:r>
            <a:r>
              <a:rPr lang="zh-CN" altLang="en-US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填空</a:t>
            </a:r>
            <a:r>
              <a:rPr lang="en-GB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 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0</a:t>
            </a:r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【</a:t>
            </a:r>
            <a:r>
              <a:rPr lang="zh-CN" altLang="en-US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填空</a:t>
            </a:r>
            <a:r>
              <a:rPr lang="en-GB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 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year%100!=0)</a:t>
            </a:r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【</a:t>
            </a:r>
            <a:r>
              <a:rPr lang="zh-CN" altLang="en-US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填空</a:t>
            </a:r>
            <a:r>
              <a:rPr lang="en-GB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1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 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(year%400==0))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	leap=1;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sz="18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else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	leap=0;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88362" y="4123226"/>
            <a:ext cx="646701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int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</a:t>
            </a:r>
            <a:r>
              <a:rPr lang="en-GB" sz="18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year,leap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;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sz="18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printf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</a:t>
            </a:r>
            <a:r>
              <a:rPr lang="en-GB" sz="1800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"enter year:"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);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sz="18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scanf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</a:t>
            </a:r>
            <a:r>
              <a:rPr lang="en-GB" sz="1800" dirty="0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"%</a:t>
            </a:r>
            <a:r>
              <a:rPr lang="en-GB" sz="1800" dirty="0" err="1">
                <a:solidFill>
                  <a:srgbClr val="A31515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d"</a:t>
            </a:r>
            <a:r>
              <a:rPr lang="en-GB" sz="1800" dirty="0" err="1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,&amp;year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);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sz="18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if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((year%4</a:t>
            </a:r>
            <a:r>
              <a:rPr lang="en-GB" sz="1800" dirty="0">
                <a:solidFill>
                  <a:schemeClr val="accent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==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0</a:t>
            </a:r>
            <a:r>
              <a:rPr lang="en-GB" sz="1800" dirty="0">
                <a:solidFill>
                  <a:schemeClr val="accent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&amp;&amp;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year%100!=0)</a:t>
            </a:r>
            <a:r>
              <a:rPr lang="en-GB" sz="1800" dirty="0">
                <a:solidFill>
                  <a:schemeClr val="accent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||</a:t>
            </a:r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(year%400==0))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	leap=1;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sz="1800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else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GB" sz="18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	leap=0;</a:t>
            </a:r>
            <a:endParaRPr lang="en-GB" sz="18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49977" y="794124"/>
            <a:ext cx="17211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endParaRPr lang="en-GB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058" y="685953"/>
            <a:ext cx="9890629" cy="6113567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44" y="0"/>
            <a:ext cx="6033025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083" y="0"/>
            <a:ext cx="33724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17838" y="807991"/>
            <a:ext cx="11255050" cy="461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、采用函数的方法，输入一个正整数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n&lt;9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输出如图的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行数字金字塔。</a:t>
            </a:r>
            <a:r>
              <a:rPr lang="zh-CN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GB" sz="24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3007" y="1205280"/>
            <a:ext cx="4114800" cy="55412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389" y="1601903"/>
            <a:ext cx="1808647" cy="2144384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5800" y="624280"/>
            <a:ext cx="11186302" cy="18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编写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相应的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程序：主函数读入一串数字，然后调用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fun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 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fun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的功能是：将形参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所指数组中的前半部分元素中的值和后半部分元素中的值对换。形参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中存放数组中数据的个数，若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为奇数，则中间的元素不动。例如：若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所指数组中的数据依次为：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，则调换后为：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475" y="2608025"/>
            <a:ext cx="3205678" cy="37625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156" y="2376014"/>
            <a:ext cx="7281844" cy="448198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651870" y="2973314"/>
            <a:ext cx="836994" cy="2906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矩形 10"/>
          <p:cNvSpPr/>
          <p:nvPr/>
        </p:nvSpPr>
        <p:spPr>
          <a:xfrm>
            <a:off x="5174854" y="4300913"/>
            <a:ext cx="1655896" cy="3195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文本框 11"/>
          <p:cNvSpPr txBox="1"/>
          <p:nvPr/>
        </p:nvSpPr>
        <p:spPr>
          <a:xfrm>
            <a:off x="995856" y="6145907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不要尝试返回一个数组！</a:t>
            </a:r>
            <a:endParaRPr lang="en-GB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7795" y="732473"/>
            <a:ext cx="702051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#include&lt;</a:t>
            </a:r>
            <a:r>
              <a:rPr lang="en-GB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stdio.h</a:t>
            </a:r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endParaRPr lang="en-GB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void </a:t>
            </a:r>
            <a:r>
              <a:rPr lang="en-GB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tryArray</a:t>
            </a:r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(int array[]);</a:t>
            </a:r>
            <a:endParaRPr lang="en-GB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 main()</a:t>
            </a:r>
            <a:endParaRPr lang="en-GB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{</a:t>
            </a:r>
            <a:endParaRPr lang="en-GB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 array1[10]={0};//define variables</a:t>
            </a:r>
            <a:endParaRPr lang="en-GB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 </a:t>
            </a:r>
            <a:r>
              <a:rPr lang="en-GB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=0;</a:t>
            </a:r>
            <a:endParaRPr lang="en-GB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for(</a:t>
            </a:r>
            <a:r>
              <a:rPr lang="en-GB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=0;i&lt;10;i++)//output address</a:t>
            </a:r>
            <a:endParaRPr lang="en-GB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GB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printf</a:t>
            </a:r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("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主调函数中数组元素</a:t>
            </a:r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a[%d]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的地址是：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d\n",i,&amp;array1[</a:t>
            </a:r>
            <a:r>
              <a:rPr lang="en-GB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]);</a:t>
            </a:r>
            <a:endParaRPr lang="en-GB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GB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tryArray</a:t>
            </a:r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(array1);</a:t>
            </a:r>
            <a:endParaRPr lang="en-GB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for(</a:t>
            </a:r>
            <a:r>
              <a:rPr lang="en-GB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=0;i&lt;10;i++)//output values</a:t>
            </a:r>
            <a:endParaRPr lang="en-GB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GB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printf</a:t>
            </a:r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("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主调函数中数组元素</a:t>
            </a:r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a[%d]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的值是：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d\n",i,array1[</a:t>
            </a:r>
            <a:r>
              <a:rPr lang="en-GB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]); </a:t>
            </a:r>
            <a:endParaRPr lang="en-GB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return 0;</a:t>
            </a:r>
            <a:endParaRPr lang="en-GB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}</a:t>
            </a:r>
            <a:endParaRPr lang="en-GB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void </a:t>
            </a:r>
            <a:r>
              <a:rPr lang="en-GB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tryArray</a:t>
            </a:r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(int array[])</a:t>
            </a:r>
            <a:endParaRPr lang="en-GB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{</a:t>
            </a:r>
            <a:endParaRPr lang="en-GB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 </a:t>
            </a:r>
            <a:r>
              <a:rPr lang="en-GB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=0;</a:t>
            </a:r>
            <a:endParaRPr lang="en-GB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for(</a:t>
            </a:r>
            <a:r>
              <a:rPr lang="en-GB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=0;i&lt;10;i++)</a:t>
            </a:r>
            <a:endParaRPr lang="en-GB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{ </a:t>
            </a:r>
            <a:endParaRPr lang="en-GB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array[</a:t>
            </a:r>
            <a:r>
              <a:rPr lang="en-GB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]=</a:t>
            </a:r>
            <a:r>
              <a:rPr lang="en-GB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 //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change values</a:t>
            </a:r>
            <a:endParaRPr lang="en-GB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//output address</a:t>
            </a:r>
            <a:endParaRPr lang="en-GB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GB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printf</a:t>
            </a:r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("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执行函数数组元素</a:t>
            </a:r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a[%d]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的地址是：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d\n",</a:t>
            </a:r>
            <a:r>
              <a:rPr lang="en-GB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,&amp;array[</a:t>
            </a:r>
            <a:r>
              <a:rPr lang="en-GB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]);</a:t>
            </a:r>
            <a:endParaRPr lang="en-GB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}	</a:t>
            </a:r>
            <a:endParaRPr lang="en-GB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GB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}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86906" y="0"/>
            <a:ext cx="4840523" cy="682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018971"/>
            <a:ext cx="7024890" cy="2761735"/>
          </a:xfrm>
          <a:prstGeom prst="rect">
            <a:avLst/>
          </a:prstGeom>
        </p:spPr>
      </p:pic>
      <p:sp>
        <p:nvSpPr>
          <p:cNvPr id="8" name="日期占位符 2"/>
          <p:cNvSpPr txBox="1"/>
          <p:nvPr/>
        </p:nvSpPr>
        <p:spPr>
          <a:xfrm>
            <a:off x="9906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9" name="页脚占位符 3"/>
          <p:cNvSpPr txBox="1"/>
          <p:nvPr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10" name="灯片编号占位符 4"/>
          <p:cNvSpPr txBox="1"/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890961"/>
            <a:ext cx="7024890" cy="28305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23894" y="903100"/>
            <a:ext cx="286431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en-US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zh-CN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输入两个整数，然后让用户选择</a:t>
            </a:r>
            <a:r>
              <a:rPr lang="en-GB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或</a:t>
            </a:r>
            <a:r>
              <a:rPr lang="en-GB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，选</a:t>
            </a:r>
            <a:r>
              <a:rPr lang="en-GB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时调用</a:t>
            </a:r>
            <a:r>
              <a:rPr lang="en-GB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max</a:t>
            </a:r>
            <a:r>
              <a:rPr lang="zh-CN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函数，输出二者中的大数，选</a:t>
            </a:r>
            <a:r>
              <a:rPr lang="en-GB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时调用</a:t>
            </a:r>
            <a:r>
              <a:rPr lang="en-GB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min</a:t>
            </a:r>
            <a:r>
              <a:rPr lang="zh-CN" sz="24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函数，输出二者中的小数</a:t>
            </a:r>
            <a:endParaRPr lang="en-GB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139023" y="136525"/>
            <a:ext cx="5683714" cy="6516368"/>
            <a:chOff x="3478453" y="47934"/>
            <a:chExt cx="3079793" cy="411834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"/>
            <a:srcRect b="39456"/>
            <a:stretch>
              <a:fillRect/>
            </a:stretch>
          </p:blipFill>
          <p:spPr>
            <a:xfrm>
              <a:off x="3478453" y="47934"/>
              <a:ext cx="3079793" cy="411834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5552851" y="1925690"/>
              <a:ext cx="902450" cy="2301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矩形 10"/>
            <p:cNvSpPr/>
            <p:nvPr/>
          </p:nvSpPr>
          <p:spPr>
            <a:xfrm>
              <a:off x="5101625" y="2550428"/>
              <a:ext cx="1184117" cy="2957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3844" y="786128"/>
            <a:ext cx="4129956" cy="22791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6975" y="3216486"/>
            <a:ext cx="4148086" cy="13676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5552" y="4837490"/>
            <a:ext cx="4243955" cy="13676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/>
          <a:srcRect t="60633"/>
          <a:stretch>
            <a:fillRect/>
          </a:stretch>
        </p:blipFill>
        <p:spPr>
          <a:xfrm>
            <a:off x="1022391" y="872531"/>
            <a:ext cx="5717107" cy="4970995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21876" y="820464"/>
            <a:ext cx="3326558" cy="1851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1.</a:t>
            </a: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程序题：拆分实数</a:t>
            </a:r>
            <a:r>
              <a:rPr lang="en-GB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x</a:t>
            </a: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的整数</a:t>
            </a:r>
            <a:r>
              <a:rPr lang="en-GB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GB" sz="18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intpart</a:t>
            </a:r>
            <a:r>
              <a:rPr lang="en-GB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与小数部分</a:t>
            </a:r>
            <a:r>
              <a:rPr lang="en-GB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GB" sz="18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floatpart</a:t>
            </a:r>
            <a:r>
              <a:rPr lang="en-GB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：自定义一个函数</a:t>
            </a:r>
            <a:r>
              <a:rPr lang="en-GB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void </a:t>
            </a:r>
            <a:r>
              <a:rPr lang="en-GB" sz="18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splitfloat</a:t>
            </a:r>
            <a:r>
              <a:rPr lang="en-GB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(float </a:t>
            </a:r>
            <a:r>
              <a:rPr lang="en-GB" sz="18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x,int</a:t>
            </a:r>
            <a:r>
              <a:rPr lang="en-GB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*</a:t>
            </a:r>
            <a:r>
              <a:rPr lang="en-GB" sz="18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intpart</a:t>
            </a:r>
            <a:r>
              <a:rPr lang="en-GB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float *</a:t>
            </a:r>
            <a:r>
              <a:rPr lang="en-GB" sz="18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floatpart</a:t>
            </a:r>
            <a:r>
              <a:rPr lang="en-GB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),</a:t>
            </a: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编写主函数，调用</a:t>
            </a:r>
            <a:r>
              <a:rPr lang="en-GB" sz="18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splitfloat</a:t>
            </a:r>
            <a:r>
              <a:rPr lang="en-GB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  <a:endParaRPr lang="en-GB" sz="18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5834" y="81767"/>
            <a:ext cx="7535131" cy="66944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64" y="2771036"/>
            <a:ext cx="3531870" cy="14674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39" y="4503344"/>
            <a:ext cx="3503295" cy="1303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32299" y="972133"/>
            <a:ext cx="11527401" cy="1682780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</a:ln>
          <a:effectLst>
            <a:outerShdw dist="107763" dir="18900000" algn="ctr" rotWithShape="0">
              <a:schemeClr val="bg2"/>
            </a:outerShdw>
          </a:effectLst>
        </p:spPr>
        <p:txBody>
          <a:bodyPr/>
          <a:lstStyle>
            <a:lvl1pPr marL="342900" indent="-342900" algn="l" defTabSz="762000" eaLnBrk="0" hangingPunct="0">
              <a:spcBef>
                <a:spcPct val="20000"/>
              </a:spcBef>
              <a:buChar char="•"/>
              <a:defRPr kumimoji="1" sz="44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l" defTabSz="762000" eaLnBrk="0" hangingPunct="0">
              <a:spcBef>
                <a:spcPct val="20000"/>
              </a:spcBef>
              <a:buChar char="–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l" defTabSz="762000" eaLnBrk="0" hangingPunct="0">
              <a:spcBef>
                <a:spcPct val="20000"/>
              </a:spcBef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562100" indent="-228600" algn="l" defTabSz="762000" eaLnBrk="0" hangingPunct="0">
              <a:spcBef>
                <a:spcPct val="20000"/>
              </a:spcBef>
              <a:buChar char="–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981200" indent="-228600" algn="l" defTabSz="762000" eaLnBrk="0" hangingPunct="0">
              <a:spcBef>
                <a:spcPct val="20000"/>
              </a:spcBef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438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895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352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10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"/>
              </a:spcBef>
              <a:buFontTx/>
              <a:buNone/>
              <a:defRPr/>
            </a:pPr>
            <a:r>
              <a:rPr lang="zh-CN" alt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说明：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一个浮点型变量一般只能保证的</a:t>
            </a:r>
            <a:r>
              <a:rPr lang="en-GB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-7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位有效数字，后面的数字是无意义的，并不准确地表示该数。应当避免将一个很大的数和一个很小的数直接相加或相减，否则就会“丢失”小的数。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8752" y="3074058"/>
            <a:ext cx="3989735" cy="11290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45" y="3008117"/>
            <a:ext cx="3301078" cy="31543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57241" y="741775"/>
            <a:ext cx="11396247" cy="2243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if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语句是用来判定所给定的条件是否满足，根据判定的结果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是或否，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Y or N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，真或假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决定执行给出的两种操作之一。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4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语言提供了三种形式的</a:t>
            </a:r>
            <a:r>
              <a:rPr lang="en-US" altLang="zh-CN" sz="24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if</a:t>
            </a:r>
            <a:r>
              <a:rPr lang="zh-CN" altLang="en-US" sz="24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语句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if(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表达式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语句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7241" y="2986814"/>
            <a:ext cx="3457115" cy="1135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if(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表达式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  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语句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else          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语句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38597" y="2390616"/>
            <a:ext cx="6468306" cy="3351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if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（表达式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）语句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else if(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表达式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2)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语句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else if(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表达式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3)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语句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……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else if(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表达式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n-1)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语句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n-1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else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语句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311" y="2525486"/>
            <a:ext cx="4314878" cy="269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68978" y="944836"/>
            <a:ext cx="10227284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38200" indent="-838200" defTabSz="762000">
              <a:spcBef>
                <a:spcPct val="20000"/>
              </a:spcBef>
              <a:buChar char="•"/>
              <a:defRPr kumimoji="1" sz="44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1143000" indent="-685800" defTabSz="762000">
              <a:spcBef>
                <a:spcPct val="20000"/>
              </a:spcBef>
              <a:buChar char="–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600200" indent="-685800" defTabSz="762000">
              <a:spcBef>
                <a:spcPct val="20000"/>
              </a:spcBef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2019300" indent="-685800" defTabSz="762000">
              <a:spcBef>
                <a:spcPct val="20000"/>
              </a:spcBef>
              <a:buChar char="–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438400" indent="-685800" defTabSz="762000">
              <a:spcBef>
                <a:spcPct val="20000"/>
              </a:spcBef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895600" indent="-6858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352800" indent="-6858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810000" indent="-6858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267200" indent="-6858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强制类型转换运算符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Tx/>
              <a:buNone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可以利用强制类型转换运算符将一个表达式转换成所需类型。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一般形式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（类型名）（表达式）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例如：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(double)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ａ      将ａ转换成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double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类型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(int)(</a:t>
            </a:r>
            <a:r>
              <a:rPr lang="en-US" altLang="zh-CN" sz="28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x+y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     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en-US" altLang="zh-CN" sz="28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x+y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的值转换成整型</a:t>
            </a:r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(int)(x)+y      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的值转换成整型，然后与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相加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(float)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5%3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  将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5%3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的值转换成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float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型</a:t>
            </a:r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原来变量的数据类型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并未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发生变化！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36600" y="1013327"/>
            <a:ext cx="1093288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762000">
              <a:spcBef>
                <a:spcPct val="20000"/>
              </a:spcBef>
              <a:buChar char="•"/>
              <a:defRPr kumimoji="1" sz="44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562100" indent="-228600" defTabSz="762000">
              <a:spcBef>
                <a:spcPct val="20000"/>
              </a:spcBef>
              <a:buChar char="–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981200" indent="-228600" defTabSz="762000">
              <a:spcBef>
                <a:spcPct val="20000"/>
              </a:spcBef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438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895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352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10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sz="3200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混合运算：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整型（包括</a:t>
            </a:r>
            <a:r>
              <a:rPr lang="en-US" altLang="zh-CN" sz="32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int,short,long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）、浮点型（包括</a:t>
            </a:r>
            <a:r>
              <a:rPr lang="en-US" altLang="zh-CN" sz="32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float,double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）可以混合运算。在进行运算时，不同类型的数据要先转换成同一类型</a:t>
            </a:r>
            <a:r>
              <a:rPr lang="en-US" alt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然后进行运算。</a:t>
            </a:r>
            <a:endParaRPr lang="en-US" altLang="zh-CN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49577" y="3313330"/>
            <a:ext cx="3959225" cy="189559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marL="342900" indent="-342900" defTabSz="762000">
              <a:spcBef>
                <a:spcPct val="20000"/>
              </a:spcBef>
              <a:buChar char="•"/>
              <a:defRPr kumimoji="1" sz="44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562100" indent="-228600" defTabSz="762000">
              <a:spcBef>
                <a:spcPct val="20000"/>
              </a:spcBef>
              <a:buChar char="–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981200" indent="-228600" defTabSz="762000">
              <a:spcBef>
                <a:spcPct val="20000"/>
              </a:spcBef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438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895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352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10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sz="3200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说明：</a:t>
            </a:r>
            <a:endParaRPr lang="zh-CN" altLang="en-US" sz="3200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Tx/>
              <a:buNone/>
            </a:pP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这种类型转换是由系统自动进行的。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514" y="2752205"/>
            <a:ext cx="3598862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8153400" y="609473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转换方向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0114" y="791403"/>
            <a:ext cx="11554140" cy="1289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GB" altLang="zh-CN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编写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相应的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程序：输入年份和天数</a:t>
            </a:r>
            <a:r>
              <a:rPr lang="zh-CN" altLang="en-US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。输出对应的年、月、日。要求定义和调用函数</a:t>
            </a:r>
            <a:r>
              <a:rPr lang="en-US" altLang="zh-CN" sz="18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month_day</a:t>
            </a:r>
            <a:r>
              <a:rPr lang="en-US" altLang="zh-CN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(int year, int </a:t>
            </a:r>
            <a:r>
              <a:rPr lang="en-US" altLang="zh-CN" sz="18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yearday</a:t>
            </a:r>
            <a:r>
              <a:rPr lang="en-US" altLang="zh-CN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int *</a:t>
            </a:r>
            <a:r>
              <a:rPr lang="en-US" altLang="zh-CN" sz="18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pmonth</a:t>
            </a:r>
            <a:r>
              <a:rPr lang="en-US" altLang="zh-CN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int *</a:t>
            </a:r>
            <a:r>
              <a:rPr lang="en-US" altLang="zh-CN" sz="18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pday</a:t>
            </a:r>
            <a:r>
              <a:rPr lang="en-US" altLang="zh-CN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),</a:t>
            </a:r>
            <a:r>
              <a:rPr lang="zh-CN" altLang="en-US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其中</a:t>
            </a:r>
            <a:r>
              <a:rPr lang="en-US" altLang="zh-CN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year</a:t>
            </a:r>
            <a:r>
              <a:rPr lang="zh-CN" altLang="en-US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是年，</a:t>
            </a:r>
            <a:r>
              <a:rPr lang="en-US" altLang="zh-CN" sz="18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yearday</a:t>
            </a:r>
            <a:r>
              <a:rPr lang="zh-CN" altLang="en-US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是天数，</a:t>
            </a:r>
            <a:r>
              <a:rPr lang="en-US" altLang="zh-CN" sz="18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pmonth</a:t>
            </a:r>
            <a:r>
              <a:rPr lang="zh-CN" altLang="en-US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8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pday</a:t>
            </a:r>
            <a:r>
              <a:rPr lang="zh-CN" altLang="en-US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指向的变量保存计算得出的月和日。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584" y="2304324"/>
            <a:ext cx="9937287" cy="3492479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3608962" y="4426085"/>
            <a:ext cx="1945532" cy="38910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93574" y="476172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减少变量数目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602" y="761523"/>
            <a:ext cx="8480562" cy="533495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028" y="4683934"/>
            <a:ext cx="5153025" cy="1571625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778213" y="5107021"/>
            <a:ext cx="2208178" cy="38910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986391" y="5089446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减少赋值或其他运算的次数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778212" y="3557081"/>
            <a:ext cx="7217923" cy="38910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l="4532" t="18435" r="9053" b="18712"/>
          <a:stretch>
            <a:fillRect/>
          </a:stretch>
        </p:blipFill>
        <p:spPr>
          <a:xfrm>
            <a:off x="831300" y="867212"/>
            <a:ext cx="5939151" cy="27175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00" y="3730644"/>
            <a:ext cx="5939151" cy="2613845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1245141" y="4494179"/>
            <a:ext cx="1945532" cy="38910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350196" y="3720916"/>
            <a:ext cx="9348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475" y="1025559"/>
            <a:ext cx="7306102" cy="42468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121" y="1166508"/>
            <a:ext cx="4039423" cy="1625330"/>
          </a:xfrm>
          <a:prstGeom prst="rect">
            <a:avLst/>
          </a:prstGeom>
        </p:spPr>
      </p:pic>
      <p:sp>
        <p:nvSpPr>
          <p:cNvPr id="5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9573444" y="1356461"/>
            <a:ext cx="938623" cy="466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矩形 1"/>
          <p:cNvSpPr/>
          <p:nvPr/>
        </p:nvSpPr>
        <p:spPr>
          <a:xfrm>
            <a:off x="319088" y="721296"/>
            <a:ext cx="34528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rgbClr val="313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一维实型数组</a:t>
            </a:r>
            <a:endParaRPr lang="zh-CN" altLang="en-US" sz="2800" dirty="0">
              <a:solidFill>
                <a:srgbClr val="3135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solidFill>
                  <a:srgbClr val="3232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编写函数计算一维实型数组前</a:t>
            </a:r>
            <a:r>
              <a:rPr lang="en-US" altLang="zh-CN" sz="2800" dirty="0">
                <a:solidFill>
                  <a:srgbClr val="3232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2800" dirty="0">
                <a:solidFill>
                  <a:srgbClr val="3232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个元素的最大值、最小值和平均值。数组、</a:t>
            </a:r>
            <a:r>
              <a:rPr lang="en-US" altLang="zh-CN" sz="2800" dirty="0">
                <a:solidFill>
                  <a:srgbClr val="3232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2800" dirty="0">
                <a:solidFill>
                  <a:srgbClr val="3232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、最大值、最小值和平均值均作为函数形参，函数无返回值；在主函数中输入数据，调用函数得到结果。（要求用指针方法实现）</a:t>
            </a:r>
            <a:endParaRPr lang="zh-CN" altLang="en-US" sz="2800" b="0" i="0" dirty="0">
              <a:solidFill>
                <a:srgbClr val="3232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29100" y="536629"/>
            <a:ext cx="7124700" cy="62478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altLang="zh-CN" sz="2000" dirty="0"/>
              <a:t>#include  &lt;</a:t>
            </a:r>
            <a:r>
              <a:rPr lang="en-GB" altLang="zh-CN" sz="2000" dirty="0" err="1"/>
              <a:t>stdio.h</a:t>
            </a:r>
            <a:r>
              <a:rPr lang="en-GB" altLang="zh-CN" sz="2000" dirty="0"/>
              <a:t>&gt;</a:t>
            </a:r>
            <a:endParaRPr lang="en-GB" altLang="zh-CN" sz="2000" dirty="0"/>
          </a:p>
          <a:p>
            <a:r>
              <a:rPr lang="en-GB" altLang="zh-CN" sz="2000" dirty="0"/>
              <a:t>void f(double A[],int </a:t>
            </a:r>
            <a:r>
              <a:rPr lang="en-GB" altLang="zh-CN" sz="2000" dirty="0" err="1"/>
              <a:t>n,double</a:t>
            </a:r>
            <a:r>
              <a:rPr lang="en-GB" altLang="zh-CN" sz="2000" dirty="0"/>
              <a:t> *</a:t>
            </a:r>
            <a:r>
              <a:rPr lang="en-GB" altLang="zh-CN" sz="2000" dirty="0" err="1"/>
              <a:t>max,double</a:t>
            </a:r>
            <a:r>
              <a:rPr lang="en-GB" altLang="zh-CN" sz="2000" dirty="0"/>
              <a:t> *</a:t>
            </a:r>
            <a:r>
              <a:rPr lang="en-GB" altLang="zh-CN" sz="2000" dirty="0" err="1"/>
              <a:t>min,double</a:t>
            </a:r>
            <a:r>
              <a:rPr lang="en-GB" altLang="zh-CN" sz="2000" dirty="0"/>
              <a:t> *</a:t>
            </a:r>
            <a:r>
              <a:rPr lang="en-GB" altLang="zh-CN" sz="2000" dirty="0" err="1"/>
              <a:t>aveg</a:t>
            </a:r>
            <a:r>
              <a:rPr lang="en-GB" altLang="zh-CN" sz="2000" dirty="0"/>
              <a:t>){</a:t>
            </a:r>
            <a:endParaRPr lang="en-GB" altLang="zh-CN" sz="2000" dirty="0"/>
          </a:p>
          <a:p>
            <a:r>
              <a:rPr lang="en-GB" altLang="zh-CN" sz="2000" dirty="0"/>
              <a:t>    *</a:t>
            </a:r>
            <a:r>
              <a:rPr lang="en-GB" altLang="zh-CN" sz="2000" dirty="0" err="1"/>
              <a:t>aveg</a:t>
            </a:r>
            <a:r>
              <a:rPr lang="en-GB" altLang="zh-CN" sz="2000" dirty="0"/>
              <a:t>=*max=*min=A[0];</a:t>
            </a:r>
            <a:r>
              <a:rPr lang="en-US" altLang="zh-CN" sz="2000" dirty="0"/>
              <a:t>//</a:t>
            </a:r>
            <a:r>
              <a:rPr lang="zh-CN" altLang="en-US" sz="2000" dirty="0"/>
              <a:t>录入第一个元素</a:t>
            </a:r>
            <a:endParaRPr lang="en-GB" altLang="zh-CN" sz="2000" dirty="0"/>
          </a:p>
          <a:p>
            <a:r>
              <a:rPr lang="en-GB" altLang="zh-CN" sz="2000" dirty="0"/>
              <a:t>    for (int </a:t>
            </a:r>
            <a:r>
              <a:rPr lang="en-GB" altLang="zh-CN" sz="2000" dirty="0" err="1"/>
              <a:t>i</a:t>
            </a:r>
            <a:r>
              <a:rPr lang="en-GB" altLang="zh-CN" sz="2000" dirty="0"/>
              <a:t>=1;i &lt;</a:t>
            </a:r>
            <a:r>
              <a:rPr lang="en-GB" altLang="zh-CN" sz="2000" dirty="0" err="1"/>
              <a:t>n;i</a:t>
            </a:r>
            <a:r>
              <a:rPr lang="en-GB" altLang="zh-CN" sz="2000" dirty="0"/>
              <a:t>++){</a:t>
            </a:r>
            <a:endParaRPr lang="en-GB" altLang="zh-CN" sz="2000" dirty="0"/>
          </a:p>
          <a:p>
            <a:r>
              <a:rPr lang="en-GB" altLang="zh-CN" sz="2000" dirty="0"/>
              <a:t>        *</a:t>
            </a:r>
            <a:r>
              <a:rPr lang="en-GB" altLang="zh-CN" sz="2000" dirty="0" err="1"/>
              <a:t>aveg</a:t>
            </a:r>
            <a:r>
              <a:rPr lang="en-GB" altLang="zh-CN" sz="2000" dirty="0"/>
              <a:t>=*</a:t>
            </a:r>
            <a:r>
              <a:rPr lang="en-GB" altLang="zh-CN" sz="2000" dirty="0" err="1"/>
              <a:t>aveg+A</a:t>
            </a:r>
            <a:r>
              <a:rPr lang="en-GB" altLang="zh-CN" sz="2000" dirty="0"/>
              <a:t>[</a:t>
            </a:r>
            <a:r>
              <a:rPr lang="en-GB" altLang="zh-CN" sz="2000" dirty="0" err="1"/>
              <a:t>i</a:t>
            </a:r>
            <a:r>
              <a:rPr lang="en-GB" altLang="zh-CN" sz="2000" dirty="0"/>
              <a:t>];</a:t>
            </a:r>
            <a:endParaRPr lang="en-GB" altLang="zh-CN" sz="2000" dirty="0"/>
          </a:p>
          <a:p>
            <a:r>
              <a:rPr lang="en-GB" altLang="zh-CN" sz="2000" dirty="0"/>
              <a:t>        if (A[</a:t>
            </a:r>
            <a:r>
              <a:rPr lang="en-GB" altLang="zh-CN" sz="2000" dirty="0" err="1"/>
              <a:t>i</a:t>
            </a:r>
            <a:r>
              <a:rPr lang="en-GB" altLang="zh-CN" sz="2000" dirty="0"/>
              <a:t>]&gt;*max) *max=A[</a:t>
            </a:r>
            <a:r>
              <a:rPr lang="en-GB" altLang="zh-CN" sz="2000" dirty="0" err="1"/>
              <a:t>i</a:t>
            </a:r>
            <a:r>
              <a:rPr lang="en-GB" altLang="zh-CN" sz="2000" dirty="0"/>
              <a:t>];</a:t>
            </a:r>
            <a:endParaRPr lang="en-GB" altLang="zh-CN" sz="2000" dirty="0"/>
          </a:p>
          <a:p>
            <a:r>
              <a:rPr lang="en-GB" altLang="zh-CN" sz="2000" dirty="0"/>
              <a:t>        if (A[</a:t>
            </a:r>
            <a:r>
              <a:rPr lang="en-GB" altLang="zh-CN" sz="2000" dirty="0" err="1"/>
              <a:t>i</a:t>
            </a:r>
            <a:r>
              <a:rPr lang="en-GB" altLang="zh-CN" sz="2000" dirty="0"/>
              <a:t>] &lt;*min) *min=A[</a:t>
            </a:r>
            <a:r>
              <a:rPr lang="en-GB" altLang="zh-CN" sz="2000" dirty="0" err="1"/>
              <a:t>i</a:t>
            </a:r>
            <a:r>
              <a:rPr lang="en-GB" altLang="zh-CN" sz="2000" dirty="0"/>
              <a:t>];</a:t>
            </a:r>
            <a:endParaRPr lang="en-GB" altLang="zh-CN" sz="2000" dirty="0"/>
          </a:p>
          <a:p>
            <a:r>
              <a:rPr lang="en-GB" altLang="zh-CN" sz="2000" dirty="0"/>
              <a:t>    }</a:t>
            </a:r>
            <a:endParaRPr lang="en-GB" altLang="zh-CN" sz="2000" dirty="0"/>
          </a:p>
          <a:p>
            <a:r>
              <a:rPr lang="en-GB" altLang="zh-CN" sz="2000" dirty="0"/>
              <a:t>    *</a:t>
            </a:r>
            <a:r>
              <a:rPr lang="en-GB" altLang="zh-CN" sz="2000" dirty="0" err="1"/>
              <a:t>aveg</a:t>
            </a:r>
            <a:r>
              <a:rPr lang="en-GB" altLang="zh-CN" sz="2000" dirty="0"/>
              <a:t>=*</a:t>
            </a:r>
            <a:r>
              <a:rPr lang="en-GB" altLang="zh-CN" sz="2000" dirty="0" err="1"/>
              <a:t>aveg</a:t>
            </a:r>
            <a:r>
              <a:rPr lang="en-GB" altLang="zh-CN" sz="2000" dirty="0"/>
              <a:t>/n;</a:t>
            </a:r>
            <a:endParaRPr lang="en-GB" altLang="zh-CN" sz="2000" dirty="0"/>
          </a:p>
          <a:p>
            <a:r>
              <a:rPr lang="en-GB" altLang="zh-CN" sz="2000" dirty="0"/>
              <a:t>}//</a:t>
            </a:r>
            <a:r>
              <a:rPr lang="zh-CN" altLang="en-US" sz="2000" dirty="0"/>
              <a:t>定义统计函数</a:t>
            </a:r>
            <a:endParaRPr lang="en-GB" altLang="zh-CN" sz="2000" dirty="0"/>
          </a:p>
          <a:p>
            <a:r>
              <a:rPr lang="en-GB" altLang="zh-CN" sz="2000" dirty="0"/>
              <a:t>int main()</a:t>
            </a:r>
            <a:endParaRPr lang="en-GB" altLang="zh-CN" sz="2000" dirty="0"/>
          </a:p>
          <a:p>
            <a:r>
              <a:rPr lang="en-GB" altLang="zh-CN" sz="2000" dirty="0"/>
              <a:t>{   int n;</a:t>
            </a:r>
            <a:endParaRPr lang="en-GB" altLang="zh-CN" sz="2000" dirty="0"/>
          </a:p>
          <a:p>
            <a:r>
              <a:rPr lang="en-GB" altLang="zh-CN" sz="2000" dirty="0"/>
              <a:t>    </a:t>
            </a:r>
            <a:r>
              <a:rPr lang="en-GB" altLang="zh-CN" sz="2000" dirty="0" err="1"/>
              <a:t>scanf</a:t>
            </a:r>
            <a:r>
              <a:rPr lang="en-GB" altLang="zh-CN" sz="2000" dirty="0"/>
              <a:t>(“%</a:t>
            </a:r>
            <a:r>
              <a:rPr lang="en-GB" altLang="zh-CN" sz="2000" dirty="0" err="1"/>
              <a:t>d”,&amp;n</a:t>
            </a:r>
            <a:r>
              <a:rPr lang="en-GB" altLang="zh-CN" sz="2000" dirty="0"/>
              <a:t>);</a:t>
            </a:r>
            <a:r>
              <a:rPr lang="en-US" altLang="zh-CN" sz="2000" dirty="0"/>
              <a:t>//</a:t>
            </a:r>
            <a:r>
              <a:rPr lang="zh-CN" altLang="en-US" sz="2000" dirty="0"/>
              <a:t>读入数组大小</a:t>
            </a:r>
            <a:endParaRPr lang="en-GB" altLang="zh-CN" sz="2000" dirty="0"/>
          </a:p>
          <a:p>
            <a:r>
              <a:rPr lang="en-GB" altLang="zh-CN" sz="2000" dirty="0"/>
              <a:t>    double A[100],</a:t>
            </a:r>
            <a:r>
              <a:rPr lang="en-GB" altLang="zh-CN" sz="2000" dirty="0" err="1"/>
              <a:t>max,min,aveg</a:t>
            </a:r>
            <a:r>
              <a:rPr lang="en-GB" altLang="zh-CN" sz="2000" dirty="0"/>
              <a:t>;</a:t>
            </a:r>
            <a:endParaRPr lang="en-GB" altLang="zh-CN" sz="2000" dirty="0"/>
          </a:p>
          <a:p>
            <a:r>
              <a:rPr lang="en-GB" altLang="zh-CN" sz="2000" dirty="0"/>
              <a:t>    for (int </a:t>
            </a:r>
            <a:r>
              <a:rPr lang="en-GB" altLang="zh-CN" sz="2000" dirty="0" err="1"/>
              <a:t>i</a:t>
            </a:r>
            <a:r>
              <a:rPr lang="en-GB" altLang="zh-CN" sz="2000" dirty="0"/>
              <a:t>=0;i &lt;</a:t>
            </a:r>
            <a:r>
              <a:rPr lang="en-GB" altLang="zh-CN" sz="2000" dirty="0" err="1"/>
              <a:t>n;i</a:t>
            </a:r>
            <a:r>
              <a:rPr lang="en-GB" altLang="zh-CN" sz="2000" dirty="0"/>
              <a:t>++)</a:t>
            </a:r>
            <a:endParaRPr lang="en-GB" altLang="zh-CN" sz="2000" dirty="0"/>
          </a:p>
          <a:p>
            <a:r>
              <a:rPr lang="en-GB" altLang="zh-CN" sz="2000" dirty="0"/>
              <a:t>        </a:t>
            </a:r>
            <a:r>
              <a:rPr lang="en-GB" altLang="zh-CN" sz="2000" dirty="0" err="1"/>
              <a:t>scanf</a:t>
            </a:r>
            <a:r>
              <a:rPr lang="en-GB" altLang="zh-CN" sz="2000" dirty="0"/>
              <a:t>("%</a:t>
            </a:r>
            <a:r>
              <a:rPr lang="en-GB" altLang="zh-CN" sz="2000" dirty="0" err="1"/>
              <a:t>lf</a:t>
            </a:r>
            <a:r>
              <a:rPr lang="en-GB" altLang="zh-CN" sz="2000" dirty="0"/>
              <a:t>",&amp;A[</a:t>
            </a:r>
            <a:r>
              <a:rPr lang="en-GB" altLang="zh-CN" sz="2000" dirty="0" err="1"/>
              <a:t>i</a:t>
            </a:r>
            <a:r>
              <a:rPr lang="en-GB" altLang="zh-CN" sz="2000" dirty="0"/>
              <a:t>]);</a:t>
            </a:r>
            <a:endParaRPr lang="en-GB" altLang="zh-CN" sz="2000" dirty="0"/>
          </a:p>
          <a:p>
            <a:r>
              <a:rPr lang="en-GB" altLang="zh-CN" sz="2000" dirty="0"/>
              <a:t>    f(A,n,&amp;max,&amp;min,&amp;</a:t>
            </a:r>
            <a:r>
              <a:rPr lang="en-GB" altLang="zh-CN" sz="2000" dirty="0" err="1"/>
              <a:t>aveg</a:t>
            </a:r>
            <a:r>
              <a:rPr lang="en-GB" altLang="zh-CN" sz="2000" dirty="0"/>
              <a:t>);</a:t>
            </a:r>
            <a:endParaRPr lang="en-GB" altLang="zh-CN" sz="2000" dirty="0"/>
          </a:p>
          <a:p>
            <a:r>
              <a:rPr lang="en-GB" altLang="zh-CN" sz="2000" dirty="0"/>
              <a:t>	</a:t>
            </a:r>
            <a:r>
              <a:rPr lang="en-GB" altLang="zh-CN" sz="2000" dirty="0" err="1"/>
              <a:t>printf</a:t>
            </a:r>
            <a:r>
              <a:rPr lang="en-GB" altLang="zh-CN" sz="2000" dirty="0"/>
              <a:t>("max:%.2lf\</a:t>
            </a:r>
            <a:r>
              <a:rPr lang="en-GB" altLang="zh-CN" sz="2000" dirty="0" err="1"/>
              <a:t>nmin</a:t>
            </a:r>
            <a:r>
              <a:rPr lang="en-GB" altLang="zh-CN" sz="2000" dirty="0"/>
              <a:t>:%.2lf\</a:t>
            </a:r>
            <a:r>
              <a:rPr lang="en-GB" altLang="zh-CN" sz="2000" dirty="0" err="1"/>
              <a:t>naveg</a:t>
            </a:r>
            <a:r>
              <a:rPr lang="en-GB" altLang="zh-CN" sz="2000" dirty="0"/>
              <a:t>:%.2lf",max,min,aveg);</a:t>
            </a:r>
            <a:endParaRPr lang="en-GB" altLang="zh-CN" sz="2000" dirty="0"/>
          </a:p>
          <a:p>
            <a:r>
              <a:rPr lang="en-GB" altLang="zh-CN" sz="2000" dirty="0"/>
              <a:t>     return 0;</a:t>
            </a:r>
            <a:endParaRPr lang="en-GB" altLang="zh-CN" sz="2000" dirty="0"/>
          </a:p>
          <a:p>
            <a:r>
              <a:rPr lang="en-GB" altLang="zh-CN" sz="2000" dirty="0"/>
              <a:t>}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0114" y="791403"/>
            <a:ext cx="11554140" cy="1289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编写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相应的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程序</a:t>
            </a:r>
            <a:r>
              <a:rPr lang="en-GB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：输入一个长度小于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的字符串，按规则对字符串进行压缩，输出压缩后的字符串。压缩规则是：如果某个字符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连续出现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n&gt;1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）个，则将这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个字符替换为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nx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的形式；否则保持不变。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216" y="1802719"/>
            <a:ext cx="3450888" cy="325256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97" y="5304510"/>
            <a:ext cx="3581306" cy="1122686"/>
          </a:xfrm>
          <a:prstGeom prst="rect">
            <a:avLst/>
          </a:prstGeom>
        </p:spPr>
      </p:pic>
      <p:sp>
        <p:nvSpPr>
          <p:cNvPr id="8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11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722" y="1669061"/>
            <a:ext cx="5048823" cy="509953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499012" y="4268784"/>
            <a:ext cx="2238703" cy="5108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7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9573444" y="1356461"/>
            <a:ext cx="938623" cy="466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矩形 1"/>
          <p:cNvSpPr/>
          <p:nvPr/>
        </p:nvSpPr>
        <p:spPr>
          <a:xfrm>
            <a:off x="204788" y="721296"/>
            <a:ext cx="33766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200" dirty="0">
                <a:solidFill>
                  <a:srgbClr val="313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字符指针</a:t>
            </a:r>
            <a:endParaRPr lang="zh-CN" altLang="en-US" sz="3200" dirty="0">
              <a:solidFill>
                <a:srgbClr val="3135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dirty="0">
                <a:solidFill>
                  <a:srgbClr val="3232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使用字符指针编写程序，输入一个长度为</a:t>
            </a:r>
            <a:r>
              <a:rPr lang="en-US" altLang="zh-CN" sz="3200" dirty="0">
                <a:solidFill>
                  <a:srgbClr val="3232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3200" dirty="0">
                <a:solidFill>
                  <a:srgbClr val="3232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的字符串</a:t>
            </a:r>
            <a:r>
              <a:rPr lang="en-US" altLang="zh-CN" sz="3200" dirty="0">
                <a:solidFill>
                  <a:srgbClr val="3232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3200" dirty="0">
                <a:solidFill>
                  <a:srgbClr val="3232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，在字符串</a:t>
            </a:r>
            <a:r>
              <a:rPr lang="en-US" altLang="zh-CN" sz="3200" dirty="0">
                <a:solidFill>
                  <a:srgbClr val="3232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3200" dirty="0">
                <a:solidFill>
                  <a:srgbClr val="3232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3200" dirty="0" err="1">
                <a:solidFill>
                  <a:srgbClr val="3232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altLang="zh-CN" sz="3200" dirty="0">
                <a:solidFill>
                  <a:srgbClr val="3232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dirty="0">
                <a:solidFill>
                  <a:srgbClr val="3232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dirty="0">
                <a:solidFill>
                  <a:srgbClr val="3232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3200" dirty="0">
                <a:solidFill>
                  <a:srgbClr val="3232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＜</a:t>
            </a:r>
            <a:r>
              <a:rPr lang="en-US" altLang="zh-CN" sz="3200" dirty="0" err="1">
                <a:solidFill>
                  <a:srgbClr val="3232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sz="3200" dirty="0">
                <a:solidFill>
                  <a:srgbClr val="3232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＜</a:t>
            </a:r>
            <a:r>
              <a:rPr lang="en-US" altLang="zh-CN" sz="3200" dirty="0">
                <a:solidFill>
                  <a:srgbClr val="3232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3200" dirty="0">
                <a:solidFill>
                  <a:srgbClr val="3232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）处插入字符</a:t>
            </a:r>
            <a:r>
              <a:rPr lang="en-US" altLang="zh-CN" sz="3200" dirty="0">
                <a:solidFill>
                  <a:srgbClr val="3232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3200" dirty="0">
                <a:solidFill>
                  <a:srgbClr val="3232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，输出插入后的字符串</a:t>
            </a:r>
            <a:r>
              <a:rPr lang="en-US" altLang="zh-CN" sz="3200" dirty="0">
                <a:solidFill>
                  <a:srgbClr val="3232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3200" dirty="0">
                <a:solidFill>
                  <a:srgbClr val="3232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。（</a:t>
            </a:r>
            <a:r>
              <a:rPr lang="en-US" altLang="zh-CN" sz="3200" dirty="0">
                <a:solidFill>
                  <a:srgbClr val="3232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3200" dirty="0">
                <a:solidFill>
                  <a:srgbClr val="3232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3200" dirty="0">
                <a:solidFill>
                  <a:srgbClr val="3232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3200" dirty="0">
                <a:solidFill>
                  <a:srgbClr val="3232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3200" dirty="0" err="1">
                <a:solidFill>
                  <a:srgbClr val="3232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sz="3200" dirty="0">
                <a:solidFill>
                  <a:srgbClr val="3232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的值可自由输入</a:t>
            </a:r>
            <a:r>
              <a:rPr lang="en-US" altLang="zh-CN" sz="3200" dirty="0">
                <a:solidFill>
                  <a:srgbClr val="3232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3200" dirty="0">
                <a:solidFill>
                  <a:srgbClr val="3232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200" b="0" i="0" dirty="0">
              <a:solidFill>
                <a:srgbClr val="3232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16067" y="413519"/>
            <a:ext cx="6096000" cy="563231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GB" altLang="zh-CN" sz="2400" dirty="0"/>
              <a:t>#include  &lt;</a:t>
            </a:r>
            <a:r>
              <a:rPr lang="en-GB" altLang="zh-CN" sz="2400" dirty="0" err="1"/>
              <a:t>stdio.h</a:t>
            </a:r>
            <a:r>
              <a:rPr lang="en-GB" altLang="zh-CN" sz="2400" dirty="0"/>
              <a:t>&gt;</a:t>
            </a:r>
            <a:endParaRPr lang="en-GB" altLang="zh-CN" sz="2400" dirty="0"/>
          </a:p>
          <a:p>
            <a:r>
              <a:rPr lang="en-GB" altLang="zh-CN" sz="2400" dirty="0"/>
              <a:t>#include  &lt;</a:t>
            </a:r>
            <a:r>
              <a:rPr lang="en-GB" altLang="zh-CN" sz="2400" dirty="0" err="1"/>
              <a:t>string.h</a:t>
            </a:r>
            <a:r>
              <a:rPr lang="en-GB" altLang="zh-CN" sz="2400" dirty="0"/>
              <a:t>&gt;</a:t>
            </a:r>
            <a:endParaRPr lang="en-GB" altLang="zh-CN" sz="2400" dirty="0"/>
          </a:p>
          <a:p>
            <a:r>
              <a:rPr lang="en-GB" altLang="zh-CN" sz="2400" dirty="0"/>
              <a:t>int main()</a:t>
            </a:r>
            <a:endParaRPr lang="en-GB" altLang="zh-CN" sz="2400" dirty="0"/>
          </a:p>
          <a:p>
            <a:r>
              <a:rPr lang="en-GB" altLang="zh-CN" sz="2400" dirty="0"/>
              <a:t>{</a:t>
            </a:r>
            <a:endParaRPr lang="en-GB" altLang="zh-CN" sz="2400" dirty="0"/>
          </a:p>
          <a:p>
            <a:r>
              <a:rPr lang="en-GB" altLang="zh-CN" sz="2400" dirty="0"/>
              <a:t>    int </a:t>
            </a:r>
            <a:r>
              <a:rPr lang="en-GB" altLang="zh-CN" sz="2400" dirty="0" err="1"/>
              <a:t>i</a:t>
            </a:r>
            <a:r>
              <a:rPr lang="en-GB" altLang="zh-CN" sz="2400" dirty="0"/>
              <a:t>;</a:t>
            </a:r>
            <a:endParaRPr lang="en-GB" altLang="zh-CN" sz="2400" dirty="0"/>
          </a:p>
          <a:p>
            <a:r>
              <a:rPr lang="en-GB" altLang="zh-CN" sz="2400" dirty="0"/>
              <a:t>    char a[100]={0},x,*p=a;</a:t>
            </a:r>
            <a:endParaRPr lang="en-GB" altLang="zh-CN" sz="2400" dirty="0"/>
          </a:p>
          <a:p>
            <a:r>
              <a:rPr lang="en-GB" altLang="zh-CN" sz="2400" dirty="0"/>
              <a:t>    gets(p);//</a:t>
            </a:r>
            <a:r>
              <a:rPr lang="zh-CN" altLang="en-US" sz="2400" dirty="0"/>
              <a:t>读入字符串</a:t>
            </a:r>
            <a:endParaRPr lang="en-GB" altLang="zh-CN" sz="2400" dirty="0"/>
          </a:p>
          <a:p>
            <a:r>
              <a:rPr lang="en-GB" altLang="zh-CN" sz="2400" dirty="0"/>
              <a:t>    </a:t>
            </a:r>
            <a:r>
              <a:rPr lang="en-GB" altLang="zh-CN" sz="2400" dirty="0" err="1"/>
              <a:t>scanf</a:t>
            </a:r>
            <a:r>
              <a:rPr lang="en-GB" altLang="zh-CN" sz="2400" dirty="0"/>
              <a:t>(“%d”,&amp;</a:t>
            </a:r>
            <a:r>
              <a:rPr lang="en-GB" altLang="zh-CN" sz="2400" dirty="0" err="1"/>
              <a:t>i</a:t>
            </a:r>
            <a:r>
              <a:rPr lang="en-GB" altLang="zh-CN" sz="2400" dirty="0"/>
              <a:t>);//</a:t>
            </a:r>
            <a:r>
              <a:rPr lang="zh-CN" altLang="en-US" sz="2400" dirty="0"/>
              <a:t>读入插入位置</a:t>
            </a:r>
            <a:endParaRPr lang="en-GB" altLang="zh-CN" sz="2400" dirty="0"/>
          </a:p>
          <a:p>
            <a:r>
              <a:rPr lang="en-GB" altLang="zh-CN" sz="2400" dirty="0"/>
              <a:t>    x=</a:t>
            </a:r>
            <a:r>
              <a:rPr lang="en-GB" altLang="zh-CN" sz="2400" dirty="0" err="1"/>
              <a:t>getchar</a:t>
            </a:r>
            <a:r>
              <a:rPr lang="en-GB" altLang="zh-CN" sz="2400" dirty="0"/>
              <a:t>();//</a:t>
            </a:r>
            <a:r>
              <a:rPr lang="zh-CN" altLang="en-US" sz="2400" dirty="0"/>
              <a:t>读入插入字符</a:t>
            </a:r>
            <a:endParaRPr lang="en-GB" altLang="zh-CN" sz="2400" dirty="0"/>
          </a:p>
          <a:p>
            <a:r>
              <a:rPr lang="en-GB" altLang="zh-CN" sz="2400" dirty="0"/>
              <a:t>    for (p=</a:t>
            </a:r>
            <a:r>
              <a:rPr lang="en-GB" altLang="zh-CN" sz="2400" dirty="0" err="1"/>
              <a:t>a+strlen</a:t>
            </a:r>
            <a:r>
              <a:rPr lang="en-GB" altLang="zh-CN" sz="2400" dirty="0"/>
              <a:t>(a)-1;p&gt;=</a:t>
            </a:r>
            <a:r>
              <a:rPr lang="en-GB" altLang="zh-CN" sz="2400" dirty="0" err="1"/>
              <a:t>a+i;p</a:t>
            </a:r>
            <a:r>
              <a:rPr lang="en-GB" altLang="zh-CN" sz="2400" dirty="0"/>
              <a:t>--)</a:t>
            </a:r>
            <a:endParaRPr lang="en-GB" altLang="zh-CN" sz="2400" dirty="0"/>
          </a:p>
          <a:p>
            <a:r>
              <a:rPr lang="en-GB" altLang="zh-CN" sz="2400" dirty="0"/>
              <a:t>        *(p+1)=*p;</a:t>
            </a:r>
            <a:r>
              <a:rPr lang="en-US" altLang="zh-CN" sz="2400" dirty="0"/>
              <a:t>//</a:t>
            </a:r>
            <a:r>
              <a:rPr lang="zh-CN" altLang="en-US" sz="2400" dirty="0"/>
              <a:t>后移</a:t>
            </a:r>
            <a:endParaRPr lang="en-GB" altLang="zh-CN" sz="2400" dirty="0"/>
          </a:p>
          <a:p>
            <a:r>
              <a:rPr lang="en-GB" altLang="zh-CN" sz="2400" dirty="0"/>
              <a:t>    *(++p)=x;//</a:t>
            </a:r>
            <a:r>
              <a:rPr lang="zh-CN" altLang="en-US" sz="2400" dirty="0"/>
              <a:t>插入</a:t>
            </a:r>
            <a:endParaRPr lang="en-GB" altLang="zh-CN" sz="2400" dirty="0"/>
          </a:p>
          <a:p>
            <a:r>
              <a:rPr lang="en-GB" altLang="zh-CN" sz="2400" dirty="0"/>
              <a:t>    puts(a);</a:t>
            </a:r>
            <a:r>
              <a:rPr lang="en-US" altLang="zh-CN" sz="2400" dirty="0"/>
              <a:t>//</a:t>
            </a:r>
            <a:r>
              <a:rPr lang="zh-CN" altLang="en-US" sz="2400" dirty="0"/>
              <a:t>输出字符串</a:t>
            </a:r>
            <a:endParaRPr lang="en-GB" altLang="zh-CN" sz="2400" dirty="0"/>
          </a:p>
          <a:p>
            <a:r>
              <a:rPr lang="en-GB" altLang="zh-CN" sz="2400" dirty="0"/>
              <a:t>    return 0;</a:t>
            </a:r>
            <a:endParaRPr lang="en-GB" altLang="zh-CN" sz="2400" dirty="0"/>
          </a:p>
          <a:p>
            <a:r>
              <a:rPr lang="en-GB" altLang="zh-CN" sz="2400" dirty="0"/>
              <a:t>}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78559" y="820827"/>
            <a:ext cx="11808476" cy="962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程序题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：函数</a:t>
            </a:r>
            <a:r>
              <a:rPr lang="en-GB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void </a:t>
            </a:r>
            <a:r>
              <a:rPr lang="en-GB" sz="18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findfirstword</a:t>
            </a:r>
            <a:r>
              <a:rPr lang="en-GB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(char str[], char * </a:t>
            </a:r>
            <a:r>
              <a:rPr lang="en-GB" sz="18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wrd</a:t>
            </a:r>
            <a:r>
              <a:rPr lang="en-GB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实现提取字符串</a:t>
            </a:r>
            <a:r>
              <a:rPr lang="en-GB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str</a:t>
            </a: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中第一个单词，并存入字符串</a:t>
            </a:r>
            <a:r>
              <a:rPr lang="en-GB" sz="18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wrd</a:t>
            </a: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中（如字符串</a:t>
            </a:r>
            <a:r>
              <a:rPr lang="en-GB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str</a:t>
            </a: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是“</a:t>
            </a:r>
            <a:r>
              <a:rPr lang="en-US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12 </a:t>
            </a:r>
            <a:r>
              <a:rPr lang="en-GB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Apu89 Rry6u?  k4x</a:t>
            </a: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”，则函数完成后字符串</a:t>
            </a:r>
            <a:r>
              <a:rPr lang="en-GB" sz="18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wrd</a:t>
            </a: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是“</a:t>
            </a:r>
            <a:r>
              <a:rPr lang="en-GB" sz="180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Apu</a:t>
            </a:r>
            <a:r>
              <a:rPr 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”）。注：这里假定连续的英文字母为单词。请编写程序，实现上述功能。</a:t>
            </a:r>
            <a:endParaRPr lang="en-GB" sz="18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031" y="1820990"/>
            <a:ext cx="8001466" cy="49794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60400" y="1043919"/>
            <a:ext cx="799147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40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algn="l" eaLnBrk="1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switch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语句的格式：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/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switch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（表达式）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/>
            <a:r>
              <a:rPr lang="en-GB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{</a:t>
            </a:r>
            <a:endParaRPr lang="en-GB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/>
            <a:r>
              <a:rPr lang="en-GB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case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常量表达式１：语句１</a:t>
            </a:r>
            <a:endParaRPr lang="en-GB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/>
            <a:r>
              <a:rPr lang="en-GB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case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常量表达式２：语句２</a:t>
            </a:r>
            <a:endParaRPr lang="en-GB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/>
            <a:r>
              <a:rPr lang="en-GB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case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常量表达式ｎ：语句ｎ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default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：语句ｎ＋１</a:t>
            </a:r>
            <a:endParaRPr lang="en-GB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｝ 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19372" y="5365094"/>
            <a:ext cx="64670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每一个</a:t>
            </a:r>
            <a:r>
              <a:rPr lang="en-US" alt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case</a:t>
            </a:r>
            <a:r>
              <a:rPr lang="zh-CN" altLang="en-US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的常量表达式的值</a:t>
            </a:r>
            <a:r>
              <a:rPr lang="zh-CN" altLang="en-US" sz="24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必须互不相同</a:t>
            </a:r>
            <a:endParaRPr lang="en-US" altLang="zh-CN" sz="24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通常结合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break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endParaRPr lang="en-GB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310" y="28379"/>
            <a:ext cx="7509894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804" y="764821"/>
            <a:ext cx="2805606" cy="13350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247" y="2204319"/>
            <a:ext cx="3018790" cy="15290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3499" y="4078938"/>
            <a:ext cx="2990215" cy="153416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273853" y="1664839"/>
            <a:ext cx="3626069" cy="15991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矩形 11"/>
          <p:cNvSpPr/>
          <p:nvPr/>
        </p:nvSpPr>
        <p:spPr>
          <a:xfrm>
            <a:off x="472004" y="6394933"/>
            <a:ext cx="1427304" cy="3742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11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12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500575" y="816786"/>
            <a:ext cx="10181492" cy="5035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作业常见问题总结：							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en-US" altLang="zh-CN" dirty="0"/>
              <a:t>1.</a:t>
            </a:r>
            <a:r>
              <a:rPr lang="zh-CN" altLang="en-US" dirty="0"/>
              <a:t>指针使用错误。							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en-US" altLang="zh-CN" dirty="0"/>
              <a:t>2.</a:t>
            </a:r>
            <a:r>
              <a:rPr lang="zh-CN" altLang="en-US" dirty="0"/>
              <a:t>字符串结束符处理：字符串未正确以 </a:t>
            </a:r>
            <a:r>
              <a:rPr lang="en-US" altLang="zh-CN" dirty="0"/>
              <a:t>\0 </a:t>
            </a:r>
            <a:r>
              <a:rPr lang="zh-CN" altLang="en-US" dirty="0"/>
              <a:t>结尾，导致字符串操作错误，或将 </a:t>
            </a:r>
            <a:r>
              <a:rPr lang="en-US" altLang="zh-CN" dirty="0"/>
              <a:t>\0 </a:t>
            </a:r>
            <a:r>
              <a:rPr lang="zh-CN" altLang="en-US" dirty="0"/>
              <a:t>写成</a:t>
            </a:r>
            <a:r>
              <a:rPr lang="en-US" altLang="zh-CN" dirty="0"/>
              <a:t>/0</a:t>
            </a:r>
            <a:r>
              <a:rPr lang="zh-CN" altLang="en-US" dirty="0"/>
              <a:t>。	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3.</a:t>
            </a:r>
            <a:r>
              <a:rPr lang="zh-CN" altLang="en-US" dirty="0"/>
              <a:t>逻辑错误：在压缩、插入和提取字符串时，循环和条件逻辑错误。		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en-US" altLang="zh-CN" dirty="0"/>
              <a:t>4.</a:t>
            </a:r>
            <a:r>
              <a:rPr lang="zh-CN" altLang="en-US" dirty="0"/>
              <a:t>函数声明和定义不一致。							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en-US" altLang="zh-CN" dirty="0"/>
              <a:t>5.</a:t>
            </a:r>
            <a:r>
              <a:rPr lang="zh-CN" altLang="en-US" dirty="0"/>
              <a:t>输入输出处理不当：输入不规范，例如使用 </a:t>
            </a:r>
            <a:r>
              <a:rPr lang="en-US" altLang="zh-CN" dirty="0"/>
              <a:t>%s </a:t>
            </a:r>
            <a:r>
              <a:rPr lang="zh-CN" altLang="en-US" dirty="0"/>
              <a:t>读取字符、</a:t>
            </a:r>
            <a:r>
              <a:rPr lang="en-US" altLang="zh-CN" dirty="0"/>
              <a:t>%c</a:t>
            </a:r>
            <a:r>
              <a:rPr lang="zh-CN" altLang="en-US" dirty="0"/>
              <a:t>读取字符串、缺少取址符，未正确处理换行符。						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6.</a:t>
            </a:r>
            <a:r>
              <a:rPr lang="zh-CN" altLang="en-US" dirty="0"/>
              <a:t>函数返回类型错误：函数声明为 </a:t>
            </a:r>
            <a:r>
              <a:rPr lang="en-US" altLang="zh-CN" dirty="0"/>
              <a:t>void </a:t>
            </a:r>
            <a:r>
              <a:rPr lang="zh-CN" altLang="en-US" dirty="0"/>
              <a:t>但尝试返回值，或反之。			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7.</a:t>
            </a:r>
            <a:r>
              <a:rPr lang="zh-CN" altLang="en-US" dirty="0"/>
              <a:t>条件判断错误：使用 </a:t>
            </a:r>
            <a:r>
              <a:rPr lang="en-US" altLang="zh-CN" dirty="0"/>
              <a:t>|| </a:t>
            </a:r>
            <a:r>
              <a:rPr lang="zh-CN" altLang="en-US" dirty="0"/>
              <a:t>和 </a:t>
            </a:r>
            <a:r>
              <a:rPr lang="en-US" altLang="zh-CN" dirty="0"/>
              <a:t>&amp;&amp; </a:t>
            </a:r>
            <a:r>
              <a:rPr lang="zh-CN" altLang="en-US" dirty="0"/>
              <a:t>混淆，导致条件判断不准确。			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8.</a:t>
            </a:r>
            <a:r>
              <a:rPr lang="zh-CN" altLang="en-US" dirty="0"/>
              <a:t>未初始化变量。							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en-US" altLang="zh-CN" dirty="0"/>
              <a:t>9.</a:t>
            </a:r>
            <a:r>
              <a:rPr lang="zh-CN" altLang="en-US" dirty="0"/>
              <a:t>其他：第三题不能处理含有空格的情况，未按照题目要求采用函数和指针的方法；简单的拼写错误，如缺少</a:t>
            </a:r>
            <a:r>
              <a:rPr lang="en-US" altLang="zh-CN" dirty="0"/>
              <a:t>;</a:t>
            </a:r>
            <a:r>
              <a:rPr lang="zh-CN" altLang="en-US" dirty="0"/>
              <a:t>或</a:t>
            </a:r>
            <a:r>
              <a:rPr lang="en-US" altLang="zh-CN" dirty="0"/>
              <a:t>}</a:t>
            </a:r>
            <a:r>
              <a:rPr lang="zh-CN" altLang="en-US" dirty="0"/>
              <a:t>。						</a:t>
            </a:r>
            <a:endParaRPr lang="zh-CN" alt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Desc_1"/>
          <p:cNvSpPr/>
          <p:nvPr>
            <p:custDataLst>
              <p:tags r:id="rId1"/>
            </p:custDataLst>
          </p:nvPr>
        </p:nvSpPr>
        <p:spPr>
          <a:xfrm>
            <a:off x="564206" y="1391478"/>
            <a:ext cx="10749062" cy="429370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25400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t">
            <a:no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如果有一个实参数组，要想在函数中改变此数组中的元素的值，实参与形参的对应关系有以下</a:t>
            </a:r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种情况。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形参和实参都用数组名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实参用数组名，形参用指针变量。</a:t>
            </a:r>
            <a:endParaRPr lang="en-US" altLang="zh-CN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 实参形参都用指针变量。</a:t>
            </a: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 实参为指针变量，形参为数组名。</a:t>
            </a:r>
            <a:endParaRPr lang="en-US" altLang="zh-CN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圆角矩形 9"/>
              <p:cNvSpPr/>
              <p:nvPr/>
            </p:nvSpPr>
            <p:spPr>
              <a:xfrm>
                <a:off x="4422451" y="1934108"/>
                <a:ext cx="1600542" cy="3462419"/>
              </a:xfrm>
              <a:prstGeom prst="roundRect">
                <a:avLst>
                  <a:gd name="adj" fmla="val 4209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numCol="1" spcCol="360000" rtlCol="0" anchor="t"/>
              <a:lstStyle/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zh-CN" altLang="en-US" sz="14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①</a:t>
                </a:r>
                <a:endParaRPr lang="en-US" altLang="zh-CN" sz="1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int main()</a:t>
                </a:r>
                <a:endParaRPr lang="zh-CN" altLang="en-US" sz="1400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{	</a:t>
                </a:r>
                <a:endPara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	int a[10];</a:t>
                </a:r>
                <a:endPara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	  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endPara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	f(a,10);</a:t>
                </a:r>
                <a:endPara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	  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endPara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}</a:t>
                </a:r>
                <a:endPara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endPara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int f(int x[], int n)</a:t>
                </a:r>
                <a:endPara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{</a:t>
                </a:r>
                <a:endPara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	  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endPara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}</a:t>
                </a:r>
                <a:endParaRPr lang="zh-CN" altLang="en-US" sz="1400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endParaRPr lang="zh-CN" altLang="en-US" sz="1400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5" name="圆角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451" y="1934108"/>
                <a:ext cx="1600542" cy="3462419"/>
              </a:xfrm>
              <a:prstGeom prst="roundRect">
                <a:avLst>
                  <a:gd name="adj" fmla="val 4209"/>
                </a:avLst>
              </a:prstGeom>
              <a:blipFill rotWithShape="1">
                <a:blip r:embed="rId2"/>
                <a:stretch>
                  <a:fillRect l="-416" t="-199" r="-396" b="-5347"/>
                </a:stretch>
              </a:blip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圆角矩形 11"/>
              <p:cNvSpPr/>
              <p:nvPr/>
            </p:nvSpPr>
            <p:spPr>
              <a:xfrm>
                <a:off x="6044200" y="1907249"/>
                <a:ext cx="1600542" cy="3462419"/>
              </a:xfrm>
              <a:prstGeom prst="roundRect">
                <a:avLst>
                  <a:gd name="adj" fmla="val 4209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numCol="1" spcCol="360000" rtlCol="0" anchor="t"/>
              <a:lstStyle/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zh-CN" altLang="en-US" sz="14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②</a:t>
                </a:r>
                <a:endParaRPr lang="en-US" altLang="zh-CN" sz="1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int main()</a:t>
                </a:r>
                <a:endParaRPr lang="zh-CN" altLang="en-US" sz="1400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{	</a:t>
                </a:r>
                <a:endPara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	int a[10];</a:t>
                </a:r>
                <a:endPara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	  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endPara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	f(a,10);</a:t>
                </a:r>
                <a:endPara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	  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endPara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}</a:t>
                </a:r>
                <a:endPara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endPara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int f(int 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*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x, int n)</a:t>
                </a:r>
                <a:endPara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{</a:t>
                </a:r>
                <a:endPara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	  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endPara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}</a:t>
                </a:r>
                <a:endParaRPr lang="zh-CN" altLang="en-US" sz="1400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endParaRPr lang="zh-CN" altLang="en-US" sz="1400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6" name="圆角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200" y="1907249"/>
                <a:ext cx="1600542" cy="3462419"/>
              </a:xfrm>
              <a:prstGeom prst="roundRect">
                <a:avLst>
                  <a:gd name="adj" fmla="val 4209"/>
                </a:avLst>
              </a:prstGeom>
              <a:blipFill rotWithShape="1">
                <a:blip r:embed="rId3"/>
                <a:stretch>
                  <a:fillRect l="-414" t="-193" r="-359" b="-5352"/>
                </a:stretch>
              </a:blip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圆角矩形 12"/>
              <p:cNvSpPr/>
              <p:nvPr/>
            </p:nvSpPr>
            <p:spPr>
              <a:xfrm>
                <a:off x="7665949" y="1903227"/>
                <a:ext cx="1868900" cy="3466441"/>
              </a:xfrm>
              <a:prstGeom prst="roundRect">
                <a:avLst>
                  <a:gd name="adj" fmla="val 4209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numCol="1" spcCol="360000" rtlCol="0" anchor="t"/>
              <a:lstStyle/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zh-CN" altLang="en-US" sz="14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③</a:t>
                </a:r>
                <a:endParaRPr lang="en-US" altLang="zh-CN" sz="1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int main()</a:t>
                </a:r>
                <a:endParaRPr lang="zh-CN" altLang="en-US" sz="1400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{	</a:t>
                </a:r>
                <a:endPara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	int a[10];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*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p=a;</a:t>
                </a:r>
                <a:endPara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	  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endPara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	f(p,10);</a:t>
                </a:r>
                <a:endPara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	  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endPara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}</a:t>
                </a:r>
                <a:endPara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endPara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int f(int 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*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x, int n)</a:t>
                </a:r>
                <a:endPara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{</a:t>
                </a:r>
                <a:endPara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	  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endPara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}</a:t>
                </a:r>
                <a:endParaRPr lang="zh-CN" altLang="en-US" sz="1400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endParaRPr lang="zh-CN" altLang="en-US" sz="1400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7" name="圆角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949" y="1903227"/>
                <a:ext cx="1868900" cy="3466441"/>
              </a:xfrm>
              <a:prstGeom prst="roundRect">
                <a:avLst>
                  <a:gd name="adj" fmla="val 4209"/>
                </a:avLst>
              </a:prstGeom>
              <a:blipFill rotWithShape="1">
                <a:blip r:embed="rId4"/>
                <a:stretch>
                  <a:fillRect l="-352" t="-187" r="-322" b="-5328"/>
                </a:stretch>
              </a:blip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圆角矩形 15"/>
              <p:cNvSpPr/>
              <p:nvPr/>
            </p:nvSpPr>
            <p:spPr>
              <a:xfrm>
                <a:off x="9556056" y="1903226"/>
                <a:ext cx="1797744" cy="3466442"/>
              </a:xfrm>
              <a:prstGeom prst="roundRect">
                <a:avLst>
                  <a:gd name="adj" fmla="val 4209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numCol="1" spcCol="360000" rtlCol="0" anchor="t"/>
              <a:lstStyle/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zh-CN" altLang="en-US" sz="14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④</a:t>
                </a:r>
                <a:endParaRPr lang="en-US" altLang="zh-CN" sz="1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int main()</a:t>
                </a:r>
                <a:endParaRPr lang="zh-CN" altLang="en-US" sz="1400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{	</a:t>
                </a:r>
                <a:endPara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	int a[10];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*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p=a;</a:t>
                </a:r>
                <a:endPara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	  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endPara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	f(p,10);</a:t>
                </a:r>
                <a:endPara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	  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endPara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}</a:t>
                </a:r>
                <a:endPara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endPara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int f(int x[], int n)</a:t>
                </a:r>
                <a:endPara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{</a:t>
                </a:r>
                <a:endPara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	  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endPara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}</a:t>
                </a:r>
                <a:endParaRPr lang="zh-CN" altLang="en-US" sz="1400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defTabSz="360680">
                  <a:lnSpc>
                    <a:spcPct val="120000"/>
                  </a:lnSpc>
                  <a:defRPr/>
                </a:pPr>
                <a:endParaRPr lang="zh-CN" altLang="en-US" sz="1400" dirty="0">
                  <a:solidFill>
                    <a:srgbClr val="008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8" name="圆角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056" y="1903226"/>
                <a:ext cx="1797744" cy="3466442"/>
              </a:xfrm>
              <a:prstGeom prst="roundRect">
                <a:avLst>
                  <a:gd name="adj" fmla="val 4209"/>
                </a:avLst>
              </a:prstGeom>
              <a:blipFill rotWithShape="1">
                <a:blip r:embed="rId5"/>
                <a:stretch>
                  <a:fillRect l="-385" t="-187" r="-353" b="-5309"/>
                </a:stretch>
              </a:blip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11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12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10800000">
            <a:off x="0" y="-9532"/>
            <a:ext cx="12192000" cy="2426618"/>
          </a:xfrm>
          <a:prstGeom prst="rect">
            <a:avLst/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10800000">
            <a:off x="0" y="2493941"/>
            <a:ext cx="12192000" cy="70698"/>
          </a:xfrm>
          <a:prstGeom prst="rect">
            <a:avLst/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15290" y="3635375"/>
            <a:ext cx="11337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01492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微软雅黑" panose="020B0503020204020204" pitchFamily="34" charset="-122"/>
              </a:rPr>
              <a:t>谢谢大家</a:t>
            </a:r>
            <a:endParaRPr lang="zh-CN" altLang="en-US" sz="8000" b="1" dirty="0">
              <a:solidFill>
                <a:srgbClr val="0149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18466" y="-184668"/>
            <a:ext cx="11544299" cy="315470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dist"/>
            <a:r>
              <a:rPr lang="en-US" altLang="zh-CN" sz="19900" b="1" dirty="0">
                <a:solidFill>
                  <a:schemeClr val="bg1">
                    <a:alpha val="10000"/>
                  </a:schemeClr>
                </a:solidFill>
              </a:rPr>
              <a:t>THANKS</a:t>
            </a:r>
            <a:endParaRPr lang="zh-CN" altLang="en-US" sz="19900" b="1" dirty="0">
              <a:solidFill>
                <a:schemeClr val="bg1">
                  <a:alpha val="10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876405" y="1196335"/>
            <a:ext cx="2439190" cy="2439192"/>
            <a:chOff x="5007734" y="902247"/>
            <a:chExt cx="2543685" cy="2543686"/>
          </a:xfrm>
        </p:grpSpPr>
        <p:sp>
          <p:nvSpPr>
            <p:cNvPr id="8" name="椭圆 7"/>
            <p:cNvSpPr/>
            <p:nvPr/>
          </p:nvSpPr>
          <p:spPr>
            <a:xfrm>
              <a:off x="5007734" y="902247"/>
              <a:ext cx="2543685" cy="254368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8E8E8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39700" dist="38100" dir="5400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 rot="10800000">
              <a:off x="5160137" y="1054647"/>
              <a:ext cx="2213120" cy="22131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8E8E8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88900">
                <a:prstClr val="black">
                  <a:alpha val="1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04" y="1438170"/>
            <a:ext cx="1936392" cy="1930811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AA8-FD19-264D-AFD9-81A2FFCFD189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6475" y="136525"/>
            <a:ext cx="1005395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6" name="页脚占位符 9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86853" y="684283"/>
            <a:ext cx="11395881" cy="6121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if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语句中又包含一个或多个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if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语句称为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if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语句的嵌套（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nest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）。一般形式如下：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f()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if()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语句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else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语句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en-GB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lse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if()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语句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else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语句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GB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匹配规则：</a:t>
            </a:r>
            <a:endParaRPr lang="zh-CN" altLang="en-US" sz="24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else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总是与它上面的，最近的，同一复合语句中的，未配对的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if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语句配对。为了避免混乱应使用花括号确定内嵌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if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语句的范围。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MH" val="20170806120343"/>
  <p:tag name="MH_LIBRARY" val="GRAPHIC"/>
  <p:tag name="MH_TYPE" val="Other"/>
  <p:tag name="MH_ORDER" val="1"/>
</p:tagLst>
</file>

<file path=ppt/tags/tag10.xml><?xml version="1.0" encoding="utf-8"?>
<p:tagLst xmlns:p="http://schemas.openxmlformats.org/presentationml/2006/main">
  <p:tag name="RAINPROBLEM" val="ProblemBody"/>
</p:tagLst>
</file>

<file path=ppt/tags/tag11.xml><?xml version="1.0" encoding="utf-8"?>
<p:tagLst xmlns:p="http://schemas.openxmlformats.org/presentationml/2006/main">
  <p:tag name="RAINPROBLEM" val="ProblemBody"/>
</p:tagLst>
</file>

<file path=ppt/tags/tag12.xml><?xml version="1.0" encoding="utf-8"?>
<p:tagLst xmlns:p="http://schemas.openxmlformats.org/presentationml/2006/main">
  <p:tag name="MH" val="20170804144137"/>
  <p:tag name="MH_LIBRARY" val="GRAPHIC"/>
  <p:tag name="MH_TYPE" val="Desc"/>
  <p:tag name="MH_ORDER" val="1"/>
</p:tagLst>
</file>

<file path=ppt/tags/tag2.xml><?xml version="1.0" encoding="utf-8"?>
<p:tagLst xmlns:p="http://schemas.openxmlformats.org/presentationml/2006/main">
  <p:tag name="MH" val="20170806120343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70806120343"/>
  <p:tag name="MH_LIBRARY" val="GRAPHIC"/>
  <p:tag name="MH_TYPE" val="Other"/>
  <p:tag name="MH_ORDER" val="2"/>
</p:tagLst>
</file>

<file path=ppt/tags/tag4.xml><?xml version="1.0" encoding="utf-8"?>
<p:tagLst xmlns:p="http://schemas.openxmlformats.org/presentationml/2006/main">
  <p:tag name="RAINPROBLEM" val="ProblemBody"/>
</p:tagLst>
</file>

<file path=ppt/tags/tag5.xml><?xml version="1.0" encoding="utf-8"?>
<p:tagLst xmlns:p="http://schemas.openxmlformats.org/presentationml/2006/main">
  <p:tag name="RAINPROBLEM" val="ProblemBody"/>
</p:tagLst>
</file>

<file path=ppt/tags/tag6.xml><?xml version="1.0" encoding="utf-8"?>
<p:tagLst xmlns:p="http://schemas.openxmlformats.org/presentationml/2006/main">
  <p:tag name="RAINPROBLEM" val="ProblemBody"/>
</p:tagLst>
</file>

<file path=ppt/tags/tag7.xml><?xml version="1.0" encoding="utf-8"?>
<p:tagLst xmlns:p="http://schemas.openxmlformats.org/presentationml/2006/main">
  <p:tag name="RAINPROBLEM" val="ProblemBody"/>
</p:tagLst>
</file>

<file path=ppt/tags/tag8.xml><?xml version="1.0" encoding="utf-8"?>
<p:tagLst xmlns:p="http://schemas.openxmlformats.org/presentationml/2006/main">
  <p:tag name="RAINPROBLEM" val="ProblemBody"/>
</p:tagLst>
</file>

<file path=ppt/tags/tag9.xml><?xml version="1.0" encoding="utf-8"?>
<p:tagLst xmlns:p="http://schemas.openxmlformats.org/presentationml/2006/main">
  <p:tag name="RAINPROBLEM" val="ProblemBody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15069</Words>
  <Application>WPS 演示</Application>
  <PresentationFormat>宽屏</PresentationFormat>
  <Paragraphs>2062</Paragraphs>
  <Slides>83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83</vt:i4>
      </vt:variant>
    </vt:vector>
  </HeadingPairs>
  <TitlesOfParts>
    <vt:vector size="106" baseType="lpstr">
      <vt:lpstr>Arial</vt:lpstr>
      <vt:lpstr>宋体</vt:lpstr>
      <vt:lpstr>Wingdings</vt:lpstr>
      <vt:lpstr>Microsoft YaHei UI</vt:lpstr>
      <vt:lpstr>Yu Gothic UI</vt:lpstr>
      <vt:lpstr>微软雅黑</vt:lpstr>
      <vt:lpstr>新宋体</vt:lpstr>
      <vt:lpstr>Times New Roman</vt:lpstr>
      <vt:lpstr>Calibri</vt:lpstr>
      <vt:lpstr>等线</vt:lpstr>
      <vt:lpstr>Arial Unicode MS</vt:lpstr>
      <vt:lpstr>等线 Light</vt:lpstr>
      <vt:lpstr>Calibri Light</vt:lpstr>
      <vt:lpstr>Wingdings</vt:lpstr>
      <vt:lpstr>仿宋_GB2312</vt:lpstr>
      <vt:lpstr>仿宋</vt:lpstr>
      <vt:lpstr>Cambria Math</vt:lpstr>
      <vt:lpstr>楷体</vt:lpstr>
      <vt:lpstr>Courier New</vt:lpstr>
      <vt:lpstr>楷体_GB2312</vt:lpstr>
      <vt:lpstr>隶书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Jiemin Xie</dc:creator>
  <cp:lastModifiedBy>cwy</cp:lastModifiedBy>
  <cp:revision>86</cp:revision>
  <dcterms:created xsi:type="dcterms:W3CDTF">2021-10-25T13:02:00Z</dcterms:created>
  <dcterms:modified xsi:type="dcterms:W3CDTF">2025-01-02T05:18:35Z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570E4F7B058447399DD6245F5FB703EE_13</vt:lpwstr>
  </property>
  <property fmtid="{D5CDD505-2E9C-101B-9397-08002B2CF9AE}" pid="3" name="KSOProductBuildVer">
    <vt:lpwstr>2052-12.1.0.19770</vt:lpwstr>
  </property>
</Properties>
</file>