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7" r:id="rId3"/>
    <p:sldId id="627" r:id="rId5"/>
    <p:sldId id="588" r:id="rId6"/>
    <p:sldId id="628" r:id="rId7"/>
    <p:sldId id="589" r:id="rId8"/>
    <p:sldId id="590" r:id="rId9"/>
    <p:sldId id="629" r:id="rId10"/>
    <p:sldId id="630" r:id="rId11"/>
    <p:sldId id="631" r:id="rId12"/>
    <p:sldId id="708" r:id="rId13"/>
    <p:sldId id="602" r:id="rId14"/>
    <p:sldId id="587" r:id="rId15"/>
    <p:sldId id="709" r:id="rId16"/>
    <p:sldId id="610" r:id="rId17"/>
    <p:sldId id="604" r:id="rId18"/>
    <p:sldId id="611" r:id="rId19"/>
    <p:sldId id="710" r:id="rId20"/>
    <p:sldId id="578" r:id="rId21"/>
    <p:sldId id="581" r:id="rId22"/>
    <p:sldId id="583" r:id="rId23"/>
    <p:sldId id="613" r:id="rId24"/>
    <p:sldId id="598" r:id="rId25"/>
    <p:sldId id="597" r:id="rId26"/>
    <p:sldId id="603" r:id="rId27"/>
    <p:sldId id="605" r:id="rId28"/>
    <p:sldId id="606" r:id="rId29"/>
    <p:sldId id="607" r:id="rId30"/>
    <p:sldId id="608" r:id="rId31"/>
    <p:sldId id="586" r:id="rId32"/>
    <p:sldId id="712" r:id="rId33"/>
    <p:sldId id="711" r:id="rId34"/>
    <p:sldId id="580" r:id="rId35"/>
    <p:sldId id="566" r:id="rId36"/>
    <p:sldId id="568" r:id="rId37"/>
    <p:sldId id="569" r:id="rId38"/>
    <p:sldId id="612" r:id="rId39"/>
    <p:sldId id="571" r:id="rId40"/>
    <p:sldId id="626" r:id="rId41"/>
    <p:sldId id="563" r:id="rId42"/>
    <p:sldId id="592" r:id="rId43"/>
    <p:sldId id="573" r:id="rId44"/>
    <p:sldId id="575" r:id="rId45"/>
    <p:sldId id="574" r:id="rId46"/>
    <p:sldId id="27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C8F55EF-CB18-499F-8AE0-2E046C25A39B}">
          <p14:sldIdLst>
            <p14:sldId id="507"/>
          </p14:sldIdLst>
        </p14:section>
        <p14:section name="第七章上机练习" id="{CE245183-2E35-478C-A04B-183DFAEC441F}">
          <p14:sldIdLst>
            <p14:sldId id="627"/>
            <p14:sldId id="588"/>
            <p14:sldId id="628"/>
            <p14:sldId id="589"/>
            <p14:sldId id="590"/>
            <p14:sldId id="629"/>
            <p14:sldId id="630"/>
            <p14:sldId id="631"/>
          </p14:sldIdLst>
        </p14:section>
        <p14:section name="第八章上机练习" id="{40DFCA97-1F36-4895-98F0-3656C740F342}">
          <p14:sldIdLst>
            <p14:sldId id="708"/>
            <p14:sldId id="602"/>
            <p14:sldId id="587"/>
            <p14:sldId id="709"/>
            <p14:sldId id="610"/>
            <p14:sldId id="604"/>
            <p14:sldId id="611"/>
            <p14:sldId id="710"/>
            <p14:sldId id="578"/>
            <p14:sldId id="581"/>
            <p14:sldId id="583"/>
            <p14:sldId id="613"/>
          </p14:sldIdLst>
        </p14:section>
        <p14:section name="雨课堂第九章" id="{8009E8CA-72DB-40EB-81CE-70137E7D090A}">
          <p14:sldIdLst>
            <p14:sldId id="598"/>
            <p14:sldId id="597"/>
            <p14:sldId id="603"/>
            <p14:sldId id="605"/>
            <p14:sldId id="606"/>
            <p14:sldId id="607"/>
            <p14:sldId id="608"/>
          </p14:sldIdLst>
        </p14:section>
        <p14:section name="第九章作业" id="{50212585-7324-4B7E-A000-1AAABE784CCB}">
          <p14:sldIdLst>
            <p14:sldId id="586"/>
            <p14:sldId id="712"/>
            <p14:sldId id="711"/>
            <p14:sldId id="580"/>
            <p14:sldId id="566"/>
            <p14:sldId id="568"/>
            <p14:sldId id="569"/>
            <p14:sldId id="612"/>
          </p14:sldIdLst>
        </p14:section>
        <p14:section name="第九章上机练习" id="{621EB472-A3FC-4A13-B530-9AFA83BB02E9}">
          <p14:sldIdLst>
            <p14:sldId id="571"/>
            <p14:sldId id="626"/>
            <p14:sldId id="563"/>
            <p14:sldId id="592"/>
            <p14:sldId id="573"/>
            <p14:sldId id="575"/>
            <p14:sldId id="574"/>
          </p14:sldIdLst>
        </p14:section>
        <p14:section name="End" id="{C444D1D5-F8E0-42A4-A1B5-10D39F8FE37F}">
          <p14:sldIdLst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4" autoAdjust="0"/>
    <p:restoredTop sz="85781" autoAdjust="0"/>
  </p:normalViewPr>
  <p:slideViewPr>
    <p:cSldViewPr snapToGrid="0">
      <p:cViewPr varScale="1">
        <p:scale>
          <a:sx n="68" d="100"/>
          <a:sy n="68" d="100"/>
        </p:scale>
        <p:origin x="60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857-FFBD-4B86-BE12-8D72FF931B1A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5C80-EA2E-40CE-8CBF-2DF468BC7F9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475" y="838269"/>
            <a:ext cx="6467410" cy="37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P291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，输入三个整数，按由小到大的顺序输出。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625" y="1214589"/>
            <a:ext cx="4491605" cy="55909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30" y="1331563"/>
            <a:ext cx="5070381" cy="14358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518170" y="4010594"/>
            <a:ext cx="6100080" cy="1585845"/>
            <a:chOff x="7817297" y="4088154"/>
            <a:chExt cx="11549533" cy="1585845"/>
          </a:xfrm>
        </p:grpSpPr>
        <p:sp>
          <p:nvSpPr>
            <p:cNvPr id="12" name="MH_Other_1"/>
            <p:cNvSpPr/>
            <p:nvPr>
              <p:custDataLst>
                <p:tags r:id="rId3"/>
              </p:custDataLst>
            </p:nvPr>
          </p:nvSpPr>
          <p:spPr>
            <a:xfrm>
              <a:off x="7817297" y="4088154"/>
              <a:ext cx="1539697" cy="522287"/>
            </a:xfrm>
            <a:custGeom>
              <a:avLst/>
              <a:gdLst>
                <a:gd name="connsiteX0" fmla="*/ 0 w 2429934"/>
                <a:gd name="connsiteY0" fmla="*/ 360367 h 372534"/>
                <a:gd name="connsiteX1" fmla="*/ 2429934 w 2429934"/>
                <a:gd name="connsiteY1" fmla="*/ 360367 h 372534"/>
                <a:gd name="connsiteX2" fmla="*/ 2429934 w 2429934"/>
                <a:gd name="connsiteY2" fmla="*/ 372534 h 372534"/>
                <a:gd name="connsiteX3" fmla="*/ 0 w 2429934"/>
                <a:gd name="connsiteY3" fmla="*/ 372534 h 372534"/>
                <a:gd name="connsiteX4" fmla="*/ 0 w 2429934"/>
                <a:gd name="connsiteY4" fmla="*/ 30167 h 372534"/>
                <a:gd name="connsiteX5" fmla="*/ 2429934 w 2429934"/>
                <a:gd name="connsiteY5" fmla="*/ 30167 h 372534"/>
                <a:gd name="connsiteX6" fmla="*/ 2429934 w 2429934"/>
                <a:gd name="connsiteY6" fmla="*/ 342367 h 372534"/>
                <a:gd name="connsiteX7" fmla="*/ 0 w 2429934"/>
                <a:gd name="connsiteY7" fmla="*/ 342367 h 372534"/>
                <a:gd name="connsiteX8" fmla="*/ 0 w 2429934"/>
                <a:gd name="connsiteY8" fmla="*/ 0 h 372534"/>
                <a:gd name="connsiteX9" fmla="*/ 2429934 w 2429934"/>
                <a:gd name="connsiteY9" fmla="*/ 0 h 372534"/>
                <a:gd name="connsiteX10" fmla="*/ 2429934 w 2429934"/>
                <a:gd name="connsiteY10" fmla="*/ 12167 h 372534"/>
                <a:gd name="connsiteX11" fmla="*/ 0 w 2429934"/>
                <a:gd name="connsiteY11" fmla="*/ 12167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9934" h="372534">
                  <a:moveTo>
                    <a:pt x="0" y="360367"/>
                  </a:moveTo>
                  <a:lnTo>
                    <a:pt x="2429934" y="360367"/>
                  </a:lnTo>
                  <a:lnTo>
                    <a:pt x="2429934" y="372534"/>
                  </a:lnTo>
                  <a:lnTo>
                    <a:pt x="0" y="372534"/>
                  </a:lnTo>
                  <a:close/>
                  <a:moveTo>
                    <a:pt x="0" y="30167"/>
                  </a:moveTo>
                  <a:lnTo>
                    <a:pt x="2429934" y="30167"/>
                  </a:lnTo>
                  <a:lnTo>
                    <a:pt x="2429934" y="342367"/>
                  </a:lnTo>
                  <a:lnTo>
                    <a:pt x="0" y="342367"/>
                  </a:lnTo>
                  <a:close/>
                  <a:moveTo>
                    <a:pt x="0" y="0"/>
                  </a:moveTo>
                  <a:lnTo>
                    <a:pt x="2429934" y="0"/>
                  </a:lnTo>
                  <a:lnTo>
                    <a:pt x="2429934" y="12167"/>
                  </a:lnTo>
                  <a:lnTo>
                    <a:pt x="0" y="1216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E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</a:t>
              </a:r>
              <a:endParaRPr lang="zh-CN" altLang="en-US" sz="2000" dirty="0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4"/>
              </p:custDataLst>
            </p:nvPr>
          </p:nvSpPr>
          <p:spPr>
            <a:xfrm>
              <a:off x="9371545" y="4107835"/>
              <a:ext cx="9980733" cy="1566164"/>
            </a:xfrm>
            <a:prstGeom prst="rect">
              <a:avLst/>
            </a:prstGeom>
            <a:solidFill>
              <a:srgbClr val="FEFFFF"/>
            </a:solidFill>
            <a:ln w="9525">
              <a:solidFill>
                <a:srgbClr val="B2B2B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t">
              <a:no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要熟练掌握两个有关的运算符：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(1) 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＆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取地址运算符。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&amp;n1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是变量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n1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的地址。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(2) 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指针运算符（或称“间接访问”运算符），*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p1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代表指针变量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p1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指向的对象。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Other_2"/>
            <p:cNvSpPr/>
            <p:nvPr>
              <p:custDataLst>
                <p:tags r:id="rId5"/>
              </p:custDataLst>
            </p:nvPr>
          </p:nvSpPr>
          <p:spPr>
            <a:xfrm rot="16200000">
              <a:off x="19065205" y="5372374"/>
              <a:ext cx="301625" cy="301624"/>
            </a:xfrm>
            <a:prstGeom prst="rtTriangl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14057" y="1289849"/>
          <a:ext cx="10531244" cy="173930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167601"/>
                <a:gridCol w="3415375"/>
                <a:gridCol w="3948268"/>
              </a:tblGrid>
              <a:tr h="418509"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实参类型</a:t>
                      </a:r>
                      <a:endParaRPr lang="zh-CN" altLang="en-US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变量名</a:t>
                      </a:r>
                      <a:endParaRPr lang="zh-CN" altLang="en-US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指针变量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要求形参的类型</a:t>
                      </a:r>
                      <a:endParaRPr lang="zh-CN" altLang="en-US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变量名</a:t>
                      </a:r>
                      <a:endParaRPr lang="zh-CN" altLang="en-US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指针变量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传递的信息</a:t>
                      </a:r>
                      <a:endParaRPr lang="zh-CN" altLang="en-US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变量的值</a:t>
                      </a:r>
                      <a:endParaRPr lang="zh-CN" altLang="en-US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指针变量指向的变量的地址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通过函数调用能否改变实参的值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不能改变实参变量的值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不能改变实参变量的值，能改变指针变量指向的变量的值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圆角矩形 12"/>
          <p:cNvSpPr/>
          <p:nvPr/>
        </p:nvSpPr>
        <p:spPr>
          <a:xfrm>
            <a:off x="7384153" y="3168608"/>
            <a:ext cx="3969647" cy="1700801"/>
          </a:xfrm>
          <a:prstGeom prst="roundRect">
            <a:avLst>
              <a:gd name="adj" fmla="val 32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360000" rtlCol="0" anchor="t"/>
          <a:lstStyle/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void swap(int *p1,int *p2)	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swap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int p;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p=*p1;	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使*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和*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互换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p1=*p2;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*p2=p;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12"/>
          <p:cNvSpPr/>
          <p:nvPr/>
        </p:nvSpPr>
        <p:spPr>
          <a:xfrm>
            <a:off x="3937379" y="3296606"/>
            <a:ext cx="3240000" cy="1572803"/>
          </a:xfrm>
          <a:prstGeom prst="roundRect">
            <a:avLst>
              <a:gd name="adj" fmla="val 32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360000" rtlCol="0" anchor="t"/>
          <a:lstStyle/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void swap(int 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x,int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y)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int p;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p=x;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x=y;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y=p;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12"/>
          <p:cNvSpPr/>
          <p:nvPr/>
        </p:nvSpPr>
        <p:spPr>
          <a:xfrm>
            <a:off x="7384153" y="5020674"/>
            <a:ext cx="3969647" cy="1700801"/>
          </a:xfrm>
          <a:prstGeom prst="roundRect">
            <a:avLst>
              <a:gd name="adj" fmla="val 32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360000" rtlCol="0" anchor="t"/>
          <a:lstStyle/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void swap(int *p1,int *p2)	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swap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int *p;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p=p1;	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</a:t>
            </a: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互换</a:t>
            </a:r>
            <a:endParaRPr lang="zh-CN" altLang="en-US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p1=p2;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p2=p;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63855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956028" y="5803900"/>
            <a:ext cx="542925" cy="552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9250" y="3809911"/>
            <a:ext cx="55245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34251" y="496681"/>
            <a:ext cx="7318029" cy="2797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常见排序法：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、起泡法：例题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、选择法：例题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7.3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、折半查找法：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P166 9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输出结果：每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个数为一行，提高输出结果的可读性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806" y="3164681"/>
            <a:ext cx="8136582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i,n,count</a:t>
            </a:r>
            <a:r>
              <a:rPr lang="en-US" altLang="zh-CN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"Please enter an integer number: n=?"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scanf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</a:t>
            </a:r>
            <a:r>
              <a:rPr lang="en-GB" sz="1800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d"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,&amp;n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</a:t>
            </a:r>
            <a:r>
              <a:rPr lang="en-US" altLang="zh-CN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Output are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:\n"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for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(i=0;i&lt;=n;i++)</a:t>
            </a:r>
            <a:endParaRPr lang="nn-NO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endParaRPr lang="en-US" altLang="zh-CN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fr-FR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printf(</a:t>
            </a:r>
            <a:r>
              <a:rPr lang="fr-FR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fr-FR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%d"</a:t>
            </a:r>
            <a:r>
              <a:rPr lang="fr-FR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,i);</a:t>
            </a:r>
            <a:r>
              <a:rPr lang="fr-FR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//output</a:t>
            </a:r>
            <a:endParaRPr lang="fr-FR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if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2"/>
            <a:r>
              <a:rPr lang="en-GB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r>
              <a:rPr lang="en-GB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//change the line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3224788"/>
            <a:ext cx="59728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i,n,count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=0;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"Please enter an integer number: n=?"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scanf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</a:t>
            </a:r>
            <a:r>
              <a:rPr lang="en-GB" sz="1800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d"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,&amp;n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</a:t>
            </a:r>
            <a:r>
              <a:rPr lang="en-US" altLang="zh-CN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Output are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:\n"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for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(i=0;i&lt;=n;i++)</a:t>
            </a:r>
            <a:endParaRPr lang="nn-NO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count++;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fr-FR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printf(</a:t>
            </a:r>
            <a:r>
              <a:rPr lang="fr-FR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"\t%d"</a:t>
            </a:r>
            <a:r>
              <a:rPr lang="fr-FR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,i);</a:t>
            </a:r>
            <a:r>
              <a:rPr lang="fr-FR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//output</a:t>
            </a:r>
            <a:endParaRPr lang="fr-FR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if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(count%10==0)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2"/>
            <a:r>
              <a:rPr lang="en-GB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"\n"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r>
              <a:rPr lang="en-GB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//change the line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4427" y="136525"/>
            <a:ext cx="6264428" cy="229937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421153" y="4663068"/>
            <a:ext cx="3563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转义字符见课本表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475" y="838269"/>
            <a:ext cx="3931581" cy="125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P291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 n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个人围成一圈，顺序排号。从第一个人开始报数（从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到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报数），凡报到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的人退出圈子，问最后留下的是原来第几号的那位。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733" y="230704"/>
            <a:ext cx="5434759" cy="66272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26" y="2538866"/>
            <a:ext cx="4182110" cy="118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390" y="1234339"/>
            <a:ext cx="6467014" cy="3671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下标法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用数组名和下标引用一个数组元素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a[5]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地址法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(a+5)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引用数组元素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a[5]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endParaRPr lang="en-GB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endParaRPr lang="en-GB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如果定义了字符指针变量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，并使它指向数组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的首元素，则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下标法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用指针变量带下标的形式引用数组元素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p[5]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地址法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如：*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(p+5)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引用数组元素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a[5]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48"/>
          <p:cNvGrpSpPr/>
          <p:nvPr/>
        </p:nvGrpSpPr>
        <p:grpSpPr bwMode="auto">
          <a:xfrm>
            <a:off x="1239344" y="2226715"/>
            <a:ext cx="2641600" cy="577850"/>
            <a:chOff x="2018" y="2294"/>
            <a:chExt cx="1497" cy="364"/>
          </a:xfrm>
        </p:grpSpPr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2018" y="2296"/>
              <a:ext cx="1497" cy="36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2109" y="2294"/>
              <a:ext cx="42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dirty="0" err="1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a+i</a:t>
              </a:r>
              <a:r>
                <a:rPr lang="en-US" altLang="zh-CN" sz="2600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 </a:t>
              </a:r>
              <a:endPara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2880" y="2294"/>
              <a:ext cx="5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>
                  <a:solidFill>
                    <a:srgbClr val="0000FF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&amp;</a:t>
              </a:r>
              <a:r>
                <a:rPr lang="en-US" altLang="zh-CN" sz="260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a[i] </a:t>
              </a:r>
              <a:endPara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5" name="AutoShape 52"/>
            <p:cNvSpPr>
              <a:spLocks noChangeArrowheads="1"/>
            </p:cNvSpPr>
            <p:nvPr/>
          </p:nvSpPr>
          <p:spPr bwMode="auto">
            <a:xfrm>
              <a:off x="2517" y="2375"/>
              <a:ext cx="363" cy="181"/>
            </a:xfrm>
            <a:prstGeom prst="leftRightArrow">
              <a:avLst>
                <a:gd name="adj1" fmla="val 46963"/>
                <a:gd name="adj2" fmla="val 66433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6" name="Group 58"/>
          <p:cNvGrpSpPr/>
          <p:nvPr/>
        </p:nvGrpSpPr>
        <p:grpSpPr bwMode="auto">
          <a:xfrm>
            <a:off x="1252538" y="3041868"/>
            <a:ext cx="2786062" cy="574675"/>
            <a:chOff x="285" y="789"/>
            <a:chExt cx="1579" cy="362"/>
          </a:xfrm>
        </p:grpSpPr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285" y="789"/>
              <a:ext cx="1497" cy="36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auto">
            <a:xfrm>
              <a:off x="1193" y="798"/>
              <a:ext cx="6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*</a:t>
              </a:r>
              <a:r>
                <a:rPr lang="en-US" altLang="zh-CN" sz="260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(a+i)  </a:t>
              </a:r>
              <a:endPara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9" name="AutoShape 61"/>
            <p:cNvSpPr>
              <a:spLocks noChangeArrowheads="1"/>
            </p:cNvSpPr>
            <p:nvPr/>
          </p:nvSpPr>
          <p:spPr bwMode="auto">
            <a:xfrm>
              <a:off x="793" y="879"/>
              <a:ext cx="363" cy="181"/>
            </a:xfrm>
            <a:prstGeom prst="leftRightArrow">
              <a:avLst>
                <a:gd name="adj1" fmla="val 46963"/>
                <a:gd name="adj2" fmla="val 66433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Text Box 62"/>
            <p:cNvSpPr txBox="1">
              <a:spLocks noChangeArrowheads="1"/>
            </p:cNvSpPr>
            <p:nvPr/>
          </p:nvSpPr>
          <p:spPr bwMode="auto">
            <a:xfrm>
              <a:off x="340" y="798"/>
              <a:ext cx="43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a[i] </a:t>
              </a:r>
              <a:endPara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Group 47"/>
          <p:cNvGrpSpPr/>
          <p:nvPr/>
        </p:nvGrpSpPr>
        <p:grpSpPr bwMode="auto">
          <a:xfrm>
            <a:off x="1276351" y="5101107"/>
            <a:ext cx="2447925" cy="574675"/>
            <a:chOff x="567" y="1843"/>
            <a:chExt cx="1542" cy="362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567" y="1843"/>
              <a:ext cx="1542" cy="36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474" y="1852"/>
              <a:ext cx="62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>
                  <a:solidFill>
                    <a:srgbClr val="FF0000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*</a:t>
              </a:r>
              <a:r>
                <a:rPr lang="en-US" altLang="zh-CN" sz="260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(</a:t>
              </a:r>
              <a:r>
                <a:rPr lang="en-US" altLang="zh-CN" sz="2600">
                  <a:solidFill>
                    <a:srgbClr val="0000FF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p</a:t>
              </a:r>
              <a:r>
                <a:rPr lang="en-US" altLang="zh-CN" sz="260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+i)   </a:t>
              </a:r>
              <a:endPara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1112" y="1933"/>
              <a:ext cx="363" cy="181"/>
            </a:xfrm>
            <a:prstGeom prst="leftRightArrow">
              <a:avLst>
                <a:gd name="adj1" fmla="val 46963"/>
                <a:gd name="adj2" fmla="val 66433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705" y="1852"/>
              <a:ext cx="49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600">
                  <a:solidFill>
                    <a:srgbClr val="0000FF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p</a:t>
              </a:r>
              <a:r>
                <a:rPr lang="en-US" altLang="zh-CN" sz="260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[i] </a:t>
              </a:r>
              <a:endPara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Group 46"/>
          <p:cNvGrpSpPr/>
          <p:nvPr/>
        </p:nvGrpSpPr>
        <p:grpSpPr bwMode="auto">
          <a:xfrm>
            <a:off x="1257301" y="5820244"/>
            <a:ext cx="2466975" cy="574675"/>
            <a:chOff x="555" y="2296"/>
            <a:chExt cx="1554" cy="362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567" y="2296"/>
              <a:ext cx="1542" cy="36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1474" y="2305"/>
              <a:ext cx="51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>
                  <a:solidFill>
                    <a:srgbClr val="0000FF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p</a:t>
              </a:r>
              <a:r>
                <a:rPr lang="en-US" altLang="zh-CN" sz="260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+i </a:t>
              </a:r>
              <a:endPara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1112" y="2386"/>
              <a:ext cx="363" cy="181"/>
            </a:xfrm>
            <a:prstGeom prst="leftRightArrow">
              <a:avLst>
                <a:gd name="adj1" fmla="val 46963"/>
                <a:gd name="adj2" fmla="val 66433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555" y="2305"/>
              <a:ext cx="64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Courier New" panose="02070309020205020404" pitchFamily="49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600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&amp;</a:t>
              </a:r>
              <a:r>
                <a:rPr lang="en-US" altLang="zh-CN" sz="2600" dirty="0">
                  <a:solidFill>
                    <a:srgbClr val="0000FF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p</a:t>
              </a:r>
              <a:r>
                <a:rPr lang="en-US" altLang="zh-CN" sz="2600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[</a:t>
              </a:r>
              <a:r>
                <a:rPr lang="en-US" altLang="zh-CN" sz="2600" dirty="0" err="1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i</a:t>
              </a:r>
              <a:r>
                <a:rPr lang="en-US" altLang="zh-CN" sz="2600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] </a:t>
              </a:r>
              <a:endPara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6057" y="684282"/>
            <a:ext cx="11059886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62100" indent="-2286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9812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438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895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352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10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语言是一种结构化语言，使用三种基本结构：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3205" y="1141482"/>
            <a:ext cx="7983794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顺序结构、选择结构、循环结构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这三种基本结构是一个良好算法的基本单元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60400" y="2409886"/>
            <a:ext cx="10765972" cy="343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62100" indent="-2286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9812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438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895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352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10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三种基本结构的共同特点：</a:t>
            </a:r>
            <a:endParaRPr lang="zh-CN" altLang="en-US" sz="2400" u="sng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只有一个入口。 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只有一个出口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结构内的每一部分都有机会被执行到。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结构内不存在“死循环”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无终止的循环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47368" y="853078"/>
            <a:ext cx="91213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 (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循环条件表达式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循环体语句</a:t>
            </a:r>
            <a:endParaRPr lang="en-GB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 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循环体语句</a:t>
            </a:r>
            <a:endParaRPr lang="en-GB" altLang="zh-CN" sz="2400" b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GB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 (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循环条件表达式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GB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GB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for(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24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4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；表达式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 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循环体</a:t>
            </a:r>
            <a:r>
              <a:rPr lang="zh-CN" altLang="en-US" sz="2400" b="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endParaRPr lang="en-US" altLang="zh-CN" sz="2400" b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1174" y="1027620"/>
            <a:ext cx="3385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循环的两个核心元素：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循环条件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循环体</a:t>
            </a:r>
            <a:endParaRPr lang="en-US" altLang="zh-CN" sz="2400" b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2070" y="3049290"/>
            <a:ext cx="10083964" cy="279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循环的实现：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初始化</a:t>
            </a:r>
            <a:endParaRPr lang="en-GB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条件控制</a:t>
            </a:r>
            <a:endParaRPr lang="en-GB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重复的操作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通过改变循环变量的值最终改变条件的真假性，使循环能正常结束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0714" y="2953320"/>
            <a:ext cx="4631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do-while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循环体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至少执行一次</a:t>
            </a:r>
            <a:endParaRPr lang="en-US" altLang="zh-CN" sz="24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17508" y="235148"/>
            <a:ext cx="2413986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vs. continue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77B-EB08-4475-8020-1F2A0CD7A85E}" type="datetime1">
              <a:rPr lang="en-US" altLang="zh-CN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8492" y="803359"/>
            <a:ext cx="11315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continue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只结束本次循环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，而不是终止整个循环的执行。而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break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语句则是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结束整个循环过程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，不再判断执行循环的条件是否成立。如果有以下两个循环结构：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324" y="1666275"/>
            <a:ext cx="34731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 break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GB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8850" y="4011312"/>
            <a:ext cx="35781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 continue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GB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92" y="1634356"/>
            <a:ext cx="2583860" cy="50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23" y="1666275"/>
            <a:ext cx="2794566" cy="50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46308" y="6027248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都和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语句配合使用</a:t>
            </a:r>
            <a:endParaRPr lang="en-GB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17839" y="778791"/>
            <a:ext cx="4559888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输入一个字符串，内有数字和非数字字符，例如：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A123x456 17960? 302tab5876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将其中连续的数字作为一个整数，依次存放到一数组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中。例如，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123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放在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a[0],456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放在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a[1]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……统计共有多少个整数，并输出这些数。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146" y="3131743"/>
            <a:ext cx="4720182" cy="33530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35" y="194692"/>
            <a:ext cx="7026582" cy="62900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60711" y="2221730"/>
            <a:ext cx="2238703" cy="365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753283" y="1213487"/>
            <a:ext cx="4114800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数字字符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'0'</a:t>
            </a: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ASCII</a:t>
            </a: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码是</a:t>
            </a: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吗？ </a:t>
            </a:r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数字字符</a:t>
            </a:r>
            <a:r>
              <a:rPr lang="en-US" altLang="zh-CN" sz="22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'1'</a:t>
            </a: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ASCII</a:t>
            </a: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码是</a:t>
            </a:r>
            <a:r>
              <a:rPr lang="zh-CN" altLang="en-US" sz="22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吗？</a:t>
            </a: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17" y="721296"/>
            <a:ext cx="6611351" cy="50315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268" y="1152399"/>
            <a:ext cx="4745402" cy="1572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7416" y="823597"/>
            <a:ext cx="10540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用递归方式求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阶勒让德多项式的值，递归公式为：</a:t>
            </a:r>
            <a:r>
              <a:rPr lang="en-GB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P0(x)=1</a:t>
            </a:r>
            <a:r>
              <a:rPr lang="zh-CN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GB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P1(x)=x</a:t>
            </a:r>
            <a:r>
              <a:rPr lang="zh-CN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endParaRPr lang="en-GB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19809"/>
            <a:ext cx="7638169" cy="953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42846"/>
            <a:ext cx="6583755" cy="47151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070853"/>
            <a:ext cx="2938278" cy="13581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3574074"/>
            <a:ext cx="2907303" cy="11250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t="24588"/>
          <a:stretch>
            <a:fillRect/>
          </a:stretch>
        </p:blipFill>
        <p:spPr bwMode="auto">
          <a:xfrm>
            <a:off x="7995952" y="4844242"/>
            <a:ext cx="4071471" cy="1512108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38199" y="4804391"/>
            <a:ext cx="523673" cy="263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1365" y="44350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注意变量类型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9" y="831923"/>
            <a:ext cx="555752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79" y="453843"/>
            <a:ext cx="5802380" cy="62676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3" y="2157639"/>
            <a:ext cx="2819400" cy="1430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33" y="3694523"/>
            <a:ext cx="2738120" cy="1346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00" y="5147587"/>
            <a:ext cx="2775585" cy="13620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52149" y="4780105"/>
            <a:ext cx="2238703" cy="5108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文本框 6"/>
          <p:cNvSpPr txBox="1"/>
          <p:nvPr/>
        </p:nvSpPr>
        <p:spPr>
          <a:xfrm>
            <a:off x="8926464" y="4905294"/>
            <a:ext cx="3114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scanf</a:t>
            </a:r>
            <a:r>
              <a:rPr lang="zh-CN" altLang="en-US" dirty="0"/>
              <a:t>参数里如果是变量就需要取址符（</a:t>
            </a:r>
            <a:r>
              <a:rPr lang="en-US" altLang="zh-CN" dirty="0"/>
              <a:t>&amp;</a:t>
            </a:r>
            <a:r>
              <a:rPr lang="zh-CN" altLang="en-US" dirty="0"/>
              <a:t>），如果是数组名，本身就是地址，不需要</a:t>
            </a:r>
            <a:r>
              <a:rPr lang="en-US" altLang="zh-CN" dirty="0"/>
              <a:t>&amp;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0400" y="1067323"/>
            <a:ext cx="106934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 defTabSz="76200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143000" indent="-6858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600200" indent="-6858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019300" indent="-6858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438400" indent="-6858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956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3528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8100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2672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32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++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++</a:t>
            </a:r>
            <a:r>
              <a:rPr lang="en-US" altLang="zh-CN" sz="32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的区别：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＋＋ｉ是先执行ｉ＝ｉ＋１后，再使用ｉ的值；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ｉ＋＋是先使用ｉ的值后，再执行ｉ＝ｉ＋１。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的原值为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①ｊ＝＋＋ｉ；　　　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的值先变成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4,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再赋给ｊ</a:t>
            </a:r>
            <a:r>
              <a:rPr lang="en-GB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i,j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的值均为４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②ｊ＝ｉ＋＋；    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先将 </a:t>
            </a:r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赋给ｊ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ｊ的值为３，然后ｉ变为４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638" y="653726"/>
            <a:ext cx="4988127" cy="55505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3148" y="2806262"/>
            <a:ext cx="933318" cy="2232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文本框 9"/>
          <p:cNvSpPr txBox="1"/>
          <p:nvPr/>
        </p:nvSpPr>
        <p:spPr>
          <a:xfrm>
            <a:off x="5686097" y="2741023"/>
            <a:ext cx="24673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struct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a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int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a;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char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c;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float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f;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}c;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c.c</a:t>
            </a:r>
            <a:r>
              <a:rPr lang="en-US" altLang="zh-CN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'a'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701" y="831235"/>
            <a:ext cx="4174563" cy="57518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4497" y="3818255"/>
            <a:ext cx="933318" cy="2604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文本框 8"/>
          <p:cNvSpPr txBox="1"/>
          <p:nvPr/>
        </p:nvSpPr>
        <p:spPr>
          <a:xfrm>
            <a:off x="3808949" y="1500877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;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189" y="837189"/>
            <a:ext cx="3940832" cy="54032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6544" y="3666455"/>
            <a:ext cx="933318" cy="1619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文本框 8"/>
          <p:cNvSpPr txBox="1"/>
          <p:nvPr/>
        </p:nvSpPr>
        <p:spPr>
          <a:xfrm>
            <a:off x="3845211" y="4764130"/>
            <a:ext cx="437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先声明结构体类型，再定义该类型的变量</a:t>
            </a:r>
            <a:endParaRPr lang="en-GB" dirty="0"/>
          </a:p>
        </p:txBody>
      </p:sp>
      <p:sp>
        <p:nvSpPr>
          <p:cNvPr id="11" name="文本框 10"/>
          <p:cNvSpPr txBox="1"/>
          <p:nvPr/>
        </p:nvSpPr>
        <p:spPr>
          <a:xfrm>
            <a:off x="4038600" y="2778606"/>
            <a:ext cx="370332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在声明类型的同时定义变量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3230" y="3783354"/>
            <a:ext cx="6467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不指定类型名而直接定义结构体类型变量</a:t>
            </a:r>
            <a:endParaRPr lang="en-GB" dirty="0"/>
          </a:p>
        </p:txBody>
      </p:sp>
      <p:sp>
        <p:nvSpPr>
          <p:cNvPr id="15" name="矩形 14"/>
          <p:cNvSpPr/>
          <p:nvPr/>
        </p:nvSpPr>
        <p:spPr>
          <a:xfrm>
            <a:off x="3957491" y="5633689"/>
            <a:ext cx="3657600" cy="77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结构体名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成员表列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};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76723" y="2114367"/>
            <a:ext cx="2147379" cy="117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35305"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成员表列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变量名表列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23294" y="3431944"/>
            <a:ext cx="2001617" cy="109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35305"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成员表列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变量名表列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50412" y="4660401"/>
            <a:ext cx="3493638" cy="1695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35305"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成员表列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结构体名 变量名表列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 animBg="1"/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172" y="721296"/>
            <a:ext cx="4332182" cy="5943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9626" y="2843069"/>
            <a:ext cx="933318" cy="764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/>
          <p:cNvSpPr/>
          <p:nvPr/>
        </p:nvSpPr>
        <p:spPr>
          <a:xfrm>
            <a:off x="991127" y="5716331"/>
            <a:ext cx="933318" cy="764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/>
          <p:cNvSpPr/>
          <p:nvPr/>
        </p:nvSpPr>
        <p:spPr>
          <a:xfrm>
            <a:off x="6326284" y="2139591"/>
            <a:ext cx="2147379" cy="117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结构体名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35305"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成员表列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变量名表列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858429"/>
            <a:ext cx="4392457" cy="57733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6475" y="2994418"/>
            <a:ext cx="933318" cy="764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/>
          <p:cNvSpPr/>
          <p:nvPr/>
        </p:nvSpPr>
        <p:spPr>
          <a:xfrm>
            <a:off x="697976" y="5867680"/>
            <a:ext cx="933318" cy="764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文本框 9"/>
          <p:cNvSpPr txBox="1"/>
          <p:nvPr/>
        </p:nvSpPr>
        <p:spPr>
          <a:xfrm>
            <a:off x="4927115" y="3221875"/>
            <a:ext cx="1577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*p: std[0]</a:t>
            </a:r>
            <a:endParaRPr lang="en-GB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230657" y="5891788"/>
            <a:ext cx="382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P-&gt;gender: std[0].gender</a:t>
            </a:r>
            <a:endParaRPr lang="en-GB" sz="2800" dirty="0"/>
          </a:p>
        </p:txBody>
      </p:sp>
      <p:sp>
        <p:nvSpPr>
          <p:cNvPr id="12" name="MH_Desc_1"/>
          <p:cNvSpPr/>
          <p:nvPr>
            <p:custDataLst>
              <p:tags r:id="rId2"/>
            </p:custDataLst>
          </p:nvPr>
        </p:nvSpPr>
        <p:spPr>
          <a:xfrm>
            <a:off x="8387588" y="1720062"/>
            <a:ext cx="2036571" cy="36322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指向一个结构体变量</a:t>
            </a:r>
            <a:r>
              <a:rPr lang="en-US" altLang="zh-CN" sz="16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，以下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种用法等价： 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6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成员名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p).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成员名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p-&gt;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成员名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760730" y="3334897"/>
            <a:ext cx="1130030" cy="336458"/>
          </a:xfrm>
          <a:prstGeom prst="roundRect">
            <a:avLst>
              <a:gd name="adj" fmla="val 158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numCol="1" spcCol="360000" rtlCol="0" anchor="t"/>
          <a:lstStyle/>
          <a:p>
            <a:pPr defTabSz="363855">
              <a:lnSpc>
                <a:spcPct val="120000"/>
              </a:lnSpc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stu.age</a:t>
            </a:r>
            <a:endParaRPr lang="en-US" altLang="zh-CN" sz="16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2"/>
          <p:cNvSpPr/>
          <p:nvPr/>
        </p:nvSpPr>
        <p:spPr>
          <a:xfrm>
            <a:off x="8760730" y="4071731"/>
            <a:ext cx="1130030" cy="336458"/>
          </a:xfrm>
          <a:prstGeom prst="roundRect">
            <a:avLst>
              <a:gd name="adj" fmla="val 128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numCol="1" spcCol="360000" rtlCol="0" anchor="t"/>
          <a:lstStyle/>
          <a:p>
            <a:pPr defTabSz="363855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(*p).age</a:t>
            </a:r>
            <a:endParaRPr lang="en-US" altLang="zh-CN" sz="16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2"/>
          <p:cNvSpPr/>
          <p:nvPr/>
        </p:nvSpPr>
        <p:spPr>
          <a:xfrm>
            <a:off x="8760730" y="4808565"/>
            <a:ext cx="1130030" cy="336458"/>
          </a:xfrm>
          <a:prstGeom prst="roundRect">
            <a:avLst>
              <a:gd name="adj" fmla="val 158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numCol="1" spcCol="360000" rtlCol="0" anchor="t"/>
          <a:lstStyle/>
          <a:p>
            <a:pPr defTabSz="363855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p-&gt;age</a:t>
            </a:r>
            <a:endParaRPr lang="en-US" altLang="zh-CN" sz="16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22218" y="2186973"/>
            <a:ext cx="5178593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已有定义和赋值语句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struct{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day;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char mouth;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year;}a,*b;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b=&amp;a;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可用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a.day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引用结构成员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day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，请写出通过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引用结构成员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a.day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的其他两种形式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b-&gt;day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(*b).day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5932627" y="2331153"/>
            <a:ext cx="1951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day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   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0" y="3043898"/>
            <a:ext cx="4990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28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的优先级都最高（与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相当），这相当于 *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10101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，故错误 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81000" y="2267442"/>
            <a:ext cx="8529670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以下程序的运行结果是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struct </a:t>
            </a:r>
            <a:r>
              <a:rPr lang="en-GB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cmplx</a:t>
            </a: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int x;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int y;}</a:t>
            </a:r>
            <a:r>
              <a:rPr lang="en-GB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cnum</a:t>
            </a: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[2]={1,3,2,7}; </a:t>
            </a:r>
            <a:r>
              <a:rPr lang="en-GB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("%d",</a:t>
            </a:r>
            <a:r>
              <a:rPr lang="en-GB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cnum</a:t>
            </a: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[0].y/</a:t>
            </a:r>
            <a:r>
              <a:rPr lang="en-GB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cnum</a:t>
            </a: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[0].x*</a:t>
            </a:r>
            <a:r>
              <a:rPr lang="en-GB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cnum</a:t>
            </a: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[1].x);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return 0;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3088527" y="5217426"/>
            <a:ext cx="1192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3/1*2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47694" y="893131"/>
            <a:ext cx="117635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复数运算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定义下面结构表示复数： 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</a:t>
            </a:r>
            <a:r>
              <a:rPr lang="en-GB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fushu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GB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double r; /*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实部 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double </a:t>
            </a:r>
            <a:r>
              <a:rPr lang="en-GB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/*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虚部 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 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编写四个函数分别实现复数的和、差、积、商计算，在主函数中输入数据并调用这些 函数得到复数运算结果。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2186" y="2751157"/>
            <a:ext cx="6096000" cy="39703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altLang="zh-CN" dirty="0"/>
              <a:t>#include  "</a:t>
            </a:r>
            <a:r>
              <a:rPr lang="en-GB" altLang="zh-CN" dirty="0" err="1"/>
              <a:t>stdio.h</a:t>
            </a:r>
            <a:r>
              <a:rPr lang="en-GB" altLang="zh-CN" dirty="0"/>
              <a:t>"</a:t>
            </a:r>
            <a:endParaRPr lang="en-GB" altLang="zh-CN" dirty="0"/>
          </a:p>
          <a:p>
            <a:r>
              <a:rPr lang="en-GB" altLang="zh-CN" dirty="0"/>
              <a:t>#include  "</a:t>
            </a:r>
            <a:r>
              <a:rPr lang="en-GB" altLang="zh-CN" dirty="0" err="1"/>
              <a:t>string.h</a:t>
            </a:r>
            <a:r>
              <a:rPr lang="en-GB" altLang="zh-CN" dirty="0"/>
              <a:t>"</a:t>
            </a:r>
            <a:endParaRPr lang="en-GB" altLang="zh-CN" dirty="0"/>
          </a:p>
          <a:p>
            <a:r>
              <a:rPr lang="en-GB" altLang="zh-CN" dirty="0"/>
              <a:t>struct </a:t>
            </a:r>
            <a:r>
              <a:rPr lang="en-GB" altLang="zh-CN" dirty="0" err="1"/>
              <a:t>fushu</a:t>
            </a:r>
            <a:r>
              <a:rPr lang="en-GB" altLang="zh-CN" dirty="0"/>
              <a:t> {</a:t>
            </a:r>
            <a:endParaRPr lang="en-GB" altLang="zh-CN" dirty="0"/>
          </a:p>
          <a:p>
            <a:r>
              <a:rPr lang="en-GB" altLang="zh-CN" dirty="0"/>
              <a:t>	double r; /* </a:t>
            </a:r>
            <a:r>
              <a:rPr lang="zh-CN" altLang="en-US" dirty="0"/>
              <a:t>实部 *</a:t>
            </a:r>
            <a:r>
              <a:rPr lang="en-US" altLang="zh-CN" dirty="0"/>
              <a:t>/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GB" altLang="zh-CN" dirty="0"/>
              <a:t>double </a:t>
            </a:r>
            <a:r>
              <a:rPr lang="en-GB" altLang="zh-CN" dirty="0" err="1"/>
              <a:t>i</a:t>
            </a:r>
            <a:r>
              <a:rPr lang="en-GB" altLang="zh-CN" dirty="0"/>
              <a:t>; /* </a:t>
            </a:r>
            <a:r>
              <a:rPr lang="zh-CN" altLang="en-US" dirty="0"/>
              <a:t>虚部 *</a:t>
            </a:r>
            <a:r>
              <a:rPr lang="en-US" altLang="zh-CN" dirty="0"/>
              <a:t>/</a:t>
            </a:r>
            <a:endParaRPr lang="en-US" altLang="zh-CN" dirty="0"/>
          </a:p>
          <a:p>
            <a:r>
              <a:rPr lang="en-US" altLang="zh-CN" dirty="0"/>
              <a:t>};</a:t>
            </a:r>
            <a:endParaRPr lang="en-US" altLang="zh-CN" dirty="0"/>
          </a:p>
          <a:p>
            <a:r>
              <a:rPr lang="en-GB" altLang="zh-CN" dirty="0"/>
              <a:t>//</a:t>
            </a:r>
            <a:r>
              <a:rPr lang="zh-CN" altLang="en-US" dirty="0"/>
              <a:t>加法</a:t>
            </a:r>
            <a:endParaRPr lang="en-GB" altLang="zh-CN" dirty="0"/>
          </a:p>
          <a:p>
            <a:r>
              <a:rPr lang="en-GB" altLang="zh-CN" dirty="0"/>
              <a:t>struct </a:t>
            </a:r>
            <a:r>
              <a:rPr lang="en-GB" altLang="zh-CN" dirty="0" err="1"/>
              <a:t>fushu</a:t>
            </a:r>
            <a:r>
              <a:rPr lang="en-GB" altLang="zh-CN" dirty="0"/>
              <a:t> add(struct </a:t>
            </a:r>
            <a:r>
              <a:rPr lang="en-GB" altLang="zh-CN" dirty="0" err="1"/>
              <a:t>fushu</a:t>
            </a:r>
            <a:r>
              <a:rPr lang="en-GB" altLang="zh-CN" dirty="0"/>
              <a:t> </a:t>
            </a:r>
            <a:r>
              <a:rPr lang="en-GB" altLang="zh-CN" dirty="0" err="1"/>
              <a:t>a,struct</a:t>
            </a:r>
            <a:r>
              <a:rPr lang="en-GB" altLang="zh-CN" dirty="0"/>
              <a:t> </a:t>
            </a:r>
            <a:r>
              <a:rPr lang="en-GB" altLang="zh-CN" dirty="0" err="1"/>
              <a:t>fushu</a:t>
            </a:r>
            <a:r>
              <a:rPr lang="en-GB" altLang="zh-CN" dirty="0"/>
              <a:t> b){</a:t>
            </a:r>
            <a:endParaRPr lang="en-GB" altLang="zh-CN" dirty="0"/>
          </a:p>
          <a:p>
            <a:r>
              <a:rPr lang="en-GB" altLang="zh-CN" dirty="0"/>
              <a:t>    struct </a:t>
            </a:r>
            <a:r>
              <a:rPr lang="en-GB" altLang="zh-CN" dirty="0" err="1"/>
              <a:t>fushu</a:t>
            </a:r>
            <a:r>
              <a:rPr lang="en-GB" altLang="zh-CN" dirty="0"/>
              <a:t> t;</a:t>
            </a:r>
            <a:endParaRPr lang="en-GB" altLang="zh-CN" dirty="0"/>
          </a:p>
          <a:p>
            <a:r>
              <a:rPr lang="en-GB" altLang="zh-CN" dirty="0" err="1"/>
              <a:t>t.r</a:t>
            </a:r>
            <a:r>
              <a:rPr lang="en-GB" altLang="zh-CN" dirty="0"/>
              <a:t>=</a:t>
            </a:r>
            <a:r>
              <a:rPr lang="en-GB" altLang="zh-CN" dirty="0" err="1"/>
              <a:t>a.r+b.r</a:t>
            </a:r>
            <a:r>
              <a:rPr lang="en-GB" altLang="zh-CN" dirty="0"/>
              <a:t>;</a:t>
            </a:r>
            <a:endParaRPr lang="en-GB" altLang="zh-CN" dirty="0"/>
          </a:p>
          <a:p>
            <a:r>
              <a:rPr lang="en-GB" altLang="zh-CN" dirty="0" err="1"/>
              <a:t>t.i</a:t>
            </a:r>
            <a:r>
              <a:rPr lang="en-GB" altLang="zh-CN" dirty="0"/>
              <a:t>=</a:t>
            </a:r>
            <a:r>
              <a:rPr lang="en-GB" altLang="zh-CN" dirty="0" err="1"/>
              <a:t>a.i+b.i</a:t>
            </a:r>
            <a:r>
              <a:rPr lang="en-GB" altLang="zh-CN" dirty="0"/>
              <a:t>;</a:t>
            </a:r>
            <a:endParaRPr lang="en-GB" altLang="zh-CN" dirty="0"/>
          </a:p>
          <a:p>
            <a:r>
              <a:rPr lang="en-GB" altLang="zh-CN" dirty="0"/>
              <a:t>    return t;</a:t>
            </a:r>
            <a:endParaRPr lang="en-GB" altLang="zh-CN" dirty="0"/>
          </a:p>
          <a:p>
            <a:r>
              <a:rPr lang="en-GB" altLang="zh-CN" dirty="0"/>
              <a:t>}</a:t>
            </a:r>
            <a:endParaRPr lang="en-GB" altLang="zh-CN" dirty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257800" y="26794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//</a:t>
            </a:r>
            <a:r>
              <a:rPr lang="zh-CN" altLang="en-US" dirty="0"/>
              <a:t>减法</a:t>
            </a:r>
            <a:endParaRPr lang="en-GB" altLang="zh-CN" dirty="0"/>
          </a:p>
          <a:p>
            <a:r>
              <a:rPr lang="en-GB" altLang="zh-CN" dirty="0"/>
              <a:t>struct </a:t>
            </a:r>
            <a:r>
              <a:rPr lang="en-GB" altLang="zh-CN" dirty="0" err="1"/>
              <a:t>fushu</a:t>
            </a:r>
            <a:r>
              <a:rPr lang="en-GB" altLang="zh-CN" dirty="0"/>
              <a:t> sub(struct </a:t>
            </a:r>
            <a:r>
              <a:rPr lang="en-GB" altLang="zh-CN" dirty="0" err="1"/>
              <a:t>fushu</a:t>
            </a:r>
            <a:r>
              <a:rPr lang="en-GB" altLang="zh-CN" dirty="0"/>
              <a:t> </a:t>
            </a:r>
            <a:r>
              <a:rPr lang="en-GB" altLang="zh-CN" dirty="0" err="1"/>
              <a:t>a,struct</a:t>
            </a:r>
            <a:r>
              <a:rPr lang="en-GB" altLang="zh-CN" dirty="0"/>
              <a:t> </a:t>
            </a:r>
            <a:r>
              <a:rPr lang="en-GB" altLang="zh-CN" dirty="0" err="1"/>
              <a:t>fushu</a:t>
            </a:r>
            <a:r>
              <a:rPr lang="en-GB" altLang="zh-CN" dirty="0"/>
              <a:t> b){</a:t>
            </a:r>
            <a:endParaRPr lang="en-GB" altLang="zh-CN" dirty="0"/>
          </a:p>
          <a:p>
            <a:r>
              <a:rPr lang="en-GB" altLang="zh-CN" dirty="0"/>
              <a:t>    struct </a:t>
            </a:r>
            <a:r>
              <a:rPr lang="en-GB" altLang="zh-CN" dirty="0" err="1"/>
              <a:t>fushu</a:t>
            </a:r>
            <a:r>
              <a:rPr lang="en-GB" altLang="zh-CN" dirty="0"/>
              <a:t> t;</a:t>
            </a:r>
            <a:endParaRPr lang="en-GB" altLang="zh-CN" dirty="0"/>
          </a:p>
          <a:p>
            <a:r>
              <a:rPr lang="en-GB" altLang="zh-CN" dirty="0" err="1"/>
              <a:t>t.r</a:t>
            </a:r>
            <a:r>
              <a:rPr lang="en-GB" altLang="zh-CN" dirty="0"/>
              <a:t>=</a:t>
            </a:r>
            <a:r>
              <a:rPr lang="en-GB" altLang="zh-CN" dirty="0" err="1"/>
              <a:t>a.r-b.r</a:t>
            </a:r>
            <a:r>
              <a:rPr lang="en-GB" altLang="zh-CN" dirty="0"/>
              <a:t>;</a:t>
            </a:r>
            <a:endParaRPr lang="en-GB" altLang="zh-CN" dirty="0"/>
          </a:p>
          <a:p>
            <a:r>
              <a:rPr lang="en-GB" altLang="zh-CN" dirty="0" err="1"/>
              <a:t>t.i</a:t>
            </a:r>
            <a:r>
              <a:rPr lang="en-GB" altLang="zh-CN" dirty="0"/>
              <a:t>=</a:t>
            </a:r>
            <a:r>
              <a:rPr lang="en-GB" altLang="zh-CN" dirty="0" err="1"/>
              <a:t>a.i-b.i</a:t>
            </a:r>
            <a:r>
              <a:rPr lang="en-GB" altLang="zh-CN" dirty="0"/>
              <a:t>;</a:t>
            </a:r>
            <a:endParaRPr lang="en-GB" altLang="zh-CN" dirty="0"/>
          </a:p>
          <a:p>
            <a:r>
              <a:rPr lang="en-GB" altLang="zh-CN" dirty="0"/>
              <a:t>    return t;</a:t>
            </a:r>
            <a:endParaRPr lang="en-GB" altLang="zh-CN" dirty="0"/>
          </a:p>
          <a:p>
            <a:r>
              <a:rPr lang="en-GB" altLang="zh-CN" dirty="0"/>
              <a:t>}</a:t>
            </a:r>
            <a:endParaRPr lang="en-GB" altLang="zh-CN" dirty="0"/>
          </a:p>
          <a:p>
            <a:r>
              <a:rPr lang="en-GB" altLang="zh-CN" dirty="0"/>
              <a:t>//</a:t>
            </a:r>
            <a:r>
              <a:rPr lang="zh-CN" altLang="en-US" dirty="0"/>
              <a:t>乘法</a:t>
            </a:r>
            <a:endParaRPr lang="en-GB" altLang="zh-CN" dirty="0"/>
          </a:p>
          <a:p>
            <a:r>
              <a:rPr lang="en-GB" altLang="zh-CN" dirty="0"/>
              <a:t>struct </a:t>
            </a:r>
            <a:r>
              <a:rPr lang="en-GB" altLang="zh-CN" dirty="0" err="1"/>
              <a:t>fushu</a:t>
            </a:r>
            <a:r>
              <a:rPr lang="en-GB" altLang="zh-CN" dirty="0"/>
              <a:t> </a:t>
            </a:r>
            <a:r>
              <a:rPr lang="en-GB" altLang="zh-CN" dirty="0" err="1"/>
              <a:t>mul</a:t>
            </a:r>
            <a:r>
              <a:rPr lang="en-GB" altLang="zh-CN" dirty="0"/>
              <a:t>(struct </a:t>
            </a:r>
            <a:r>
              <a:rPr lang="en-GB" altLang="zh-CN" dirty="0" err="1"/>
              <a:t>fushu</a:t>
            </a:r>
            <a:r>
              <a:rPr lang="en-GB" altLang="zh-CN" dirty="0"/>
              <a:t> </a:t>
            </a:r>
            <a:r>
              <a:rPr lang="en-GB" altLang="zh-CN" dirty="0" err="1"/>
              <a:t>a,struct</a:t>
            </a:r>
            <a:r>
              <a:rPr lang="en-GB" altLang="zh-CN" dirty="0"/>
              <a:t> </a:t>
            </a:r>
            <a:r>
              <a:rPr lang="en-GB" altLang="zh-CN" dirty="0" err="1"/>
              <a:t>fushu</a:t>
            </a:r>
            <a:r>
              <a:rPr lang="en-GB" altLang="zh-CN" dirty="0"/>
              <a:t> b){</a:t>
            </a:r>
            <a:endParaRPr lang="en-GB" altLang="zh-CN" dirty="0"/>
          </a:p>
          <a:p>
            <a:r>
              <a:rPr lang="en-GB" altLang="zh-CN" dirty="0"/>
              <a:t>    struct </a:t>
            </a:r>
            <a:r>
              <a:rPr lang="en-GB" altLang="zh-CN" dirty="0" err="1"/>
              <a:t>fushu</a:t>
            </a:r>
            <a:r>
              <a:rPr lang="en-GB" altLang="zh-CN" dirty="0"/>
              <a:t> t;</a:t>
            </a:r>
            <a:endParaRPr lang="en-GB" altLang="zh-CN" dirty="0"/>
          </a:p>
          <a:p>
            <a:r>
              <a:rPr lang="en-GB" altLang="zh-CN" dirty="0" err="1"/>
              <a:t>t.r</a:t>
            </a:r>
            <a:r>
              <a:rPr lang="en-GB" altLang="zh-CN" dirty="0"/>
              <a:t>=</a:t>
            </a:r>
            <a:r>
              <a:rPr lang="en-GB" altLang="zh-CN" dirty="0" err="1"/>
              <a:t>a.r</a:t>
            </a:r>
            <a:r>
              <a:rPr lang="en-GB" altLang="zh-CN" dirty="0"/>
              <a:t>*</a:t>
            </a:r>
            <a:r>
              <a:rPr lang="en-GB" altLang="zh-CN" dirty="0" err="1"/>
              <a:t>b.r-a.i</a:t>
            </a:r>
            <a:r>
              <a:rPr lang="en-GB" altLang="zh-CN" dirty="0"/>
              <a:t>*</a:t>
            </a:r>
            <a:r>
              <a:rPr lang="en-GB" altLang="zh-CN" dirty="0" err="1"/>
              <a:t>b.i</a:t>
            </a:r>
            <a:r>
              <a:rPr lang="en-GB" altLang="zh-CN" dirty="0"/>
              <a:t>;</a:t>
            </a:r>
            <a:endParaRPr lang="en-GB" altLang="zh-CN" dirty="0"/>
          </a:p>
          <a:p>
            <a:r>
              <a:rPr lang="en-GB" altLang="zh-CN" dirty="0" err="1"/>
              <a:t>t.i</a:t>
            </a:r>
            <a:r>
              <a:rPr lang="en-GB" altLang="zh-CN" dirty="0"/>
              <a:t>=</a:t>
            </a:r>
            <a:r>
              <a:rPr lang="en-GB" altLang="zh-CN" dirty="0" err="1"/>
              <a:t>a.r</a:t>
            </a:r>
            <a:r>
              <a:rPr lang="en-GB" altLang="zh-CN" dirty="0"/>
              <a:t>*</a:t>
            </a:r>
            <a:r>
              <a:rPr lang="en-GB" altLang="zh-CN" dirty="0" err="1"/>
              <a:t>b.i+a.i</a:t>
            </a:r>
            <a:r>
              <a:rPr lang="en-GB" altLang="zh-CN" dirty="0"/>
              <a:t>*</a:t>
            </a:r>
            <a:r>
              <a:rPr lang="en-GB" altLang="zh-CN" dirty="0" err="1"/>
              <a:t>b.r</a:t>
            </a:r>
            <a:r>
              <a:rPr lang="en-GB" altLang="zh-CN" dirty="0"/>
              <a:t>;</a:t>
            </a:r>
            <a:endParaRPr lang="en-GB" altLang="zh-CN" dirty="0"/>
          </a:p>
          <a:p>
            <a:r>
              <a:rPr lang="en-GB" altLang="zh-CN" dirty="0"/>
              <a:t>    return t;</a:t>
            </a:r>
            <a:endParaRPr lang="en-GB" altLang="zh-CN" dirty="0"/>
          </a:p>
          <a:p>
            <a:r>
              <a:rPr lang="en-GB" altLang="zh-CN" dirty="0"/>
              <a:t>}</a:t>
            </a:r>
            <a:endParaRPr lang="en-GB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7416" y="823597"/>
            <a:ext cx="10540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用递归方式求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阶勒让德多项式的值，递归公式为：</a:t>
            </a:r>
            <a:r>
              <a:rPr lang="en-GB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P0(x)=1</a:t>
            </a:r>
            <a:r>
              <a:rPr lang="zh-CN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GB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P1(x)=x</a:t>
            </a:r>
            <a:r>
              <a:rPr lang="zh-CN" sz="240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endParaRPr lang="en-GB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19809"/>
            <a:ext cx="7638169" cy="953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42846"/>
            <a:ext cx="6583755" cy="47151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17352" y="6356350"/>
            <a:ext cx="3809375" cy="263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20889" y="2449421"/>
            <a:ext cx="4432438" cy="2807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若有定义“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 a; int b; float c; double d;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则表达式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a/b*d-c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值的类型为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double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；该表达式的值计算是否丢失计算精度？填是或否：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是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；那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a*b*d-c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是否丢失计算精度？填是或否：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否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47694" y="893131"/>
            <a:ext cx="117635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复数运算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定义下面结构表示复数： 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typedef struct </a:t>
            </a:r>
            <a:r>
              <a:rPr lang="en-GB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struct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fushu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{ double r; /*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实部 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double </a:t>
            </a:r>
            <a:r>
              <a:rPr lang="en-GB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/*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虚部 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} 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</a:t>
            </a:r>
            <a:r>
              <a:rPr lang="en-GB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fushu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编写四个函数分别实现复数的和、差、积、商计算，在主函数中输入数据并调用这些 函数得到复数运算结果。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400" y="230921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dirty="0"/>
              <a:t>//</a:t>
            </a:r>
            <a:r>
              <a:rPr lang="zh-CN" altLang="en-US" dirty="0"/>
              <a:t>除法</a:t>
            </a:r>
            <a:endParaRPr lang="en-GB" altLang="zh-CN" dirty="0"/>
          </a:p>
          <a:p>
            <a:r>
              <a:rPr lang="en-GB" altLang="zh-CN" dirty="0"/>
              <a:t>struct </a:t>
            </a:r>
            <a:r>
              <a:rPr lang="en-GB" altLang="zh-CN" dirty="0" err="1"/>
              <a:t>fushu</a:t>
            </a:r>
            <a:r>
              <a:rPr lang="en-GB" altLang="zh-CN" dirty="0"/>
              <a:t> div(struct </a:t>
            </a:r>
            <a:r>
              <a:rPr lang="en-GB" altLang="zh-CN" dirty="0" err="1"/>
              <a:t>fushu</a:t>
            </a:r>
            <a:r>
              <a:rPr lang="en-GB" altLang="zh-CN" dirty="0"/>
              <a:t> </a:t>
            </a:r>
            <a:r>
              <a:rPr lang="en-GB" altLang="zh-CN" dirty="0" err="1"/>
              <a:t>a,struct</a:t>
            </a:r>
            <a:r>
              <a:rPr lang="en-GB" altLang="zh-CN" dirty="0"/>
              <a:t> </a:t>
            </a:r>
            <a:r>
              <a:rPr lang="en-GB" altLang="zh-CN" dirty="0" err="1"/>
              <a:t>fushu</a:t>
            </a:r>
            <a:r>
              <a:rPr lang="en-GB" altLang="zh-CN" dirty="0"/>
              <a:t> b){</a:t>
            </a:r>
            <a:endParaRPr lang="en-GB" altLang="zh-CN" dirty="0"/>
          </a:p>
          <a:p>
            <a:r>
              <a:rPr lang="en-GB" altLang="zh-CN" dirty="0"/>
              <a:t>    struct </a:t>
            </a:r>
            <a:r>
              <a:rPr lang="en-GB" altLang="zh-CN" dirty="0" err="1"/>
              <a:t>fushu</a:t>
            </a:r>
            <a:r>
              <a:rPr lang="en-GB" altLang="zh-CN" dirty="0"/>
              <a:t> t;</a:t>
            </a:r>
            <a:endParaRPr lang="en-GB" altLang="zh-CN" dirty="0"/>
          </a:p>
          <a:p>
            <a:r>
              <a:rPr lang="en-GB" altLang="zh-CN" dirty="0" err="1"/>
              <a:t>t.r</a:t>
            </a:r>
            <a:r>
              <a:rPr lang="en-GB" altLang="zh-CN" dirty="0"/>
              <a:t>=(</a:t>
            </a:r>
            <a:r>
              <a:rPr lang="en-GB" altLang="zh-CN" dirty="0" err="1"/>
              <a:t>a.r</a:t>
            </a:r>
            <a:r>
              <a:rPr lang="en-GB" altLang="zh-CN" dirty="0"/>
              <a:t>*</a:t>
            </a:r>
            <a:r>
              <a:rPr lang="en-GB" altLang="zh-CN" dirty="0" err="1"/>
              <a:t>b.r+a.i</a:t>
            </a:r>
            <a:r>
              <a:rPr lang="en-GB" altLang="zh-CN" dirty="0"/>
              <a:t>*</a:t>
            </a:r>
            <a:r>
              <a:rPr lang="en-GB" altLang="zh-CN" dirty="0" err="1"/>
              <a:t>b.i</a:t>
            </a:r>
            <a:r>
              <a:rPr lang="en-GB" altLang="zh-CN" dirty="0"/>
              <a:t>)/(</a:t>
            </a:r>
            <a:r>
              <a:rPr lang="en-GB" altLang="zh-CN" dirty="0" err="1"/>
              <a:t>b.r</a:t>
            </a:r>
            <a:r>
              <a:rPr lang="en-GB" altLang="zh-CN" dirty="0"/>
              <a:t>*</a:t>
            </a:r>
            <a:r>
              <a:rPr lang="en-GB" altLang="zh-CN" dirty="0" err="1"/>
              <a:t>b.r+b.i</a:t>
            </a:r>
            <a:r>
              <a:rPr lang="en-GB" altLang="zh-CN" dirty="0"/>
              <a:t>*</a:t>
            </a:r>
            <a:r>
              <a:rPr lang="en-GB" altLang="zh-CN" dirty="0" err="1"/>
              <a:t>b.i</a:t>
            </a:r>
            <a:r>
              <a:rPr lang="en-GB" altLang="zh-CN" dirty="0"/>
              <a:t>);</a:t>
            </a:r>
            <a:endParaRPr lang="en-GB" altLang="zh-CN" dirty="0"/>
          </a:p>
          <a:p>
            <a:r>
              <a:rPr lang="en-GB" altLang="zh-CN" dirty="0" err="1"/>
              <a:t>t.i</a:t>
            </a:r>
            <a:r>
              <a:rPr lang="en-GB" altLang="zh-CN" dirty="0"/>
              <a:t>=(</a:t>
            </a:r>
            <a:r>
              <a:rPr lang="en-GB" altLang="zh-CN" dirty="0" err="1"/>
              <a:t>a.i</a:t>
            </a:r>
            <a:r>
              <a:rPr lang="en-GB" altLang="zh-CN" dirty="0"/>
              <a:t>*</a:t>
            </a:r>
            <a:r>
              <a:rPr lang="en-GB" altLang="zh-CN" dirty="0" err="1"/>
              <a:t>b.r-a.r</a:t>
            </a:r>
            <a:r>
              <a:rPr lang="en-GB" altLang="zh-CN" dirty="0"/>
              <a:t>*</a:t>
            </a:r>
            <a:r>
              <a:rPr lang="en-GB" altLang="zh-CN" dirty="0" err="1"/>
              <a:t>b.i</a:t>
            </a:r>
            <a:r>
              <a:rPr lang="en-GB" altLang="zh-CN" dirty="0"/>
              <a:t>)/(</a:t>
            </a:r>
            <a:r>
              <a:rPr lang="en-GB" altLang="zh-CN" dirty="0" err="1"/>
              <a:t>b.r</a:t>
            </a:r>
            <a:r>
              <a:rPr lang="en-GB" altLang="zh-CN" dirty="0"/>
              <a:t>*</a:t>
            </a:r>
            <a:r>
              <a:rPr lang="en-GB" altLang="zh-CN" dirty="0" err="1"/>
              <a:t>b.r+b.i</a:t>
            </a:r>
            <a:r>
              <a:rPr lang="en-GB" altLang="zh-CN" dirty="0"/>
              <a:t>*</a:t>
            </a:r>
            <a:r>
              <a:rPr lang="en-GB" altLang="zh-CN" dirty="0" err="1"/>
              <a:t>b.i</a:t>
            </a:r>
            <a:r>
              <a:rPr lang="en-GB" altLang="zh-CN" dirty="0"/>
              <a:t>);</a:t>
            </a:r>
            <a:endParaRPr lang="en-GB" altLang="zh-CN" dirty="0"/>
          </a:p>
          <a:p>
            <a:r>
              <a:rPr lang="en-GB" altLang="zh-CN" dirty="0"/>
              <a:t>    return t;</a:t>
            </a:r>
            <a:endParaRPr lang="en-GB" altLang="zh-CN" dirty="0"/>
          </a:p>
          <a:p>
            <a:r>
              <a:rPr lang="en-GB" altLang="zh-CN" dirty="0"/>
              <a:t>}</a:t>
            </a:r>
            <a:endParaRPr lang="en-GB" altLang="zh-CN" dirty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257800" y="221657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dirty="0"/>
              <a:t>int main()</a:t>
            </a:r>
            <a:endParaRPr lang="en-GB" altLang="zh-CN" dirty="0"/>
          </a:p>
          <a:p>
            <a:r>
              <a:rPr lang="en-GB" altLang="zh-CN" dirty="0"/>
              <a:t>{</a:t>
            </a:r>
            <a:endParaRPr lang="en-GB" altLang="zh-CN" dirty="0"/>
          </a:p>
          <a:p>
            <a:r>
              <a:rPr lang="en-GB" altLang="zh-CN" dirty="0"/>
              <a:t>    struct </a:t>
            </a:r>
            <a:r>
              <a:rPr lang="en-GB" altLang="zh-CN" dirty="0" err="1"/>
              <a:t>fushu</a:t>
            </a:r>
            <a:r>
              <a:rPr lang="en-GB" altLang="zh-CN" dirty="0"/>
              <a:t> </a:t>
            </a:r>
            <a:r>
              <a:rPr lang="en-GB" altLang="zh-CN" dirty="0" err="1"/>
              <a:t>a,b,t</a:t>
            </a:r>
            <a:r>
              <a:rPr lang="en-GB" altLang="zh-CN" dirty="0"/>
              <a:t>;</a:t>
            </a:r>
            <a:endParaRPr lang="en-GB" altLang="zh-CN" dirty="0"/>
          </a:p>
          <a:p>
            <a:r>
              <a:rPr lang="en-GB" altLang="zh-CN" dirty="0"/>
              <a:t>    </a:t>
            </a:r>
            <a:r>
              <a:rPr lang="en-GB" altLang="zh-CN" dirty="0" err="1"/>
              <a:t>scanf</a:t>
            </a:r>
            <a:r>
              <a:rPr lang="en-GB" altLang="zh-CN" dirty="0"/>
              <a:t>("%</a:t>
            </a:r>
            <a:r>
              <a:rPr lang="en-GB" altLang="zh-CN" dirty="0" err="1"/>
              <a:t>lf%lf%lf%lf</a:t>
            </a:r>
            <a:r>
              <a:rPr lang="en-GB" altLang="zh-CN" dirty="0"/>
              <a:t>",&amp;a.r,&amp;a.</a:t>
            </a:r>
            <a:r>
              <a:rPr lang="en-GB" altLang="zh-CN" dirty="0" err="1"/>
              <a:t>i</a:t>
            </a:r>
            <a:r>
              <a:rPr lang="en-GB" altLang="zh-CN" dirty="0"/>
              <a:t>,&amp;b.r,&amp;</a:t>
            </a:r>
            <a:r>
              <a:rPr lang="en-GB" altLang="zh-CN" dirty="0" err="1"/>
              <a:t>b.i</a:t>
            </a:r>
            <a:r>
              <a:rPr lang="en-GB" altLang="zh-CN" dirty="0"/>
              <a:t>);</a:t>
            </a:r>
            <a:endParaRPr lang="en-GB" altLang="zh-CN" dirty="0"/>
          </a:p>
          <a:p>
            <a:r>
              <a:rPr lang="en-GB" altLang="zh-CN" dirty="0"/>
              <a:t>    t=add(</a:t>
            </a:r>
            <a:r>
              <a:rPr lang="en-GB" altLang="zh-CN" dirty="0" err="1"/>
              <a:t>a,b</a:t>
            </a:r>
            <a:r>
              <a:rPr lang="en-GB" altLang="zh-CN" dirty="0"/>
              <a:t>);//</a:t>
            </a:r>
            <a:r>
              <a:rPr lang="zh-CN" altLang="en-US" dirty="0"/>
              <a:t>加法</a:t>
            </a:r>
            <a:endParaRPr lang="en-GB" altLang="zh-CN" dirty="0"/>
          </a:p>
          <a:p>
            <a:r>
              <a:rPr lang="en-GB" altLang="zh-CN" dirty="0"/>
              <a:t>    </a:t>
            </a:r>
            <a:r>
              <a:rPr lang="en-GB" altLang="zh-CN" dirty="0" err="1"/>
              <a:t>printf</a:t>
            </a:r>
            <a:r>
              <a:rPr lang="en-GB" altLang="zh-CN" dirty="0"/>
              <a:t>("sum is:%.2lf%+.2lfi\n",</a:t>
            </a:r>
            <a:r>
              <a:rPr lang="en-GB" altLang="zh-CN" dirty="0" err="1"/>
              <a:t>t.r,t.i</a:t>
            </a:r>
            <a:r>
              <a:rPr lang="en-GB" altLang="zh-CN" dirty="0"/>
              <a:t>);</a:t>
            </a:r>
            <a:endParaRPr lang="en-GB" altLang="zh-CN" dirty="0"/>
          </a:p>
          <a:p>
            <a:r>
              <a:rPr lang="en-GB" altLang="zh-CN" dirty="0"/>
              <a:t>    t=sub(</a:t>
            </a:r>
            <a:r>
              <a:rPr lang="en-GB" altLang="zh-CN" dirty="0" err="1"/>
              <a:t>a,b</a:t>
            </a:r>
            <a:r>
              <a:rPr lang="en-GB" altLang="zh-CN" dirty="0"/>
              <a:t>);//</a:t>
            </a:r>
            <a:r>
              <a:rPr lang="zh-CN" altLang="en-US" dirty="0"/>
              <a:t>减法</a:t>
            </a:r>
            <a:endParaRPr lang="en-GB" altLang="zh-CN" dirty="0"/>
          </a:p>
          <a:p>
            <a:r>
              <a:rPr lang="en-GB" altLang="zh-CN" dirty="0"/>
              <a:t>    </a:t>
            </a:r>
            <a:r>
              <a:rPr lang="en-GB" altLang="zh-CN" dirty="0" err="1"/>
              <a:t>printf</a:t>
            </a:r>
            <a:r>
              <a:rPr lang="en-GB" altLang="zh-CN" dirty="0"/>
              <a:t>("difference is:%.2lf%+.2lfi\n",</a:t>
            </a:r>
            <a:r>
              <a:rPr lang="en-GB" altLang="zh-CN" dirty="0" err="1"/>
              <a:t>t.r,t.i</a:t>
            </a:r>
            <a:r>
              <a:rPr lang="en-GB" altLang="zh-CN" dirty="0"/>
              <a:t>);</a:t>
            </a:r>
            <a:endParaRPr lang="en-GB" altLang="zh-CN" dirty="0"/>
          </a:p>
          <a:p>
            <a:r>
              <a:rPr lang="en-GB" altLang="zh-CN" dirty="0"/>
              <a:t>    t=</a:t>
            </a:r>
            <a:r>
              <a:rPr lang="en-GB" altLang="zh-CN" dirty="0" err="1"/>
              <a:t>mul</a:t>
            </a:r>
            <a:r>
              <a:rPr lang="en-GB" altLang="zh-CN" dirty="0"/>
              <a:t>(</a:t>
            </a:r>
            <a:r>
              <a:rPr lang="en-GB" altLang="zh-CN" dirty="0" err="1"/>
              <a:t>a,b</a:t>
            </a:r>
            <a:r>
              <a:rPr lang="en-GB" altLang="zh-CN" dirty="0"/>
              <a:t>);//</a:t>
            </a:r>
            <a:r>
              <a:rPr lang="zh-CN" altLang="en-US" dirty="0"/>
              <a:t>乘法</a:t>
            </a:r>
            <a:endParaRPr lang="en-GB" altLang="zh-CN" dirty="0"/>
          </a:p>
          <a:p>
            <a:r>
              <a:rPr lang="en-GB" altLang="zh-CN" dirty="0"/>
              <a:t>    </a:t>
            </a:r>
            <a:r>
              <a:rPr lang="en-GB" altLang="zh-CN" dirty="0" err="1"/>
              <a:t>printf</a:t>
            </a:r>
            <a:r>
              <a:rPr lang="en-GB" altLang="zh-CN" dirty="0"/>
              <a:t>("product is:%.2lf%+.2lfi\n",</a:t>
            </a:r>
            <a:r>
              <a:rPr lang="en-GB" altLang="zh-CN" dirty="0" err="1"/>
              <a:t>t.r,t.i</a:t>
            </a:r>
            <a:r>
              <a:rPr lang="en-GB" altLang="zh-CN" dirty="0"/>
              <a:t>);</a:t>
            </a:r>
            <a:endParaRPr lang="en-GB" altLang="zh-CN" dirty="0"/>
          </a:p>
          <a:p>
            <a:r>
              <a:rPr lang="en-GB" altLang="zh-CN" dirty="0"/>
              <a:t>    t=div(</a:t>
            </a:r>
            <a:r>
              <a:rPr lang="en-GB" altLang="zh-CN" dirty="0" err="1"/>
              <a:t>a,b</a:t>
            </a:r>
            <a:r>
              <a:rPr lang="en-GB" altLang="zh-CN" dirty="0"/>
              <a:t>);//</a:t>
            </a:r>
            <a:r>
              <a:rPr lang="zh-CN" altLang="en-US" dirty="0"/>
              <a:t>除法</a:t>
            </a:r>
            <a:endParaRPr lang="en-GB" altLang="zh-CN" dirty="0"/>
          </a:p>
          <a:p>
            <a:r>
              <a:rPr lang="en-GB" altLang="zh-CN" dirty="0"/>
              <a:t>    </a:t>
            </a:r>
            <a:r>
              <a:rPr lang="en-GB" altLang="zh-CN" dirty="0" err="1"/>
              <a:t>printf</a:t>
            </a:r>
            <a:r>
              <a:rPr lang="en-GB" altLang="zh-CN" dirty="0"/>
              <a:t>("quotient is:%.2lf%+.2lfi",t.r,t.i);</a:t>
            </a:r>
            <a:endParaRPr lang="en-GB" altLang="zh-CN" dirty="0"/>
          </a:p>
          <a:p>
            <a:r>
              <a:rPr lang="en-GB" altLang="zh-CN" dirty="0"/>
              <a:t>     return 0;</a:t>
            </a:r>
            <a:endParaRPr lang="en-GB" altLang="zh-CN" dirty="0"/>
          </a:p>
          <a:p>
            <a:r>
              <a:rPr lang="en-GB" altLang="zh-CN" dirty="0"/>
              <a:t>}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47694" y="893131"/>
            <a:ext cx="11763563" cy="66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、定义一个结构体变量（变量年、月、日）。写一个函数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days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，计算该日在本年中是第几天，由主函数将年、月、日传递给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days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函数，计算后将日子数传回主函数输出。注意闰年问题。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176" y="1683122"/>
            <a:ext cx="10234529" cy="4895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076648"/>
            <a:ext cx="3661410" cy="1101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730" y="5076648"/>
            <a:ext cx="4159673" cy="1101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75" y="811454"/>
            <a:ext cx="8830585" cy="4225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50" y="2387439"/>
            <a:ext cx="2389040" cy="23259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3" y="2435975"/>
            <a:ext cx="3056140" cy="22289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38" y="993122"/>
            <a:ext cx="5385073" cy="56163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2947" y="921662"/>
            <a:ext cx="6467410" cy="126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、有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个学生，每个学生的数据包括学号、姓名、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门课程的成绩，从键盘输入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个学生数据，要求输出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门课程总平均成绩，以及最高分的学生的数据（包括学号、姓名、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门课程成绩、平均分数）。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926216" y="924405"/>
            <a:ext cx="184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考虑输入和计算平均数同时进行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4336" y="2640254"/>
            <a:ext cx="1925690" cy="3088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文本框 10"/>
          <p:cNvSpPr txBox="1"/>
          <p:nvPr/>
        </p:nvSpPr>
        <p:spPr>
          <a:xfrm>
            <a:off x="940299" y="5105421"/>
            <a:ext cx="50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scanf</a:t>
            </a:r>
            <a:r>
              <a:rPr lang="en-US" altLang="zh-CN" dirty="0"/>
              <a:t>(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"%d,%s,%d",&amp;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].score[0], 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].name, &amp;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].score[1]</a:t>
            </a:r>
            <a:r>
              <a:rPr lang="en-US" altLang="zh-CN" dirty="0"/>
              <a:t>);</a:t>
            </a:r>
            <a:endParaRPr lang="en-GB" dirty="0"/>
          </a:p>
        </p:txBody>
      </p:sp>
      <p:sp>
        <p:nvSpPr>
          <p:cNvPr id="14" name="文本框 13"/>
          <p:cNvSpPr txBox="1"/>
          <p:nvPr/>
        </p:nvSpPr>
        <p:spPr>
          <a:xfrm>
            <a:off x="940299" y="4777824"/>
            <a:ext cx="433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scanf</a:t>
            </a:r>
            <a:r>
              <a:rPr lang="en-US" altLang="zh-CN" dirty="0"/>
              <a:t>(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"%s,%s",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num,stu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].name</a:t>
            </a:r>
            <a:r>
              <a:rPr lang="en-US" altLang="zh-CN" dirty="0"/>
              <a:t>);</a:t>
            </a:r>
            <a:endParaRPr lang="en-GB" dirty="0"/>
          </a:p>
        </p:txBody>
      </p:sp>
      <p:sp>
        <p:nvSpPr>
          <p:cNvPr id="15" name="文本框 14"/>
          <p:cNvSpPr txBox="1"/>
          <p:nvPr/>
        </p:nvSpPr>
        <p:spPr>
          <a:xfrm>
            <a:off x="940298" y="5737134"/>
            <a:ext cx="50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scanf</a:t>
            </a:r>
            <a:r>
              <a:rPr lang="en-US" altLang="zh-CN" dirty="0"/>
              <a:t>(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"%d,%d,%s",&amp;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].score[0], &amp;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].score[1], 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stu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</a:t>
            </a:r>
            <a:r>
              <a:rPr lang="en-GB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].name</a:t>
            </a:r>
            <a:r>
              <a:rPr lang="en-US" altLang="zh-CN" dirty="0"/>
              <a:t>);</a:t>
            </a:r>
            <a:endParaRPr lang="en-GB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4539" y="4681944"/>
            <a:ext cx="542925" cy="5524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8281" y="5251449"/>
            <a:ext cx="542925" cy="55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9926" y="5892687"/>
            <a:ext cx="55245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36" y="792398"/>
            <a:ext cx="10139174" cy="5429104"/>
          </a:xfrm>
          <a:prstGeom prst="rect">
            <a:avLst/>
          </a:prstGeom>
        </p:spPr>
      </p:pic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87569" y="769220"/>
            <a:ext cx="4704431" cy="37489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</a:ln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>
            <a:lvl1pPr marL="342900" indent="-342900" algn="l" defTabSz="762000" eaLnBrk="0" hangingPunct="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defTabSz="762000" eaLnBrk="0" hangingPunct="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defTabSz="762000" eaLnBrk="0" hangingPunct="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62100" indent="-228600" algn="l" defTabSz="762000" eaLnBrk="0" hangingPunct="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981200" indent="-228600" algn="l" defTabSz="762000" eaLnBrk="0" hangingPunct="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438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895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352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10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  <a:buFontTx/>
              <a:buNone/>
              <a:defRPr/>
            </a:pPr>
            <a:r>
              <a:rPr lang="zh-CN" alt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符号常量</a:t>
            </a:r>
            <a:r>
              <a:rPr lang="en-US" altLang="zh-CN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用一个标识符代表一个常量。符号常量的值在其作用域内不能改变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也不能再被赋值。此后凡在本文件中出现的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都代表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可以和常量一样进行运算。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024" y="918659"/>
            <a:ext cx="3349575" cy="3088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1602" y="826240"/>
            <a:ext cx="5274310" cy="5593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49565"/>
          <a:stretch>
            <a:fillRect/>
          </a:stretch>
        </p:blipFill>
        <p:spPr>
          <a:xfrm>
            <a:off x="392139" y="826240"/>
            <a:ext cx="3028388" cy="50174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49893" b="1952"/>
          <a:stretch>
            <a:fillRect/>
          </a:stretch>
        </p:blipFill>
        <p:spPr>
          <a:xfrm>
            <a:off x="3233706" y="981011"/>
            <a:ext cx="3094426" cy="4941394"/>
          </a:xfrm>
          <a:prstGeom prst="rect">
            <a:avLst/>
          </a:prstGeom>
        </p:spPr>
      </p:pic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9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1913" y="899005"/>
            <a:ext cx="11728174" cy="51868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常用格式声明：</a:t>
            </a:r>
            <a:endParaRPr kumimoji="0"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%d: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以有符号的十进制形式输出整数</a:t>
            </a:r>
            <a:endParaRPr kumimoji="0" lang="en-GB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%md: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ｍ为指定的输出字段的宽度。如果数据的位数小于ｍ，则左端补以空格，若大于ｍ，则按实际位数输出。</a:t>
            </a:r>
            <a:endParaRPr kumimoji="0" lang="en-GB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%u: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以无符号的十进制形式输出整数</a:t>
            </a:r>
            <a:endParaRPr kumimoji="0"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%c: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以字符形式输出，只输出一个字符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可以指定域宽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%s: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输出字符串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%f: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以小数形式输出单，双精度数，隐含输出六位小数</a:t>
            </a:r>
            <a:endParaRPr kumimoji="0" lang="en-GB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%m.nf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。指定输出的数据共占ｍ列，其中有ｎ位小数。如果数值长度小于ｍ，则左端补空格。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%-m.nf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%m.nf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基本相同，只是使输出的数值向左端靠，右端补空格。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%e: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以指数形式输出实数</a:t>
            </a:r>
            <a:endParaRPr kumimoji="0" lang="en-GB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其他格式字符和格式附加字符：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P73 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3.6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和表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17839" y="844325"/>
            <a:ext cx="6467410" cy="37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程序题</a:t>
            </a:r>
            <a:r>
              <a:rPr lang="en-GB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：编写程序，利用结构变量计算两个复数之积。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531" y="1343675"/>
            <a:ext cx="8182011" cy="461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569" y="1373081"/>
            <a:ext cx="6444062" cy="173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17838" y="844325"/>
            <a:ext cx="5484198" cy="962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程序题</a:t>
            </a:r>
            <a:r>
              <a:rPr lang="en-GB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读入时间数值，将其加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秒后输出，时间格式为“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mm: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即“小时：分钟：秒”，当小时等于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小时，置为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。（请建立对应的结构体）</a:t>
            </a:r>
            <a:endParaRPr lang="en-US" altLang="zh-CN" sz="1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2073293"/>
            <a:ext cx="4113701" cy="10326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5" y="4831"/>
            <a:ext cx="5179398" cy="68531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8" y="3176573"/>
            <a:ext cx="4034026" cy="7950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4108186"/>
            <a:ext cx="4034025" cy="1024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114" y="791403"/>
            <a:ext cx="1155414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程序题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程序：读入时间数值，将其加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秒后输出，时间格式为“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mm: ss”,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即“小时：分钟：秒”，当小时等于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小时，置为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660" y="1665810"/>
            <a:ext cx="6318700" cy="51921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38200" y="3182003"/>
            <a:ext cx="4254584" cy="1970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/>
          <p:cNvSpPr/>
          <p:nvPr/>
        </p:nvSpPr>
        <p:spPr>
          <a:xfrm>
            <a:off x="5562600" y="1258139"/>
            <a:ext cx="6096000" cy="21209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体变量可以看做是一个礼盒，里面装着很多礼物。我们要使用礼物，首先要找到这个礼盒，然后打开礼盒，找到对应的礼物。礼物不受礼盒的限制，该怎么用就怎么用。同理的，结构体变量就是把很多普通变量打包起来成为它的成员，成员跟普通变量相似，该怎么用就怎么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12369" y="3478960"/>
            <a:ext cx="3512901" cy="3512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1783" y="859931"/>
            <a:ext cx="6467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给出年、月、日，计算该日是该年的第几天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12" y="1273150"/>
            <a:ext cx="5794853" cy="55364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960" y="1273150"/>
            <a:ext cx="5936514" cy="18575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78" y="2958980"/>
            <a:ext cx="5705109" cy="1169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365" y="4193983"/>
            <a:ext cx="5611936" cy="109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365" y="5333822"/>
            <a:ext cx="5567386" cy="109904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7459" y="3669996"/>
            <a:ext cx="4978941" cy="263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114" y="791403"/>
            <a:ext cx="1155414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程序题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程序：读入时间数值，将其加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秒后输出，时间格式为“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mm: ss”,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即“小时：分钟：秒”，当小时等于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小时，置为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，请填空。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9073" y="1526176"/>
            <a:ext cx="5062813" cy="13643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073" y="3024333"/>
            <a:ext cx="5196942" cy="1327159"/>
          </a:xfrm>
          <a:prstGeom prst="rect">
            <a:avLst/>
          </a:prstGeom>
        </p:spPr>
      </p:pic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0" y="1665810"/>
            <a:ext cx="6318700" cy="51921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6475" y="3329453"/>
            <a:ext cx="2743200" cy="2737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14189" t="46886" r="64184" b="38009"/>
          <a:stretch>
            <a:fillRect/>
          </a:stretch>
        </p:blipFill>
        <p:spPr>
          <a:xfrm>
            <a:off x="756220" y="1673689"/>
            <a:ext cx="4747613" cy="18651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49866" b="73967"/>
          <a:stretch>
            <a:fillRect/>
          </a:stretch>
        </p:blipFill>
        <p:spPr>
          <a:xfrm>
            <a:off x="5238157" y="1673689"/>
            <a:ext cx="6385653" cy="1865134"/>
          </a:xfrm>
          <a:prstGeom prst="rect">
            <a:avLst/>
          </a:prstGeom>
        </p:spPr>
      </p:pic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 flipH="1">
            <a:off x="491929" y="1155251"/>
            <a:ext cx="263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其他算法（一）：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262" y="3872924"/>
            <a:ext cx="102481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其他算法（二）：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 Time now={25,25,25};//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设置一个不合法的初值，则循环输入直到时间合法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while(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now.hh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&lt;0||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now.hh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&gt;23||now.mm&lt;0||now.mm&gt;59||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now.ss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&lt;0||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now.ss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&gt;59)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请输入合法的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小时制时间，格式为“时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秒”：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n");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scanf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("%d:%d:%d",&amp;now.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,&amp;now.mm,&amp;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now.ss</a:t>
            </a:r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);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4856" y="1724711"/>
            <a:ext cx="3045981" cy="3584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1838" y="1267854"/>
            <a:ext cx="35621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方法一：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if(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time.hh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&lt;10)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("0");</a:t>
            </a:r>
            <a:endParaRPr lang="en-GB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("%d:",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time.hh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en-GB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if(time.mm&lt;10)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("0");</a:t>
            </a:r>
            <a:endParaRPr lang="en-GB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("%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d:",time.mm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en-GB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if(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time.ss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&lt;10)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("0");//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三个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if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endParaRPr lang="en-GB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("%d\n",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time.ss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en-GB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711838" y="5590146"/>
            <a:ext cx="1013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方法三：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"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 is %02d:%02d:%02d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", time1.hour,time1.minute,time1.second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);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1838" y="4343600"/>
            <a:ext cx="11118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  <a:endParaRPr lang="en-GB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GB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"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en-GB" sz="1800" dirty="0" err="1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nThe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time added up 1 second is %</a:t>
            </a:r>
            <a:r>
              <a:rPr lang="en-GB" sz="1800" dirty="0" err="1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s%d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%</a:t>
            </a:r>
            <a:r>
              <a:rPr lang="en-GB" sz="1800" dirty="0" err="1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s%d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%</a:t>
            </a:r>
            <a:r>
              <a:rPr lang="en-GB" sz="1800" dirty="0" err="1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s%d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"</a:t>
            </a:r>
            <a:r>
              <a:rPr lang="en-GB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(time1.hour &lt; 10) ? 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"0"</a:t>
            </a:r>
            <a:r>
              <a:rPr lang="en-GB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: 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"\0"</a:t>
            </a:r>
            <a:r>
              <a:rPr lang="en-GB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time1.hour, (time1.minute &lt; 10) ? 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"0"</a:t>
            </a:r>
            <a:r>
              <a:rPr lang="en-GB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: 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"\0"</a:t>
            </a:r>
            <a:r>
              <a:rPr lang="en-GB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time1.minute, (time1.second &lt; 10) ? 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"0"</a:t>
            </a:r>
            <a:r>
              <a:rPr lang="en-GB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: </a:t>
            </a:r>
            <a:r>
              <a:rPr lang="en-GB" sz="1800" dirty="0">
                <a:solidFill>
                  <a:srgbClr val="A31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"\0"</a:t>
            </a:r>
            <a:r>
              <a:rPr lang="en-GB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time1.second);             </a:t>
            </a:r>
            <a:r>
              <a:rPr lang="en-GB" sz="18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//Output the result in wanted format</a:t>
            </a:r>
            <a:endParaRPr lang="en-GB" sz="18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4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 flipH="1">
            <a:off x="711838" y="760320"/>
            <a:ext cx="36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输出格式：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hh:mm:ss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09:08:07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475" y="1034619"/>
            <a:ext cx="8806363" cy="502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改错题：</a:t>
            </a:r>
            <a:endParaRPr lang="en-GB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if(0&lt;=sj1.hh&lt;24)</a:t>
            </a:r>
            <a:endParaRPr lang="en-GB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请输入时间数值（格式为 小时：分钟：秒）：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");</a:t>
            </a:r>
            <a:endParaRPr lang="en-GB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scanf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("%d,%d,%d",&amp;tim.hour,&amp;tim.minute,&amp;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tim.second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scanf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("%d:%d:%d\n",&amp;tim.hour,&amp;tim.minute,&amp;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tim.second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en-GB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62342" y="2571690"/>
            <a:ext cx="32337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if(0&lt;=sj1.hh&amp;&amp; sj1.hh &lt;24)</a:t>
            </a:r>
            <a:endParaRPr lang="en-GB" dirty="0"/>
          </a:p>
        </p:txBody>
      </p:sp>
      <p:sp>
        <p:nvSpPr>
          <p:cNvPr id="10" name="文本框 9"/>
          <p:cNvSpPr txBox="1"/>
          <p:nvPr/>
        </p:nvSpPr>
        <p:spPr>
          <a:xfrm>
            <a:off x="1076285" y="4152934"/>
            <a:ext cx="6467410" cy="458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scanf("%d:%d:%d",&amp;tim.hour,&amp;tim.minute,&amp;tim.second);</a:t>
            </a:r>
            <a:endParaRPr lang="en-GB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6285" y="5305873"/>
            <a:ext cx="6467410" cy="458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scanf("%d:%d:%d",&amp;tim.hour,&amp;tim.minute,&amp;tim.second);</a:t>
            </a:r>
            <a:endParaRPr lang="en-GB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7838" y="807991"/>
            <a:ext cx="11691035" cy="8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(S7-5)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写一个函数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，使输入的一个字符串按反序存放，在主函数中输入和输出字符串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如果给出了函数原型，请严格按照函数原型来定义函数</a:t>
            </a:r>
            <a:endParaRPr lang="en-GB" sz="24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069" y="1669254"/>
            <a:ext cx="5697123" cy="50743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2840" y="2972650"/>
            <a:ext cx="6692286" cy="263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2840" y="5609632"/>
            <a:ext cx="6692286" cy="263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378770" y="5589700"/>
            <a:ext cx="27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  <a:r>
              <a:rPr lang="en-GB" dirty="0" err="1"/>
              <a:t>cpp</a:t>
            </a:r>
            <a:r>
              <a:rPr lang="zh-CN" altLang="en-US" dirty="0"/>
              <a:t>里面</a:t>
            </a:r>
            <a:r>
              <a:rPr lang="en-US" altLang="zh-CN" dirty="0"/>
              <a:t>gets</a:t>
            </a:r>
            <a:r>
              <a:rPr lang="en-GB" altLang="zh-CN" dirty="0"/>
              <a:t>()</a:t>
            </a:r>
            <a:r>
              <a:rPr lang="zh-CN" altLang="en-US" dirty="0"/>
              <a:t>是不能使用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7838" y="807991"/>
            <a:ext cx="11691035" cy="8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、（</a:t>
            </a:r>
            <a:r>
              <a:rPr lang="en-US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S7-</a:t>
            </a:r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）写一个函数，输入一个</a:t>
            </a:r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位数字，要求输出这</a:t>
            </a:r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个数字字符，但每个数字间空出一个空格。如输入</a:t>
            </a:r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1990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，应输出“</a:t>
            </a:r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1 9 9 0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”。</a:t>
            </a:r>
            <a:endParaRPr lang="en-GB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21" y="1637566"/>
            <a:ext cx="4837816" cy="50839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2840" y="5073922"/>
            <a:ext cx="6692286" cy="263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9723" y="654037"/>
            <a:ext cx="10388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(S7-10)</a:t>
            </a:r>
            <a:r>
              <a:rPr lang="zh-CN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写一个函数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，输入一行字符，将此字符串中最长的单词输出。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1" y="1115702"/>
            <a:ext cx="4159671" cy="578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69" y="1043789"/>
            <a:ext cx="3712038" cy="581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773802" y="4289206"/>
            <a:ext cx="4094430" cy="17179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文本框 1"/>
          <p:cNvSpPr txBox="1"/>
          <p:nvPr/>
        </p:nvSpPr>
        <p:spPr>
          <a:xfrm>
            <a:off x="9192445" y="251914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有什么更好的做法吗？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987068"/>
            <a:ext cx="8129852" cy="525628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52361" y="2313251"/>
            <a:ext cx="3380360" cy="3270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09" y="721296"/>
            <a:ext cx="5893494" cy="61367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177" y="3656424"/>
            <a:ext cx="7126501" cy="113357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70806120343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70806120343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70806120343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804144137"/>
  <p:tag name="MH_LIBRARY" val="GRAPHIC"/>
  <p:tag name="MH_TYPE" val="Desc"/>
  <p:tag name="MH_ORDER" val="1"/>
</p:tagLst>
</file>

<file path=ppt/tags/tag5.xml><?xml version="1.0" encoding="utf-8"?>
<p:tagLst xmlns:p="http://schemas.openxmlformats.org/presentationml/2006/main">
  <p:tag name="RAINPROBLEM" val="ProblemBody"/>
</p:tagLst>
</file>

<file path=ppt/tags/tag6.xml><?xml version="1.0" encoding="utf-8"?>
<p:tagLst xmlns:p="http://schemas.openxmlformats.org/presentationml/2006/main">
  <p:tag name="RAINPROBLEM" val="ProblemBody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6948</Words>
  <Application>WPS 演示</Application>
  <PresentationFormat>宽屏</PresentationFormat>
  <Paragraphs>790</Paragraphs>
  <Slides>44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Arial</vt:lpstr>
      <vt:lpstr>宋体</vt:lpstr>
      <vt:lpstr>Wingdings</vt:lpstr>
      <vt:lpstr>Microsoft YaHei UI</vt:lpstr>
      <vt:lpstr>Yu Gothic UI</vt:lpstr>
      <vt:lpstr>微软雅黑</vt:lpstr>
      <vt:lpstr>Calibri</vt:lpstr>
      <vt:lpstr>等线</vt:lpstr>
      <vt:lpstr>Arial Unicode MS</vt:lpstr>
      <vt:lpstr>等线 Light</vt:lpstr>
      <vt:lpstr>Calibri Light</vt:lpstr>
      <vt:lpstr>新宋体</vt:lpstr>
      <vt:lpstr>Courier New</vt:lpstr>
      <vt:lpstr>楷体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 Xie</dc:creator>
  <cp:lastModifiedBy>cwy</cp:lastModifiedBy>
  <cp:revision>96</cp:revision>
  <dcterms:created xsi:type="dcterms:W3CDTF">2021-10-25T13:02:00Z</dcterms:created>
  <dcterms:modified xsi:type="dcterms:W3CDTF">2025-01-03T14:11:00Z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7B5481D4FAD94288B5DA07E0065F4B99_13</vt:lpwstr>
  </property>
  <property fmtid="{D5CDD505-2E9C-101B-9397-08002B2CF9AE}" pid="3" name="KSOProductBuildVer">
    <vt:lpwstr>2052-12.1.0.19770</vt:lpwstr>
  </property>
</Properties>
</file>