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507" r:id="rId3"/>
    <p:sldId id="585" r:id="rId5"/>
    <p:sldId id="589" r:id="rId6"/>
    <p:sldId id="588" r:id="rId7"/>
    <p:sldId id="587" r:id="rId8"/>
    <p:sldId id="586" r:id="rId9"/>
    <p:sldId id="590" r:id="rId10"/>
    <p:sldId id="592" r:id="rId11"/>
    <p:sldId id="594" r:id="rId12"/>
    <p:sldId id="596" r:id="rId13"/>
    <p:sldId id="597" r:id="rId14"/>
    <p:sldId id="591" r:id="rId15"/>
    <p:sldId id="593" r:id="rId16"/>
    <p:sldId id="595" r:id="rId17"/>
    <p:sldId id="569" r:id="rId18"/>
    <p:sldId id="568" r:id="rId19"/>
    <p:sldId id="598" r:id="rId20"/>
    <p:sldId id="578" r:id="rId21"/>
    <p:sldId id="583" r:id="rId22"/>
    <p:sldId id="564" r:id="rId23"/>
    <p:sldId id="580" r:id="rId24"/>
    <p:sldId id="581" r:id="rId25"/>
    <p:sldId id="582" r:id="rId26"/>
    <p:sldId id="600" r:id="rId27"/>
    <p:sldId id="579" r:id="rId28"/>
    <p:sldId id="584" r:id="rId29"/>
    <p:sldId id="599" r:id="rId30"/>
    <p:sldId id="27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emin Xie" initials="J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89107" autoAdjust="0"/>
  </p:normalViewPr>
  <p:slideViewPr>
    <p:cSldViewPr snapToGrid="0">
      <p:cViewPr varScale="1">
        <p:scale>
          <a:sx n="75" d="100"/>
          <a:sy n="75" d="100"/>
        </p:scale>
        <p:origin x="57" y="141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4B96F-128F-4B19-8C13-99F1D18650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D43A-2943-4183-B04A-494A80A637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0BEC-517C-4C70-BDC8-9D9BFF2D41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F685B-7A8E-44C5-B214-E4CD23CDB3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EAD77-486C-432B-9EE9-E6FD5C91EB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2E8F-5D59-344E-9A06-0CD1D7AF4B02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646-32D9-4248-AAD8-46E14C8E87F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DD5-FF0F-D141-9457-EC7303B8C24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人工智能编程语言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圆角矩形 10"/>
          <p:cNvSpPr/>
          <p:nvPr userDrawn="1"/>
        </p:nvSpPr>
        <p:spPr>
          <a:xfrm>
            <a:off x="-254000" y="227083"/>
            <a:ext cx="898070" cy="439668"/>
          </a:xfrm>
          <a:prstGeom prst="roundRect">
            <a:avLst>
              <a:gd name="adj" fmla="val 50000"/>
            </a:avLst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66655" y="217491"/>
            <a:ext cx="9314241" cy="439541"/>
            <a:chOff x="2584397" y="217491"/>
            <a:chExt cx="10096500" cy="439541"/>
          </a:xfrm>
        </p:grpSpPr>
        <p:sp>
          <p:nvSpPr>
            <p:cNvPr id="9" name="圆角矩形 9"/>
            <p:cNvSpPr/>
            <p:nvPr/>
          </p:nvSpPr>
          <p:spPr>
            <a:xfrm>
              <a:off x="2584397" y="217491"/>
              <a:ext cx="10083800" cy="328609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圆角矩形 13"/>
            <p:cNvSpPr/>
            <p:nvPr/>
          </p:nvSpPr>
          <p:spPr>
            <a:xfrm flipV="1">
              <a:off x="2597097" y="621032"/>
              <a:ext cx="10083800" cy="36000"/>
            </a:xfrm>
            <a:prstGeom prst="roundRect">
              <a:avLst>
                <a:gd name="adj" fmla="val 50000"/>
              </a:avLst>
            </a:pr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4"/>
          <a:stretch>
            <a:fillRect/>
          </a:stretch>
        </p:blipFill>
        <p:spPr>
          <a:xfrm>
            <a:off x="10733656" y="176254"/>
            <a:ext cx="1264639" cy="444778"/>
          </a:xfrm>
          <a:prstGeom prst="rect">
            <a:avLst/>
          </a:prstGeom>
        </p:spPr>
      </p:pic>
      <p:sp>
        <p:nvSpPr>
          <p:cNvPr id="18" name="文本占位符 17"/>
          <p:cNvSpPr>
            <a:spLocks noGrp="1"/>
          </p:cNvSpPr>
          <p:nvPr>
            <p:ph type="body" sz="quarter" idx="13"/>
          </p:nvPr>
        </p:nvSpPr>
        <p:spPr>
          <a:xfrm>
            <a:off x="-254000" y="227083"/>
            <a:ext cx="914400" cy="9144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BF3A-1C0A-5240-827A-EE8D170B94E7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6A332-1FD4-2244-BC8C-DB787D38CC2A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876EF-BFAD-0E4E-BF80-954A41801DC0}" type="datetime1">
              <a:rPr lang="en-US" altLang="zh-CN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FEF3C-9246-554A-AA6C-7FD167EE7CF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C4B-4F63-6840-B60A-7D5AB2275FF8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FBC5-5AD1-E240-AD31-D1CDC0646741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352E-C93A-8A4B-A252-850DC83B89DF}" type="datetime1">
              <a:rPr lang="en-US" altLang="zh-CN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4514-E664-6C43-9B21-83D15EB0BF74}" type="datetime1">
              <a:rPr lang="en-US" altLang="zh-CN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3" r="14726" b="48018"/>
          <a:stretch>
            <a:fillRect/>
          </a:stretch>
        </p:blipFill>
        <p:spPr>
          <a:xfrm>
            <a:off x="15050" y="4882317"/>
            <a:ext cx="5870824" cy="197568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93001" y="-384433"/>
            <a:ext cx="2780268" cy="3063728"/>
            <a:chOff x="4705866" y="0"/>
            <a:chExt cx="2780268" cy="3063728"/>
          </a:xfrm>
        </p:grpSpPr>
        <p:sp>
          <p:nvSpPr>
            <p:cNvPr id="28" name="任意多边形 27"/>
            <p:cNvSpPr/>
            <p:nvPr/>
          </p:nvSpPr>
          <p:spPr>
            <a:xfrm>
              <a:off x="4705866" y="0"/>
              <a:ext cx="2780268" cy="3063728"/>
            </a:xfrm>
            <a:custGeom>
              <a:avLst/>
              <a:gdLst>
                <a:gd name="connsiteX0" fmla="*/ 0 w 2780268"/>
                <a:gd name="connsiteY0" fmla="*/ 0 h 3063728"/>
                <a:gd name="connsiteX1" fmla="*/ 2780268 w 2780268"/>
                <a:gd name="connsiteY1" fmla="*/ 0 h 3063728"/>
                <a:gd name="connsiteX2" fmla="*/ 2780268 w 2780268"/>
                <a:gd name="connsiteY2" fmla="*/ 1673594 h 3063728"/>
                <a:gd name="connsiteX3" fmla="*/ 1390134 w 2780268"/>
                <a:gd name="connsiteY3" fmla="*/ 3063728 h 3063728"/>
                <a:gd name="connsiteX4" fmla="*/ 0 w 2780268"/>
                <a:gd name="connsiteY4" fmla="*/ 1673594 h 306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0268" h="3063728">
                  <a:moveTo>
                    <a:pt x="0" y="0"/>
                  </a:moveTo>
                  <a:lnTo>
                    <a:pt x="2780268" y="0"/>
                  </a:lnTo>
                  <a:lnTo>
                    <a:pt x="2780268" y="1673594"/>
                  </a:lnTo>
                  <a:cubicBezTo>
                    <a:pt x="2780268" y="2441344"/>
                    <a:pt x="2157884" y="3063728"/>
                    <a:pt x="1390134" y="3063728"/>
                  </a:cubicBezTo>
                  <a:cubicBezTo>
                    <a:pt x="622384" y="3063728"/>
                    <a:pt x="0" y="2441344"/>
                    <a:pt x="0" y="1673594"/>
                  </a:cubicBezTo>
                  <a:close/>
                </a:path>
              </a:pathLst>
            </a:custGeom>
            <a:solidFill>
              <a:srgbClr val="014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875891" y="408799"/>
              <a:ext cx="2439190" cy="2439192"/>
              <a:chOff x="5007734" y="902247"/>
              <a:chExt cx="2543685" cy="254368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5007734" y="902247"/>
                <a:ext cx="2543685" cy="254368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 rot="10800000">
                <a:off x="5160137" y="1054647"/>
                <a:ext cx="2213120" cy="22131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E8E8E8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innerShdw blurRad="88900">
                  <a:prstClr val="black">
                    <a:alpha val="1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52349" y="4882316"/>
            <a:ext cx="12192000" cy="1975683"/>
          </a:xfrm>
          <a:prstGeom prst="rect">
            <a:avLst/>
          </a:prstGeom>
          <a:gradFill flip="none" rotWithShape="1">
            <a:gsLst>
              <a:gs pos="0">
                <a:srgbClr val="014924"/>
              </a:gs>
              <a:gs pos="51000">
                <a:srgbClr val="014924"/>
              </a:gs>
              <a:gs pos="80000">
                <a:srgbClr val="014924">
                  <a:alpha val="80000"/>
                </a:srgbClr>
              </a:gs>
              <a:gs pos="100000">
                <a:srgbClr val="014924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2349" y="4712679"/>
            <a:ext cx="12192000" cy="7710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14400" y="2806683"/>
            <a:ext cx="100106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8000" b="1" dirty="0">
                <a:solidFill>
                  <a:srgbClr val="0149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语言程序设计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266201"/>
            <a:ext cx="1936392" cy="193081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D7D-5AB0-BF4F-AE2A-D1BE72532D43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17" name="TextBox 3"/>
          <p:cNvSpPr txBox="1"/>
          <p:nvPr/>
        </p:nvSpPr>
        <p:spPr>
          <a:xfrm>
            <a:off x="1747261" y="5142766"/>
            <a:ext cx="8277225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谢洁旻 中山大学智能工程学院</a:t>
            </a:r>
            <a:endParaRPr lang="en-GB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邮箱： </a:t>
            </a:r>
            <a:r>
              <a:rPr lang="en-GB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xiejm28@mail.sysu.edu.cn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742"/>
    </mc:Choice>
    <mc:Fallback>
      <p:transition spd="slow" advTm="7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C4B-4F63-6840-B60A-7D5AB2275FF8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509238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#include&lt;stdio.h&gt;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 main()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{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int a;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scanf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("%d\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n",&amp;a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printf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("%</a:t>
            </a:r>
            <a:r>
              <a:rPr lang="en-US" altLang="zh-CN" sz="26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d",a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);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	return 0;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}</a:t>
            </a:r>
            <a:endParaRPr lang="en-US" altLang="zh-CN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当在屏幕输入“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12+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回车”后，屏幕会输出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[</a:t>
            </a:r>
            <a:r>
              <a:rPr lang="zh-CN" altLang="en-US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填空</a:t>
            </a:r>
            <a:r>
              <a:rPr lang="en-US" altLang="zh-CN" sz="2600" dirty="0">
                <a:solidFill>
                  <a:srgbClr val="639EF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1]</a:t>
            </a:r>
            <a:r>
              <a:rPr lang="en-US" altLang="zh-CN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: 圆角 7"/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9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/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1C4B-4F63-6840-B60A-7D5AB2275FF8}" type="datetime1">
              <a:rPr lang="en-US" altLang="zh-CN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4242" y="1188598"/>
            <a:ext cx="843915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3.5</a:t>
            </a:r>
            <a:endParaRPr lang="zh-CN" altLang="en-US" dirty="0"/>
          </a:p>
        </p:txBody>
      </p:sp>
      <p:sp>
        <p:nvSpPr>
          <p:cNvPr id="839683" name="Rectangle 3"/>
          <p:cNvSpPr>
            <a:spLocks noChangeArrowheads="1"/>
          </p:cNvSpPr>
          <p:nvPr/>
        </p:nvSpPr>
        <p:spPr bwMode="auto">
          <a:xfrm>
            <a:off x="703132" y="1415574"/>
            <a:ext cx="10785736" cy="23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(4)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在输入数据时，遇以下情况时认为该数据结束。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① 遇空格，或按“回车”或“跳格”（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）键；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② 按指定的宽度结束，如“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%3d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”，只取３列；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③ 遇非法输入。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1758" y="227083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输入输出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124" y="3637379"/>
            <a:ext cx="4063341" cy="233884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914" y="3754420"/>
            <a:ext cx="4493403" cy="1622167"/>
          </a:xfrm>
          <a:prstGeom prst="rect">
            <a:avLst/>
          </a:prstGeom>
        </p:spPr>
      </p:pic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58914" y="4479206"/>
            <a:ext cx="381401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48376" y="4479205"/>
            <a:ext cx="134814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83190" y="4479205"/>
            <a:ext cx="134814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03024" y="4479205"/>
            <a:ext cx="134814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37838" y="4479205"/>
            <a:ext cx="134814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74066" y="4479205"/>
            <a:ext cx="134814" cy="2862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29231" y="1192276"/>
          <a:ext cx="11478518" cy="276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704"/>
                <a:gridCol w="909165"/>
                <a:gridCol w="1310564"/>
                <a:gridCol w="1868979"/>
                <a:gridCol w="5094106"/>
              </a:tblGrid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函数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功能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数据类型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操作数据个数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括号内格式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getchar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不放任何东西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putchar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字符常量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变量、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0-255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的整型常量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83294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scanf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皆可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个或多个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"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格式控制字符串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",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的地址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的地址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的地址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 ...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82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printf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()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皆可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个或多个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"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格式控制字符串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",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 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3, ...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3.5</a:t>
            </a:r>
            <a:endParaRPr lang="zh-CN" alt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7219" y="1652242"/>
            <a:ext cx="1050603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%m.ne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%-m.ne 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　ｍ、ｎ和“－”字符的含义与前相同。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此处ｎ指拟输出的数据的小数部分（又称尾数）的小数位数。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输出如下：</a:t>
            </a:r>
            <a:endParaRPr kumimoji="0" lang="zh-CN" altLang="en-US" sz="2400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None/>
            </a:pPr>
            <a:r>
              <a:rPr kumimoji="0" lang="en-US" altLang="zh-CN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1.234560e+002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en-US" altLang="zh-CN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1.234560e+002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en-US" altLang="zh-CN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1.23e+002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en-US" altLang="zh-CN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1.23e+002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kumimoji="0" lang="en-US" altLang="zh-CN" sz="2400" u="sng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1.23e+002 </a:t>
            </a: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0"/>
              </a:spcBef>
              <a:buNone/>
            </a:pP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13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                                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           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        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            </a:t>
            </a: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</a:t>
            </a:r>
            <a:endParaRPr kumimoji="0" lang="en-US" altLang="zh-CN" sz="2400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1506" y="227083"/>
            <a:ext cx="1826133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输入输出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3715" y="2440473"/>
            <a:ext cx="7908216" cy="9885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0" y="8128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、依次将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个数输入，要求输出其中最大的数。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2368" y="1357801"/>
            <a:ext cx="4114800" cy="545156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54285" y="3714108"/>
            <a:ext cx="1045724" cy="4828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56243" y="315662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怎么确定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的值？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0" y="8128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个数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a,b,c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，要求按大小顺序把它们输出。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799" y="1550450"/>
            <a:ext cx="6608223" cy="4494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9100" y="812800"/>
            <a:ext cx="1163320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100-200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之间的素数输出。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8307" y="0"/>
            <a:ext cx="5965284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1398"/>
    </mc:Choice>
    <mc:Fallback>
      <p:transition spd="slow" advTm="139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6467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GB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t="5648"/>
          <a:stretch>
            <a:fillRect/>
          </a:stretch>
        </p:blipFill>
        <p:spPr>
          <a:xfrm>
            <a:off x="958868" y="869882"/>
            <a:ext cx="3865301" cy="53631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>
            <a:fillRect/>
          </a:stretch>
        </p:blipFill>
        <p:spPr>
          <a:xfrm>
            <a:off x="1105816" y="1066057"/>
            <a:ext cx="3558012" cy="11677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7" y="2505669"/>
            <a:ext cx="3558012" cy="1068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7663" y="993172"/>
            <a:ext cx="6467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GB" sz="24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063" y="959303"/>
            <a:ext cx="6214946" cy="432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3671887" cy="3313112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&lt;stdio.h&gt;</a:t>
            </a:r>
            <a:endParaRPr lang="zh-CN" altLang="zh-CN" sz="2200" b="1" dirty="0">
              <a:solidFill>
                <a:srgbClr val="0000FF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zh-CN" altLang="zh-CN" sz="2200" b="1" dirty="0">
              <a:ea typeface="楷体" panose="02010609060101010101" pitchFamily="49" charset="-122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187450" y="2852738"/>
            <a:ext cx="2592388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GB" altLang="zh-CN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putchar</a:t>
            </a:r>
            <a:r>
              <a:rPr lang="en-GB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lang="zh-CN" altLang="zh-CN" sz="3600" b="1" dirty="0">
                <a:solidFill>
                  <a:srgbClr val="FF0000"/>
                </a:solidFill>
                <a:ea typeface="楷体" panose="02010609060101010101" pitchFamily="49" charset="-122"/>
              </a:rPr>
              <a:t>'C'</a:t>
            </a:r>
            <a:r>
              <a:rPr lang="en-GB" altLang="zh-CN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);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3203575" y="3284538"/>
            <a:ext cx="287338" cy="5762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WordArt 7"/>
          <p:cNvSpPr>
            <a:spLocks noTextEdit="1"/>
          </p:cNvSpPr>
          <p:nvPr/>
        </p:nvSpPr>
        <p:spPr>
          <a:xfrm>
            <a:off x="1547813" y="3933825"/>
            <a:ext cx="27432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 fontScale="92500" lnSpcReduction="10000"/>
          </a:bodyPr>
          <a:lstStyle/>
          <a:p>
            <a:pPr algn="ctr" eaLnBrk="0" hangingPunct="0"/>
            <a:r>
              <a:rPr lang="zh-CN" altLang="en-US" sz="3600" noProof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括号里写</a:t>
            </a:r>
            <a:endParaRPr lang="zh-CN" altLang="en-US" sz="3600" noProof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0" hangingPunct="0"/>
            <a:r>
              <a:rPr lang="zh-CN" altLang="en-US" sz="3600" noProof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要输出的字符</a:t>
            </a:r>
            <a:endParaRPr lang="zh-CN" altLang="en-US" sz="3600" noProof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7" y="1484313"/>
            <a:ext cx="5933761" cy="357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10542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程序：编写程序，以整数形式从键盘读入一个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100~999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间的数字，然后将该整数反向输出。如输入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185" y="2096045"/>
            <a:ext cx="5211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读入数据方式：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scanf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("%d%d%d",&amp;i1,&amp;i2,&amp;i3);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5254" y="2288325"/>
            <a:ext cx="2180403" cy="498785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6475" y="3017964"/>
            <a:ext cx="10785736" cy="233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ctr"/>
          <a:lstStyle>
            <a:lvl1pPr>
              <a:spcBef>
                <a:spcPct val="20000"/>
              </a:spcBef>
              <a:buChar char="•"/>
              <a:defRPr kumimoji="1" sz="44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600">
                <a:solidFill>
                  <a:srgbClr val="4D4D4D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在输入数据时，遇以下情况时认为该数据结束。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① 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遇空格，或按“回车”或“跳格”（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Tab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）键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② 按指定的宽度结束，如“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%3d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”，只取３列；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③ 遇非法输入。</a:t>
            </a:r>
            <a:endParaRPr kumimoji="0"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72" y="2309767"/>
            <a:ext cx="1635453" cy="524960"/>
          </a:xfrm>
          <a:prstGeom prst="rect">
            <a:avLst/>
          </a:prstGeom>
        </p:spPr>
      </p:pic>
      <p:pic>
        <p:nvPicPr>
          <p:cNvPr id="1026" name="Picture 2" descr="https://gimg2.baidu.com/image_search/src=http%3A%2F%2Fbkimg.cdn.bcebos.com%2Fpic%2Fb17eca8065380cd7701f1017a044ad34588281c3&amp;refer=http%3A%2F%2Fbkimg.cdn.bcebos.com&amp;app=2002&amp;size=f9999,10000&amp;q=a80&amp;n=0&amp;g=0n&amp;fmt=auto?sec=1668156451&amp;t=1704191f63183734a17c297436681fc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717" r="19121" b="16439"/>
          <a:stretch>
            <a:fillRect/>
          </a:stretch>
        </p:blipFill>
        <p:spPr bwMode="auto">
          <a:xfrm>
            <a:off x="9929554" y="2390568"/>
            <a:ext cx="832206" cy="8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10542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程序：编写程序，以整数形式从键盘读入一个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100~999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间的数字，然后将该整数反向输出。如输入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185" y="2096045"/>
            <a:ext cx="5298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读入数据方式：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scanf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("%c%c%c",&amp;c1,&amp;c2,&amp;c3);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5254" y="2288325"/>
            <a:ext cx="2180403" cy="4987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72" y="2309767"/>
            <a:ext cx="1635453" cy="524960"/>
          </a:xfrm>
          <a:prstGeom prst="rect">
            <a:avLst/>
          </a:prstGeom>
        </p:spPr>
      </p:pic>
      <p:pic>
        <p:nvPicPr>
          <p:cNvPr id="1026" name="Picture 2" descr="https://gimg2.baidu.com/image_search/src=http%3A%2F%2Fbkimg.cdn.bcebos.com%2Fpic%2Fb17eca8065380cd7701f1017a044ad34588281c3&amp;refer=http%3A%2F%2Fbkimg.cdn.bcebos.com&amp;app=2002&amp;size=f9999,10000&amp;q=a80&amp;n=0&amp;g=0n&amp;fmt=auto?sec=1668156451&amp;t=1704191f63183734a17c297436681fc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1" t="717" r="19121" b="16439"/>
          <a:stretch>
            <a:fillRect/>
          </a:stretch>
        </p:blipFill>
        <p:spPr bwMode="auto">
          <a:xfrm>
            <a:off x="6477437" y="2430182"/>
            <a:ext cx="832206" cy="80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t="22845" b="23556"/>
          <a:stretch>
            <a:fillRect/>
          </a:stretch>
        </p:blipFill>
        <p:spPr>
          <a:xfrm>
            <a:off x="646475" y="3429000"/>
            <a:ext cx="5939443" cy="151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29456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程序：编写程序，以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整数形式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从键盘读入一个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100~999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间的数字，然后将该整数反向输出。如输入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60" y="96108"/>
            <a:ext cx="8711570" cy="64325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600" dirty="0"/>
              <a:t>#include&lt;stdio.h&gt;</a:t>
            </a:r>
            <a:endParaRPr lang="zh-CN" altLang="en-US" sz="1600" dirty="0"/>
          </a:p>
          <a:p>
            <a:r>
              <a:rPr lang="zh-CN" altLang="en-US" sz="1600" dirty="0"/>
              <a:t>int main()</a:t>
            </a:r>
            <a:endParaRPr lang="zh-CN" altLang="en-US" sz="1600" dirty="0"/>
          </a:p>
          <a:p>
            <a:r>
              <a:rPr lang="zh-CN" altLang="en-US" sz="1600" dirty="0"/>
              <a:t>{</a:t>
            </a:r>
            <a:endParaRPr lang="zh-CN" altLang="en-US" sz="1600" dirty="0"/>
          </a:p>
          <a:p>
            <a:r>
              <a:rPr lang="zh-CN" altLang="en-US" sz="1600" dirty="0"/>
              <a:t>	int d;//restore the input number</a:t>
            </a:r>
            <a:endParaRPr lang="zh-CN" altLang="en-US" sz="1600" dirty="0"/>
          </a:p>
          <a:p>
            <a:r>
              <a:rPr lang="zh-CN" altLang="en-US" sz="1600" dirty="0"/>
              <a:t>	int output,d1,d2;//restore the other variables</a:t>
            </a:r>
            <a:endParaRPr lang="zh-CN" altLang="en-US" sz="1600" dirty="0"/>
          </a:p>
          <a:p>
            <a:r>
              <a:rPr lang="zh-CN" altLang="en-US" sz="1600" dirty="0"/>
              <a:t>	//print the tips</a:t>
            </a:r>
            <a:endParaRPr lang="zh-CN" altLang="en-US" sz="1600" dirty="0"/>
          </a:p>
          <a:p>
            <a:r>
              <a:rPr lang="zh-CN" altLang="en-US" sz="1600" dirty="0"/>
              <a:t>	printf("Please enter an integer which is less than 1000 but larger than 99:\n");</a:t>
            </a:r>
            <a:endParaRPr lang="zh-CN" altLang="en-US" sz="1600" dirty="0"/>
          </a:p>
          <a:p>
            <a:r>
              <a:rPr lang="zh-CN" altLang="en-US" sz="1600" dirty="0"/>
              <a:t>	//get the number</a:t>
            </a:r>
            <a:endParaRPr lang="zh-CN" altLang="en-US" sz="1600" dirty="0"/>
          </a:p>
          <a:p>
            <a:r>
              <a:rPr lang="zh-CN" altLang="en-US" sz="1600" dirty="0"/>
              <a:t>	</a:t>
            </a:r>
            <a:r>
              <a:rPr lang="zh-CN" altLang="en-US" sz="1600" dirty="0">
                <a:solidFill>
                  <a:srgbClr val="FF0000"/>
                </a:solidFill>
              </a:rPr>
              <a:t>scanf("%d",&amp;d);</a:t>
            </a:r>
            <a:endParaRPr lang="zh-CN" altLang="en-US" sz="1600" dirty="0">
              <a:solidFill>
                <a:srgbClr val="FF0000"/>
              </a:solidFill>
            </a:endParaRPr>
          </a:p>
          <a:p>
            <a:r>
              <a:rPr lang="zh-CN" altLang="en-US" sz="1600" dirty="0"/>
              <a:t>	//check the number</a:t>
            </a:r>
            <a:endParaRPr lang="zh-CN" altLang="en-US" sz="1600" dirty="0"/>
          </a:p>
          <a:p>
            <a:r>
              <a:rPr lang="zh-CN" altLang="en-US" sz="1600" dirty="0"/>
              <a:t>	if(d&lt;=99||d&gt;=1000)</a:t>
            </a:r>
            <a:endParaRPr lang="zh-CN" altLang="en-US" sz="1600" dirty="0"/>
          </a:p>
          <a:p>
            <a:r>
              <a:rPr lang="zh-CN" altLang="en-US" sz="1600" dirty="0"/>
              <a:t>	{</a:t>
            </a:r>
            <a:endParaRPr lang="zh-CN" altLang="en-US" sz="1600" dirty="0"/>
          </a:p>
          <a:p>
            <a:r>
              <a:rPr lang="zh-CN" altLang="en-US" sz="1600" dirty="0"/>
              <a:t>		printf("The input is wrong!\n");</a:t>
            </a:r>
            <a:endParaRPr lang="zh-CN" altLang="en-US" sz="1600" dirty="0"/>
          </a:p>
          <a:p>
            <a:r>
              <a:rPr lang="zh-CN" altLang="en-US" sz="1600" dirty="0"/>
              <a:t>	}</a:t>
            </a:r>
            <a:endParaRPr lang="zh-CN" altLang="en-US" sz="1600" dirty="0"/>
          </a:p>
          <a:p>
            <a:r>
              <a:rPr lang="zh-CN" altLang="en-US" sz="1600" dirty="0"/>
              <a:t>	else</a:t>
            </a:r>
            <a:endParaRPr lang="zh-CN" altLang="en-US" sz="1600" dirty="0"/>
          </a:p>
          <a:p>
            <a:r>
              <a:rPr lang="zh-CN" altLang="en-US" sz="1600" dirty="0"/>
              <a:t>	{</a:t>
            </a:r>
            <a:endParaRPr lang="zh-CN" altLang="en-US" sz="1600" dirty="0"/>
          </a:p>
          <a:p>
            <a:r>
              <a:rPr lang="zh-CN" altLang="en-US" sz="1600" dirty="0"/>
              <a:t>		//transformation</a:t>
            </a:r>
            <a:endParaRPr lang="zh-CN" altLang="en-US" sz="1600" dirty="0"/>
          </a:p>
          <a:p>
            <a:r>
              <a:rPr lang="zh-CN" altLang="en-US" sz="1600" dirty="0"/>
              <a:t>		output=d%10*100;</a:t>
            </a:r>
            <a:endParaRPr lang="zh-CN" altLang="en-US" sz="1600" dirty="0"/>
          </a:p>
          <a:p>
            <a:r>
              <a:rPr lang="zh-CN" altLang="en-US" sz="1600" dirty="0"/>
              <a:t>		d1=d/100;</a:t>
            </a:r>
            <a:endParaRPr lang="zh-CN" altLang="en-US" sz="1600" dirty="0"/>
          </a:p>
          <a:p>
            <a:r>
              <a:rPr lang="zh-CN" altLang="en-US" sz="1600" dirty="0"/>
              <a:t>		d2=(d-d1*100)/10;</a:t>
            </a:r>
            <a:endParaRPr lang="zh-CN" altLang="en-US" sz="1600" dirty="0"/>
          </a:p>
          <a:p>
            <a:r>
              <a:rPr lang="zh-CN" altLang="en-US" sz="1600" dirty="0"/>
              <a:t>		output=output+d2*10+d1;</a:t>
            </a:r>
            <a:endParaRPr lang="zh-CN" altLang="en-US" sz="1600" dirty="0"/>
          </a:p>
          <a:p>
            <a:r>
              <a:rPr lang="zh-CN" altLang="en-US" sz="1600" dirty="0"/>
              <a:t>		printf("The output is: %d\n",output);</a:t>
            </a:r>
            <a:endParaRPr lang="zh-CN" altLang="en-US" sz="1600" dirty="0"/>
          </a:p>
          <a:p>
            <a:r>
              <a:rPr lang="zh-CN" altLang="en-US" sz="1600" dirty="0"/>
              <a:t>	}</a:t>
            </a:r>
            <a:endParaRPr lang="zh-CN" altLang="en-US" sz="1600" dirty="0"/>
          </a:p>
          <a:p>
            <a:r>
              <a:rPr lang="zh-CN" altLang="en-US" sz="1600" dirty="0"/>
              <a:t>	return 0;</a:t>
            </a:r>
            <a:endParaRPr lang="zh-CN" altLang="en-US" sz="1600" dirty="0"/>
          </a:p>
          <a:p>
            <a:r>
              <a:rPr lang="zh-CN" altLang="en-US" sz="1600" dirty="0"/>
              <a:t>}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533132" y="4321091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如果输入是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152" y="4934859"/>
            <a:ext cx="8069269" cy="92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452267" y="117693"/>
            <a:ext cx="8597430" cy="6740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#include&lt;</a:t>
            </a:r>
            <a:r>
              <a:rPr lang="en-US" altLang="zh-CN" dirty="0" err="1"/>
              <a:t>stdio.h</a:t>
            </a:r>
            <a:r>
              <a:rPr lang="en-US" altLang="zh-CN" dirty="0"/>
              <a:t>&gt;</a:t>
            </a:r>
            <a:endParaRPr lang="en-US" altLang="zh-CN" dirty="0"/>
          </a:p>
          <a:p>
            <a:r>
              <a:rPr lang="en-US" altLang="zh-CN" dirty="0"/>
              <a:t>int main()</a:t>
            </a:r>
            <a:endParaRPr lang="en-US" altLang="zh-CN" dirty="0"/>
          </a:p>
          <a:p>
            <a:r>
              <a:rPr lang="en-US" altLang="zh-CN" dirty="0"/>
              <a:t>{</a:t>
            </a:r>
            <a:endParaRPr lang="en-US" altLang="zh-CN" dirty="0"/>
          </a:p>
          <a:p>
            <a:r>
              <a:rPr lang="en-US" altLang="zh-CN" dirty="0"/>
              <a:t>	int d;//restore the input number</a:t>
            </a:r>
            <a:endParaRPr lang="en-US" altLang="zh-CN" dirty="0"/>
          </a:p>
          <a:p>
            <a:r>
              <a:rPr lang="en-US" altLang="zh-CN" dirty="0"/>
              <a:t>	int d1, d2,d3;//restore the other variables</a:t>
            </a:r>
            <a:endParaRPr lang="en-US" altLang="zh-CN" dirty="0"/>
          </a:p>
          <a:p>
            <a:r>
              <a:rPr lang="en-US" altLang="zh-CN" dirty="0"/>
              <a:t>	//print the tips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US" altLang="zh-CN" dirty="0" err="1"/>
              <a:t>printf</a:t>
            </a:r>
            <a:r>
              <a:rPr lang="en-US" altLang="zh-CN" dirty="0"/>
              <a:t>("Please enter an integer which is less than 1000 but larger than 99:\n");</a:t>
            </a:r>
            <a:endParaRPr lang="en-US" altLang="zh-CN" dirty="0"/>
          </a:p>
          <a:p>
            <a:r>
              <a:rPr lang="en-US" altLang="zh-CN" dirty="0"/>
              <a:t>	//get the number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en-US" altLang="zh-CN" dirty="0" err="1"/>
              <a:t>scanf_s</a:t>
            </a:r>
            <a:r>
              <a:rPr lang="en-US" altLang="zh-CN" dirty="0"/>
              <a:t>("%d", &amp;d);</a:t>
            </a:r>
            <a:endParaRPr lang="en-US" altLang="zh-CN" dirty="0"/>
          </a:p>
          <a:p>
            <a:r>
              <a:rPr lang="en-US" altLang="zh-CN" dirty="0"/>
              <a:t>	//check the number</a:t>
            </a:r>
            <a:endParaRPr lang="en-US" altLang="zh-CN" dirty="0"/>
          </a:p>
          <a:p>
            <a:r>
              <a:rPr lang="en-US" altLang="zh-CN" dirty="0"/>
              <a:t>	if (d &lt;= 99 || d &gt;= 1000)</a:t>
            </a:r>
            <a:endParaRPr lang="en-US" altLang="zh-CN" dirty="0"/>
          </a:p>
          <a:p>
            <a:r>
              <a:rPr lang="en-US" altLang="zh-CN" dirty="0"/>
              <a:t>	{</a:t>
            </a:r>
            <a:endParaRPr lang="en-US" altLang="zh-CN" dirty="0"/>
          </a:p>
          <a:p>
            <a:r>
              <a:rPr lang="en-US" altLang="zh-CN" dirty="0"/>
              <a:t>		</a:t>
            </a:r>
            <a:r>
              <a:rPr lang="en-US" altLang="zh-CN" dirty="0" err="1"/>
              <a:t>printf</a:t>
            </a:r>
            <a:r>
              <a:rPr lang="en-US" altLang="zh-CN" dirty="0"/>
              <a:t>("The input is wrong!\n");</a:t>
            </a:r>
            <a:endParaRPr lang="en-US" altLang="zh-CN" dirty="0"/>
          </a:p>
          <a:p>
            <a:r>
              <a:rPr lang="en-US" altLang="zh-CN" dirty="0"/>
              <a:t>	}</a:t>
            </a:r>
            <a:endParaRPr lang="en-US" altLang="zh-CN" dirty="0"/>
          </a:p>
          <a:p>
            <a:r>
              <a:rPr lang="en-US" altLang="zh-CN" dirty="0"/>
              <a:t>	else</a:t>
            </a:r>
            <a:endParaRPr lang="en-US" altLang="zh-CN" dirty="0"/>
          </a:p>
          <a:p>
            <a:r>
              <a:rPr lang="en-US" altLang="zh-CN" dirty="0"/>
              <a:t>	{</a:t>
            </a:r>
            <a:endParaRPr lang="en-US" altLang="zh-CN" dirty="0"/>
          </a:p>
          <a:p>
            <a:r>
              <a:rPr lang="en-US" altLang="zh-CN" dirty="0"/>
              <a:t>		//transformation</a:t>
            </a:r>
            <a:endParaRPr lang="en-US" altLang="zh-CN" dirty="0"/>
          </a:p>
          <a:p>
            <a:r>
              <a:rPr lang="en-US" altLang="zh-CN" dirty="0"/>
              <a:t>		d3 = d % 10 ;</a:t>
            </a:r>
            <a:endParaRPr lang="en-US" altLang="zh-CN" dirty="0"/>
          </a:p>
          <a:p>
            <a:r>
              <a:rPr lang="en-US" altLang="zh-CN" dirty="0"/>
              <a:t>		d1 = d / 100;</a:t>
            </a:r>
            <a:endParaRPr lang="en-US" altLang="zh-CN" dirty="0"/>
          </a:p>
          <a:p>
            <a:r>
              <a:rPr lang="en-US" altLang="zh-CN" dirty="0"/>
              <a:t>		d2 = (d - d1 * 100) / 10;</a:t>
            </a:r>
            <a:endParaRPr lang="en-US" altLang="zh-CN" dirty="0"/>
          </a:p>
          <a:p>
            <a:r>
              <a:rPr lang="en-US" altLang="zh-CN" dirty="0"/>
              <a:t>		</a:t>
            </a:r>
            <a:r>
              <a:rPr lang="en-US" altLang="zh-CN" dirty="0" err="1"/>
              <a:t>printf</a:t>
            </a:r>
            <a:r>
              <a:rPr lang="en-US" altLang="zh-CN" dirty="0"/>
              <a:t>("The output is: </a:t>
            </a:r>
            <a:r>
              <a:rPr lang="en-US" altLang="zh-CN" dirty="0">
                <a:solidFill>
                  <a:srgbClr val="FF0000"/>
                </a:solidFill>
              </a:rPr>
              <a:t>%</a:t>
            </a:r>
            <a:r>
              <a:rPr lang="en-US" altLang="zh-CN" dirty="0" err="1">
                <a:solidFill>
                  <a:srgbClr val="FF0000"/>
                </a:solidFill>
              </a:rPr>
              <a:t>d%d%d</a:t>
            </a:r>
            <a:r>
              <a:rPr lang="en-US" altLang="zh-CN" dirty="0">
                <a:solidFill>
                  <a:srgbClr val="FF0000"/>
                </a:solidFill>
              </a:rPr>
              <a:t>\n", d3,d2,d1</a:t>
            </a:r>
            <a:r>
              <a:rPr lang="en-US" altLang="zh-CN" dirty="0"/>
              <a:t>);</a:t>
            </a:r>
            <a:endParaRPr lang="en-US" altLang="zh-CN" dirty="0"/>
          </a:p>
          <a:p>
            <a:r>
              <a:rPr lang="en-US" altLang="zh-CN" dirty="0"/>
              <a:t>	}</a:t>
            </a:r>
            <a:endParaRPr lang="en-US" altLang="zh-CN" dirty="0"/>
          </a:p>
          <a:p>
            <a:r>
              <a:rPr lang="en-US" altLang="zh-CN" dirty="0"/>
              <a:t>	return 0;</a:t>
            </a:r>
            <a:endParaRPr lang="en-US" altLang="zh-CN" dirty="0"/>
          </a:p>
          <a:p>
            <a:r>
              <a:rPr lang="en-US" altLang="zh-CN" dirty="0"/>
              <a:t>}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29456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、编写相应的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程序：编写程序，以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整数形式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从键盘读入一个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100~999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间的数字，然后将该整数反向输出。如输入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，输出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651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475" y="4027020"/>
            <a:ext cx="10282084" cy="107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r>
              <a:rPr lang="en-US" altLang="zh-CN"/>
              <a:t>——</a:t>
            </a:r>
            <a:r>
              <a:rPr lang="zh-CN" altLang="en-US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687" y="814387"/>
            <a:ext cx="8353425" cy="52292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3073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、编写程序，创建属于自己的密文。参考课本习题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，密文的密钥从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改为自定义，由用户输入密钥和要转换成密文的文字，然后输出密文（密文长度为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6" y="4435960"/>
            <a:ext cx="3156545" cy="152458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62049" y="751344"/>
            <a:ext cx="7958137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#include&lt;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 main()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char c1, c2, c3, c4, c5;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int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("Key: ");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scanf_s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("%d", &amp;key);//enter the key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getchar</a:t>
            </a:r>
            <a:r>
              <a:rPr lang="en-GB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();//eat the enter key</a:t>
            </a:r>
            <a:endParaRPr lang="en-GB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("\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nFive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-word text: ");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scanf_s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("%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c%c%c%c%c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&amp;c1,1, &amp;c2,1, &amp;c3,1, &amp;c4,1, &amp;c5,1);//enter the text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//transform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c1 = c1 +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c2 = c2 +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c3 = c3 +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c4 = c4 +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c5 = c5 + key;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("\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nCiphertext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%</a:t>
            </a:r>
            <a:r>
              <a:rPr lang="en-GB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c%c%c%c%c</a:t>
            </a:r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\n", c1, c2, c3, c4, c5);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0;</a:t>
            </a:r>
            <a:endParaRPr lang="en-GB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23" y="3764211"/>
            <a:ext cx="3611554" cy="1343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663" y="993172"/>
            <a:ext cx="30736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编写程序，创建属于自己的密文。参考课本习题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3.6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，密文的密钥从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改为自定义，由用户输入密钥和要转换成密文的文字，然后输出密文（密文长度为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06" y="4435960"/>
            <a:ext cx="3156545" cy="152458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51" y="734445"/>
            <a:ext cx="5372528" cy="53891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r>
              <a:rPr lang="en-US" altLang="zh-CN"/>
              <a:t>——</a:t>
            </a:r>
            <a:r>
              <a:rPr lang="zh-CN" altLang="en-US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24075" y="1203801"/>
          <a:ext cx="7181850" cy="3159820"/>
        </p:xfrm>
        <a:graphic>
          <a:graphicData uri="http://schemas.openxmlformats.org/drawingml/2006/table">
            <a:tbl>
              <a:tblPr/>
              <a:tblGrid>
                <a:gridCol w="7181850"/>
              </a:tblGrid>
              <a:tr h="4579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作业常见问题总结</a:t>
                      </a:r>
                      <a:endParaRPr lang="zh-CN" altLang="en-US" sz="1800" b="1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</a:tr>
              <a:tr h="5861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大部分同学未写注释，没有提示输入输出的交互信息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输入不规范如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scanf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("%d\n", &amp;a)、</a:t>
                      </a:r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scanf</a:t>
                      </a: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("%d", a)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等；输出语句错误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直接静态赋值，没有通过键盘输入密文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没有通过键盘键输入整数或密钥</a:t>
                      </a:r>
                      <a:endParaRPr lang="zh-CN" altLang="en-US" sz="18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没有接收键盘输入后产生的换行符号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969">
                <a:tc>
                  <a:txBody>
                    <a:bodyPr/>
                    <a:lstStyle/>
                    <a:p>
                      <a:pPr algn="l" fontAlgn="t"/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0800000">
            <a:off x="0" y="-9532"/>
            <a:ext cx="12192000" cy="242661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0800000">
            <a:off x="0" y="2493941"/>
            <a:ext cx="12192000" cy="70698"/>
          </a:xfrm>
          <a:prstGeom prst="rect">
            <a:avLst/>
          </a:prstGeom>
          <a:solidFill>
            <a:srgbClr val="014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15290" y="3635375"/>
            <a:ext cx="11337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014924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微软雅黑" panose="020B0503020204020204" pitchFamily="34" charset="-122"/>
              </a:rPr>
              <a:t>谢谢大家</a:t>
            </a:r>
            <a:endParaRPr lang="zh-CN" altLang="en-US" sz="8000" b="1" dirty="0">
              <a:solidFill>
                <a:srgbClr val="0149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8466" y="-184668"/>
            <a:ext cx="11544299" cy="315470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en-US" altLang="zh-CN" sz="19900" b="1" dirty="0">
                <a:solidFill>
                  <a:schemeClr val="bg1">
                    <a:alpha val="10000"/>
                  </a:schemeClr>
                </a:solidFill>
              </a:rPr>
              <a:t>THANKS</a:t>
            </a:r>
            <a:endParaRPr lang="zh-CN" altLang="en-US" sz="19900" b="1" dirty="0">
              <a:solidFill>
                <a:schemeClr val="bg1">
                  <a:alpha val="10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76405" y="1196335"/>
            <a:ext cx="2439190" cy="2439192"/>
            <a:chOff x="5007734" y="902247"/>
            <a:chExt cx="2543685" cy="2543686"/>
          </a:xfrm>
        </p:grpSpPr>
        <p:sp>
          <p:nvSpPr>
            <p:cNvPr id="8" name="椭圆 7"/>
            <p:cNvSpPr/>
            <p:nvPr/>
          </p:nvSpPr>
          <p:spPr>
            <a:xfrm>
              <a:off x="5007734" y="902247"/>
              <a:ext cx="2543685" cy="254368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139700" dist="381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5160137" y="1054647"/>
              <a:ext cx="2213120" cy="221312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8E8E8"/>
                </a:gs>
              </a:gsLst>
              <a:lin ang="5400000" scaled="1"/>
              <a:tileRect/>
            </a:gradFill>
            <a:ln>
              <a:noFill/>
            </a:ln>
            <a:effectLst>
              <a:innerShdw blurRad="88900">
                <a:prstClr val="black">
                  <a:alpha val="1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04" y="1438170"/>
            <a:ext cx="1936392" cy="193081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2AA8-FD19-264D-AFD9-81A2FFCFD189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r>
              <a:rPr lang="en-US" altLang="zh-CN" dirty="0"/>
              <a:t>——</a:t>
            </a:r>
            <a:r>
              <a:rPr lang="zh-CN" altLang="en-US" dirty="0"/>
              <a:t>智能工程学院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03839" y="1234567"/>
            <a:ext cx="3671887" cy="3313112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&lt;stdio.h&gt;</a:t>
            </a:r>
            <a:endParaRPr lang="zh-CN" altLang="zh-CN" sz="2200" b="1" dirty="0">
              <a:solidFill>
                <a:srgbClr val="0000FF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zh-CN" altLang="zh-CN" sz="2200" b="1" dirty="0">
              <a:ea typeface="楷体" panose="02010609060101010101" pitchFamily="49" charset="-122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1496001" y="2745867"/>
            <a:ext cx="2592388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GB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getchar();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280100" y="3393567"/>
            <a:ext cx="27432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函数值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(</a:t>
            </a: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返回值</a:t>
            </a:r>
            <a:r>
              <a:rPr lang="en-US" altLang="zh-CN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)</a:t>
            </a:r>
            <a:endParaRPr lang="en-US" altLang="zh-CN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为读入的字符</a:t>
            </a:r>
            <a:endParaRPr lang="zh-CN" altLang="en-US" sz="3600" kern="1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814" y="1018667"/>
            <a:ext cx="367188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6659" y="899650"/>
            <a:ext cx="79930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直接在</a:t>
            </a: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printf</a:t>
            </a:r>
            <a:r>
              <a:rPr lang="zh-CN" altLang="en-US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函数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(  )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内写出一个</a:t>
            </a:r>
            <a:r>
              <a:rPr lang="en-US" altLang="zh-CN" sz="2200" b="1">
                <a:latin typeface="楷体" panose="02010609060101010101" pitchFamily="49" charset="-122"/>
                <a:ea typeface="楷体" panose="02010609060101010101" pitchFamily="49" charset="-122"/>
              </a:rPr>
              <a:t>"  "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引起的字符串，屏幕上就会原样输出该字符串。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91121" y="1834687"/>
            <a:ext cx="5761038" cy="3313113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&lt;stdio.h&gt;</a:t>
            </a:r>
            <a:endParaRPr lang="zh-CN" altLang="zh-CN" sz="2200" b="1" dirty="0">
              <a:solidFill>
                <a:srgbClr val="0000FF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zh-CN" altLang="zh-CN" sz="2200" b="1" dirty="0">
              <a:ea typeface="楷体" panose="02010609060101010101" pitchFamily="49" charset="-122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167384" y="3419012"/>
            <a:ext cx="4321175" cy="504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GB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printf("</a:t>
            </a: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想说啥就说啥</a:t>
            </a: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</a:rPr>
              <a:t>");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7993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printf()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函数的完整使用形式是：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1774825"/>
            <a:ext cx="7129462" cy="503238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>
                <a:solidFill>
                  <a:srgbClr val="0000FF"/>
                </a:solidFill>
                <a:ea typeface="楷体" panose="02010609060101010101" pitchFamily="49" charset="-122"/>
              </a:rPr>
              <a:t>printf("</a:t>
            </a:r>
            <a:r>
              <a:rPr lang="zh-CN" altLang="zh-CN" sz="2200" b="1">
                <a:solidFill>
                  <a:srgbClr val="004200"/>
                </a:solidFill>
                <a:ea typeface="楷体" panose="02010609060101010101" pitchFamily="49" charset="-122"/>
              </a:rPr>
              <a:t>格式控制字符串</a:t>
            </a:r>
            <a:r>
              <a:rPr lang="zh-CN" altLang="zh-CN" sz="2200" b="1">
                <a:solidFill>
                  <a:srgbClr val="0000FF"/>
                </a:solidFill>
                <a:ea typeface="楷体" panose="02010609060101010101" pitchFamily="49" charset="-122"/>
              </a:rPr>
              <a:t>", 数据1, 数据2, 数据3, ...);</a:t>
            </a:r>
            <a:endParaRPr lang="zh-CN" altLang="zh-CN" sz="2200" b="1">
              <a:solidFill>
                <a:srgbClr val="0000FF"/>
              </a:solidFill>
              <a:ea typeface="楷体" panose="02010609060101010101" pitchFamily="49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5737" y="2454645"/>
            <a:ext cx="8424863" cy="4149983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</a:t>
            </a:r>
            <a:r>
              <a:rPr lang="zh-CN" altLang="zh-CN" sz="2200" b="1" dirty="0">
                <a:ea typeface="楷体" panose="02010609060101010101" pitchFamily="49" charset="-122"/>
              </a:rPr>
              <a:t>&lt;stdio.h&gt;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int </a:t>
            </a:r>
            <a:r>
              <a:rPr lang="en-US" altLang="zh-CN" sz="2200" b="1" dirty="0">
                <a:ea typeface="楷体" panose="02010609060101010101" pitchFamily="49" charset="-122"/>
              </a:rPr>
              <a:t>a=65;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a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的值为十进制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65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，八进制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101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，十六进制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41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ea typeface="楷体" panose="02010609060101010101" pitchFamily="49" charset="-122"/>
              </a:rPr>
              <a:t>printf("</a:t>
            </a:r>
            <a:r>
              <a:rPr lang="zh-CN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%d</a:t>
            </a:r>
            <a:r>
              <a:rPr lang="zh-CN" altLang="zh-CN" sz="2200" b="1" dirty="0">
                <a:ea typeface="楷体" panose="02010609060101010101" pitchFamily="49" charset="-122"/>
              </a:rPr>
              <a:t>", a);	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屏幕输出：65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*/</a:t>
            </a:r>
            <a:endParaRPr lang="zh-CN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en-US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%c</a:t>
            </a:r>
            <a:r>
              <a:rPr lang="en-US" altLang="zh-CN" sz="2200" b="1" dirty="0">
                <a:ea typeface="楷体" panose="02010609060101010101" pitchFamily="49" charset="-122"/>
              </a:rPr>
              <a:t>", a);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A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en-US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%o</a:t>
            </a:r>
            <a:r>
              <a:rPr lang="en-US" altLang="zh-CN" sz="2200" b="1" dirty="0">
                <a:ea typeface="楷体" panose="02010609060101010101" pitchFamily="49" charset="-122"/>
              </a:rPr>
              <a:t>", a);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101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en-US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%#o</a:t>
            </a:r>
            <a:r>
              <a:rPr lang="en-US" altLang="zh-CN" sz="2200" b="1" dirty="0">
                <a:ea typeface="楷体" panose="02010609060101010101" pitchFamily="49" charset="-122"/>
              </a:rPr>
              <a:t>", a);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	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0101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en-US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%x</a:t>
            </a:r>
            <a:r>
              <a:rPr lang="en-US" altLang="zh-CN" sz="2200" b="1" dirty="0">
                <a:ea typeface="楷体" panose="02010609060101010101" pitchFamily="49" charset="-122"/>
              </a:rPr>
              <a:t>", a);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41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en-US" altLang="zh-CN" sz="2200" b="1" dirty="0">
                <a:solidFill>
                  <a:srgbClr val="FF0000"/>
                </a:solidFill>
                <a:ea typeface="楷体" panose="02010609060101010101" pitchFamily="49" charset="-122"/>
              </a:rPr>
              <a:t>%#x</a:t>
            </a:r>
            <a:r>
              <a:rPr lang="en-US" altLang="zh-CN" sz="2200" b="1" dirty="0">
                <a:ea typeface="楷体" panose="02010609060101010101" pitchFamily="49" charset="-122"/>
              </a:rPr>
              <a:t>", a);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0x41 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return 0;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8124825" y="2454645"/>
            <a:ext cx="4067175" cy="4149982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</a:t>
            </a:r>
            <a:r>
              <a:rPr lang="zh-CN" altLang="zh-CN" sz="2200" b="1" dirty="0">
                <a:ea typeface="楷体" panose="02010609060101010101" pitchFamily="49" charset="-122"/>
              </a:rPr>
              <a:t>&lt;stdio.h&gt;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char</a:t>
            </a:r>
            <a:r>
              <a:rPr lang="zh-CN" altLang="zh-CN" sz="2200" b="1" dirty="0">
                <a:solidFill>
                  <a:srgbClr val="0000CC"/>
                </a:solidFill>
                <a:ea typeface="楷体" panose="02010609060101010101" pitchFamily="49" charset="-122"/>
              </a:rPr>
              <a:t> </a:t>
            </a:r>
            <a:r>
              <a:rPr lang="zh-CN" altLang="zh-CN" sz="2200" b="1" dirty="0">
                <a:ea typeface="楷体" panose="02010609060101010101" pitchFamily="49" charset="-122"/>
              </a:rPr>
              <a:t>a='C';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char</a:t>
            </a:r>
            <a:r>
              <a:rPr lang="zh-CN" altLang="zh-CN" sz="2200" b="1" dirty="0">
                <a:ea typeface="楷体" panose="02010609060101010101" pitchFamily="49" charset="-122"/>
              </a:rPr>
              <a:t> b='V';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ea typeface="楷体" panose="02010609060101010101" pitchFamily="49" charset="-122"/>
              </a:rPr>
              <a:t>printf("%c%c++</a:t>
            </a:r>
            <a:r>
              <a:rPr lang="en-US" altLang="zh-CN" sz="2200" b="1" dirty="0">
                <a:ea typeface="楷体" panose="02010609060101010101" pitchFamily="49" charset="-122"/>
              </a:rPr>
              <a:t>\n</a:t>
            </a:r>
            <a:r>
              <a:rPr lang="zh-CN" altLang="zh-CN" sz="2200" b="1" dirty="0">
                <a:ea typeface="楷体" panose="02010609060101010101" pitchFamily="49" charset="-122"/>
              </a:rPr>
              <a:t>", b, a); 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  /* 输出VC++ */</a:t>
            </a:r>
            <a:endParaRPr lang="zh-CN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("%</a:t>
            </a:r>
            <a:r>
              <a:rPr lang="en-US" altLang="zh-CN" sz="2200" b="1" dirty="0" err="1">
                <a:ea typeface="楷体" panose="02010609060101010101" pitchFamily="49" charset="-122"/>
              </a:rPr>
              <a:t>c%d</a:t>
            </a:r>
            <a:r>
              <a:rPr lang="en-US" altLang="zh-CN" sz="2200" b="1" dirty="0">
                <a:ea typeface="楷体" panose="02010609060101010101" pitchFamily="49" charset="-122"/>
              </a:rPr>
              <a:t>++", b, a); 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  /*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输出V67++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*/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	</a:t>
            </a:r>
            <a:r>
              <a:rPr lang="en-US" altLang="zh-CN" sz="2200" b="1" dirty="0">
                <a:ea typeface="楷体" panose="02010609060101010101" pitchFamily="49" charset="-122"/>
              </a:rPr>
              <a:t>return 0;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endParaRPr lang="zh-CN" altLang="zh-CN" sz="2200" b="1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5288" y="1125538"/>
            <a:ext cx="79930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printf()</a:t>
            </a:r>
            <a:r>
              <a:rPr lang="zh-CN" altLang="en-US" sz="2200" b="1">
                <a:latin typeface="楷体" panose="02010609060101010101" pitchFamily="49" charset="-122"/>
                <a:ea typeface="楷体" panose="02010609060101010101" pitchFamily="49" charset="-122"/>
              </a:rPr>
              <a:t>函数的完整使用形式是：</a:t>
            </a:r>
            <a:endParaRPr lang="zh-CN" altLang="en-US" sz="2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2988" y="1774825"/>
            <a:ext cx="7129462" cy="503238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printf("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格式控制字符串</a:t>
            </a:r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", 数据1, 数据2, 数据3, ...);</a:t>
            </a:r>
            <a:endParaRPr lang="zh-CN" altLang="zh-CN" sz="2200" b="1" dirty="0">
              <a:solidFill>
                <a:srgbClr val="0000FF"/>
              </a:solidFill>
              <a:ea typeface="楷体" panose="02010609060101010101" pitchFamily="49" charset="-122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3850" y="2420938"/>
            <a:ext cx="4824413" cy="3671887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89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#include </a:t>
            </a:r>
            <a:r>
              <a:rPr lang="zh-CN" altLang="zh-CN" sz="2200" b="1" dirty="0">
                <a:ea typeface="楷体" panose="02010609060101010101" pitchFamily="49" charset="-122"/>
              </a:rPr>
              <a:t>&lt;stdio.h&gt;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int </a:t>
            </a:r>
            <a:r>
              <a:rPr lang="zh-CN" altLang="zh-CN" sz="2200" b="1" dirty="0">
                <a:ea typeface="楷体" panose="02010609060101010101" pitchFamily="49" charset="-122"/>
              </a:rPr>
              <a:t>main()</a:t>
            </a:r>
            <a:endParaRPr lang="zh-CN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{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int </a:t>
            </a:r>
            <a:r>
              <a:rPr lang="en-US" altLang="zh-CN" sz="2200" b="1" dirty="0">
                <a:ea typeface="楷体" panose="02010609060101010101" pitchFamily="49" charset="-122"/>
              </a:rPr>
              <a:t>a=65;	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ea typeface="楷体" panose="02010609060101010101" pitchFamily="49" charset="-122"/>
              </a:rPr>
              <a:t>printf("a");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屏幕输出：a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 */</a:t>
            </a:r>
            <a:endParaRPr lang="zh-CN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</a:t>
            </a:r>
            <a:r>
              <a:rPr lang="en-US" altLang="zh-CN" sz="2200" b="1" dirty="0" err="1">
                <a:ea typeface="楷体" panose="02010609060101010101" pitchFamily="49" charset="-122"/>
              </a:rPr>
              <a:t>printf</a:t>
            </a:r>
            <a:r>
              <a:rPr lang="en-US" altLang="zh-CN" sz="2200" b="1" dirty="0">
                <a:ea typeface="楷体" panose="02010609060101010101" pitchFamily="49" charset="-122"/>
              </a:rPr>
              <a:t>("</a:t>
            </a:r>
            <a:r>
              <a:rPr lang="zh-CN" altLang="en-US" sz="2200" b="1" dirty="0">
                <a:ea typeface="楷体" panose="02010609060101010101" pitchFamily="49" charset="-122"/>
              </a:rPr>
              <a:t>我现有</a:t>
            </a:r>
            <a:r>
              <a:rPr lang="en-US" altLang="zh-CN" sz="2200" b="1" dirty="0">
                <a:ea typeface="楷体" panose="02010609060101010101" pitchFamily="49" charset="-122"/>
              </a:rPr>
              <a:t>%d</a:t>
            </a:r>
            <a:r>
              <a:rPr lang="zh-CN" altLang="en-US" sz="2200" b="1" dirty="0">
                <a:ea typeface="楷体" panose="02010609060101010101" pitchFamily="49" charset="-122"/>
              </a:rPr>
              <a:t>元</a:t>
            </a:r>
            <a:r>
              <a:rPr lang="en-US" altLang="zh-CN" sz="2200" b="1" dirty="0">
                <a:ea typeface="楷体" panose="02010609060101010101" pitchFamily="49" charset="-122"/>
              </a:rPr>
              <a:t>", a);	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en-US" altLang="zh-CN" sz="2200" b="1" dirty="0">
                <a:ea typeface="楷体" panose="02010609060101010101" pitchFamily="49" charset="-122"/>
              </a:rPr>
              <a:t>		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/* 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屏幕输出：我现有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65</a:t>
            </a:r>
            <a:r>
              <a:rPr lang="zh-CN" altLang="en-US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元 *</a:t>
            </a:r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/</a:t>
            </a:r>
            <a:endParaRPr lang="en-US" altLang="zh-CN" sz="2200" b="1" dirty="0">
              <a:solidFill>
                <a:srgbClr val="004200"/>
              </a:solidFill>
              <a:ea typeface="楷体" panose="02010609060101010101" pitchFamily="49" charset="-122"/>
            </a:endParaRPr>
          </a:p>
          <a:p>
            <a:r>
              <a:rPr lang="en-US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	</a:t>
            </a:r>
            <a:r>
              <a:rPr lang="en-US" altLang="zh-CN" sz="2200" b="1" dirty="0">
                <a:ea typeface="楷体" panose="02010609060101010101" pitchFamily="49" charset="-122"/>
              </a:rPr>
              <a:t>return 0;</a:t>
            </a:r>
            <a:endParaRPr lang="en-US" altLang="zh-CN" sz="2200" b="1" dirty="0">
              <a:ea typeface="楷体" panose="02010609060101010101" pitchFamily="49" charset="-122"/>
            </a:endParaRPr>
          </a:p>
          <a:p>
            <a:r>
              <a:rPr lang="zh-CN" altLang="zh-CN" sz="2200" b="1" dirty="0">
                <a:ea typeface="楷体" panose="02010609060101010101" pitchFamily="49" charset="-122"/>
              </a:rPr>
              <a:t>}</a:t>
            </a:r>
            <a:endParaRPr lang="zh-CN" altLang="zh-CN" sz="2200" b="1" dirty="0">
              <a:ea typeface="楷体" panose="02010609060101010101" pitchFamily="49" charset="-122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50" y="2420938"/>
            <a:ext cx="4594151" cy="35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65697" y="1627182"/>
            <a:ext cx="3916363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格式字串控全体，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数据替换百分比</a:t>
            </a:r>
            <a:r>
              <a:rPr lang="en-US" altLang="zh-CN" sz="2600" b="1" dirty="0">
                <a:ea typeface="楷体" panose="02010609060101010101" pitchFamily="49" charset="-122"/>
              </a:rPr>
              <a:t>(%)</a:t>
            </a:r>
            <a:r>
              <a:rPr lang="zh-CN" altLang="en-US" sz="2600" b="1" dirty="0">
                <a:ea typeface="楷体" panose="02010609060101010101" pitchFamily="49" charset="-122"/>
              </a:rPr>
              <a:t>。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字符</a:t>
            </a:r>
            <a:r>
              <a:rPr lang="en-US" altLang="zh-CN" sz="2600" b="1" dirty="0">
                <a:ea typeface="楷体" panose="02010609060101010101" pitchFamily="49" charset="-122"/>
              </a:rPr>
              <a:t>c</a:t>
            </a:r>
            <a:r>
              <a:rPr lang="zh-CN" altLang="en-US" sz="2600" b="1" dirty="0">
                <a:ea typeface="楷体" panose="02010609060101010101" pitchFamily="49" charset="-122"/>
              </a:rPr>
              <a:t>，整数</a:t>
            </a:r>
            <a:r>
              <a:rPr lang="en-US" altLang="zh-CN" sz="2600" b="1" dirty="0">
                <a:ea typeface="楷体" panose="02010609060101010101" pitchFamily="49" charset="-122"/>
              </a:rPr>
              <a:t>d</a:t>
            </a:r>
            <a:r>
              <a:rPr lang="zh-CN" altLang="en-US" sz="2600" b="1" dirty="0">
                <a:ea typeface="楷体" panose="02010609060101010101" pitchFamily="49" charset="-122"/>
              </a:rPr>
              <a:t>，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小数 </a:t>
            </a:r>
            <a:r>
              <a:rPr lang="en-US" altLang="zh-CN" sz="2600" b="1" dirty="0">
                <a:ea typeface="楷体" panose="02010609060101010101" pitchFamily="49" charset="-122"/>
              </a:rPr>
              <a:t>f</a:t>
            </a:r>
            <a:r>
              <a:rPr lang="zh-CN" altLang="en-US" sz="2600" b="1" dirty="0">
                <a:ea typeface="楷体" panose="02010609060101010101" pitchFamily="49" charset="-122"/>
              </a:rPr>
              <a:t>，指数</a:t>
            </a:r>
            <a:r>
              <a:rPr lang="en-US" altLang="zh-CN" sz="2600" b="1" dirty="0">
                <a:ea typeface="楷体" panose="02010609060101010101" pitchFamily="49" charset="-122"/>
              </a:rPr>
              <a:t>e</a:t>
            </a:r>
            <a:r>
              <a:rPr lang="zh-CN" altLang="en-US" sz="2600" b="1" dirty="0">
                <a:ea typeface="楷体" panose="02010609060101010101" pitchFamily="49" charset="-122"/>
              </a:rPr>
              <a:t>，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欧</a:t>
            </a:r>
            <a:r>
              <a:rPr lang="en-US" altLang="zh-CN" sz="2600" b="1" dirty="0">
                <a:ea typeface="楷体" panose="02010609060101010101" pitchFamily="49" charset="-122"/>
              </a:rPr>
              <a:t>(o)</a:t>
            </a:r>
            <a:r>
              <a:rPr lang="zh-CN" altLang="en-US" sz="2600" b="1" dirty="0">
                <a:ea typeface="楷体" panose="02010609060101010101" pitchFamily="49" charset="-122"/>
              </a:rPr>
              <a:t>八叉</a:t>
            </a:r>
            <a:r>
              <a:rPr lang="en-US" altLang="zh-CN" sz="2600" b="1" dirty="0">
                <a:ea typeface="楷体" panose="02010609060101010101" pitchFamily="49" charset="-122"/>
              </a:rPr>
              <a:t>(x)</a:t>
            </a:r>
            <a:r>
              <a:rPr lang="zh-CN" altLang="en-US" sz="2600" b="1" dirty="0">
                <a:ea typeface="楷体" panose="02010609060101010101" pitchFamily="49" charset="-122"/>
              </a:rPr>
              <a:t>六</a:t>
            </a:r>
            <a:r>
              <a:rPr lang="en-US" altLang="zh-CN" sz="2600" b="1" dirty="0">
                <a:ea typeface="楷体" panose="02010609060101010101" pitchFamily="49" charset="-122"/>
              </a:rPr>
              <a:t>u</a:t>
            </a:r>
            <a:r>
              <a:rPr lang="zh-CN" altLang="en-US" sz="2600" b="1" dirty="0">
                <a:ea typeface="楷体" panose="02010609060101010101" pitchFamily="49" charset="-122"/>
              </a:rPr>
              <a:t>无号，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字串</a:t>
            </a:r>
            <a:r>
              <a:rPr lang="en-US" altLang="zh-CN" sz="2600" b="1" dirty="0">
                <a:ea typeface="楷体" panose="02010609060101010101" pitchFamily="49" charset="-122"/>
              </a:rPr>
              <a:t>s</a:t>
            </a:r>
            <a:r>
              <a:rPr lang="zh-CN" altLang="en-US" sz="2600" b="1" dirty="0">
                <a:ea typeface="楷体" panose="02010609060101010101" pitchFamily="49" charset="-122"/>
              </a:rPr>
              <a:t>要牢记。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间数全宽点小数，</a:t>
            </a:r>
            <a:endParaRPr lang="zh-CN" altLang="en-US" sz="2600" b="1" dirty="0"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 b="1" dirty="0">
                <a:ea typeface="楷体" panose="02010609060101010101" pitchFamily="49" charset="-122"/>
              </a:rPr>
              <a:t>负号表示左对齐。</a:t>
            </a:r>
            <a:endParaRPr lang="zh-CN" altLang="en-US" sz="2600" b="1" dirty="0">
              <a:ea typeface="楷体" panose="02010609060101010101" pitchFamily="49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73136" y="925178"/>
            <a:ext cx="7129462" cy="503238"/>
          </a:xfrm>
          <a:prstGeom prst="rect">
            <a:avLst/>
          </a:prstGeom>
          <a:solidFill>
            <a:srgbClr val="CCFFFF"/>
          </a:solidFill>
          <a:ln w="9525">
            <a:solidFill>
              <a:srgbClr val="3366FF"/>
            </a:solidFill>
            <a:miter lim="800000"/>
          </a:ln>
        </p:spPr>
        <p:txBody>
          <a:bodyPr/>
          <a:lstStyle>
            <a:lvl1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25857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printf("</a:t>
            </a:r>
            <a:r>
              <a:rPr lang="zh-CN" altLang="zh-CN" sz="2200" b="1" dirty="0">
                <a:solidFill>
                  <a:srgbClr val="004200"/>
                </a:solidFill>
                <a:ea typeface="楷体" panose="02010609060101010101" pitchFamily="49" charset="-122"/>
              </a:rPr>
              <a:t>格式控制字符串</a:t>
            </a:r>
            <a:r>
              <a:rPr lang="zh-CN" altLang="zh-CN" sz="2200" b="1" dirty="0">
                <a:solidFill>
                  <a:srgbClr val="0000FF"/>
                </a:solidFill>
                <a:ea typeface="楷体" panose="02010609060101010101" pitchFamily="49" charset="-122"/>
              </a:rPr>
              <a:t>", 数据1, 数据2, 数据3, ...);</a:t>
            </a:r>
            <a:endParaRPr lang="zh-CN" altLang="zh-CN" sz="2200" b="1" dirty="0">
              <a:solidFill>
                <a:srgbClr val="0000FF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</a:t>
            </a:r>
            <a:r>
              <a:rPr lang="zh-CN" altLang="en-US" dirty="0"/>
              <a:t>语言程序设计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46475" y="136525"/>
            <a:ext cx="2646870" cy="584771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上机常见问题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8"/>
          <p:cNvGrpSpPr/>
          <p:nvPr/>
        </p:nvGrpSpPr>
        <p:grpSpPr bwMode="auto">
          <a:xfrm>
            <a:off x="196921" y="1278140"/>
            <a:ext cx="4824412" cy="3527425"/>
            <a:chOff x="2109" y="1071"/>
            <a:chExt cx="3039" cy="2222"/>
          </a:xfrm>
        </p:grpSpPr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2109" y="1071"/>
              <a:ext cx="3039" cy="2222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E8FF"/>
                </a:gs>
                <a:gs pos="100000">
                  <a:srgbClr val="FF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vert="eaVert" wrap="none" anchor="ctr"/>
            <a:lstStyle/>
            <a:p>
              <a:pPr algn="ctr"/>
              <a:endParaRPr lang="zh-CN" altLang="zh-CN" sz="2400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562" y="1543"/>
              <a:ext cx="2314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600" b="1">
                  <a:ea typeface="楷体" panose="02010609060101010101" pitchFamily="49" charset="-122"/>
                </a:rPr>
                <a:t>scanf</a:t>
              </a:r>
              <a:r>
                <a:rPr lang="zh-CN" altLang="en-US" sz="2600" b="1">
                  <a:ea typeface="楷体" panose="02010609060101010101" pitchFamily="49" charset="-122"/>
                </a:rPr>
                <a:t>，键盘输入，</a:t>
              </a:r>
              <a:endParaRPr lang="zh-CN" altLang="en-US" sz="2600" b="1">
                <a:ea typeface="楷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600" b="1">
                  <a:ea typeface="楷体" panose="02010609060101010101" pitchFamily="49" charset="-122"/>
                </a:rPr>
                <a:t>后为地址，不能输出。 </a:t>
              </a:r>
              <a:endParaRPr lang="zh-CN" altLang="en-US" sz="2600" b="1">
                <a:ea typeface="楷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600" b="1">
                  <a:ea typeface="楷体" panose="02010609060101010101" pitchFamily="49" charset="-122"/>
                </a:rPr>
                <a:t>间数宽度，</a:t>
              </a:r>
              <a:r>
                <a:rPr lang="en-US" altLang="zh-CN" sz="2600" b="1">
                  <a:ea typeface="楷体" panose="02010609060101010101" pitchFamily="49" charset="-122"/>
                </a:rPr>
                <a:t>%c</a:t>
              </a:r>
              <a:r>
                <a:rPr lang="zh-CN" altLang="en-US" sz="2600" b="1">
                  <a:ea typeface="楷体" panose="02010609060101010101" pitchFamily="49" charset="-122"/>
                </a:rPr>
                <a:t>全读，</a:t>
              </a:r>
              <a:endParaRPr lang="zh-CN" altLang="en-US" sz="2600" b="1">
                <a:ea typeface="楷体" panose="02010609060101010101" pitchFamily="49" charset="-122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600" b="1">
                  <a:ea typeface="楷体" panose="02010609060101010101" pitchFamily="49" charset="-122"/>
                </a:rPr>
                <a:t>非格式符，麻烦用户。 </a:t>
              </a:r>
              <a:endParaRPr lang="zh-CN" altLang="en-US" sz="2600" b="1">
                <a:ea typeface="楷体" panose="02010609060101010101" pitchFamily="49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61874" y="1058314"/>
            <a:ext cx="2881033" cy="1196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11" y="1185008"/>
            <a:ext cx="3324225" cy="942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4943" t="22845" b="23556"/>
          <a:stretch>
            <a:fillRect/>
          </a:stretch>
        </p:blipFill>
        <p:spPr>
          <a:xfrm>
            <a:off x="5050345" y="2375561"/>
            <a:ext cx="3687957" cy="9878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70" y="3596667"/>
            <a:ext cx="2881033" cy="110190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244" y="4717248"/>
            <a:ext cx="2780684" cy="11934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/>
          <a:srcRect t="27243" b="27243"/>
          <a:stretch>
            <a:fillRect/>
          </a:stretch>
        </p:blipFill>
        <p:spPr>
          <a:xfrm>
            <a:off x="8308541" y="3809062"/>
            <a:ext cx="3638550" cy="8410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6A02-A9D5-E146-8A9E-1CECC464060B}" type="datetime1">
              <a:rPr lang="en-US" altLang="zh-CN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</a:t>
            </a:r>
            <a:r>
              <a:rPr lang="zh-CN" altLang="en-US"/>
              <a:t>语言程序设计</a:t>
            </a:r>
            <a:r>
              <a:rPr lang="en-US" altLang="zh-CN"/>
              <a:t>——</a:t>
            </a:r>
            <a:r>
              <a:rPr lang="zh-CN" altLang="en-US"/>
              <a:t>智能工程学院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6572-147E-4C0B-B190-A38FDD229D6E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219200" y="635000"/>
            <a:ext cx="9753600" cy="5721350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/>
              <a:t>若有程序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int a; char b; float c; 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 err="1"/>
              <a:t>scanf</a:t>
            </a:r>
            <a:r>
              <a:rPr lang="en-US" altLang="zh-CN" sz="2800" b="1" dirty="0"/>
              <a:t>("%</a:t>
            </a:r>
            <a:r>
              <a:rPr lang="en-US" altLang="zh-CN" sz="2800" b="1" dirty="0" err="1"/>
              <a:t>d%c%f</a:t>
            </a:r>
            <a:r>
              <a:rPr lang="en-US" altLang="zh-CN" sz="2800" b="1" dirty="0"/>
              <a:t>", &amp;a, &amp;b, &amp;c); 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当程序运行后输入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1234a1230.26&lt;</a:t>
            </a:r>
            <a:r>
              <a:rPr lang="zh-CN" altLang="en-US" sz="2800" b="1" dirty="0"/>
              <a:t>回车</a:t>
            </a:r>
            <a:r>
              <a:rPr lang="en-US" altLang="zh-CN" sz="2800" b="1" dirty="0"/>
              <a:t>&gt;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r>
              <a:rPr lang="zh-CN" altLang="en-US" sz="2800" b="1" dirty="0"/>
              <a:t>则：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a= </a:t>
            </a:r>
            <a:r>
              <a:rPr lang="zh-CN" altLang="en-US" sz="2800" b="1" u="sng" dirty="0">
                <a:solidFill>
                  <a:srgbClr val="639EF4"/>
                </a:solidFill>
              </a:rPr>
              <a:t> </a:t>
            </a:r>
            <a:r>
              <a:rPr lang="en-US" altLang="zh-CN" sz="2800" b="1" u="sng" dirty="0">
                <a:solidFill>
                  <a:srgbClr val="639EF4"/>
                </a:solidFill>
              </a:rPr>
              <a:t>[</a:t>
            </a:r>
            <a:r>
              <a:rPr lang="zh-CN" altLang="en-US" sz="2800" b="1" u="sng" dirty="0">
                <a:solidFill>
                  <a:srgbClr val="639EF4"/>
                </a:solidFill>
              </a:rPr>
              <a:t>填空</a:t>
            </a:r>
            <a:r>
              <a:rPr lang="en-US" altLang="zh-CN" sz="2800" b="1" u="sng" dirty="0">
                <a:solidFill>
                  <a:srgbClr val="639EF4"/>
                </a:solidFill>
              </a:rPr>
              <a:t>1]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b= </a:t>
            </a:r>
            <a:r>
              <a:rPr lang="zh-CN" altLang="en-US" sz="2800" b="1" u="sng" dirty="0">
                <a:solidFill>
                  <a:srgbClr val="639EF4"/>
                </a:solidFill>
              </a:rPr>
              <a:t> </a:t>
            </a:r>
            <a:r>
              <a:rPr lang="en-US" altLang="zh-CN" sz="2800" b="1" u="sng" dirty="0">
                <a:solidFill>
                  <a:srgbClr val="639EF4"/>
                </a:solidFill>
              </a:rPr>
              <a:t>[</a:t>
            </a:r>
            <a:r>
              <a:rPr lang="zh-CN" altLang="en-US" sz="2800" b="1" u="sng" dirty="0">
                <a:solidFill>
                  <a:srgbClr val="639EF4"/>
                </a:solidFill>
              </a:rPr>
              <a:t>填空</a:t>
            </a:r>
            <a:r>
              <a:rPr lang="en-US" altLang="zh-CN" sz="2800" b="1" u="sng" dirty="0">
                <a:solidFill>
                  <a:srgbClr val="639EF4"/>
                </a:solidFill>
              </a:rPr>
              <a:t>2]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/>
              <a:t>c= </a:t>
            </a:r>
            <a:r>
              <a:rPr lang="zh-CN" altLang="en-US" sz="2800" b="1" dirty="0">
                <a:solidFill>
                  <a:srgbClr val="639EF4"/>
                </a:solidFill>
              </a:rPr>
              <a:t> </a:t>
            </a:r>
            <a:r>
              <a:rPr lang="en-US" altLang="zh-CN" sz="2800" b="1" dirty="0">
                <a:solidFill>
                  <a:srgbClr val="639EF4"/>
                </a:solidFill>
              </a:rPr>
              <a:t>[</a:t>
            </a:r>
            <a:r>
              <a:rPr lang="zh-CN" altLang="en-US" sz="2800" b="1" dirty="0">
                <a:solidFill>
                  <a:srgbClr val="639EF4"/>
                </a:solidFill>
              </a:rPr>
              <a:t>填空</a:t>
            </a:r>
            <a:r>
              <a:rPr lang="en-US" altLang="zh-CN" sz="2800" b="1" dirty="0">
                <a:solidFill>
                  <a:srgbClr val="639EF4"/>
                </a:solidFill>
              </a:rPr>
              <a:t>3]</a:t>
            </a:r>
            <a:r>
              <a:rPr lang="en-US" altLang="zh-CN" sz="2800" b="1" dirty="0">
                <a:solidFill>
                  <a:srgbClr val="000000"/>
                </a:solidFill>
              </a:rPr>
              <a:t> </a:t>
            </a:r>
            <a:r>
              <a:rPr lang="zh-CN" altLang="en-US" sz="2800" b="1" dirty="0"/>
              <a:t>。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矩形: 圆角 9"/>
          <p:cNvSpPr/>
          <p:nvPr>
            <p:custDataLst>
              <p:tags r:id="rId2"/>
            </p:custDataLst>
          </p:nvPr>
        </p:nvSpPr>
        <p:spPr>
          <a:xfrm>
            <a:off x="8915400" y="6215063"/>
            <a:ext cx="1543050" cy="411480"/>
          </a:xfrm>
          <a:prstGeom prst="roundRect">
            <a:avLst/>
          </a:prstGeom>
          <a:solidFill>
            <a:srgbClr val="808080"/>
          </a:solidFill>
          <a:ln w="38100" cmpd="sng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1">
            <a:no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作答</a:t>
            </a:r>
            <a:endParaRPr lang="zh-CN" altLang="en-US" sz="16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635000"/>
            <a:chOff x="0" y="0"/>
            <a:chExt cx="12192000" cy="635000"/>
          </a:xfrm>
        </p:grpSpPr>
        <p:sp>
          <p:nvSpPr>
            <p:cNvPr id="11" name="TitleBackground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2000" cy="635000"/>
            </a:xfrm>
            <a:prstGeom prst="rect">
              <a:avLst/>
            </a:prstGeom>
            <a:solidFill>
              <a:srgbClr val="F6F7F8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ColorBlock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90500" cy="635000"/>
            </a:xfrm>
            <a:prstGeom prst="rect">
              <a:avLst/>
            </a:prstGeom>
            <a:solidFill>
              <a:srgbClr val="639EF4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ypeText"/>
            <p:cNvSpPr txBox="1"/>
            <p:nvPr>
              <p:custDataLst>
                <p:tags r:id="rId6"/>
              </p:custDataLst>
            </p:nvPr>
          </p:nvSpPr>
          <p:spPr>
            <a:xfrm>
              <a:off x="254000" y="0"/>
              <a:ext cx="1905000" cy="635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填空题</a:t>
              </a:r>
              <a:endParaRPr lang="zh-CN" altLang="en-US" sz="2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TipText"/>
            <p:cNvSpPr txBox="1"/>
            <p:nvPr>
              <p:custDataLst>
                <p:tags r:id="rId7"/>
              </p:custDataLst>
            </p:nvPr>
          </p:nvSpPr>
          <p:spPr>
            <a:xfrm>
              <a:off x="1525905" y="109220"/>
              <a:ext cx="2286000" cy="508000"/>
            </a:xfrm>
            <a:prstGeom prst="rect">
              <a:avLst/>
            </a:prstGeom>
            <a:noFill/>
          </p:spPr>
          <p:txBody>
            <a:bodyPr vert="horz" wrap="none" rtlCol="0" anchor="ctr" anchorCtr="0">
              <a:noAutofit/>
            </a:bodyPr>
            <a:lstStyle/>
            <a:p>
              <a:r>
                <a:rPr lang="en-US" altLang="zh-CN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r>
                <a:rPr lang="zh-CN" altLang="en-US" sz="2000">
                  <a:solidFill>
                    <a:srgbClr val="8080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</a:t>
              </a:r>
              <a:endParaRPr lang="zh-CN" altLang="en-US" sz="20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/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63500"/>
            <a:ext cx="1422400" cy="508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RAINPROBLEM" val="ProblemBody"/>
</p:tagLst>
</file>

<file path=ppt/tags/tag10.xml><?xml version="1.0" encoding="utf-8"?>
<p:tagLst xmlns:p="http://schemas.openxmlformats.org/presentationml/2006/main">
  <p:tag name="RAINPROBLEM" val="ProblemBody"/>
</p:tagLst>
</file>

<file path=ppt/tags/tag11.xml><?xml version="1.0" encoding="utf-8"?>
<p:tagLst xmlns:p="http://schemas.openxmlformats.org/presentationml/2006/main">
  <p:tag name="RAINPROBLEM" val="ProblemSubmit"/>
  <p:tag name="RAINPROBLEMTYPE" val="FillBlank"/>
</p:tagLst>
</file>

<file path=ppt/tags/tag12.xml><?xml version="1.0" encoding="utf-8"?>
<p:tagLst xmlns:p="http://schemas.openxmlformats.org/presentationml/2006/main">
  <p:tag name="RAINPROBLEMTYPE" val="ProblemTypeMarker"/>
</p:tagLst>
</file>

<file path=ppt/tags/tag13.xml><?xml version="1.0" encoding="utf-8"?>
<p:tagLst xmlns:p="http://schemas.openxmlformats.org/presentationml/2006/main">
  <p:tag name="RAINPROBLEMTYPE" val="ProblemTypeMarker"/>
</p:tagLst>
</file>

<file path=ppt/tags/tag14.xml><?xml version="1.0" encoding="utf-8"?>
<p:tagLst xmlns:p="http://schemas.openxmlformats.org/presentationml/2006/main">
  <p:tag name="RAINPROBLEMTYPE" val="ProblemTypeMarker"/>
</p:tagLst>
</file>

<file path=ppt/tags/tag15.xml><?xml version="1.0" encoding="utf-8"?>
<p:tagLst xmlns:p="http://schemas.openxmlformats.org/presentationml/2006/main">
  <p:tag name="RAINPROBLEMTYPE" val="ProblemTypeMarker"/>
</p:tagLst>
</file>

<file path=ppt/tags/tag16.xml><?xml version="1.0" encoding="utf-8"?>
<p:tagLst xmlns:p="http://schemas.openxmlformats.org/presentationml/2006/main">
  <p:tag name="RAINPROBLEMTYPE" val="ProblemTypeMarker"/>
</p:tagLst>
</file>

<file path=ppt/tags/tag17.xml><?xml version="1.0" encoding="utf-8"?>
<p:tagLst xmlns:p="http://schemas.openxmlformats.org/presentationml/2006/main">
  <p:tag name="RAINPROBLEM" val="ProblemSetting"/>
  <p:tag name="RAINPROBLEMTYPE" val="FillBlank"/>
</p:tagLst>
</file>

<file path=ppt/tags/tag18.xml><?xml version="1.0" encoding="utf-8"?>
<p:tagLst xmlns:p="http://schemas.openxmlformats.org/presentationml/2006/main">
  <p:tag name="RAINPROBLEM" val="FillBlank"/>
  <p:tag name="PROBLEMBLANKKEYWORD" val="填空"/>
  <p:tag name="PROBLEMBLANK" val="[{&quot;num&quot;:1,&quot;caseSensitive&quot;:false,&quot;fuzzyMatch&quot;:false,&quot;Score&quot;:1.0,&quot;answers&quot;:[&quot;什么都没有&quot;,&quot;卡死在屏幕上&quot;]}]"/>
  <p:tag name="PROBLEMSCORE" val="1.0"/>
</p:tagLst>
</file>

<file path=ppt/tags/tag2.xml><?xml version="1.0" encoding="utf-8"?>
<p:tagLst xmlns:p="http://schemas.openxmlformats.org/presentationml/2006/main">
  <p:tag name="RAINPROBLEM" val="ProblemSubmit"/>
  <p:tag name="RAINPROBLEMTYPE" val="FillBlank"/>
</p:tagLst>
</file>

<file path=ppt/tags/tag3.xml><?xml version="1.0" encoding="utf-8"?>
<p:tagLst xmlns:p="http://schemas.openxmlformats.org/presentationml/2006/main">
  <p:tag name="RAINPROBLEMTYPE" val="ProblemTypeMarker"/>
</p:tagLst>
</file>

<file path=ppt/tags/tag4.xml><?xml version="1.0" encoding="utf-8"?>
<p:tagLst xmlns:p="http://schemas.openxmlformats.org/presentationml/2006/main">
  <p:tag name="RAINPROBLEMTYPE" val="ProblemTypeMarker"/>
</p:tagLst>
</file>

<file path=ppt/tags/tag5.xml><?xml version="1.0" encoding="utf-8"?>
<p:tagLst xmlns:p="http://schemas.openxmlformats.org/presentationml/2006/main">
  <p:tag name="RAINPROBLEMTYPE" val="ProblemTypeMarker"/>
</p:tagLst>
</file>

<file path=ppt/tags/tag6.xml><?xml version="1.0" encoding="utf-8"?>
<p:tagLst xmlns:p="http://schemas.openxmlformats.org/presentationml/2006/main">
  <p:tag name="RAINPROBLEMTYPE" val="ProblemTypeMarker"/>
</p:tagLst>
</file>

<file path=ppt/tags/tag7.xml><?xml version="1.0" encoding="utf-8"?>
<p:tagLst xmlns:p="http://schemas.openxmlformats.org/presentationml/2006/main">
  <p:tag name="RAINPROBLEMTYPE" val="ProblemTypeMarker"/>
</p:tagLst>
</file>

<file path=ppt/tags/tag8.xml><?xml version="1.0" encoding="utf-8"?>
<p:tagLst xmlns:p="http://schemas.openxmlformats.org/presentationml/2006/main">
  <p:tag name="RAINPROBLEM" val="ProblemSetting"/>
  <p:tag name="RAINPROBLEMTYPE" val="FillBlank"/>
</p:tagLst>
</file>

<file path=ppt/tags/tag9.xml><?xml version="1.0" encoding="utf-8"?>
<p:tagLst xmlns:p="http://schemas.openxmlformats.org/presentationml/2006/main">
  <p:tag name="RAINPROBLEM" val="FillBlank"/>
  <p:tag name="PROBLEMBLANKKEYWORD" val="填空"/>
  <p:tag name="PROBLEMBLANK" val="[{&quot;num&quot;:1,&quot;caseSensitive&quot;:false,&quot;fuzzyMatch&quot;:false,&quot;Score&quot;:1.0,&quot;answers&quot;:[&quot;1234&quot;]},{&quot;num&quot;:2,&quot;caseSensitive&quot;:false,&quot;fuzzyMatch&quot;:false,&quot;Score&quot;:1.0,&quot;answers&quot;:[&quot;a&quot;]},{&quot;num&quot;:3,&quot;caseSensitive&quot;:false,&quot;fuzzyMatch&quot;:false,&quot;Score&quot;:1.0,&quot;answers&quot;:[&quot;1230.26&quot;]}]"/>
  <p:tag name="PROBLEMSCORE" val="3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4364</Words>
  <Application>WPS 演示</Application>
  <PresentationFormat>宽屏</PresentationFormat>
  <Paragraphs>550</Paragraphs>
  <Slides>28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Microsoft YaHei UI</vt:lpstr>
      <vt:lpstr>Yu Gothic UI</vt:lpstr>
      <vt:lpstr>微软雅黑</vt:lpstr>
      <vt:lpstr>楷体</vt:lpstr>
      <vt:lpstr>隶书</vt:lpstr>
      <vt:lpstr>等线</vt:lpstr>
      <vt:lpstr>Arial Unicode MS</vt:lpstr>
      <vt:lpstr>等线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Jiemin_Xie</dc:creator>
  <cp:lastModifiedBy>cwy</cp:lastModifiedBy>
  <cp:revision>393</cp:revision>
  <dcterms:created xsi:type="dcterms:W3CDTF">2020-08-25T13:07:00Z</dcterms:created>
  <dcterms:modified xsi:type="dcterms:W3CDTF">2025-01-02T05:18:25Z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FB818CA682E04DDAB101DD361AD976AC_13</vt:lpwstr>
  </property>
  <property fmtid="{D5CDD505-2E9C-101B-9397-08002B2CF9AE}" pid="3" name="KSOProductBuildVer">
    <vt:lpwstr>2052-12.1.0.19770</vt:lpwstr>
  </property>
</Properties>
</file>