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10" r:id="rId46"/>
    <p:sldId id="300" r:id="rId47"/>
    <p:sldId id="301" r:id="rId48"/>
    <p:sldId id="302" r:id="rId49"/>
    <p:sldId id="303" r:id="rId50"/>
    <p:sldId id="304" r:id="rId51"/>
    <p:sldId id="305" r:id="rId52"/>
    <p:sldId id="306" r:id="rId53"/>
    <p:sldId id="307" r:id="rId54"/>
    <p:sldId id="308" r:id="rId55"/>
    <p:sldId id="309" r:id="rId56"/>
  </p:sldIdLst>
  <p:sldSz cx="12192000" cy="6858000"/>
  <p:notesSz cx="6858000" cy="9144000"/>
  <p:defaultTex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103" d="100"/>
          <a:sy n="103" d="100"/>
        </p:scale>
        <p:origin x="882" y="5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2021-12-26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sz="3600" b="1" dirty="0">
              <a:solidFill>
                <a:srgbClr val="F2F2F2"/>
              </a:solidFill>
              <a:latin typeface="微软雅黑"/>
              <a:ea typeface="微软雅黑"/>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sz="1800" b="0" i="0" strike="noStrike" spc="0">
                <a:solidFill>
                  <a:srgbClr val="595959"/>
                </a:solidFill>
                <a:latin typeface="微软雅黑"/>
                <a:ea typeface="微软雅黑"/>
              </a:rPr>
              <a:t>生成对抗网络</a:t>
            </a:r>
            <a:r>
              <a:rPr lang="zh-CN" sz="1800" b="0" i="0" strike="noStrike" spc="0">
                <a:solidFill>
                  <a:srgbClr val="D9D9D9"/>
                </a:solidFill>
                <a:latin typeface="微软雅黑"/>
                <a:ea typeface="微软雅黑"/>
              </a:rPr>
              <a:t>存(在缺陷与不足)</a:t>
            </a:r>
          </a:p>
          <a:p>
            <a:r>
              <a:rPr lang="zh-CN" sz="1800" b="0" i="0" strike="noStrike" spc="0">
                <a:solidFill>
                  <a:srgbClr val="595959"/>
                </a:solidFill>
                <a:latin typeface="微软雅黑"/>
                <a:ea typeface="微软雅黑"/>
              </a:rPr>
              <a:t>传统自回归模型</a:t>
            </a:r>
            <a:r>
              <a:rPr lang="zh-CN" sz="1400" b="0" i="0" strike="noStrike" spc="0">
                <a:solidFill>
                  <a:srgbClr val="D9D9D9"/>
                </a:solidFill>
                <a:latin typeface="微软雅黑"/>
                <a:ea typeface="微软雅黑"/>
              </a:rPr>
              <a:t>(与GAN相比，具有明确的密度建模和稳定的训练优势，但是在高维视觉数据上的计算代价很高)</a:t>
            </a:r>
          </a:p>
          <a:p>
            <a:r>
              <a:rPr lang="zh-CN" sz="3200" b="0" i="0" strike="noStrike" spc="0">
                <a:solidFill>
                  <a:srgbClr val="595959"/>
                </a:solidFill>
                <a:latin typeface="微软雅黑"/>
                <a:ea typeface="微软雅黑"/>
              </a:rPr>
              <a:t>VQ-VAE</a:t>
            </a:r>
            <a:r>
              <a:rPr lang="zh-CN" sz="1400" b="0" i="0" strike="noStrike" spc="0">
                <a:solidFill>
                  <a:srgbClr val="D9D9D9"/>
                </a:solidFill>
                <a:latin typeface="微软雅黑"/>
                <a:ea typeface="微软雅黑"/>
              </a:rPr>
              <a:t>（高效和大规模的预训练可以应用于图像的视觉合成任务。虽然取得了巨大的成功，但这样的解决方案仍然有局限性-它们将图像和视频分开处理，并专注于生成其中的任何一个）</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t>https://zhuanlan.zhihu.com/p/79990547</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t>https://zhuanlan.zhihu.com/p/79990547</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t>其中最有影响力的模型包括：InfoGAN将生成器的输入噪声分解为一个噪声和表示真实数据分布的结构化语义特征，用于表示生成数据的不同
特征维度，并使用基于互信息的正则化项用于约束生成器，使 GAN 能够学习解开纠缠的引表示；
PGGAN可以随着训练的进行逐渐增加层数，在训练好的浅层网络权重的基础上逐渐加深网络的深度，使模型能够学习更高分辨率的图像；自注意力生成对抗网络 （ Self-Attention Generative
Adversarial, SAGAN）将注意力机制引入到 GAN 结构中，使模型能够更好的处理图像中大范围、多层次的依赖关系，并在生成器中应用谱归一化方法作为正则项约束生成器参数。</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sz="2600">
                <a:solidFill>
                  <a:srgbClr val="000000"/>
                </a:solidFill>
                <a:latin typeface="FZHTK--GBK1-0"/>
                <a:ea typeface="FZHTK--GBK1-0"/>
              </a:rPr>
              <a:t>《深度对抗视觉生成综述》</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760377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t>https://zhuanlan.zhihu.com/p/79990547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t>https://zhuanlan.zhihu.com/p/442478487</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单击以编辑母版副标题样式</a:t>
            </a:r>
          </a:p>
        </p:txBody>
      </p:sp>
      <p:sp>
        <p:nvSpPr>
          <p:cNvPr id="4" name="日期占位符 3"/>
          <p:cNvSpPr>
            <a:spLocks noGrp="1"/>
          </p:cNvSpPr>
          <p:nvPr>
            <p:ph type="dt" idx="10"/>
          </p:nvPr>
        </p:nvSpPr>
        <p:spPr/>
        <p:txBody>
          <a:bodyPr/>
          <a:lstStyle/>
          <a:p>
            <a:fld id="{694536CA-A6C4-4358-AF93-5CCBD70D248C}" type="datetimeFigureOut">
              <a:rPr lang="en-US" altLang="zh-CN"/>
              <a:t>12/26/2021</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竖排文字占位符 2"/>
          <p:cNvSpPr>
            <a:spLocks noGrp="1"/>
          </p:cNvSpPr>
          <p:nvPr>
            <p:ph type="body" idx="1" hasCustomPrompt="1"/>
          </p:nvPr>
        </p:nvSpPr>
        <p:spPr/>
        <p:txBody>
          <a:bodyPr vert="eaVert"/>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10"/>
          </p:nvPr>
        </p:nvSpPr>
        <p:spPr/>
        <p:txBody>
          <a:bodyPr/>
          <a:lstStyle/>
          <a:p>
            <a:fld id="{694536CA-A6C4-4358-AF93-5CCBD70D248C}" type="datetimeFigureOut">
              <a:rPr lang="en-US" altLang="zh-CN"/>
              <a:t>12/26/2021</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hasCustomPrompt="1"/>
          </p:nvPr>
        </p:nvSpPr>
        <p:spPr>
          <a:xfrm>
            <a:off x="838200" y="365125"/>
            <a:ext cx="7734300" cy="5811838"/>
          </a:xfrm>
        </p:spPr>
        <p:txBody>
          <a:bodyPr vert="eaVert"/>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10"/>
          </p:nvPr>
        </p:nvSpPr>
        <p:spPr/>
        <p:txBody>
          <a:bodyPr/>
          <a:lstStyle/>
          <a:p>
            <a:fld id="{694536CA-A6C4-4358-AF93-5CCBD70D248C}" type="datetimeFigureOut">
              <a:rPr lang="en-US" altLang="zh-CN"/>
              <a:t>12/26/2021</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hasCustomPrompt="1"/>
          </p:nvPr>
        </p:nvSpPr>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10"/>
          </p:nvPr>
        </p:nvSpPr>
        <p:spPr/>
        <p:txBody>
          <a:bodyPr/>
          <a:lstStyle/>
          <a:p>
            <a:fld id="{694536CA-A6C4-4358-AF93-5CCBD70D248C}" type="datetimeFigureOut">
              <a:rPr lang="en-US" altLang="zh-CN"/>
              <a:t>12/26/2021</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编辑母版文本样式</a:t>
            </a:r>
          </a:p>
        </p:txBody>
      </p:sp>
      <p:sp>
        <p:nvSpPr>
          <p:cNvPr id="4" name="日期占位符 3"/>
          <p:cNvSpPr>
            <a:spLocks noGrp="1"/>
          </p:cNvSpPr>
          <p:nvPr>
            <p:ph type="dt" idx="10"/>
          </p:nvPr>
        </p:nvSpPr>
        <p:spPr/>
        <p:txBody>
          <a:bodyPr/>
          <a:lstStyle/>
          <a:p>
            <a:fld id="{694536CA-A6C4-4358-AF93-5CCBD70D248C}" type="datetimeFigureOut">
              <a:rPr lang="en-US" altLang="zh-CN"/>
              <a:t>12/26/2021</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hasCustomPrompt="1"/>
          </p:nvPr>
        </p:nvSpPr>
        <p:spPr>
          <a:xfrm>
            <a:off x="838200" y="1825625"/>
            <a:ext cx="5181600" cy="435133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内容占位符 3"/>
          <p:cNvSpPr>
            <a:spLocks noGrp="1"/>
          </p:cNvSpPr>
          <p:nvPr>
            <p:ph idx="2" hasCustomPrompt="1"/>
          </p:nvPr>
        </p:nvSpPr>
        <p:spPr>
          <a:xfrm>
            <a:off x="6172200" y="1825625"/>
            <a:ext cx="5181600" cy="435133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5" name="日期占位符 4"/>
          <p:cNvSpPr>
            <a:spLocks noGrp="1"/>
          </p:cNvSpPr>
          <p:nvPr>
            <p:ph type="dt" idx="10"/>
          </p:nvPr>
        </p:nvSpPr>
        <p:spPr/>
        <p:txBody>
          <a:bodyPr/>
          <a:lstStyle/>
          <a:p>
            <a:fld id="{694536CA-A6C4-4358-AF93-5CCBD70D248C}" type="datetimeFigureOut">
              <a:rPr lang="en-US" altLang="zh-CN"/>
              <a:t>12/26/2021</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4" name="内容占位符 3"/>
          <p:cNvSpPr>
            <a:spLocks noGrp="1"/>
          </p:cNvSpPr>
          <p:nvPr>
            <p:ph idx="2" hasCustomPrompt="1"/>
          </p:nvPr>
        </p:nvSpPr>
        <p:spPr>
          <a:xfrm>
            <a:off x="839788" y="2505075"/>
            <a:ext cx="5157787"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5" name="文本占位符 4"/>
          <p:cNvSpPr>
            <a:spLocks noGrp="1"/>
          </p:cNvSpPr>
          <p:nvPr>
            <p:ph type="body" idx="3" hasCustomPrompt="1"/>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6" name="内容占位符 5"/>
          <p:cNvSpPr>
            <a:spLocks noGrp="1"/>
          </p:cNvSpPr>
          <p:nvPr>
            <p:ph idx="4" hasCustomPrompt="1"/>
          </p:nvPr>
        </p:nvSpPr>
        <p:spPr>
          <a:xfrm>
            <a:off x="6172200" y="2505075"/>
            <a:ext cx="5183188"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7" name="日期占位符 6"/>
          <p:cNvSpPr>
            <a:spLocks noGrp="1"/>
          </p:cNvSpPr>
          <p:nvPr>
            <p:ph type="dt" idx="10"/>
          </p:nvPr>
        </p:nvSpPr>
        <p:spPr/>
        <p:txBody>
          <a:bodyPr/>
          <a:lstStyle/>
          <a:p>
            <a:fld id="{694536CA-A6C4-4358-AF93-5CCBD70D248C}" type="datetimeFigureOut">
              <a:rPr lang="en-US" altLang="zh-CN"/>
              <a:t>12/26/2021</a:t>
            </a:fld>
            <a:endParaRPr lang="zh-CN"/>
          </a:p>
        </p:txBody>
      </p:sp>
      <p:sp>
        <p:nvSpPr>
          <p:cNvPr id="8" name="页脚占位符 7"/>
          <p:cNvSpPr>
            <a:spLocks noGrp="1"/>
          </p:cNvSpPr>
          <p:nvPr>
            <p:ph type="ftr" idx="11"/>
          </p:nvPr>
        </p:nvSpPr>
        <p:spPr/>
        <p:txBody>
          <a:bodyPr/>
          <a:lstStyle/>
          <a:p>
            <a:endParaRPr lang="zh-CN"/>
          </a:p>
        </p:txBody>
      </p:sp>
      <p:sp>
        <p:nvSpPr>
          <p:cNvPr id="9" name="灯片编号占位符 8"/>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日期占位符 2"/>
          <p:cNvSpPr>
            <a:spLocks noGrp="1"/>
          </p:cNvSpPr>
          <p:nvPr>
            <p:ph type="dt" idx="10"/>
          </p:nvPr>
        </p:nvSpPr>
        <p:spPr/>
        <p:txBody>
          <a:bodyPr/>
          <a:lstStyle/>
          <a:p>
            <a:fld id="{694536CA-A6C4-4358-AF93-5CCBD70D248C}" type="datetimeFigureOut">
              <a:rPr lang="en-US" altLang="zh-CN"/>
              <a:t>12/26/2021</a:t>
            </a:fld>
            <a:endParaRPr lang="zh-CN"/>
          </a:p>
        </p:txBody>
      </p:sp>
      <p:sp>
        <p:nvSpPr>
          <p:cNvPr id="4" name="页脚占位符 3"/>
          <p:cNvSpPr>
            <a:spLocks noGrp="1"/>
          </p:cNvSpPr>
          <p:nvPr>
            <p:ph type="ftr" idx="11"/>
          </p:nvPr>
        </p:nvSpPr>
        <p:spPr/>
        <p:txBody>
          <a:bodyPr/>
          <a:lstStyle/>
          <a:p>
            <a:endParaRPr lang="zh-CN"/>
          </a:p>
        </p:txBody>
      </p:sp>
      <p:sp>
        <p:nvSpPr>
          <p:cNvPr id="5" name="灯片编号占位符 4"/>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p:txBody>
          <a:bodyPr/>
          <a:lstStyle/>
          <a:p>
            <a:fld id="{694536CA-A6C4-4358-AF93-5CCBD70D248C}" type="datetimeFigureOut">
              <a:rPr lang="en-US" altLang="zh-CN"/>
              <a:t>12/26/2021</a:t>
            </a:fld>
            <a:endParaRPr lang="zh-CN"/>
          </a:p>
        </p:txBody>
      </p:sp>
      <p:sp>
        <p:nvSpPr>
          <p:cNvPr id="3" name="页脚占位符 2"/>
          <p:cNvSpPr>
            <a:spLocks noGrp="1"/>
          </p:cNvSpPr>
          <p:nvPr>
            <p:ph type="ftr" idx="11"/>
          </p:nvPr>
        </p:nvSpPr>
        <p:spPr/>
        <p:txBody>
          <a:bodyPr/>
          <a:lstStyle/>
          <a:p>
            <a:endParaRPr lang="zh-CN"/>
          </a:p>
        </p:txBody>
      </p:sp>
      <p:sp>
        <p:nvSpPr>
          <p:cNvPr id="4" name="灯片编号占位符 3"/>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文本占位符 3"/>
          <p:cNvSpPr>
            <a:spLocks noGrp="1"/>
          </p:cNvSpPr>
          <p:nvPr>
            <p:ph type="body" idx="2" hasCustomPrompt="1"/>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
        <p:nvSpPr>
          <p:cNvPr id="5" name="日期占位符 4"/>
          <p:cNvSpPr>
            <a:spLocks noGrp="1"/>
          </p:cNvSpPr>
          <p:nvPr>
            <p:ph type="dt" idx="10"/>
          </p:nvPr>
        </p:nvSpPr>
        <p:spPr/>
        <p:txBody>
          <a:bodyPr/>
          <a:lstStyle/>
          <a:p>
            <a:fld id="{694536CA-A6C4-4358-AF93-5CCBD70D248C}" type="datetimeFigureOut">
              <a:rPr lang="en-US" altLang="zh-CN"/>
              <a:t>12/26/2021</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hasCustomPrompt="1"/>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
        <p:nvSpPr>
          <p:cNvPr id="5" name="日期占位符 4"/>
          <p:cNvSpPr>
            <a:spLocks noGrp="1"/>
          </p:cNvSpPr>
          <p:nvPr>
            <p:ph type="dt" idx="10"/>
          </p:nvPr>
        </p:nvSpPr>
        <p:spPr/>
        <p:txBody>
          <a:bodyPr/>
          <a:lstStyle/>
          <a:p>
            <a:fld id="{694536CA-A6C4-4358-AF93-5CCBD70D248C}" type="datetimeFigureOut">
              <a:rPr lang="en-US" altLang="zh-CN"/>
              <a:t>12/26/2021</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A8537B7A-7510-410A-AA53-45D600DA0276}" type="slidenum">
              <a:rPr lang="en-US" altLang="zh-CN"/>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defRPr>
            </a:lvl1pPr>
          </a:lstStyle>
          <a:p>
            <a:fld id="{694536CA-A6C4-4358-AF93-5CCBD70D248C}" type="datetimeFigureOut">
              <a:rPr lang="en-US" altLang="zh-CN"/>
              <a:t>12/26/2021</a:t>
            </a:fld>
            <a:endParaRPr lang="zh-CN"/>
          </a:p>
        </p:txBody>
      </p:sp>
      <p:sp>
        <p:nvSpPr>
          <p:cNvPr id="5"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defRPr>
            </a:lvl1pPr>
          </a:lstStyle>
          <a:p>
            <a:endParaRPr lang="zh-CN"/>
          </a:p>
        </p:txBody>
      </p:sp>
      <p:sp>
        <p:nvSpPr>
          <p:cNvPr id="6"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8537B7A-7510-410A-AA53-45D600DA0276}" type="slidenum">
              <a:rPr lang="en-US" altLang="zh-CN"/>
              <a:t>‹#›</a:t>
            </a:fld>
            <a:endParaRPr lang="zh-CN"/>
          </a:p>
        </p:txBody>
      </p:sp>
      <p:sp>
        <p:nvSpPr>
          <p:cNvPr id="7" name="矩形 6"/>
          <p:cNvSpPr/>
          <p:nvPr/>
        </p:nvSpPr>
        <p:spPr>
          <a:xfrm>
            <a:off x="0" y="0"/>
            <a:ext cx="12192000" cy="6858000"/>
          </a:xfrm>
          <a:prstGeom prst="rect">
            <a:avLst/>
          </a:prstGeom>
          <a:solidFill>
            <a:schemeClr val="bg1">
              <a:lumMod val="95000"/>
            </a:schemeClr>
          </a:solidFill>
          <a:ln>
            <a:noFill/>
          </a:ln>
        </p:spPr>
        <p:txBody>
          <a:bodyPr anchor="ctr"/>
          <a:lstStyle/>
          <a:p>
            <a:pPr algn="ctr"/>
            <a:endParaRPr lang="zh-CN">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lvl="0" algn="l" defTabSz="914400">
        <a:lnSpc>
          <a:spcPct val="90000"/>
        </a:lnSpc>
        <a:spcBef>
          <a:spcPct val="0"/>
        </a:spcBef>
        <a:buNone/>
        <a:defRPr sz="4400" kern="1200">
          <a:solidFill>
            <a:schemeClr val="tx1"/>
          </a:solidFill>
          <a:latin typeface="等线 Light"/>
          <a:ea typeface="等线 Light"/>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等线"/>
          <a:ea typeface="等线"/>
        </a:defRPr>
      </a:lvl1pPr>
      <a:lvl2pPr marL="685800" lvl="1" indent="-228600" algn="l" defTabSz="914400">
        <a:lnSpc>
          <a:spcPct val="90000"/>
        </a:lnSpc>
        <a:spcBef>
          <a:spcPts val="500"/>
        </a:spcBef>
        <a:buFont typeface="Arial" charset="0"/>
        <a:buChar char="•"/>
        <a:defRPr sz="2400" kern="1200">
          <a:solidFill>
            <a:schemeClr val="tx1"/>
          </a:solidFill>
          <a:latin typeface="等线"/>
          <a:ea typeface="等线"/>
        </a:defRPr>
      </a:lvl2pPr>
      <a:lvl3pPr marL="1143000" lvl="2" indent="-228600" algn="l" defTabSz="914400">
        <a:lnSpc>
          <a:spcPct val="90000"/>
        </a:lnSpc>
        <a:spcBef>
          <a:spcPts val="500"/>
        </a:spcBef>
        <a:buFont typeface="Arial" charset="0"/>
        <a:buChar char="•"/>
        <a:defRPr sz="2000" kern="1200">
          <a:solidFill>
            <a:schemeClr val="tx1"/>
          </a:solidFill>
          <a:latin typeface="等线"/>
          <a:ea typeface="等线"/>
        </a:defRPr>
      </a:lvl3pPr>
      <a:lvl4pPr marL="1600200" lvl="3" indent="-228600" algn="l" defTabSz="914400">
        <a:lnSpc>
          <a:spcPct val="90000"/>
        </a:lnSpc>
        <a:spcBef>
          <a:spcPts val="500"/>
        </a:spcBef>
        <a:buFont typeface="Arial" charset="0"/>
        <a:buChar char="•"/>
        <a:defRPr sz="1800" kern="1200">
          <a:solidFill>
            <a:schemeClr val="tx1"/>
          </a:solidFill>
          <a:latin typeface="等线"/>
          <a:ea typeface="等线"/>
        </a:defRPr>
      </a:lvl4pPr>
      <a:lvl5pPr marL="2057400" lvl="4" indent="-228600" algn="l" defTabSz="914400">
        <a:lnSpc>
          <a:spcPct val="90000"/>
        </a:lnSpc>
        <a:spcBef>
          <a:spcPts val="500"/>
        </a:spcBef>
        <a:buFont typeface="Arial" charset="0"/>
        <a:buChar char="•"/>
        <a:defRPr sz="1800" kern="1200">
          <a:solidFill>
            <a:schemeClr val="tx1"/>
          </a:solidFill>
          <a:latin typeface="等线"/>
          <a:ea typeface="等线"/>
        </a:defRPr>
      </a:lvl5pPr>
      <a:lvl6pPr marL="2514600" lvl="5" indent="-228600" algn="l" defTabSz="914400">
        <a:lnSpc>
          <a:spcPct val="90000"/>
        </a:lnSpc>
        <a:spcBef>
          <a:spcPts val="500"/>
        </a:spcBef>
        <a:buFont typeface="Arial" charset="0"/>
        <a:buChar char="•"/>
        <a:defRPr sz="1800" kern="1200">
          <a:solidFill>
            <a:schemeClr val="tx1"/>
          </a:solidFill>
          <a:latin typeface="等线"/>
          <a:ea typeface="等线"/>
        </a:defRPr>
      </a:lvl6pPr>
      <a:lvl7pPr marL="2971800" lvl="6" indent="-228600" algn="l" defTabSz="914400">
        <a:lnSpc>
          <a:spcPct val="90000"/>
        </a:lnSpc>
        <a:spcBef>
          <a:spcPts val="500"/>
        </a:spcBef>
        <a:buFont typeface="Arial" charset="0"/>
        <a:buChar char="•"/>
        <a:defRPr sz="1800" kern="1200">
          <a:solidFill>
            <a:schemeClr val="tx1"/>
          </a:solidFill>
          <a:latin typeface="等线"/>
          <a:ea typeface="等线"/>
        </a:defRPr>
      </a:lvl7pPr>
      <a:lvl8pPr marL="3429000" lvl="7" indent="-228600" algn="l" defTabSz="914400">
        <a:lnSpc>
          <a:spcPct val="90000"/>
        </a:lnSpc>
        <a:spcBef>
          <a:spcPts val="500"/>
        </a:spcBef>
        <a:buFont typeface="Arial" charset="0"/>
        <a:buChar char="•"/>
        <a:defRPr sz="1800" kern="1200">
          <a:solidFill>
            <a:schemeClr val="tx1"/>
          </a:solidFill>
          <a:latin typeface="等线"/>
          <a:ea typeface="等线"/>
        </a:defRPr>
      </a:lvl8pPr>
      <a:lvl9pPr marL="3886200" lvl="8" indent="-228600" algn="l" defTabSz="914400">
        <a:lnSpc>
          <a:spcPct val="90000"/>
        </a:lnSpc>
        <a:spcBef>
          <a:spcPts val="500"/>
        </a:spcBef>
        <a:buFont typeface="Arial" charset="0"/>
        <a:buChar char="•"/>
        <a:defRPr sz="1800" kern="1200">
          <a:solidFill>
            <a:schemeClr val="tx1"/>
          </a:solidFill>
          <a:latin typeface="等线"/>
          <a:ea typeface="等线"/>
        </a:defRPr>
      </a:lvl9pPr>
    </p:bodyStyle>
    <p:other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5.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5.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9.sv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53.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59.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65.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svg"/></Relationships>
</file>

<file path=ppt/slides/_rels/slide3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t="21604" b="46967"/>
          <a:stretch/>
        </p:blipFill>
        <p:spPr>
          <a:xfrm>
            <a:off x="0" y="2176476"/>
            <a:ext cx="12209296" cy="2877923"/>
          </a:xfrm>
          <a:prstGeom prst="rect">
            <a:avLst/>
          </a:prstGeom>
        </p:spPr>
      </p:pic>
      <p:sp>
        <p:nvSpPr>
          <p:cNvPr id="8" name="矩形 7"/>
          <p:cNvSpPr/>
          <p:nvPr/>
        </p:nvSpPr>
        <p:spPr>
          <a:xfrm>
            <a:off x="0" y="2176477"/>
            <a:ext cx="12192000" cy="2877922"/>
          </a:xfrm>
          <a:prstGeom prst="rect">
            <a:avLst/>
          </a:prstGeom>
          <a:gradFill>
            <a:gsLst>
              <a:gs pos="0">
                <a:srgbClr val="014723"/>
              </a:gs>
              <a:gs pos="59000">
                <a:srgbClr val="014723">
                  <a:alpha val="60000"/>
                </a:srgbClr>
              </a:gs>
              <a:gs pos="100000">
                <a:srgbClr val="014723">
                  <a:alpha val="10000"/>
                </a:srgbClr>
              </a:gs>
            </a:gsLst>
            <a:lin ang="10800000" scaled="1"/>
          </a:gradFill>
          <a:ln>
            <a:noFill/>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294863" y="3405043"/>
            <a:ext cx="9522073" cy="707886"/>
          </a:xfrm>
          <a:prstGeom prst="rect">
            <a:avLst/>
          </a:prstGeom>
          <a:noFill/>
        </p:spPr>
        <p:txBody>
          <a:bodyPr wrap="square">
            <a:spAutoFit/>
          </a:bodyPr>
          <a:lstStyle/>
          <a:p>
            <a:pPr algn="ctr"/>
            <a:r>
              <a:rPr lang="zh-CN" sz="2000" b="1" dirty="0">
                <a:solidFill>
                  <a:srgbClr val="FFFF00"/>
                </a:solidFill>
                <a:latin typeface="微软雅黑" panose="020B0503020204020204" pitchFamily="34" charset="-122"/>
                <a:ea typeface="微软雅黑" panose="020B0503020204020204" pitchFamily="34" charset="-122"/>
              </a:rPr>
              <a:t>N</a:t>
            </a:r>
            <a:r>
              <a:rPr lang="zh-CN" sz="2000" b="1" dirty="0">
                <a:solidFill>
                  <a:srgbClr val="FF9900"/>
                </a:solidFill>
                <a:latin typeface="微软雅黑" panose="020B0503020204020204" pitchFamily="34" charset="-122"/>
                <a:ea typeface="微软雅黑" panose="020B0503020204020204" pitchFamily="34" charset="-122"/>
              </a:rPr>
              <a:t>Ü</a:t>
            </a:r>
            <a:r>
              <a:rPr lang="zh-CN" sz="2000" b="1" dirty="0">
                <a:solidFill>
                  <a:srgbClr val="98FA1C"/>
                </a:solidFill>
                <a:latin typeface="微软雅黑" panose="020B0503020204020204" pitchFamily="34" charset="-122"/>
                <a:ea typeface="微软雅黑" panose="020B0503020204020204" pitchFamily="34" charset="-122"/>
              </a:rPr>
              <a:t>W</a:t>
            </a:r>
            <a:r>
              <a:rPr lang="zh-CN" sz="2000" b="1" dirty="0">
                <a:solidFill>
                  <a:srgbClr val="6CDEFF"/>
                </a:solidFill>
                <a:latin typeface="微软雅黑" panose="020B0503020204020204" pitchFamily="34" charset="-122"/>
                <a:ea typeface="微软雅黑" panose="020B0503020204020204" pitchFamily="34" charset="-122"/>
              </a:rPr>
              <a:t>A</a:t>
            </a:r>
            <a:r>
              <a:rPr lang="zh-CN" sz="2000" b="1" dirty="0">
                <a:solidFill>
                  <a:srgbClr val="F2F2F2"/>
                </a:solidFill>
                <a:latin typeface="微软雅黑" panose="020B0503020204020204" pitchFamily="34" charset="-122"/>
                <a:ea typeface="微软雅黑" panose="020B0503020204020204" pitchFamily="34" charset="-122"/>
              </a:rPr>
              <a:t>: Visual Synthesis Pre-training for </a:t>
            </a:r>
            <a:endParaRPr lang="en-US" altLang="zh-CN" sz="2000" b="1" dirty="0">
              <a:solidFill>
                <a:srgbClr val="F2F2F2"/>
              </a:solidFill>
              <a:latin typeface="微软雅黑" panose="020B0503020204020204" pitchFamily="34" charset="-122"/>
              <a:ea typeface="微软雅黑" panose="020B0503020204020204" pitchFamily="34" charset="-122"/>
            </a:endParaRPr>
          </a:p>
          <a:p>
            <a:pPr algn="ctr"/>
            <a:r>
              <a:rPr lang="zh-CN" sz="2000" b="1" dirty="0">
                <a:solidFill>
                  <a:srgbClr val="FFFF00"/>
                </a:solidFill>
                <a:latin typeface="微软雅黑" panose="020B0503020204020204" pitchFamily="34" charset="-122"/>
                <a:ea typeface="微软雅黑" panose="020B0503020204020204" pitchFamily="34" charset="-122"/>
              </a:rPr>
              <a:t>N</a:t>
            </a:r>
            <a:r>
              <a:rPr lang="zh-CN" sz="2000" b="1" dirty="0">
                <a:solidFill>
                  <a:srgbClr val="F2F2F2"/>
                </a:solidFill>
                <a:latin typeface="微软雅黑" panose="020B0503020204020204" pitchFamily="34" charset="-122"/>
                <a:ea typeface="微软雅黑" panose="020B0503020204020204" pitchFamily="34" charset="-122"/>
              </a:rPr>
              <a:t>eural vis</a:t>
            </a:r>
            <a:r>
              <a:rPr lang="zh-CN" sz="2000" b="1" dirty="0">
                <a:solidFill>
                  <a:srgbClr val="FF9900"/>
                </a:solidFill>
                <a:latin typeface="微软雅黑" panose="020B0503020204020204" pitchFamily="34" charset="-122"/>
                <a:ea typeface="微软雅黑" panose="020B0503020204020204" pitchFamily="34" charset="-122"/>
              </a:rPr>
              <a:t>U</a:t>
            </a:r>
            <a:r>
              <a:rPr lang="zh-CN" sz="2000" b="1" dirty="0">
                <a:solidFill>
                  <a:srgbClr val="F2F2F2"/>
                </a:solidFill>
                <a:latin typeface="微软雅黑" panose="020B0503020204020204" pitchFamily="34" charset="-122"/>
                <a:ea typeface="微软雅黑" panose="020B0503020204020204" pitchFamily="34" charset="-122"/>
              </a:rPr>
              <a:t>al </a:t>
            </a:r>
            <a:r>
              <a:rPr lang="zh-CN" sz="2000" b="1" dirty="0">
                <a:solidFill>
                  <a:srgbClr val="98FA1C"/>
                </a:solidFill>
                <a:latin typeface="微软雅黑" panose="020B0503020204020204" pitchFamily="34" charset="-122"/>
                <a:ea typeface="微软雅黑" panose="020B0503020204020204" pitchFamily="34" charset="-122"/>
              </a:rPr>
              <a:t>W</a:t>
            </a:r>
            <a:r>
              <a:rPr lang="zh-CN" sz="2000" b="1" dirty="0">
                <a:solidFill>
                  <a:srgbClr val="F2F2F2"/>
                </a:solidFill>
                <a:latin typeface="微软雅黑" panose="020B0503020204020204" pitchFamily="34" charset="-122"/>
                <a:ea typeface="微软雅黑" panose="020B0503020204020204" pitchFamily="34" charset="-122"/>
              </a:rPr>
              <a:t>orld cre</a:t>
            </a:r>
            <a:r>
              <a:rPr lang="zh-CN" sz="2000" b="1" dirty="0">
                <a:solidFill>
                  <a:srgbClr val="6CDEFF"/>
                </a:solidFill>
                <a:latin typeface="微软雅黑" panose="020B0503020204020204" pitchFamily="34" charset="-122"/>
                <a:ea typeface="微软雅黑" panose="020B0503020204020204" pitchFamily="34" charset="-122"/>
              </a:rPr>
              <a:t>A</a:t>
            </a:r>
            <a:r>
              <a:rPr lang="zh-CN" sz="2000" b="1" dirty="0">
                <a:solidFill>
                  <a:srgbClr val="F2F2F2"/>
                </a:solidFill>
                <a:latin typeface="微软雅黑" panose="020B0503020204020204" pitchFamily="34" charset="-122"/>
                <a:ea typeface="微软雅黑" panose="020B0503020204020204" pitchFamily="34" charset="-122"/>
              </a:rPr>
              <a:t>tion</a:t>
            </a:r>
          </a:p>
        </p:txBody>
      </p:sp>
      <p:sp>
        <p:nvSpPr>
          <p:cNvPr id="16" name="TextBox 10"/>
          <p:cNvSpPr txBox="1"/>
          <p:nvPr/>
        </p:nvSpPr>
        <p:spPr>
          <a:xfrm>
            <a:off x="2525706" y="3990096"/>
            <a:ext cx="7060388" cy="523196"/>
          </a:xfrm>
          <a:prstGeom prst="rect">
            <a:avLst/>
          </a:prstGeom>
          <a:noFill/>
        </p:spPr>
        <p:txBody>
          <a:bodyPr wrap="square" lIns="91416" tIns="45708" rIns="91416" bIns="45708">
            <a:spAutoFit/>
          </a:bodyPr>
          <a:lstStyle>
            <a:lvl1pPr lvl="0">
              <a:defRPr sz="2000">
                <a:solidFill>
                  <a:schemeClr val="bg1"/>
                </a:solidFill>
                <a:latin typeface="微软雅黑"/>
                <a:ea typeface="微软雅黑"/>
              </a:defRPr>
            </a:lvl1pPr>
          </a:lstStyle>
          <a:p>
            <a:pPr algn="ctr"/>
            <a:r>
              <a:rPr lang="zh-CN" sz="2800">
                <a:solidFill>
                  <a:srgbClr val="F2F2F2"/>
                </a:solidFill>
                <a:latin typeface="微软雅黑" panose="020B0503020204020204" pitchFamily="34" charset="-122"/>
                <a:ea typeface="微软雅黑" panose="020B0503020204020204" pitchFamily="34" charset="-122"/>
              </a:rPr>
              <a:t>中山大学智能工程学院</a:t>
            </a:r>
            <a:endParaRPr lang="en-US" sz="2800">
              <a:solidFill>
                <a:srgbClr val="F2F2F2"/>
              </a:solidFill>
              <a:latin typeface="微软雅黑" panose="020B0503020204020204" pitchFamily="34" charset="-122"/>
              <a:ea typeface="微软雅黑" panose="020B0503020204020204" pitchFamily="34" charset="-122"/>
            </a:endParaRPr>
          </a:p>
        </p:txBody>
      </p:sp>
      <p:sp>
        <p:nvSpPr>
          <p:cNvPr id="13" name="TextBox 6"/>
          <p:cNvSpPr txBox="1"/>
          <p:nvPr/>
        </p:nvSpPr>
        <p:spPr>
          <a:xfrm>
            <a:off x="2343972" y="5596633"/>
            <a:ext cx="4801266" cy="400085"/>
          </a:xfrm>
          <a:prstGeom prst="rect">
            <a:avLst/>
          </a:prstGeom>
          <a:noFill/>
        </p:spPr>
        <p:txBody>
          <a:bodyPr wrap="none" lIns="91416" tIns="45708" rIns="91416" bIns="45708">
            <a:spAutoFit/>
          </a:bodyPr>
          <a:lstStyle>
            <a:lvl1pPr lvl="0">
              <a:defRPr sz="2000">
                <a:solidFill>
                  <a:schemeClr val="accent2"/>
                </a:solidFill>
                <a:latin typeface="等线"/>
                <a:ea typeface="等线"/>
              </a:defRPr>
            </a:lvl1pPr>
          </a:lstStyle>
          <a:p>
            <a:pPr algn="ctr"/>
            <a:r>
              <a:rPr lang="zh-CN" b="1" dirty="0">
                <a:solidFill>
                  <a:srgbClr val="014723"/>
                </a:solidFill>
                <a:latin typeface="微软雅黑" panose="020B0503020204020204" pitchFamily="34" charset="-122"/>
                <a:ea typeface="微软雅黑" panose="020B0503020204020204" pitchFamily="34" charset="-122"/>
              </a:rPr>
              <a:t>方桂安，唐迅，凌海涛，张书戬，潘嘉雯</a:t>
            </a:r>
          </a:p>
        </p:txBody>
      </p:sp>
      <p:sp>
        <p:nvSpPr>
          <p:cNvPr id="14" name="TextBox 7"/>
          <p:cNvSpPr txBox="1"/>
          <p:nvPr/>
        </p:nvSpPr>
        <p:spPr>
          <a:xfrm>
            <a:off x="8274668" y="5596633"/>
            <a:ext cx="2236461" cy="400085"/>
          </a:xfrm>
          <a:prstGeom prst="rect">
            <a:avLst/>
          </a:prstGeom>
          <a:noFill/>
        </p:spPr>
        <p:txBody>
          <a:bodyPr wrap="none" lIns="91416" tIns="45708" rIns="91416" bIns="45708">
            <a:spAutoFit/>
          </a:bodyPr>
          <a:lstStyle/>
          <a:p>
            <a:pPr algn="ctr"/>
            <a:r>
              <a:rPr lang="zh-CN" sz="2000" b="1" dirty="0">
                <a:solidFill>
                  <a:srgbClr val="014723"/>
                </a:solidFill>
                <a:latin typeface="微软雅黑" panose="020B0503020204020204" pitchFamily="34" charset="-122"/>
                <a:ea typeface="微软雅黑" panose="020B0503020204020204" pitchFamily="34" charset="-122"/>
              </a:rPr>
              <a:t>指导老师</a:t>
            </a:r>
            <a:r>
              <a:rPr lang="zh-CN" sz="2000" dirty="0">
                <a:solidFill>
                  <a:srgbClr val="014723"/>
                </a:solidFill>
                <a:latin typeface="微软雅黑" panose="020B0503020204020204" pitchFamily="34" charset="-122"/>
                <a:ea typeface="微软雅黑" panose="020B0503020204020204" pitchFamily="34" charset="-122"/>
              </a:rPr>
              <a:t>：刘梦源</a:t>
            </a:r>
          </a:p>
        </p:txBody>
      </p:sp>
      <p:sp>
        <p:nvSpPr>
          <p:cNvPr id="11" name="Freeform 7"/>
          <p:cNvSpPr>
            <a:spLocks noChangeAspect="1" noEditPoints="1"/>
          </p:cNvSpPr>
          <p:nvPr/>
        </p:nvSpPr>
        <p:spPr>
          <a:xfrm>
            <a:off x="1711626" y="5560362"/>
            <a:ext cx="462900" cy="466244"/>
          </a:xfrm>
          <a:custGeom>
            <a:avLst/>
            <a:gdLst/>
            <a:ahLst/>
            <a:cxnLst/>
            <a:rect l="0" t="0" r="r" b="b"/>
            <a:pathLst>
              <a:path w="462900" h="466244">
                <a:moveTo>
                  <a:pt x="338470" y="237501"/>
                </a:moveTo>
                <a:lnTo>
                  <a:pt x="338470" y="174648"/>
                </a:lnTo>
                <a:cubicBezTo>
                  <a:pt x="338470" y="156617"/>
                  <a:pt x="309795" y="156617"/>
                  <a:pt x="309795" y="174648"/>
                </a:cubicBezTo>
                <a:lnTo>
                  <a:pt x="309795" y="237501"/>
                </a:lnTo>
                <a:cubicBezTo>
                  <a:pt x="309795" y="279746"/>
                  <a:pt x="275487" y="314264"/>
                  <a:pt x="233498" y="314264"/>
                </a:cubicBezTo>
                <a:cubicBezTo>
                  <a:pt x="232986" y="314264"/>
                  <a:pt x="232474" y="314264"/>
                  <a:pt x="231962" y="314264"/>
                </a:cubicBezTo>
                <a:lnTo>
                  <a:pt x="231450" y="314264"/>
                </a:lnTo>
                <a:lnTo>
                  <a:pt x="230938" y="314264"/>
                </a:lnTo>
                <a:cubicBezTo>
                  <a:pt x="230426" y="314264"/>
                  <a:pt x="229914" y="314264"/>
                  <a:pt x="229402" y="314264"/>
                </a:cubicBezTo>
                <a:cubicBezTo>
                  <a:pt x="187413" y="314264"/>
                  <a:pt x="153105" y="279746"/>
                  <a:pt x="153105" y="237501"/>
                </a:cubicBezTo>
                <a:lnTo>
                  <a:pt x="153105" y="174648"/>
                </a:lnTo>
                <a:cubicBezTo>
                  <a:pt x="153105" y="156617"/>
                  <a:pt x="124942" y="156617"/>
                  <a:pt x="124942" y="174648"/>
                </a:cubicBezTo>
                <a:cubicBezTo>
                  <a:pt x="124942" y="182891"/>
                  <a:pt x="124942" y="237501"/>
                  <a:pt x="124942" y="237501"/>
                </a:cubicBezTo>
                <a:cubicBezTo>
                  <a:pt x="124942" y="290565"/>
                  <a:pt x="163858" y="334871"/>
                  <a:pt x="214552" y="342084"/>
                </a:cubicBezTo>
                <a:lnTo>
                  <a:pt x="214552" y="387420"/>
                </a:lnTo>
                <a:lnTo>
                  <a:pt x="151057" y="405452"/>
                </a:lnTo>
                <a:lnTo>
                  <a:pt x="312355" y="405452"/>
                </a:lnTo>
                <a:lnTo>
                  <a:pt x="247836" y="386905"/>
                </a:lnTo>
                <a:lnTo>
                  <a:pt x="247836" y="342084"/>
                </a:lnTo>
                <a:cubicBezTo>
                  <a:pt x="299042" y="334871"/>
                  <a:pt x="338470" y="290565"/>
                  <a:pt x="338470" y="237501"/>
                </a:cubicBezTo>
                <a:close/>
                <a:moveTo>
                  <a:pt x="230426" y="287474"/>
                </a:moveTo>
                <a:cubicBezTo>
                  <a:pt x="230938" y="287474"/>
                  <a:pt x="230938" y="287474"/>
                  <a:pt x="231450" y="287474"/>
                </a:cubicBezTo>
                <a:cubicBezTo>
                  <a:pt x="231962" y="287474"/>
                  <a:pt x="231962" y="287474"/>
                  <a:pt x="232474" y="287474"/>
                </a:cubicBezTo>
                <a:cubicBezTo>
                  <a:pt x="260637" y="287474"/>
                  <a:pt x="283680" y="264806"/>
                  <a:pt x="283680" y="236471"/>
                </a:cubicBezTo>
                <a:lnTo>
                  <a:pt x="283680" y="112311"/>
                </a:lnTo>
                <a:cubicBezTo>
                  <a:pt x="283680" y="83975"/>
                  <a:pt x="260637" y="60792"/>
                  <a:pt x="232474" y="60792"/>
                </a:cubicBezTo>
                <a:cubicBezTo>
                  <a:pt x="231962" y="60792"/>
                  <a:pt x="231962" y="60792"/>
                  <a:pt x="231450" y="60792"/>
                </a:cubicBezTo>
                <a:cubicBezTo>
                  <a:pt x="231450" y="60792"/>
                  <a:pt x="230938" y="60792"/>
                  <a:pt x="230426" y="60792"/>
                </a:cubicBezTo>
                <a:cubicBezTo>
                  <a:pt x="202263" y="60792"/>
                  <a:pt x="179732" y="83975"/>
                  <a:pt x="179732" y="112311"/>
                </a:cubicBezTo>
                <a:lnTo>
                  <a:pt x="179732" y="236471"/>
                </a:lnTo>
                <a:cubicBezTo>
                  <a:pt x="179732" y="264806"/>
                  <a:pt x="202263" y="287474"/>
                  <a:pt x="230426" y="287474"/>
                </a:cubicBezTo>
                <a:close/>
                <a:moveTo>
                  <a:pt x="231450" y="0"/>
                </a:moveTo>
                <a:cubicBezTo>
                  <a:pt x="359464" y="0"/>
                  <a:pt x="462900" y="104583"/>
                  <a:pt x="462900" y="233380"/>
                </a:cubicBezTo>
                <a:cubicBezTo>
                  <a:pt x="462900" y="361661"/>
                  <a:pt x="359464" y="466244"/>
                  <a:pt x="231450" y="466244"/>
                </a:cubicBezTo>
                <a:cubicBezTo>
                  <a:pt x="103436" y="466244"/>
                  <a:pt x="0" y="361661"/>
                  <a:pt x="0" y="233380"/>
                </a:cubicBezTo>
                <a:cubicBezTo>
                  <a:pt x="0" y="104583"/>
                  <a:pt x="103436" y="0"/>
                  <a:pt x="231450" y="0"/>
                </a:cubicBezTo>
                <a:close/>
              </a:path>
            </a:pathLst>
          </a:custGeom>
          <a:solidFill>
            <a:srgbClr val="014723"/>
          </a:solidFill>
          <a:ln>
            <a:noFill/>
          </a:ln>
        </p:spPr>
        <p:txBody>
          <a:bodyPr vert="horz" wrap="square" lIns="91416" tIns="45708" rIns="91416" bIns="45708" numCol="1" anchor="t" anchorCtr="0"/>
          <a:lstStyle/>
          <a:p>
            <a:pPr algn="ctr"/>
            <a:endParaRPr lang="zh-CN">
              <a:solidFill>
                <a:srgbClr val="C00000"/>
              </a:solidFill>
              <a:latin typeface="微软雅黑" panose="020B0503020204020204" pitchFamily="34" charset="-122"/>
              <a:ea typeface="微软雅黑" panose="020B0503020204020204" pitchFamily="34" charset="-122"/>
            </a:endParaRPr>
          </a:p>
        </p:txBody>
      </p:sp>
      <p:sp>
        <p:nvSpPr>
          <p:cNvPr id="12" name="Freeform 8"/>
          <p:cNvSpPr>
            <a:spLocks noChangeAspect="1" noEditPoints="1"/>
          </p:cNvSpPr>
          <p:nvPr/>
        </p:nvSpPr>
        <p:spPr>
          <a:xfrm>
            <a:off x="7823710" y="5560360"/>
            <a:ext cx="464288" cy="466246"/>
          </a:xfrm>
          <a:custGeom>
            <a:avLst/>
            <a:gdLst/>
            <a:ahLst/>
            <a:cxnLst/>
            <a:rect l="0" t="0" r="r" b="b"/>
            <a:pathLst>
              <a:path w="464288" h="466246">
                <a:moveTo>
                  <a:pt x="232144" y="0"/>
                </a:moveTo>
                <a:cubicBezTo>
                  <a:pt x="359768" y="0"/>
                  <a:pt x="464288" y="103856"/>
                  <a:pt x="464288" y="233123"/>
                </a:cubicBezTo>
                <a:cubicBezTo>
                  <a:pt x="464288" y="361285"/>
                  <a:pt x="359768" y="466246"/>
                  <a:pt x="232144" y="466246"/>
                </a:cubicBezTo>
                <a:cubicBezTo>
                  <a:pt x="103420" y="466246"/>
                  <a:pt x="0" y="361285"/>
                  <a:pt x="0" y="233123"/>
                </a:cubicBezTo>
                <a:cubicBezTo>
                  <a:pt x="0" y="103856"/>
                  <a:pt x="103420" y="0"/>
                  <a:pt x="232144" y="0"/>
                </a:cubicBezTo>
                <a:close/>
                <a:moveTo>
                  <a:pt x="374071" y="129267"/>
                </a:moveTo>
                <a:cubicBezTo>
                  <a:pt x="375171" y="129267"/>
                  <a:pt x="377372" y="130372"/>
                  <a:pt x="378472" y="131477"/>
                </a:cubicBezTo>
                <a:cubicBezTo>
                  <a:pt x="379572" y="132582"/>
                  <a:pt x="379572" y="133687"/>
                  <a:pt x="379572" y="135896"/>
                </a:cubicBezTo>
                <a:lnTo>
                  <a:pt x="379572" y="245276"/>
                </a:lnTo>
                <a:cubicBezTo>
                  <a:pt x="379572" y="246381"/>
                  <a:pt x="379572" y="248591"/>
                  <a:pt x="378472" y="249696"/>
                </a:cubicBezTo>
                <a:lnTo>
                  <a:pt x="378472" y="249696"/>
                </a:lnTo>
                <a:cubicBezTo>
                  <a:pt x="377372" y="250801"/>
                  <a:pt x="375171" y="250801"/>
                  <a:pt x="374071" y="250801"/>
                </a:cubicBezTo>
                <a:lnTo>
                  <a:pt x="242046" y="250801"/>
                </a:lnTo>
                <a:cubicBezTo>
                  <a:pt x="240946" y="250801"/>
                  <a:pt x="239845" y="250801"/>
                  <a:pt x="238745" y="249696"/>
                </a:cubicBezTo>
                <a:lnTo>
                  <a:pt x="238745" y="249696"/>
                </a:lnTo>
                <a:cubicBezTo>
                  <a:pt x="237645" y="248591"/>
                  <a:pt x="236545" y="246381"/>
                  <a:pt x="236545" y="245276"/>
                </a:cubicBezTo>
                <a:lnTo>
                  <a:pt x="236545" y="197768"/>
                </a:lnTo>
                <a:lnTo>
                  <a:pt x="314660" y="181195"/>
                </a:lnTo>
                <a:lnTo>
                  <a:pt x="314660" y="178985"/>
                </a:lnTo>
                <a:lnTo>
                  <a:pt x="236545" y="188929"/>
                </a:lnTo>
                <a:lnTo>
                  <a:pt x="236545" y="135896"/>
                </a:lnTo>
                <a:cubicBezTo>
                  <a:pt x="236545" y="133687"/>
                  <a:pt x="237645" y="132582"/>
                  <a:pt x="238745" y="131477"/>
                </a:cubicBezTo>
                <a:lnTo>
                  <a:pt x="238745" y="131477"/>
                </a:lnTo>
                <a:cubicBezTo>
                  <a:pt x="239845" y="130372"/>
                  <a:pt x="240946" y="129267"/>
                  <a:pt x="242046" y="129267"/>
                </a:cubicBezTo>
                <a:lnTo>
                  <a:pt x="374071" y="129267"/>
                </a:lnTo>
                <a:close/>
                <a:moveTo>
                  <a:pt x="242046" y="106065"/>
                </a:moveTo>
                <a:cubicBezTo>
                  <a:pt x="234344" y="106065"/>
                  <a:pt x="226643" y="109380"/>
                  <a:pt x="222242" y="114904"/>
                </a:cubicBezTo>
                <a:lnTo>
                  <a:pt x="222242" y="114904"/>
                </a:lnTo>
                <a:cubicBezTo>
                  <a:pt x="216741" y="120428"/>
                  <a:pt x="213440" y="127058"/>
                  <a:pt x="213440" y="135896"/>
                </a:cubicBezTo>
                <a:lnTo>
                  <a:pt x="213440" y="192244"/>
                </a:lnTo>
                <a:lnTo>
                  <a:pt x="204639" y="193348"/>
                </a:lnTo>
                <a:lnTo>
                  <a:pt x="204639" y="183405"/>
                </a:lnTo>
                <a:lnTo>
                  <a:pt x="178234" y="183405"/>
                </a:lnTo>
                <a:lnTo>
                  <a:pt x="150729" y="166832"/>
                </a:lnTo>
                <a:lnTo>
                  <a:pt x="84716" y="166832"/>
                </a:lnTo>
                <a:cubicBezTo>
                  <a:pt x="70413" y="166832"/>
                  <a:pt x="59411" y="177881"/>
                  <a:pt x="59411" y="191139"/>
                </a:cubicBezTo>
                <a:lnTo>
                  <a:pt x="59411" y="268478"/>
                </a:lnTo>
                <a:lnTo>
                  <a:pt x="84716" y="268478"/>
                </a:lnTo>
                <a:lnTo>
                  <a:pt x="84716" y="212131"/>
                </a:lnTo>
                <a:lnTo>
                  <a:pt x="89117" y="212131"/>
                </a:lnTo>
                <a:lnTo>
                  <a:pt x="89117" y="268478"/>
                </a:lnTo>
                <a:lnTo>
                  <a:pt x="89117" y="282841"/>
                </a:lnTo>
                <a:lnTo>
                  <a:pt x="89117" y="386697"/>
                </a:lnTo>
                <a:lnTo>
                  <a:pt x="116622" y="386697"/>
                </a:lnTo>
                <a:lnTo>
                  <a:pt x="116622" y="300519"/>
                </a:lnTo>
                <a:lnTo>
                  <a:pt x="123223" y="300519"/>
                </a:lnTo>
                <a:lnTo>
                  <a:pt x="123223" y="386697"/>
                </a:lnTo>
                <a:lnTo>
                  <a:pt x="150729" y="386697"/>
                </a:lnTo>
                <a:lnTo>
                  <a:pt x="150729" y="371229"/>
                </a:lnTo>
                <a:lnTo>
                  <a:pt x="150729" y="282841"/>
                </a:lnTo>
                <a:lnTo>
                  <a:pt x="150729" y="268478"/>
                </a:lnTo>
                <a:lnTo>
                  <a:pt x="150729" y="212131"/>
                </a:lnTo>
                <a:lnTo>
                  <a:pt x="150729" y="195558"/>
                </a:lnTo>
                <a:lnTo>
                  <a:pt x="178234" y="212131"/>
                </a:lnTo>
                <a:lnTo>
                  <a:pt x="204639" y="212131"/>
                </a:lnTo>
                <a:lnTo>
                  <a:pt x="204639" y="204397"/>
                </a:lnTo>
                <a:lnTo>
                  <a:pt x="213440" y="203292"/>
                </a:lnTo>
                <a:lnTo>
                  <a:pt x="213440" y="245276"/>
                </a:lnTo>
                <a:cubicBezTo>
                  <a:pt x="213440" y="253010"/>
                  <a:pt x="216741" y="260744"/>
                  <a:pt x="222242" y="265164"/>
                </a:cubicBezTo>
                <a:lnTo>
                  <a:pt x="222242" y="265164"/>
                </a:lnTo>
                <a:lnTo>
                  <a:pt x="222242" y="266268"/>
                </a:lnTo>
                <a:cubicBezTo>
                  <a:pt x="227743" y="270688"/>
                  <a:pt x="234344" y="274002"/>
                  <a:pt x="242046" y="274002"/>
                </a:cubicBezTo>
                <a:lnTo>
                  <a:pt x="374071" y="274002"/>
                </a:lnTo>
                <a:cubicBezTo>
                  <a:pt x="381772" y="274002"/>
                  <a:pt x="389474" y="270688"/>
                  <a:pt x="394975" y="265164"/>
                </a:cubicBezTo>
                <a:lnTo>
                  <a:pt x="394975" y="266268"/>
                </a:lnTo>
                <a:cubicBezTo>
                  <a:pt x="399376" y="260744"/>
                  <a:pt x="402676" y="253010"/>
                  <a:pt x="402676" y="245276"/>
                </a:cubicBezTo>
                <a:lnTo>
                  <a:pt x="402676" y="135896"/>
                </a:lnTo>
                <a:cubicBezTo>
                  <a:pt x="402676" y="127058"/>
                  <a:pt x="399376" y="120428"/>
                  <a:pt x="394975" y="114904"/>
                </a:cubicBezTo>
                <a:cubicBezTo>
                  <a:pt x="389474" y="109380"/>
                  <a:pt x="381772" y="106065"/>
                  <a:pt x="374071" y="106065"/>
                </a:cubicBezTo>
                <a:lnTo>
                  <a:pt x="242046" y="106065"/>
                </a:lnTo>
                <a:close/>
                <a:moveTo>
                  <a:pt x="378472" y="280631"/>
                </a:moveTo>
                <a:lnTo>
                  <a:pt x="378472" y="306043"/>
                </a:lnTo>
                <a:lnTo>
                  <a:pt x="357568" y="306043"/>
                </a:lnTo>
                <a:lnTo>
                  <a:pt x="380672" y="387802"/>
                </a:lnTo>
                <a:lnTo>
                  <a:pt x="350967" y="387802"/>
                </a:lnTo>
                <a:lnTo>
                  <a:pt x="327862" y="306043"/>
                </a:lnTo>
                <a:lnTo>
                  <a:pt x="298157" y="306043"/>
                </a:lnTo>
                <a:lnTo>
                  <a:pt x="275052" y="387802"/>
                </a:lnTo>
                <a:lnTo>
                  <a:pt x="245347" y="387802"/>
                </a:lnTo>
                <a:lnTo>
                  <a:pt x="268451" y="306043"/>
                </a:lnTo>
                <a:lnTo>
                  <a:pt x="243146" y="306043"/>
                </a:lnTo>
                <a:lnTo>
                  <a:pt x="243146" y="280631"/>
                </a:lnTo>
                <a:lnTo>
                  <a:pt x="378472" y="280631"/>
                </a:lnTo>
                <a:close/>
                <a:moveTo>
                  <a:pt x="119923" y="82864"/>
                </a:moveTo>
                <a:cubicBezTo>
                  <a:pt x="141927" y="82864"/>
                  <a:pt x="159530" y="100541"/>
                  <a:pt x="159530" y="122638"/>
                </a:cubicBezTo>
                <a:cubicBezTo>
                  <a:pt x="159530" y="143630"/>
                  <a:pt x="141927" y="161308"/>
                  <a:pt x="119923" y="161308"/>
                </a:cubicBezTo>
                <a:cubicBezTo>
                  <a:pt x="99019" y="161308"/>
                  <a:pt x="81415" y="143630"/>
                  <a:pt x="81415" y="122638"/>
                </a:cubicBezTo>
                <a:cubicBezTo>
                  <a:pt x="81415" y="100541"/>
                  <a:pt x="99019" y="82864"/>
                  <a:pt x="119923" y="82864"/>
                </a:cubicBezTo>
                <a:close/>
              </a:path>
            </a:pathLst>
          </a:custGeom>
          <a:solidFill>
            <a:srgbClr val="014723"/>
          </a:solidFill>
          <a:ln>
            <a:noFill/>
          </a:ln>
        </p:spPr>
        <p:txBody>
          <a:bodyPr vert="horz" wrap="square" lIns="91416" tIns="45708" rIns="91416" bIns="45708" numCol="1" anchor="t" anchorCtr="0"/>
          <a:lstStyle/>
          <a:p>
            <a:pPr algn="ctr"/>
            <a:endParaRPr lang="zh-CN" sz="2800">
              <a:solidFill>
                <a:srgbClr val="C00000"/>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rotWithShape="1">
          <a:blip r:embed="rId4"/>
          <a:srcRect t="21200" r="2284" b="11992"/>
          <a:stretch/>
        </p:blipFill>
        <p:spPr>
          <a:xfrm>
            <a:off x="4339400" y="923192"/>
            <a:ext cx="3433000" cy="1072662"/>
          </a:xfrm>
          <a:prstGeom prst="rect">
            <a:avLst/>
          </a:prstGeom>
        </p:spPr>
      </p:pic>
      <p:sp>
        <p:nvSpPr>
          <p:cNvPr id="17" name="文本框 16">
            <a:extLst>
              <a:ext uri="{FF2B5EF4-FFF2-40B4-BE49-F238E27FC236}">
                <a16:creationId xmlns:a16="http://schemas.microsoft.com/office/drawing/2014/main" id="{C9FD1AC1-B81A-48B9-A1A7-632312799305}"/>
              </a:ext>
            </a:extLst>
          </p:cNvPr>
          <p:cNvSpPr txBox="1"/>
          <p:nvPr/>
        </p:nvSpPr>
        <p:spPr>
          <a:xfrm>
            <a:off x="1083278" y="2538088"/>
            <a:ext cx="10042739" cy="830997"/>
          </a:xfrm>
          <a:prstGeom prst="rect">
            <a:avLst/>
          </a:prstGeom>
          <a:noFill/>
        </p:spPr>
        <p:txBody>
          <a:bodyPr wrap="square">
            <a:spAutoFit/>
          </a:bodyPr>
          <a:lstStyle/>
          <a:p>
            <a:r>
              <a:rPr lang="zh-CN" altLang="en-US" sz="4800" dirty="0">
                <a:solidFill>
                  <a:schemeClr val="bg1"/>
                </a:solidFill>
                <a:latin typeface="微软雅黑" panose="020B0503020204020204" pitchFamily="34" charset="-122"/>
                <a:ea typeface="微软雅黑" panose="020B0503020204020204" pitchFamily="34" charset="-122"/>
              </a:rPr>
              <a:t>基于深度生成模型的多模态视觉合成</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3231850"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519257" cy="0"/>
          </a:xfrm>
          <a:prstGeom prst="line">
            <a:avLst/>
          </a:prstGeom>
          <a:ln w="6350">
            <a:solidFill>
              <a:schemeClr val="bg1">
                <a:lumMod val="75000"/>
              </a:schemeClr>
            </a:solidFill>
            <a:prstDash val="solid"/>
            <a:miter/>
          </a:ln>
        </p:spPr>
      </p:cxnSp>
      <p:sp>
        <p:nvSpPr>
          <p:cNvPr id="35" name="TextBox 6"/>
          <p:cNvSpPr txBox="1"/>
          <p:nvPr/>
        </p:nvSpPr>
        <p:spPr>
          <a:xfrm>
            <a:off x="303212" y="1081718"/>
            <a:ext cx="2688325"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1.5 解读的具体过程</a:t>
            </a:r>
          </a:p>
        </p:txBody>
      </p:sp>
      <p:pic>
        <p:nvPicPr>
          <p:cNvPr id="66" name="图片 65"/>
          <p:cNvPicPr>
            <a:picLocks noChangeAspect="1"/>
          </p:cNvPicPr>
          <p:nvPr/>
        </p:nvPicPr>
        <p:blipFill>
          <a:blip r:embed="rId3"/>
          <a:stretch/>
        </p:blipFill>
        <p:spPr>
          <a:xfrm>
            <a:off x="373910" y="-274792"/>
            <a:ext cx="2508327" cy="1146352"/>
          </a:xfrm>
          <a:prstGeom prst="rect">
            <a:avLst/>
          </a:prstGeom>
        </p:spPr>
      </p:pic>
      <p:sp>
        <p:nvSpPr>
          <p:cNvPr id="67" name="TextBox 6"/>
          <p:cNvSpPr txBox="1"/>
          <p:nvPr/>
        </p:nvSpPr>
        <p:spPr>
          <a:xfrm>
            <a:off x="3231850" y="227025"/>
            <a:ext cx="1595780" cy="373936"/>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800" b="1">
                <a:solidFill>
                  <a:srgbClr val="FFFFFF"/>
                </a:solidFill>
                <a:latin typeface="微软雅黑" panose="020B0503020204020204" pitchFamily="34" charset="-122"/>
                <a:ea typeface="微软雅黑" panose="020B0503020204020204" pitchFamily="34" charset="-122"/>
              </a:rPr>
              <a:t>问题背景解读</a:t>
            </a:r>
          </a:p>
        </p:txBody>
      </p:sp>
      <p:sp>
        <p:nvSpPr>
          <p:cNvPr id="6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69" name="文本框 68"/>
          <p:cNvSpPr txBox="1"/>
          <p:nvPr/>
        </p:nvSpPr>
        <p:spPr>
          <a:xfrm>
            <a:off x="706563" y="1853587"/>
            <a:ext cx="3218594" cy="1327150"/>
          </a:xfrm>
          <a:prstGeom prst="rect">
            <a:avLst/>
          </a:prstGeom>
          <a:ln w="6350">
            <a:prstDash val="solid"/>
          </a:ln>
        </p:spPr>
        <p:txBody>
          <a:bodyPr>
            <a:spAutoFit/>
          </a:bodyPr>
          <a:lstStyle/>
          <a:p>
            <a:pPr algn="ctr">
              <a:lnSpc>
                <a:spcPct val="150000"/>
              </a:lnSpc>
            </a:pPr>
            <a:r>
              <a:rPr lang="zh-CN" sz="1800" b="0" i="0" strike="noStrike" spc="0">
                <a:solidFill>
                  <a:srgbClr val="595959"/>
                </a:solidFill>
                <a:latin typeface="微软雅黑" panose="020B0503020204020204" pitchFamily="34" charset="-122"/>
                <a:ea typeface="微软雅黑" panose="020B0503020204020204" pitchFamily="34" charset="-122"/>
              </a:rPr>
              <a:t>随着Web的普及，图像和视频成为新的信息载体并在许多实际应用中使用</a:t>
            </a:r>
          </a:p>
        </p:txBody>
      </p:sp>
      <p:sp>
        <p:nvSpPr>
          <p:cNvPr id="70" name="文本框 69"/>
          <p:cNvSpPr txBox="1"/>
          <p:nvPr/>
        </p:nvSpPr>
        <p:spPr>
          <a:xfrm>
            <a:off x="1195927" y="3614827"/>
            <a:ext cx="2396454" cy="908050"/>
          </a:xfrm>
          <a:prstGeom prst="rect">
            <a:avLst/>
          </a:prstGeom>
          <a:ln w="6350">
            <a:prstDash val="solid"/>
          </a:ln>
        </p:spPr>
        <p:txBody>
          <a:bodyPr>
            <a:spAutoFit/>
          </a:bodyPr>
          <a:lstStyle/>
          <a:p>
            <a:pPr algn="ctr">
              <a:lnSpc>
                <a:spcPct val="150000"/>
              </a:lnSpc>
            </a:pPr>
            <a:r>
              <a:rPr lang="zh-CN" sz="1800" b="0" i="0" strike="noStrike" spc="0">
                <a:solidFill>
                  <a:srgbClr val="595959"/>
                </a:solidFill>
                <a:latin typeface="微软雅黑" panose="020B0503020204020204" pitchFamily="34" charset="-122"/>
                <a:ea typeface="微软雅黑" panose="020B0503020204020204" pitchFamily="34" charset="-122"/>
              </a:rPr>
              <a:t>视觉合成成为了越来越热门的研究课题</a:t>
            </a:r>
          </a:p>
        </p:txBody>
      </p:sp>
      <p:sp>
        <p:nvSpPr>
          <p:cNvPr id="71" name="箭头: 右 70"/>
          <p:cNvSpPr/>
          <p:nvPr/>
        </p:nvSpPr>
        <p:spPr>
          <a:xfrm rot="5400000">
            <a:off x="2142067" y="3342832"/>
            <a:ext cx="397457" cy="271994"/>
          </a:xfrm>
          <a:prstGeom prst="rightArrow">
            <a:avLst>
              <a:gd name="adj1" fmla="val 50000"/>
              <a:gd name="adj2" fmla="val 68738"/>
            </a:avLst>
          </a:prstGeom>
          <a:noFill/>
          <a:ln w="15875">
            <a:solidFill>
              <a:srgbClr val="004723"/>
            </a:solidFill>
            <a:prstDash val="solid"/>
            <a:headEnd/>
            <a:tailEn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72" name="箭头: 右 71"/>
          <p:cNvSpPr/>
          <p:nvPr/>
        </p:nvSpPr>
        <p:spPr>
          <a:xfrm rot="5400000">
            <a:off x="2117132" y="4704759"/>
            <a:ext cx="397457" cy="271994"/>
          </a:xfrm>
          <a:prstGeom prst="rightArrow">
            <a:avLst>
              <a:gd name="adj1" fmla="val 50000"/>
              <a:gd name="adj2" fmla="val 68738"/>
            </a:avLst>
          </a:prstGeom>
          <a:noFill/>
          <a:ln w="15875">
            <a:solidFill>
              <a:srgbClr val="004723"/>
            </a:solidFill>
            <a:prstDash val="solid"/>
            <a:headEnd/>
            <a:tailEn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73" name="文本框 72"/>
          <p:cNvSpPr txBox="1"/>
          <p:nvPr/>
        </p:nvSpPr>
        <p:spPr>
          <a:xfrm>
            <a:off x="1257941" y="5192227"/>
            <a:ext cx="2334440" cy="641350"/>
          </a:xfrm>
          <a:prstGeom prst="rect">
            <a:avLst/>
          </a:prstGeom>
          <a:ln w="6350">
            <a:prstDash val="solid"/>
          </a:ln>
        </p:spPr>
        <p:txBody>
          <a:bodyPr>
            <a:spAutoFit/>
          </a:bodyPr>
          <a:lstStyle/>
          <a:p>
            <a:r>
              <a:rPr lang="zh-CN" sz="1800" b="0" i="0" strike="noStrike" spc="0">
                <a:solidFill>
                  <a:srgbClr val="595959"/>
                </a:solidFill>
                <a:latin typeface="微软雅黑" panose="020B0503020204020204" pitchFamily="34" charset="-122"/>
                <a:ea typeface="微软雅黑" panose="020B0503020204020204" pitchFamily="34" charset="-122"/>
              </a:rPr>
              <a:t>生成对抗网络</a:t>
            </a:r>
          </a:p>
          <a:p>
            <a:endParaRPr lang="zh-CN" sz="1800" b="0" i="0" strike="noStrike" spc="0">
              <a:solidFill>
                <a:srgbClr val="D9D9D9"/>
              </a:solidFill>
              <a:latin typeface="微软雅黑" panose="020B0503020204020204" pitchFamily="34" charset="-122"/>
              <a:ea typeface="微软雅黑" panose="020B0503020204020204" pitchFamily="34" charset="-122"/>
            </a:endParaRPr>
          </a:p>
        </p:txBody>
      </p:sp>
      <p:sp>
        <p:nvSpPr>
          <p:cNvPr id="74" name="箭头: 右 73"/>
          <p:cNvSpPr/>
          <p:nvPr/>
        </p:nvSpPr>
        <p:spPr>
          <a:xfrm>
            <a:off x="3763697" y="5340929"/>
            <a:ext cx="1619638" cy="291867"/>
          </a:xfrm>
          <a:prstGeom prst="rightArrow">
            <a:avLst>
              <a:gd name="adj1" fmla="val 56808"/>
              <a:gd name="adj2" fmla="val 112071"/>
            </a:avLst>
          </a:prstGeom>
          <a:noFill/>
          <a:ln w="15875">
            <a:solidFill>
              <a:srgbClr val="004723"/>
            </a:solidFill>
            <a:prstDash val="solid"/>
            <a:headEnd/>
            <a:tailEn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75" name="文本框 74"/>
          <p:cNvSpPr txBox="1"/>
          <p:nvPr/>
        </p:nvSpPr>
        <p:spPr>
          <a:xfrm>
            <a:off x="5742754" y="5270846"/>
            <a:ext cx="1778000" cy="646331"/>
          </a:xfrm>
          <a:prstGeom prst="rect">
            <a:avLst/>
          </a:prstGeom>
          <a:ln w="6350">
            <a:prstDash val="solid"/>
          </a:ln>
        </p:spPr>
        <p:txBody>
          <a:bodyPr>
            <a:spAutoFit/>
          </a:bodyPr>
          <a:lstStyle/>
          <a:p>
            <a:r>
              <a:rPr lang="zh-CN" sz="1800" b="0" i="0" strike="noStrike" spc="0">
                <a:solidFill>
                  <a:srgbClr val="595959"/>
                </a:solidFill>
                <a:latin typeface="微软雅黑" panose="020B0503020204020204" pitchFamily="34" charset="-122"/>
                <a:ea typeface="微软雅黑" panose="020B0503020204020204" pitchFamily="34" charset="-122"/>
              </a:rPr>
              <a:t>传统自回归模型</a:t>
            </a:r>
          </a:p>
        </p:txBody>
      </p:sp>
      <p:sp>
        <p:nvSpPr>
          <p:cNvPr id="76" name="文本框 75"/>
          <p:cNvSpPr txBox="1"/>
          <p:nvPr/>
        </p:nvSpPr>
        <p:spPr>
          <a:xfrm>
            <a:off x="7208752" y="3834880"/>
            <a:ext cx="1589208" cy="641350"/>
          </a:xfrm>
          <a:prstGeom prst="rect">
            <a:avLst/>
          </a:prstGeom>
          <a:ln w="6350">
            <a:prstDash val="solid"/>
          </a:ln>
        </p:spPr>
        <p:txBody>
          <a:bodyPr>
            <a:spAutoFit/>
          </a:bodyPr>
          <a:lstStyle/>
          <a:p>
            <a:r>
              <a:rPr lang="zh-CN" sz="1800" b="0" i="0" strike="noStrike" spc="0">
                <a:solidFill>
                  <a:srgbClr val="595959"/>
                </a:solidFill>
                <a:latin typeface="微软雅黑" panose="020B0503020204020204" pitchFamily="34" charset="-122"/>
                <a:ea typeface="微软雅黑" panose="020B0503020204020204" pitchFamily="34" charset="-122"/>
              </a:rPr>
              <a:t>一种离散视觉标记化方法</a:t>
            </a:r>
          </a:p>
        </p:txBody>
      </p:sp>
      <p:sp>
        <p:nvSpPr>
          <p:cNvPr id="77" name="文本框 76"/>
          <p:cNvSpPr txBox="1"/>
          <p:nvPr/>
        </p:nvSpPr>
        <p:spPr>
          <a:xfrm>
            <a:off x="5320338" y="3890617"/>
            <a:ext cx="2185394" cy="584775"/>
          </a:xfrm>
          <a:prstGeom prst="rect">
            <a:avLst/>
          </a:prstGeom>
          <a:ln w="6350">
            <a:prstDash val="solid"/>
          </a:ln>
          <a:effectLst>
            <a:outerShdw blurRad="215900" dist="228600" dir="2700000">
              <a:srgbClr val="000000">
                <a:alpha val="89000"/>
              </a:srgbClr>
            </a:outerShdw>
          </a:effectLst>
        </p:spPr>
        <p:txBody>
          <a:bodyPr>
            <a:spAutoFit/>
          </a:bodyPr>
          <a:lstStyle/>
          <a:p>
            <a:endParaRPr lang="zh-CN" sz="3200" b="0" i="0" strike="noStrike" spc="0" dirty="0">
              <a:solidFill>
                <a:srgbClr val="D9D9D9"/>
              </a:solidFill>
              <a:latin typeface="微软雅黑" panose="020B0503020204020204" pitchFamily="34" charset="-122"/>
              <a:ea typeface="微软雅黑" panose="020B0503020204020204" pitchFamily="34" charset="-122"/>
            </a:endParaRPr>
          </a:p>
        </p:txBody>
      </p:sp>
      <p:sp>
        <p:nvSpPr>
          <p:cNvPr id="78" name="箭头: 右 77"/>
          <p:cNvSpPr/>
          <p:nvPr/>
        </p:nvSpPr>
        <p:spPr>
          <a:xfrm rot="16200000">
            <a:off x="6477574" y="3206835"/>
            <a:ext cx="516143" cy="271994"/>
          </a:xfrm>
          <a:prstGeom prst="rightArrow">
            <a:avLst>
              <a:gd name="adj1" fmla="val 50000"/>
              <a:gd name="adj2" fmla="val 68738"/>
            </a:avLst>
          </a:prstGeom>
          <a:noFill/>
          <a:ln w="15875">
            <a:solidFill>
              <a:srgbClr val="004723"/>
            </a:solidFill>
            <a:prstDash val="solid"/>
            <a:headEnd/>
            <a:tailEn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79" name="文本框 78"/>
          <p:cNvSpPr txBox="1"/>
          <p:nvPr/>
        </p:nvSpPr>
        <p:spPr>
          <a:xfrm>
            <a:off x="7842956" y="2024880"/>
            <a:ext cx="3235448" cy="369332"/>
          </a:xfrm>
          <a:prstGeom prst="rect">
            <a:avLst/>
          </a:prstGeom>
          <a:ln w="6350">
            <a:prstDash val="solid"/>
          </a:ln>
        </p:spPr>
        <p:txBody>
          <a:bodyPr>
            <a:spAutoFit/>
          </a:bodyPr>
          <a:lstStyle/>
          <a:p>
            <a:r>
              <a:rPr lang="zh-CN" sz="1800" b="0" i="0" strike="noStrike" spc="0">
                <a:solidFill>
                  <a:srgbClr val="595959"/>
                </a:solidFill>
                <a:latin typeface="微软雅黑" panose="020B0503020204020204" pitchFamily="34" charset="-122"/>
                <a:ea typeface="微软雅黑" panose="020B0503020204020204" pitchFamily="34" charset="-122"/>
              </a:rPr>
              <a:t>一种统一的多模态预训练模型</a:t>
            </a:r>
          </a:p>
        </p:txBody>
      </p:sp>
      <p:sp>
        <p:nvSpPr>
          <p:cNvPr id="80" name="文本框 79"/>
          <p:cNvSpPr txBox="1"/>
          <p:nvPr/>
        </p:nvSpPr>
        <p:spPr>
          <a:xfrm>
            <a:off x="8003356" y="2465073"/>
            <a:ext cx="2858767" cy="641350"/>
          </a:xfrm>
          <a:prstGeom prst="rect">
            <a:avLst/>
          </a:prstGeom>
          <a:ln w="6350">
            <a:prstDash val="solid"/>
          </a:ln>
        </p:spPr>
        <p:txBody>
          <a:bodyPr>
            <a:spAutoFit/>
          </a:bodyPr>
          <a:lstStyle/>
          <a:p>
            <a:r>
              <a:rPr lang="zh-CN" sz="1800" b="0" i="0" strike="noStrike" spc="0">
                <a:solidFill>
                  <a:srgbClr val="595959"/>
                </a:solidFill>
                <a:latin typeface="微软雅黑" panose="020B0503020204020204" pitchFamily="34" charset="-122"/>
                <a:ea typeface="微软雅黑" panose="020B0503020204020204" pitchFamily="34" charset="-122"/>
              </a:rPr>
              <a:t>旨在同时支持图像和视频的视觉合成任务</a:t>
            </a:r>
          </a:p>
        </p:txBody>
      </p:sp>
      <p:sp>
        <p:nvSpPr>
          <p:cNvPr id="81" name="文本框 80"/>
          <p:cNvSpPr txBox="1"/>
          <p:nvPr/>
        </p:nvSpPr>
        <p:spPr>
          <a:xfrm>
            <a:off x="5004812" y="1963423"/>
            <a:ext cx="4755330" cy="1015663"/>
          </a:xfrm>
          <a:prstGeom prst="rect">
            <a:avLst/>
          </a:prstGeom>
          <a:ln w="6350">
            <a:prstDash val="solid"/>
          </a:ln>
        </p:spPr>
        <p:txBody>
          <a:bodyPr>
            <a:spAutoFit/>
          </a:bodyPr>
          <a:lstStyle/>
          <a:p>
            <a:r>
              <a:rPr lang="zh-CN" sz="6000" b="0" i="0" strike="noStrike" spc="0">
                <a:solidFill>
                  <a:srgbClr val="D9D9D9"/>
                </a:solidFill>
                <a:latin typeface="微软雅黑" panose="020B0503020204020204" pitchFamily="34" charset="-122"/>
                <a:ea typeface="微软雅黑" panose="020B0503020204020204" pitchFamily="34" charset="-122"/>
              </a:rPr>
              <a:t>NÜWA：</a:t>
            </a:r>
          </a:p>
        </p:txBody>
      </p:sp>
      <p:sp>
        <p:nvSpPr>
          <p:cNvPr id="82" name="文本框 81"/>
          <p:cNvSpPr txBox="1"/>
          <p:nvPr/>
        </p:nvSpPr>
        <p:spPr>
          <a:xfrm>
            <a:off x="4943892" y="1904321"/>
            <a:ext cx="4755330" cy="1015663"/>
          </a:xfrm>
          <a:prstGeom prst="rect">
            <a:avLst/>
          </a:prstGeom>
          <a:ln w="6350">
            <a:prstDash val="solid"/>
          </a:ln>
        </p:spPr>
        <p:txBody>
          <a:bodyPr>
            <a:spAutoFit/>
          </a:bodyPr>
          <a:lstStyle/>
          <a:p>
            <a:r>
              <a:rPr lang="zh-CN" sz="6000" b="0" i="0" strike="noStrike" spc="0">
                <a:solidFill>
                  <a:srgbClr val="595959"/>
                </a:solidFill>
                <a:latin typeface="微软雅黑" panose="020B0503020204020204" pitchFamily="34" charset="-122"/>
                <a:ea typeface="微软雅黑" panose="020B0503020204020204" pitchFamily="34" charset="-122"/>
              </a:rPr>
              <a:t>NÜWA：</a:t>
            </a:r>
          </a:p>
        </p:txBody>
      </p:sp>
      <p:sp>
        <p:nvSpPr>
          <p:cNvPr id="83" name="文本框 82"/>
          <p:cNvSpPr txBox="1"/>
          <p:nvPr/>
        </p:nvSpPr>
        <p:spPr>
          <a:xfrm>
            <a:off x="5276244" y="3834880"/>
            <a:ext cx="2493423" cy="584775"/>
          </a:xfrm>
          <a:prstGeom prst="rect">
            <a:avLst/>
          </a:prstGeom>
          <a:ln w="6350">
            <a:prstDash val="solid"/>
          </a:ln>
          <a:effectLst>
            <a:outerShdw blurRad="215900" dist="228600" dir="2700000">
              <a:srgbClr val="000000">
                <a:alpha val="89000"/>
              </a:srgbClr>
            </a:outerShdw>
          </a:effectLst>
        </p:spPr>
        <p:txBody>
          <a:bodyPr>
            <a:spAutoFit/>
          </a:bodyPr>
          <a:lstStyle/>
          <a:p>
            <a:r>
              <a:rPr lang="zh-CN" sz="3200" b="0" i="0" strike="noStrike" spc="0" dirty="0">
                <a:solidFill>
                  <a:srgbClr val="595959"/>
                </a:solidFill>
                <a:latin typeface="微软雅黑" panose="020B0503020204020204" pitchFamily="34" charset="-122"/>
                <a:ea typeface="微软雅黑" panose="020B0503020204020204" pitchFamily="34" charset="-122"/>
              </a:rPr>
              <a:t>VQ-VAE：</a:t>
            </a:r>
          </a:p>
        </p:txBody>
      </p:sp>
      <p:sp>
        <p:nvSpPr>
          <p:cNvPr id="84" name="箭头: 右 83"/>
          <p:cNvSpPr/>
          <p:nvPr/>
        </p:nvSpPr>
        <p:spPr>
          <a:xfrm rot="16200000">
            <a:off x="6477574" y="4598304"/>
            <a:ext cx="516143" cy="271994"/>
          </a:xfrm>
          <a:prstGeom prst="rightArrow">
            <a:avLst>
              <a:gd name="adj1" fmla="val 50000"/>
              <a:gd name="adj2" fmla="val 68738"/>
            </a:avLst>
          </a:prstGeom>
          <a:noFill/>
          <a:ln w="15875">
            <a:solidFill>
              <a:srgbClr val="004723"/>
            </a:solidFill>
            <a:prstDash val="solid"/>
            <a:headEnd/>
            <a:tailEn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32" name="TextBox 7">
            <a:extLst>
              <a:ext uri="{FF2B5EF4-FFF2-40B4-BE49-F238E27FC236}">
                <a16:creationId xmlns:a16="http://schemas.microsoft.com/office/drawing/2014/main" id="{5D00ADA3-C795-4F1B-8F68-849DF59BE66C}"/>
              </a:ext>
            </a:extLst>
          </p:cNvPr>
          <p:cNvSpPr txBox="1"/>
          <p:nvPr/>
        </p:nvSpPr>
        <p:spPr>
          <a:xfrm>
            <a:off x="5036808" y="215903"/>
            <a:ext cx="142792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808080"/>
                </a:solidFill>
                <a:latin typeface="微软雅黑" panose="020B0503020204020204" pitchFamily="34" charset="-122"/>
                <a:ea typeface="微软雅黑" panose="020B0503020204020204" pitchFamily="34" charset="-122"/>
              </a:rPr>
              <a:t>解决方案与联系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t="21604" b="37591"/>
          <a:stretch/>
        </p:blipFill>
        <p:spPr>
          <a:xfrm>
            <a:off x="-17299" y="0"/>
            <a:ext cx="12209296" cy="3736490"/>
          </a:xfrm>
          <a:prstGeom prst="rect">
            <a:avLst/>
          </a:prstGeom>
        </p:spPr>
      </p:pic>
      <p:sp>
        <p:nvSpPr>
          <p:cNvPr id="11" name="矩形 10"/>
          <p:cNvSpPr/>
          <p:nvPr/>
        </p:nvSpPr>
        <p:spPr>
          <a:xfrm rot="5400000">
            <a:off x="4227759" y="-4227756"/>
            <a:ext cx="3736490" cy="12192002"/>
          </a:xfrm>
          <a:prstGeom prst="rect">
            <a:avLst/>
          </a:prstGeom>
          <a:gradFill>
            <a:gsLst>
              <a:gs pos="0">
                <a:srgbClr val="014723"/>
              </a:gs>
              <a:gs pos="59000">
                <a:srgbClr val="014723">
                  <a:alpha val="40000"/>
                </a:srgbClr>
              </a:gs>
              <a:gs pos="100000">
                <a:srgbClr val="014723">
                  <a:alpha val="10000"/>
                </a:srgbClr>
              </a:gs>
            </a:gsLst>
            <a:lin ang="10800000" scaled="1"/>
          </a:gradFill>
          <a:ln>
            <a:noFill/>
          </a:ln>
        </p:spPr>
        <p:txBody>
          <a:bodyPr anchor="ctr"/>
          <a:lstStyle/>
          <a:p>
            <a:pPr algn="ctr"/>
            <a:endParaRPr lang="zh-CN">
              <a:solidFill>
                <a:schemeClr val="lt1"/>
              </a:solidFill>
              <a:latin typeface="+mj-lt"/>
            </a:endParaRPr>
          </a:p>
        </p:txBody>
      </p:sp>
      <p:sp>
        <p:nvSpPr>
          <p:cNvPr id="9" name="文本框 8"/>
          <p:cNvSpPr txBox="1"/>
          <p:nvPr/>
        </p:nvSpPr>
        <p:spPr>
          <a:xfrm>
            <a:off x="3327401" y="4789616"/>
            <a:ext cx="5537198" cy="707886"/>
          </a:xfrm>
          <a:prstGeom prst="rect">
            <a:avLst/>
          </a:prstGeom>
          <a:noFill/>
          <a:ln>
            <a:noFill/>
          </a:ln>
        </p:spPr>
        <p:txBody>
          <a:bodyPr wrap="square">
            <a:spAutoFit/>
          </a:bodyPr>
          <a:lstStyle/>
          <a:p>
            <a:pPr algn="ctr"/>
            <a:r>
              <a:rPr lang="zh-CN" sz="4000" b="1" spc="600">
                <a:solidFill>
                  <a:srgbClr val="004723"/>
                </a:solidFill>
                <a:latin typeface="+mj-lt"/>
                <a:ea typeface="微软雅黑"/>
              </a:rPr>
              <a:t>解决方案与联系</a:t>
            </a:r>
          </a:p>
        </p:txBody>
      </p:sp>
      <p:grpSp>
        <p:nvGrpSpPr>
          <p:cNvPr id="13" name="组合 12"/>
          <p:cNvGrpSpPr/>
          <p:nvPr/>
        </p:nvGrpSpPr>
        <p:grpSpPr>
          <a:xfrm>
            <a:off x="5321300" y="3044202"/>
            <a:ext cx="1549400" cy="1378900"/>
            <a:chOff x="5127859" y="2518592"/>
            <a:chExt cx="1936282" cy="1723208"/>
          </a:xfrm>
        </p:grpSpPr>
        <p:sp>
          <p:nvSpPr>
            <p:cNvPr id="14" name="任意多边形 5"/>
            <p:cNvSpPr/>
            <p:nvPr/>
          </p:nvSpPr>
          <p:spPr>
            <a:xfrm>
              <a:off x="5127859" y="2518592"/>
              <a:ext cx="1936282" cy="1723208"/>
            </a:xfrm>
            <a:custGeom>
              <a:avLst/>
              <a:gdLst/>
              <a:ahLst/>
              <a:cxnLst/>
              <a:rect l="l" t="t" r="r" b="b"/>
              <a:pathLst>
                <a:path w="1936282" h="1723208">
                  <a:moveTo>
                    <a:pt x="568792" y="0"/>
                  </a:moveTo>
                  <a:lnTo>
                    <a:pt x="852545" y="0"/>
                  </a:lnTo>
                  <a:lnTo>
                    <a:pt x="1083737" y="0"/>
                  </a:lnTo>
                  <a:lnTo>
                    <a:pt x="1367490" y="0"/>
                  </a:lnTo>
                  <a:cubicBezTo>
                    <a:pt x="1422638" y="0"/>
                    <a:pt x="1491924" y="39614"/>
                    <a:pt x="1520205" y="87717"/>
                  </a:cubicBezTo>
                  <a:cubicBezTo>
                    <a:pt x="1916132" y="773887"/>
                    <a:pt x="1916132" y="773887"/>
                    <a:pt x="1916132" y="773887"/>
                  </a:cubicBezTo>
                  <a:cubicBezTo>
                    <a:pt x="1929565" y="797939"/>
                    <a:pt x="1936282" y="829771"/>
                    <a:pt x="1936282" y="861604"/>
                  </a:cubicBezTo>
                  <a:cubicBezTo>
                    <a:pt x="1936282" y="893437"/>
                    <a:pt x="1929565" y="925270"/>
                    <a:pt x="1916132" y="949320"/>
                  </a:cubicBezTo>
                  <a:cubicBezTo>
                    <a:pt x="1520205" y="1635491"/>
                    <a:pt x="1520205" y="1635491"/>
                    <a:pt x="1520205" y="1635491"/>
                  </a:cubicBezTo>
                  <a:cubicBezTo>
                    <a:pt x="1491924" y="1683595"/>
                    <a:pt x="1422638" y="1723208"/>
                    <a:pt x="1367490" y="1723208"/>
                  </a:cubicBezTo>
                  <a:cubicBezTo>
                    <a:pt x="1268508" y="1723208"/>
                    <a:pt x="1181899" y="1723208"/>
                    <a:pt x="1106116" y="1723208"/>
                  </a:cubicBezTo>
                  <a:lnTo>
                    <a:pt x="1083737" y="1723208"/>
                  </a:lnTo>
                  <a:lnTo>
                    <a:pt x="1026584" y="1723208"/>
                  </a:lnTo>
                  <a:lnTo>
                    <a:pt x="1000368" y="1723208"/>
                  </a:lnTo>
                  <a:lnTo>
                    <a:pt x="935914" y="1723208"/>
                  </a:lnTo>
                  <a:lnTo>
                    <a:pt x="909698" y="1723208"/>
                  </a:lnTo>
                  <a:lnTo>
                    <a:pt x="852545" y="1723208"/>
                  </a:lnTo>
                  <a:lnTo>
                    <a:pt x="830166" y="1723208"/>
                  </a:lnTo>
                  <a:cubicBezTo>
                    <a:pt x="754383" y="1723208"/>
                    <a:pt x="667774" y="1723208"/>
                    <a:pt x="568792" y="1723208"/>
                  </a:cubicBezTo>
                  <a:cubicBezTo>
                    <a:pt x="513644" y="1723208"/>
                    <a:pt x="444358" y="1683595"/>
                    <a:pt x="416077" y="1635491"/>
                  </a:cubicBezTo>
                  <a:cubicBezTo>
                    <a:pt x="416077" y="1635491"/>
                    <a:pt x="416077" y="1635491"/>
                    <a:pt x="20150" y="949320"/>
                  </a:cubicBezTo>
                  <a:cubicBezTo>
                    <a:pt x="6717" y="925270"/>
                    <a:pt x="0" y="893437"/>
                    <a:pt x="0" y="861604"/>
                  </a:cubicBezTo>
                  <a:cubicBezTo>
                    <a:pt x="0" y="829771"/>
                    <a:pt x="6717" y="797939"/>
                    <a:pt x="20150" y="773887"/>
                  </a:cubicBezTo>
                  <a:cubicBezTo>
                    <a:pt x="20150" y="773887"/>
                    <a:pt x="20150" y="773887"/>
                    <a:pt x="416077" y="87717"/>
                  </a:cubicBezTo>
                  <a:cubicBezTo>
                    <a:pt x="444358" y="39614"/>
                    <a:pt x="513644" y="0"/>
                    <a:pt x="568792" y="0"/>
                  </a:cubicBezTo>
                  <a:close/>
                </a:path>
              </a:pathLst>
            </a:custGeom>
            <a:solidFill>
              <a:schemeClr val="bg1"/>
            </a:solidFill>
            <a:ln>
              <a:noFill/>
            </a:ln>
            <a:effectLst>
              <a:outerShdw blurRad="63500" sx="102000" sy="102000" algn="ctr" rotWithShape="0">
                <a:srgbClr val="000000">
                  <a:alpha val="40000"/>
                </a:srgbClr>
              </a:outerShdw>
            </a:effectLst>
          </p:spPr>
          <p:txBody>
            <a:bodyPr wrap="square" anchor="ctr"/>
            <a:lstStyle/>
            <a:p>
              <a:pPr algn="ctr"/>
              <a:endParaRPr lang="zh-CN" sz="2590">
                <a:solidFill>
                  <a:schemeClr val="lt1"/>
                </a:solidFill>
                <a:latin typeface="+mj-lt"/>
              </a:endParaRPr>
            </a:p>
          </p:txBody>
        </p:sp>
        <p:sp>
          <p:nvSpPr>
            <p:cNvPr id="15" name="任意多边形 6"/>
            <p:cNvSpPr/>
            <p:nvPr/>
          </p:nvSpPr>
          <p:spPr>
            <a:xfrm>
              <a:off x="5257193" y="2633694"/>
              <a:ext cx="1677614" cy="1493004"/>
            </a:xfrm>
            <a:custGeom>
              <a:avLst/>
              <a:gdLst/>
              <a:ahLst/>
              <a:cxnLst/>
              <a:rect l="l" t="t" r="r" b="b"/>
              <a:pathLst>
                <a:path w="1677614" h="1493004">
                  <a:moveTo>
                    <a:pt x="492807" y="0"/>
                  </a:moveTo>
                  <a:lnTo>
                    <a:pt x="738653" y="0"/>
                  </a:lnTo>
                  <a:lnTo>
                    <a:pt x="938961" y="0"/>
                  </a:lnTo>
                  <a:lnTo>
                    <a:pt x="1184807" y="0"/>
                  </a:lnTo>
                  <a:cubicBezTo>
                    <a:pt x="1232588" y="0"/>
                    <a:pt x="1292618" y="34322"/>
                    <a:pt x="1317120" y="75999"/>
                  </a:cubicBezTo>
                  <a:cubicBezTo>
                    <a:pt x="1660156" y="670503"/>
                    <a:pt x="1660156" y="670503"/>
                    <a:pt x="1660156" y="670503"/>
                  </a:cubicBezTo>
                  <a:cubicBezTo>
                    <a:pt x="1671794" y="691342"/>
                    <a:pt x="1677614" y="718922"/>
                    <a:pt x="1677614" y="746502"/>
                  </a:cubicBezTo>
                  <a:cubicBezTo>
                    <a:pt x="1677614" y="774082"/>
                    <a:pt x="1671794" y="801663"/>
                    <a:pt x="1660156" y="822500"/>
                  </a:cubicBezTo>
                  <a:cubicBezTo>
                    <a:pt x="1317120" y="1417005"/>
                    <a:pt x="1317120" y="1417005"/>
                    <a:pt x="1317120" y="1417005"/>
                  </a:cubicBezTo>
                  <a:cubicBezTo>
                    <a:pt x="1292618" y="1458683"/>
                    <a:pt x="1232588" y="1493004"/>
                    <a:pt x="1184807" y="1493004"/>
                  </a:cubicBezTo>
                  <a:cubicBezTo>
                    <a:pt x="1099048" y="1493004"/>
                    <a:pt x="1024009" y="1493004"/>
                    <a:pt x="958350" y="1493004"/>
                  </a:cubicBezTo>
                  <a:lnTo>
                    <a:pt x="938961" y="1493004"/>
                  </a:lnTo>
                  <a:lnTo>
                    <a:pt x="889442" y="1493004"/>
                  </a:lnTo>
                  <a:lnTo>
                    <a:pt x="866728" y="1493004"/>
                  </a:lnTo>
                  <a:lnTo>
                    <a:pt x="810886" y="1493004"/>
                  </a:lnTo>
                  <a:lnTo>
                    <a:pt x="788172" y="1493004"/>
                  </a:lnTo>
                  <a:lnTo>
                    <a:pt x="738653" y="1493004"/>
                  </a:lnTo>
                  <a:lnTo>
                    <a:pt x="719264" y="1493004"/>
                  </a:lnTo>
                  <a:cubicBezTo>
                    <a:pt x="653605" y="1493004"/>
                    <a:pt x="578566" y="1493004"/>
                    <a:pt x="492807" y="1493004"/>
                  </a:cubicBezTo>
                  <a:cubicBezTo>
                    <a:pt x="445026" y="1493004"/>
                    <a:pt x="384996" y="1458683"/>
                    <a:pt x="360494" y="1417005"/>
                  </a:cubicBezTo>
                  <a:cubicBezTo>
                    <a:pt x="360494" y="1417005"/>
                    <a:pt x="360494" y="1417005"/>
                    <a:pt x="17458" y="822500"/>
                  </a:cubicBezTo>
                  <a:cubicBezTo>
                    <a:pt x="5820" y="801663"/>
                    <a:pt x="0" y="774082"/>
                    <a:pt x="0" y="746502"/>
                  </a:cubicBezTo>
                  <a:cubicBezTo>
                    <a:pt x="0" y="718922"/>
                    <a:pt x="5820" y="691342"/>
                    <a:pt x="17458" y="670503"/>
                  </a:cubicBezTo>
                  <a:cubicBezTo>
                    <a:pt x="17458" y="670503"/>
                    <a:pt x="17458" y="670503"/>
                    <a:pt x="360494" y="75999"/>
                  </a:cubicBezTo>
                  <a:cubicBezTo>
                    <a:pt x="384996" y="34322"/>
                    <a:pt x="445026" y="0"/>
                    <a:pt x="492807" y="0"/>
                  </a:cubicBezTo>
                  <a:close/>
                </a:path>
              </a:pathLst>
            </a:custGeom>
            <a:solidFill>
              <a:schemeClr val="accent2"/>
            </a:solidFill>
            <a:ln>
              <a:noFill/>
            </a:ln>
          </p:spPr>
          <p:txBody>
            <a:bodyPr wrap="square" anchor="ctr"/>
            <a:lstStyle/>
            <a:p>
              <a:pPr algn="ctr"/>
              <a:endParaRPr lang="zh-CN" sz="2590">
                <a:solidFill>
                  <a:schemeClr val="lt1"/>
                </a:solidFill>
                <a:latin typeface="+mj-lt"/>
              </a:endParaRPr>
            </a:p>
          </p:txBody>
        </p:sp>
      </p:grpSp>
      <p:sp>
        <p:nvSpPr>
          <p:cNvPr id="16" name="文本框 15"/>
          <p:cNvSpPr txBox="1"/>
          <p:nvPr/>
        </p:nvSpPr>
        <p:spPr>
          <a:xfrm>
            <a:off x="5491220" y="3502820"/>
            <a:ext cx="1209562" cy="461665"/>
          </a:xfrm>
          <a:prstGeom prst="rect">
            <a:avLst/>
          </a:prstGeom>
          <a:noFill/>
        </p:spPr>
        <p:txBody>
          <a:bodyPr wrap="none">
            <a:spAutoFit/>
          </a:bodyPr>
          <a:lstStyle/>
          <a:p>
            <a:r>
              <a:rPr lang="en-US" sz="2400" dirty="0">
                <a:solidFill>
                  <a:schemeClr val="bg1"/>
                </a:solidFill>
                <a:latin typeface="微软雅黑" panose="020B0503020204020204" pitchFamily="34" charset="-122"/>
                <a:ea typeface="微软雅黑" panose="020B0503020204020204" pitchFamily="34" charset="-122"/>
              </a:rPr>
              <a:t>Part.02</a:t>
            </a:r>
          </a:p>
        </p:txBody>
      </p:sp>
      <p:pic>
        <p:nvPicPr>
          <p:cNvPr id="18" name="图片 17"/>
          <p:cNvPicPr>
            <a:picLocks noChangeAspect="1"/>
          </p:cNvPicPr>
          <p:nvPr/>
        </p:nvPicPr>
        <p:blipFill rotWithShape="1">
          <a:blip r:embed="rId4"/>
          <a:srcRect t="19562" b="3296"/>
          <a:stretch/>
        </p:blipFill>
        <p:spPr>
          <a:xfrm>
            <a:off x="2716059" y="661011"/>
            <a:ext cx="6759883" cy="2383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2" presetClass="entr" presetSubtype="8" decel="533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0-#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grpSp>
        <p:nvGrpSpPr>
          <p:cNvPr id="16" name="组合 15"/>
          <p:cNvGrpSpPr/>
          <p:nvPr/>
        </p:nvGrpSpPr>
        <p:grpSpPr>
          <a:xfrm>
            <a:off x="1155804" y="3030207"/>
            <a:ext cx="2634120" cy="2583507"/>
            <a:chOff x="1068251" y="2861983"/>
            <a:chExt cx="3343834" cy="3343834"/>
          </a:xfrm>
          <a:solidFill>
            <a:srgbClr val="0080CB"/>
          </a:solidFill>
        </p:grpSpPr>
        <p:sp>
          <p:nvSpPr>
            <p:cNvPr id="17" name="椭圆 16"/>
            <p:cNvSpPr/>
            <p:nvPr/>
          </p:nvSpPr>
          <p:spPr>
            <a:xfrm>
              <a:off x="1068251" y="2861983"/>
              <a:ext cx="3343834" cy="3343834"/>
            </a:xfrm>
            <a:prstGeom prst="ellipse">
              <a:avLst/>
            </a:prstGeom>
            <a:solidFill>
              <a:schemeClr val="accent1"/>
            </a:solidFill>
            <a:ln>
              <a:noFill/>
            </a:ln>
          </p:spPr>
          <p:txBody>
            <a:bodyPr anchor="ctr"/>
            <a:lstStyle/>
            <a:p>
              <a:pPr algn="ctr"/>
              <a:endParaRPr lang="zh-CN" sz="3600" b="1">
                <a:solidFill>
                  <a:schemeClr val="lt1"/>
                </a:solidFill>
                <a:latin typeface="微软雅黑" panose="020B0503020204020204" pitchFamily="34" charset="-122"/>
                <a:ea typeface="微软雅黑" panose="020B0503020204020204" pitchFamily="34" charset="-122"/>
              </a:endParaRPr>
            </a:p>
          </p:txBody>
        </p:sp>
        <p:sp>
          <p:nvSpPr>
            <p:cNvPr id="18" name="椭圆 17"/>
            <p:cNvSpPr/>
            <p:nvPr/>
          </p:nvSpPr>
          <p:spPr>
            <a:xfrm>
              <a:off x="1225836" y="3019568"/>
              <a:ext cx="3028664" cy="3028664"/>
            </a:xfrm>
            <a:prstGeom prst="ellipse">
              <a:avLst/>
            </a:prstGeom>
            <a:solidFill>
              <a:schemeClr val="bg1">
                <a:lumMod val="95000"/>
              </a:schemeClr>
            </a:solidFill>
            <a:ln>
              <a:noFill/>
            </a:ln>
          </p:spPr>
          <p:txBody>
            <a:bodyPr anchor="ctr"/>
            <a:lstStyle/>
            <a:p>
              <a:pPr algn="ctr"/>
              <a:r>
                <a:rPr lang="zh-CN" sz="3600" b="1">
                  <a:solidFill>
                    <a:srgbClr val="004723"/>
                  </a:solidFill>
                  <a:latin typeface="微软雅黑" panose="020B0503020204020204" pitchFamily="34" charset="-122"/>
                  <a:ea typeface="微软雅黑" panose="020B0503020204020204" pitchFamily="34" charset="-122"/>
                </a:rPr>
                <a:t>深度生成模型概述</a:t>
              </a:r>
            </a:p>
          </p:txBody>
        </p:sp>
      </p:grpSp>
      <p:sp>
        <p:nvSpPr>
          <p:cNvPr id="19" name="Freeform 11"/>
          <p:cNvSpPr/>
          <p:nvPr/>
        </p:nvSpPr>
        <p:spPr>
          <a:xfrm flipH="1">
            <a:off x="4279951" y="2653574"/>
            <a:ext cx="617919" cy="3699448"/>
          </a:xfrm>
          <a:custGeom>
            <a:avLst/>
            <a:gdLst/>
            <a:ahLst/>
            <a:cxnLst/>
            <a:rect l="0" t="0" r="r" b="b"/>
            <a:pathLst>
              <a:path w="617919" h="4724352">
                <a:moveTo>
                  <a:pt x="0" y="64469"/>
                </a:moveTo>
                <a:lnTo>
                  <a:pt x="0" y="0"/>
                </a:lnTo>
                <a:cubicBezTo>
                  <a:pt x="47263" y="18869"/>
                  <a:pt x="88399" y="36952"/>
                  <a:pt x="123846" y="55821"/>
                </a:cubicBezTo>
                <a:cubicBezTo>
                  <a:pt x="159294" y="74690"/>
                  <a:pt x="193428" y="103780"/>
                  <a:pt x="226687" y="143091"/>
                </a:cubicBezTo>
                <a:cubicBezTo>
                  <a:pt x="259946" y="181615"/>
                  <a:pt x="289704" y="230360"/>
                  <a:pt x="316399" y="288540"/>
                </a:cubicBezTo>
                <a:cubicBezTo>
                  <a:pt x="343094" y="348292"/>
                  <a:pt x="363224" y="408044"/>
                  <a:pt x="377666" y="469369"/>
                </a:cubicBezTo>
                <a:cubicBezTo>
                  <a:pt x="391232" y="530694"/>
                  <a:pt x="401297" y="596735"/>
                  <a:pt x="409174" y="666708"/>
                </a:cubicBezTo>
                <a:cubicBezTo>
                  <a:pt x="416614" y="736681"/>
                  <a:pt x="421428" y="814516"/>
                  <a:pt x="422741" y="897069"/>
                </a:cubicBezTo>
                <a:cubicBezTo>
                  <a:pt x="424491" y="981193"/>
                  <a:pt x="419677" y="1075539"/>
                  <a:pt x="407424" y="1179319"/>
                </a:cubicBezTo>
                <a:lnTo>
                  <a:pt x="374602" y="1439555"/>
                </a:lnTo>
                <a:cubicBezTo>
                  <a:pt x="364975" y="1526039"/>
                  <a:pt x="361474" y="1615667"/>
                  <a:pt x="362349" y="1710799"/>
                </a:cubicBezTo>
                <a:cubicBezTo>
                  <a:pt x="362349" y="1814579"/>
                  <a:pt x="368038" y="1900276"/>
                  <a:pt x="380292" y="1967104"/>
                </a:cubicBezTo>
                <a:cubicBezTo>
                  <a:pt x="392107" y="2033932"/>
                  <a:pt x="405236" y="2082677"/>
                  <a:pt x="420553" y="2112553"/>
                </a:cubicBezTo>
                <a:cubicBezTo>
                  <a:pt x="434994" y="2141643"/>
                  <a:pt x="456875" y="2175450"/>
                  <a:pt x="485758" y="2213189"/>
                </a:cubicBezTo>
                <a:cubicBezTo>
                  <a:pt x="514641" y="2250141"/>
                  <a:pt x="534334" y="2269796"/>
                  <a:pt x="544399" y="2271368"/>
                </a:cubicBezTo>
                <a:lnTo>
                  <a:pt x="617919" y="2295741"/>
                </a:lnTo>
                <a:lnTo>
                  <a:pt x="617919" y="2420749"/>
                </a:lnTo>
                <a:cubicBezTo>
                  <a:pt x="568030" y="2441977"/>
                  <a:pt x="530833" y="2463991"/>
                  <a:pt x="505888" y="2487577"/>
                </a:cubicBezTo>
                <a:cubicBezTo>
                  <a:pt x="480944" y="2510377"/>
                  <a:pt x="458188" y="2544184"/>
                  <a:pt x="437182" y="2587426"/>
                </a:cubicBezTo>
                <a:cubicBezTo>
                  <a:pt x="416614" y="2631454"/>
                  <a:pt x="399109" y="2688061"/>
                  <a:pt x="385105" y="2758034"/>
                </a:cubicBezTo>
                <a:cubicBezTo>
                  <a:pt x="370664" y="2827221"/>
                  <a:pt x="362787" y="2905056"/>
                  <a:pt x="361474" y="2990753"/>
                </a:cubicBezTo>
                <a:cubicBezTo>
                  <a:pt x="360161" y="3077236"/>
                  <a:pt x="363224" y="3178658"/>
                  <a:pt x="371977" y="3296590"/>
                </a:cubicBezTo>
                <a:cubicBezTo>
                  <a:pt x="376353" y="3377570"/>
                  <a:pt x="381604" y="3445970"/>
                  <a:pt x="386856" y="3500219"/>
                </a:cubicBezTo>
                <a:lnTo>
                  <a:pt x="409174" y="3736083"/>
                </a:lnTo>
                <a:cubicBezTo>
                  <a:pt x="414863" y="3817063"/>
                  <a:pt x="416176" y="3894111"/>
                  <a:pt x="413113" y="3967229"/>
                </a:cubicBezTo>
                <a:cubicBezTo>
                  <a:pt x="409612" y="4048995"/>
                  <a:pt x="402172" y="4124472"/>
                  <a:pt x="390794" y="4191300"/>
                </a:cubicBezTo>
                <a:cubicBezTo>
                  <a:pt x="378979" y="4258128"/>
                  <a:pt x="364100" y="4317094"/>
                  <a:pt x="346595" y="4365839"/>
                </a:cubicBezTo>
                <a:cubicBezTo>
                  <a:pt x="329528" y="4416157"/>
                  <a:pt x="307209" y="4464116"/>
                  <a:pt x="279639" y="4510502"/>
                </a:cubicBezTo>
                <a:cubicBezTo>
                  <a:pt x="252944" y="4556889"/>
                  <a:pt x="226249" y="4593841"/>
                  <a:pt x="200430" y="4622144"/>
                </a:cubicBezTo>
                <a:lnTo>
                  <a:pt x="135662" y="4691331"/>
                </a:lnTo>
                <a:cubicBezTo>
                  <a:pt x="117282" y="4714917"/>
                  <a:pt x="102841" y="4724352"/>
                  <a:pt x="92775" y="4721207"/>
                </a:cubicBezTo>
                <a:cubicBezTo>
                  <a:pt x="82710" y="4718062"/>
                  <a:pt x="76583" y="4709414"/>
                  <a:pt x="74833" y="4696048"/>
                </a:cubicBezTo>
                <a:cubicBezTo>
                  <a:pt x="72645" y="4681110"/>
                  <a:pt x="78334" y="4663814"/>
                  <a:pt x="91025" y="4642586"/>
                </a:cubicBezTo>
                <a:cubicBezTo>
                  <a:pt x="95839" y="4635510"/>
                  <a:pt x="108967" y="4618213"/>
                  <a:pt x="131286" y="4591482"/>
                </a:cubicBezTo>
                <a:cubicBezTo>
                  <a:pt x="153605" y="4563178"/>
                  <a:pt x="174610" y="4528585"/>
                  <a:pt x="194741" y="4485343"/>
                </a:cubicBezTo>
                <a:cubicBezTo>
                  <a:pt x="215309" y="4442102"/>
                  <a:pt x="232814" y="4392570"/>
                  <a:pt x="246818" y="4333604"/>
                </a:cubicBezTo>
                <a:cubicBezTo>
                  <a:pt x="260821" y="4276211"/>
                  <a:pt x="270011" y="4224321"/>
                  <a:pt x="273512" y="4178720"/>
                </a:cubicBezTo>
                <a:cubicBezTo>
                  <a:pt x="277451" y="4133906"/>
                  <a:pt x="279201" y="4082016"/>
                  <a:pt x="279201" y="4026195"/>
                </a:cubicBezTo>
                <a:cubicBezTo>
                  <a:pt x="278326" y="3976664"/>
                  <a:pt x="275263" y="3899615"/>
                  <a:pt x="270449" y="3793476"/>
                </a:cubicBezTo>
                <a:cubicBezTo>
                  <a:pt x="265198" y="3687337"/>
                  <a:pt x="260384" y="3579626"/>
                  <a:pt x="255570" y="3471129"/>
                </a:cubicBezTo>
                <a:cubicBezTo>
                  <a:pt x="251194" y="3362632"/>
                  <a:pt x="250318" y="3267500"/>
                  <a:pt x="252944" y="3182589"/>
                </a:cubicBezTo>
                <a:cubicBezTo>
                  <a:pt x="255570" y="3071733"/>
                  <a:pt x="263885" y="2981318"/>
                  <a:pt x="276576" y="2912132"/>
                </a:cubicBezTo>
                <a:cubicBezTo>
                  <a:pt x="289267" y="2842945"/>
                  <a:pt x="309835" y="2765896"/>
                  <a:pt x="337842" y="2682558"/>
                </a:cubicBezTo>
                <a:cubicBezTo>
                  <a:pt x="366288" y="2598433"/>
                  <a:pt x="390794" y="2546543"/>
                  <a:pt x="411800" y="2527674"/>
                </a:cubicBezTo>
                <a:lnTo>
                  <a:pt x="557090" y="2368073"/>
                </a:lnTo>
                <a:cubicBezTo>
                  <a:pt x="513766" y="2326403"/>
                  <a:pt x="478756" y="2291810"/>
                  <a:pt x="452499" y="2264293"/>
                </a:cubicBezTo>
                <a:cubicBezTo>
                  <a:pt x="426679" y="2235989"/>
                  <a:pt x="404361" y="2206113"/>
                  <a:pt x="386856" y="2175450"/>
                </a:cubicBezTo>
                <a:cubicBezTo>
                  <a:pt x="369351" y="2145574"/>
                  <a:pt x="348345" y="2092112"/>
                  <a:pt x="323401" y="2015849"/>
                </a:cubicBezTo>
                <a:cubicBezTo>
                  <a:pt x="298894" y="1939587"/>
                  <a:pt x="279639" y="1864896"/>
                  <a:pt x="267386" y="1791779"/>
                </a:cubicBezTo>
                <a:cubicBezTo>
                  <a:pt x="254695" y="1719447"/>
                  <a:pt x="247255" y="1639253"/>
                  <a:pt x="244192" y="1551198"/>
                </a:cubicBezTo>
                <a:cubicBezTo>
                  <a:pt x="240691" y="1463928"/>
                  <a:pt x="241566" y="1378231"/>
                  <a:pt x="245942" y="1295678"/>
                </a:cubicBezTo>
                <a:cubicBezTo>
                  <a:pt x="247693" y="1251651"/>
                  <a:pt x="253819" y="1162022"/>
                  <a:pt x="264760" y="1028366"/>
                </a:cubicBezTo>
                <a:cubicBezTo>
                  <a:pt x="275263" y="895496"/>
                  <a:pt x="281389" y="789358"/>
                  <a:pt x="282702" y="710736"/>
                </a:cubicBezTo>
                <a:cubicBezTo>
                  <a:pt x="284015" y="632901"/>
                  <a:pt x="280514" y="564501"/>
                  <a:pt x="270887" y="506321"/>
                </a:cubicBezTo>
                <a:cubicBezTo>
                  <a:pt x="263885" y="463079"/>
                  <a:pt x="249006" y="410403"/>
                  <a:pt x="227562" y="346720"/>
                </a:cubicBezTo>
                <a:cubicBezTo>
                  <a:pt x="205681" y="283037"/>
                  <a:pt x="179862" y="230360"/>
                  <a:pt x="149228" y="188691"/>
                </a:cubicBezTo>
                <a:cubicBezTo>
                  <a:pt x="119033" y="147022"/>
                  <a:pt x="91025" y="119504"/>
                  <a:pt x="66518" y="103780"/>
                </a:cubicBezTo>
                <a:lnTo>
                  <a:pt x="0" y="64469"/>
                </a:lnTo>
                <a:close/>
              </a:path>
            </a:pathLst>
          </a:custGeom>
          <a:solidFill>
            <a:schemeClr val="accent1"/>
          </a:solidFill>
          <a:ln>
            <a:noFill/>
          </a:ln>
        </p:spPr>
        <p:txBody>
          <a:bodyPr vert="horz" wrap="square" lIns="91440" tIns="45720" rIns="91440" bIns="45720" numCol="1" anchor="t" anchorCtr="0"/>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endParaRPr lang="zh-CN">
              <a:latin typeface="微软雅黑" panose="020B0503020204020204" pitchFamily="34" charset="-122"/>
              <a:ea typeface="微软雅黑" panose="020B0503020204020204" pitchFamily="34" charset="-122"/>
            </a:endParaRPr>
          </a:p>
        </p:txBody>
      </p:sp>
      <p:grpSp>
        <p:nvGrpSpPr>
          <p:cNvPr id="36" name="组合 35"/>
          <p:cNvGrpSpPr/>
          <p:nvPr/>
        </p:nvGrpSpPr>
        <p:grpSpPr>
          <a:xfrm>
            <a:off x="4948671" y="2819318"/>
            <a:ext cx="6591253" cy="942092"/>
            <a:chOff x="5710619" y="3709905"/>
            <a:chExt cx="6108765" cy="942092"/>
          </a:xfrm>
        </p:grpSpPr>
        <p:sp>
          <p:nvSpPr>
            <p:cNvPr id="37" name="矩形 36"/>
            <p:cNvSpPr/>
            <p:nvPr/>
          </p:nvSpPr>
          <p:spPr>
            <a:xfrm>
              <a:off x="5710619" y="3709905"/>
              <a:ext cx="6108765" cy="369332"/>
            </a:xfrm>
            <a:prstGeom prst="rect">
              <a:avLst/>
            </a:prstGeom>
          </p:spPr>
          <p:txBody>
            <a:bodyPr wrap="square">
              <a:spAutoFit/>
            </a:bodyPr>
            <a:lstStyle/>
            <a:p>
              <a:r>
                <a:rPr lang="zh-CN" sz="1800" b="1" i="0" strike="noStrike" spc="0">
                  <a:solidFill>
                    <a:srgbClr val="004723"/>
                  </a:solidFill>
                  <a:latin typeface="微软雅黑" panose="020B0503020204020204" pitchFamily="34" charset="-122"/>
                  <a:ea typeface="微软雅黑" panose="020B0503020204020204" pitchFamily="34" charset="-122"/>
                </a:rPr>
                <a:t>第一类方法是通过变分或抽样的方法求似然函数的近似分布</a:t>
              </a:r>
            </a:p>
          </p:txBody>
        </p:sp>
        <p:sp>
          <p:nvSpPr>
            <p:cNvPr id="38" name="矩形 37"/>
            <p:cNvSpPr/>
            <p:nvPr/>
          </p:nvSpPr>
          <p:spPr>
            <a:xfrm>
              <a:off x="5710619" y="4067222"/>
              <a:ext cx="6096000" cy="584775"/>
            </a:xfrm>
            <a:prstGeom prst="rect">
              <a:avLst/>
            </a:prstGeom>
          </p:spPr>
          <p:txBody>
            <a:bodyPr>
              <a:spAutoFit/>
            </a:bodyPr>
            <a:lstStyle/>
            <a:p>
              <a:r>
                <a:rPr lang="en-US" sz="1600" b="0" i="0" strike="noStrike" spc="0">
                  <a:solidFill>
                    <a:srgbClr val="595959"/>
                  </a:solidFill>
                  <a:latin typeface="微软雅黑" panose="020B0503020204020204" pitchFamily="34" charset="-122"/>
                  <a:ea typeface="微软雅黑" panose="020B0503020204020204" pitchFamily="34" charset="-122"/>
                </a:rPr>
                <a:t>包括受限玻尔兹曼机，变分自编码器。</a:t>
              </a:r>
              <a:r>
                <a:rPr lang="en-US" sz="1600" b="1" i="0" strike="noStrike" spc="0">
                  <a:solidFill>
                    <a:srgbClr val="595959"/>
                  </a:solidFill>
                  <a:latin typeface="微软雅黑" panose="020B0503020204020204" pitchFamily="34" charset="-122"/>
                  <a:ea typeface="微软雅黑" panose="020B0503020204020204" pitchFamily="34" charset="-122"/>
                </a:rPr>
                <a:t>变分自编码器</a:t>
              </a:r>
              <a:r>
                <a:rPr lang="en-US" sz="1600" b="0" i="0" strike="noStrike" spc="0">
                  <a:solidFill>
                    <a:srgbClr val="595959"/>
                  </a:solidFill>
                  <a:latin typeface="微软雅黑" panose="020B0503020204020204" pitchFamily="34" charset="-122"/>
                  <a:ea typeface="微软雅黑" panose="020B0503020204020204" pitchFamily="34" charset="-122"/>
                </a:rPr>
                <a:t>用似然函数的变分下界作为目标函数</a:t>
              </a:r>
              <a:r>
                <a:rPr lang="en-US" sz="1600" b="1" i="0" strike="noStrike" spc="0">
                  <a:solidFill>
                    <a:srgbClr val="595959"/>
                  </a:solidFill>
                  <a:latin typeface="微软雅黑" panose="020B0503020204020204" pitchFamily="34" charset="-122"/>
                  <a:ea typeface="微软雅黑" panose="020B0503020204020204" pitchFamily="34" charset="-122"/>
                </a:rPr>
                <a:t>。</a:t>
              </a:r>
            </a:p>
          </p:txBody>
        </p:sp>
      </p:grpSp>
      <p:grpSp>
        <p:nvGrpSpPr>
          <p:cNvPr id="39" name="组合 38"/>
          <p:cNvGrpSpPr/>
          <p:nvPr/>
        </p:nvGrpSpPr>
        <p:grpSpPr>
          <a:xfrm>
            <a:off x="4948671" y="3857552"/>
            <a:ext cx="6577480" cy="942092"/>
            <a:chOff x="5710619" y="5026457"/>
            <a:chExt cx="6096000" cy="942092"/>
          </a:xfrm>
        </p:grpSpPr>
        <p:sp>
          <p:nvSpPr>
            <p:cNvPr id="40" name="矩形 39"/>
            <p:cNvSpPr/>
            <p:nvPr/>
          </p:nvSpPr>
          <p:spPr>
            <a:xfrm>
              <a:off x="5710619" y="5026457"/>
              <a:ext cx="4619448" cy="369332"/>
            </a:xfrm>
            <a:prstGeom prst="rect">
              <a:avLst/>
            </a:prstGeom>
          </p:spPr>
          <p:txBody>
            <a:bodyPr wrap="square">
              <a:spAutoFit/>
            </a:bodyPr>
            <a:lstStyle/>
            <a:p>
              <a:r>
                <a:rPr lang="zh-CN" sz="1800" b="1" i="0" strike="noStrike" spc="0">
                  <a:solidFill>
                    <a:srgbClr val="004723"/>
                  </a:solidFill>
                  <a:latin typeface="微软雅黑" panose="020B0503020204020204" pitchFamily="34" charset="-122"/>
                  <a:ea typeface="微软雅黑" panose="020B0503020204020204" pitchFamily="34" charset="-122"/>
                </a:rPr>
                <a:t>第二类方法是避开求极大似然过程的隐式方法</a:t>
              </a:r>
            </a:p>
          </p:txBody>
        </p:sp>
        <p:sp>
          <p:nvSpPr>
            <p:cNvPr id="41" name="矩形 40"/>
            <p:cNvSpPr/>
            <p:nvPr/>
          </p:nvSpPr>
          <p:spPr>
            <a:xfrm>
              <a:off x="5710619" y="5383774"/>
              <a:ext cx="6096000" cy="584775"/>
            </a:xfrm>
            <a:prstGeom prst="rect">
              <a:avLst/>
            </a:prstGeom>
          </p:spPr>
          <p:txBody>
            <a:bodyPr>
              <a:spAutoFit/>
            </a:bodyPr>
            <a:lstStyle/>
            <a:p>
              <a:r>
                <a:rPr lang="en-US" sz="1600" b="0" i="0" strike="noStrike" spc="0">
                  <a:solidFill>
                    <a:srgbClr val="595959"/>
                  </a:solidFill>
                  <a:latin typeface="微软雅黑" panose="020B0503020204020204" pitchFamily="34" charset="-122"/>
                  <a:ea typeface="微软雅黑" panose="020B0503020204020204" pitchFamily="34" charset="-122"/>
                </a:rPr>
                <a:t>代表模型是生成对抗网络。</a:t>
              </a:r>
              <a:r>
                <a:rPr lang="en-US" sz="1600" b="1" i="0" strike="noStrike" spc="0">
                  <a:solidFill>
                    <a:srgbClr val="595959"/>
                  </a:solidFill>
                  <a:latin typeface="微软雅黑" panose="020B0503020204020204" pitchFamily="34" charset="-122"/>
                  <a:ea typeface="微软雅黑" panose="020B0503020204020204" pitchFamily="34" charset="-122"/>
                </a:rPr>
                <a:t>生成对抗网络</a:t>
              </a:r>
              <a:r>
                <a:rPr lang="en-US" sz="1600" b="0" i="0" strike="noStrike" spc="0">
                  <a:solidFill>
                    <a:srgbClr val="595959"/>
                  </a:solidFill>
                  <a:latin typeface="微软雅黑" panose="020B0503020204020204" pitchFamily="34" charset="-122"/>
                  <a:ea typeface="微软雅黑" panose="020B0503020204020204" pitchFamily="34" charset="-122"/>
                </a:rPr>
                <a:t>利用神经网络的学习能力来拟合两个分布之间的距离，巧妙地避开了求解似然函数的难题。</a:t>
              </a:r>
            </a:p>
          </p:txBody>
        </p:sp>
      </p:grpSp>
      <p:grpSp>
        <p:nvGrpSpPr>
          <p:cNvPr id="42" name="组合 41"/>
          <p:cNvGrpSpPr/>
          <p:nvPr/>
        </p:nvGrpSpPr>
        <p:grpSpPr>
          <a:xfrm>
            <a:off x="4948671" y="5244382"/>
            <a:ext cx="6577480" cy="695871"/>
            <a:chOff x="5710619" y="5026457"/>
            <a:chExt cx="6096000" cy="695871"/>
          </a:xfrm>
        </p:grpSpPr>
        <p:sp>
          <p:nvSpPr>
            <p:cNvPr id="43" name="矩形 42"/>
            <p:cNvSpPr/>
            <p:nvPr/>
          </p:nvSpPr>
          <p:spPr>
            <a:xfrm>
              <a:off x="5710619" y="5026457"/>
              <a:ext cx="3808046" cy="369332"/>
            </a:xfrm>
            <a:prstGeom prst="rect">
              <a:avLst/>
            </a:prstGeom>
          </p:spPr>
          <p:txBody>
            <a:bodyPr wrap="none">
              <a:spAutoFit/>
            </a:bodyPr>
            <a:lstStyle/>
            <a:p>
              <a:r>
                <a:rPr lang="zh-CN" sz="1800" b="1" i="0" strike="noStrike" spc="0">
                  <a:solidFill>
                    <a:srgbClr val="004723"/>
                  </a:solidFill>
                  <a:latin typeface="微软雅黑" panose="020B0503020204020204" pitchFamily="34" charset="-122"/>
                  <a:ea typeface="微软雅黑" panose="020B0503020204020204" pitchFamily="34" charset="-122"/>
                </a:rPr>
                <a:t>第三种方法是对似然函数进行适当变形</a:t>
              </a:r>
            </a:p>
          </p:txBody>
        </p:sp>
        <p:sp>
          <p:nvSpPr>
            <p:cNvPr id="44" name="矩形 43"/>
            <p:cNvSpPr/>
            <p:nvPr/>
          </p:nvSpPr>
          <p:spPr>
            <a:xfrm>
              <a:off x="5710619" y="5383774"/>
              <a:ext cx="6096000" cy="338554"/>
            </a:xfrm>
            <a:prstGeom prst="rect">
              <a:avLst/>
            </a:prstGeom>
          </p:spPr>
          <p:txBody>
            <a:bodyPr>
              <a:spAutoFit/>
            </a:bodyPr>
            <a:lstStyle/>
            <a:p>
              <a:r>
                <a:rPr lang="en-US" sz="1600" b="0" i="0" strike="noStrike" spc="0">
                  <a:solidFill>
                    <a:srgbClr val="595959"/>
                  </a:solidFill>
                  <a:latin typeface="微软雅黑" panose="020B0503020204020204" pitchFamily="34" charset="-122"/>
                  <a:ea typeface="微软雅黑" panose="020B0503020204020204" pitchFamily="34" charset="-122"/>
                </a:rPr>
                <a:t>包括自回归模型等。</a:t>
              </a:r>
              <a:r>
                <a:rPr lang="en-US" sz="1600" b="1" i="0" strike="noStrike" spc="0">
                  <a:solidFill>
                    <a:srgbClr val="595959"/>
                  </a:solidFill>
                  <a:latin typeface="微软雅黑" panose="020B0503020204020204" pitchFamily="34" charset="-122"/>
                  <a:ea typeface="微软雅黑" panose="020B0503020204020204" pitchFamily="34" charset="-122"/>
                </a:rPr>
                <a:t>自回归模型</a:t>
              </a:r>
              <a:r>
                <a:rPr lang="en-US" sz="1600" b="0" i="0" strike="noStrike" spc="0">
                  <a:solidFill>
                    <a:srgbClr val="595959"/>
                  </a:solidFill>
                  <a:latin typeface="微软雅黑" panose="020B0503020204020204" pitchFamily="34" charset="-122"/>
                  <a:ea typeface="微软雅黑" panose="020B0503020204020204" pitchFamily="34" charset="-122"/>
                </a:rPr>
                <a:t>将目标函数分解为条件概率乘积的形式</a:t>
              </a:r>
            </a:p>
          </p:txBody>
        </p:sp>
      </p:grpSp>
      <p:sp>
        <p:nvSpPr>
          <p:cNvPr id="45"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46" name="文本框 45"/>
          <p:cNvSpPr txBox="1"/>
          <p:nvPr/>
        </p:nvSpPr>
        <p:spPr>
          <a:xfrm>
            <a:off x="961742" y="1316167"/>
            <a:ext cx="10375572" cy="707886"/>
          </a:xfrm>
          <a:prstGeom prst="rect">
            <a:avLst/>
          </a:prstGeom>
          <a:ln w="12700">
            <a:prstDash val="solid"/>
          </a:ln>
        </p:spPr>
        <p:txBody>
          <a:bodyPr>
            <a:spAutoFit/>
          </a:bodyPr>
          <a:lstStyle/>
          <a:p>
            <a:r>
              <a:rPr sz="2000" b="1" dirty="0">
                <a:latin typeface="微软雅黑" panose="020B0503020204020204" pitchFamily="34" charset="-122"/>
                <a:ea typeface="微软雅黑" panose="020B0503020204020204" pitchFamily="34" charset="-122"/>
              </a:rPr>
              <a:t>深度生成模型</a:t>
            </a:r>
            <a:r>
              <a:rPr sz="2000" dirty="0">
                <a:latin typeface="微软雅黑" panose="020B0503020204020204" pitchFamily="34" charset="-122"/>
                <a:ea typeface="微软雅黑" panose="020B0503020204020204" pitchFamily="34" charset="-122"/>
              </a:rPr>
              <a:t>的目标函数是数据分布与模型分布之间的距离，可以用</a:t>
            </a:r>
            <a:r>
              <a:rPr sz="2000" b="1" dirty="0">
                <a:latin typeface="微软雅黑" panose="020B0503020204020204" pitchFamily="34" charset="-122"/>
                <a:ea typeface="微软雅黑" panose="020B0503020204020204" pitchFamily="34" charset="-122"/>
              </a:rPr>
              <a:t>极大似然法</a:t>
            </a:r>
            <a:r>
              <a:rPr sz="2000" dirty="0">
                <a:latin typeface="微软雅黑" panose="020B0503020204020204" pitchFamily="34" charset="-122"/>
                <a:ea typeface="微软雅黑" panose="020B0503020204020204" pitchFamily="34" charset="-122"/>
              </a:rPr>
              <a:t>进行求解。从处理极大似然函数的方法的角度，可将传统深度生成模型分成如下三种，</a:t>
            </a:r>
          </a:p>
        </p:txBody>
      </p:sp>
      <p:pic>
        <p:nvPicPr>
          <p:cNvPr id="47" name="图片 99"/>
          <p:cNvPicPr>
            <a:picLocks noChangeAspect="1"/>
          </p:cNvPicPr>
          <p:nvPr/>
        </p:nvPicPr>
        <p:blipFill>
          <a:blip r:embed="rId3"/>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2" presetClass="entr" presetSubtype="2" decel="53300" fill="hold" nodeType="withEffect">
                                  <p:stCondLst>
                                    <p:cond delay="25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750" fill="hold"/>
                                        <p:tgtEl>
                                          <p:spTgt spid="36"/>
                                        </p:tgtEl>
                                        <p:attrNameLst>
                                          <p:attrName>ppt_x</p:attrName>
                                        </p:attrNameLst>
                                      </p:cBhvr>
                                      <p:tavLst>
                                        <p:tav tm="0">
                                          <p:val>
                                            <p:strVal val="1+#ppt_w/2"/>
                                          </p:val>
                                        </p:tav>
                                        <p:tav tm="100000">
                                          <p:val>
                                            <p:strVal val="#ppt_x"/>
                                          </p:val>
                                        </p:tav>
                                      </p:tavLst>
                                    </p:anim>
                                    <p:anim calcmode="lin" valueType="num">
                                      <p:cBhvr additive="base">
                                        <p:cTn id="15" dur="750" fill="hold"/>
                                        <p:tgtEl>
                                          <p:spTgt spid="36"/>
                                        </p:tgtEl>
                                        <p:attrNameLst>
                                          <p:attrName>ppt_y</p:attrName>
                                        </p:attrNameLst>
                                      </p:cBhvr>
                                      <p:tavLst>
                                        <p:tav tm="0">
                                          <p:val>
                                            <p:strVal val="#ppt_y"/>
                                          </p:val>
                                        </p:tav>
                                        <p:tav tm="100000">
                                          <p:val>
                                            <p:strVal val="#ppt_y"/>
                                          </p:val>
                                        </p:tav>
                                      </p:tavLst>
                                    </p:anim>
                                  </p:childTnLst>
                                </p:cTn>
                              </p:par>
                              <p:par>
                                <p:cTn id="16" presetID="2" presetClass="entr" presetSubtype="2" decel="53300" fill="hold" nodeType="withEffect">
                                  <p:stCondLst>
                                    <p:cond delay="50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750" fill="hold"/>
                                        <p:tgtEl>
                                          <p:spTgt spid="39"/>
                                        </p:tgtEl>
                                        <p:attrNameLst>
                                          <p:attrName>ppt_x</p:attrName>
                                        </p:attrNameLst>
                                      </p:cBhvr>
                                      <p:tavLst>
                                        <p:tav tm="0">
                                          <p:val>
                                            <p:strVal val="1+#ppt_w/2"/>
                                          </p:val>
                                        </p:tav>
                                        <p:tav tm="100000">
                                          <p:val>
                                            <p:strVal val="#ppt_x"/>
                                          </p:val>
                                        </p:tav>
                                      </p:tavLst>
                                    </p:anim>
                                    <p:anim calcmode="lin" valueType="num">
                                      <p:cBhvr additive="base">
                                        <p:cTn id="19" dur="750" fill="hold"/>
                                        <p:tgtEl>
                                          <p:spTgt spid="39"/>
                                        </p:tgtEl>
                                        <p:attrNameLst>
                                          <p:attrName>ppt_y</p:attrName>
                                        </p:attrNameLst>
                                      </p:cBhvr>
                                      <p:tavLst>
                                        <p:tav tm="0">
                                          <p:val>
                                            <p:strVal val="#ppt_y"/>
                                          </p:val>
                                        </p:tav>
                                        <p:tav tm="100000">
                                          <p:val>
                                            <p:strVal val="#ppt_y"/>
                                          </p:val>
                                        </p:tav>
                                      </p:tavLst>
                                    </p:anim>
                                  </p:childTnLst>
                                </p:cTn>
                              </p:par>
                              <p:par>
                                <p:cTn id="20" presetID="2" presetClass="entr" presetSubtype="2" decel="53300" fill="hold" nodeType="withEffect">
                                  <p:stCondLst>
                                    <p:cond delay="75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1+#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pPr>
            <a:r>
              <a:rPr lang="zh-CN" sz="1600" b="1" i="0" strike="noStrike" spc="0" dirty="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32"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33" name="图片 32"/>
          <p:cNvPicPr/>
          <p:nvPr/>
        </p:nvPicPr>
        <p:blipFill>
          <a:blip r:embed="rId3"/>
          <a:stretch/>
        </p:blipFill>
        <p:spPr>
          <a:xfrm>
            <a:off x="64" y="1075905"/>
            <a:ext cx="12192000" cy="5440072"/>
          </a:xfrm>
          <a:prstGeom prst="rect">
            <a:avLst/>
          </a:prstGeom>
        </p:spPr>
      </p:pic>
      <p:pic>
        <p:nvPicPr>
          <p:cNvPr id="34" name="图片 99"/>
          <p:cNvPicPr>
            <a:picLocks noChangeAspect="1"/>
          </p:cNvPicPr>
          <p:nvPr/>
        </p:nvPicPr>
        <p:blipFill>
          <a:blip r:embed="rId4"/>
          <a:stretch/>
        </p:blipFill>
        <p:spPr>
          <a:xfrm>
            <a:off x="373910" y="-274792"/>
            <a:ext cx="2508327" cy="114635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7"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pic>
        <p:nvPicPr>
          <p:cNvPr id="100" name="图片 99"/>
          <p:cNvPicPr>
            <a:picLocks noChangeAspect="1"/>
          </p:cNvPicPr>
          <p:nvPr/>
        </p:nvPicPr>
        <p:blipFill>
          <a:blip r:embed="rId3"/>
          <a:stretch/>
        </p:blipFill>
        <p:spPr>
          <a:xfrm>
            <a:off x="373910" y="-274792"/>
            <a:ext cx="2508327" cy="1146352"/>
          </a:xfrm>
          <a:prstGeom prst="rect">
            <a:avLst/>
          </a:prstGeom>
        </p:spPr>
      </p:pic>
      <p:grpSp>
        <p:nvGrpSpPr>
          <p:cNvPr id="101" name="组合 93"/>
          <p:cNvGrpSpPr/>
          <p:nvPr/>
        </p:nvGrpSpPr>
        <p:grpSpPr>
          <a:xfrm>
            <a:off x="600399" y="2480783"/>
            <a:ext cx="4652248" cy="1884618"/>
            <a:chOff x="7904788" y="2304563"/>
            <a:chExt cx="4096579" cy="1086147"/>
          </a:xfrm>
        </p:grpSpPr>
        <p:sp>
          <p:nvSpPr>
            <p:cNvPr id="102" name="学论网-专注原创-www.xuelun.me"/>
            <p:cNvSpPr/>
            <p:nvPr/>
          </p:nvSpPr>
          <p:spPr>
            <a:xfrm>
              <a:off x="8172441" y="2304563"/>
              <a:ext cx="3828926" cy="1086147"/>
            </a:xfrm>
            <a:prstGeom prst="rect">
              <a:avLst/>
            </a:prstGeom>
          </p:spPr>
          <p:txBody>
            <a:bodyPr wrap="square">
              <a:spAutoFit/>
            </a:bodyPr>
            <a:lstStyle/>
            <a:p>
              <a:pPr algn="l">
                <a:lnSpc>
                  <a:spcPct val="150000"/>
                </a:lnSpc>
              </a:pPr>
              <a:r>
                <a:rPr lang="zh-CN" sz="2000" b="1" i="0" strike="noStrike" spc="0">
                  <a:solidFill>
                    <a:srgbClr val="595959"/>
                  </a:solidFill>
                  <a:latin typeface="微软雅黑" panose="020B0503020204020204" pitchFamily="34" charset="-122"/>
                  <a:ea typeface="微软雅黑" panose="020B0503020204020204" pitchFamily="34" charset="-122"/>
                </a:rPr>
                <a:t>变分自编码器</a:t>
              </a:r>
              <a:r>
                <a:rPr lang="zh-CN" sz="2000" b="0" i="0" strike="noStrike" spc="0">
                  <a:solidFill>
                    <a:srgbClr val="595959"/>
                  </a:solidFill>
                  <a:latin typeface="微软雅黑" panose="020B0503020204020204" pitchFamily="34" charset="-122"/>
                  <a:ea typeface="微软雅黑" panose="020B0503020204020204" pitchFamily="34" charset="-122"/>
                </a:rPr>
                <a:t>是 Kingma 和Welling(2014)基于编码器(encoder)和解码器( decoder)结构提出的一种经典深度视觉生成模型。</a:t>
              </a:r>
            </a:p>
          </p:txBody>
        </p:sp>
        <p:sp>
          <p:nvSpPr>
            <p:cNvPr id="103" name="学论网-专注原创-www.xuelun.me"/>
            <p:cNvSpPr/>
            <p:nvPr/>
          </p:nvSpPr>
          <p:spPr>
            <a:xfrm>
              <a:off x="7904788" y="2346951"/>
              <a:ext cx="72000" cy="972000"/>
            </a:xfrm>
            <a:prstGeom prst="rect">
              <a:avLst/>
            </a:prstGeom>
            <a:solidFill>
              <a:schemeClr val="accent1"/>
            </a:solidFill>
            <a:ln w="28575">
              <a:solidFill>
                <a:schemeClr val="accent1"/>
              </a:solidFill>
              <a:prstDash val="solid"/>
              <a:miter/>
            </a:ln>
          </p:spPr>
          <p:txBody>
            <a:bodyPr vert="horz" wrap="square" lIns="91440" tIns="45720" rIns="91440" bIns="45720" numCol="1" spcCol="0" anchor="ctr" anchorCtr="0"/>
            <a:lstStyle/>
            <a:p>
              <a:pPr algn="ctr"/>
              <a:endParaRPr lang="zh-CN" sz="3200">
                <a:solidFill>
                  <a:schemeClr val="bg1"/>
                </a:solidFill>
                <a:latin typeface="微软雅黑" panose="020B0503020204020204" pitchFamily="34" charset="-122"/>
                <a:ea typeface="微软雅黑" panose="020B0503020204020204" pitchFamily="34" charset="-122"/>
              </a:endParaRPr>
            </a:p>
          </p:txBody>
        </p:sp>
      </p:grpSp>
      <p:pic>
        <p:nvPicPr>
          <p:cNvPr id="104" name="图片 103"/>
          <p:cNvPicPr/>
          <p:nvPr/>
        </p:nvPicPr>
        <p:blipFill>
          <a:blip r:embed="rId4"/>
          <a:stretch/>
        </p:blipFill>
        <p:spPr>
          <a:xfrm>
            <a:off x="5908486" y="4035896"/>
            <a:ext cx="5908593" cy="2305500"/>
          </a:xfrm>
          <a:prstGeom prst="rect">
            <a:avLst/>
          </a:prstGeom>
        </p:spPr>
      </p:pic>
      <p:cxnSp>
        <p:nvCxnSpPr>
          <p:cNvPr id="105"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106" name="TextBox 6"/>
          <p:cNvSpPr txBox="1"/>
          <p:nvPr/>
        </p:nvSpPr>
        <p:spPr>
          <a:xfrm>
            <a:off x="425752" y="1108968"/>
            <a:ext cx="317900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2.1 变分自编码器（VAE）</a:t>
            </a:r>
          </a:p>
        </p:txBody>
      </p:sp>
      <p:sp>
        <p:nvSpPr>
          <p:cNvPr id="107" name="TextBox 6"/>
          <p:cNvSpPr txBox="1"/>
          <p:nvPr/>
        </p:nvSpPr>
        <p:spPr>
          <a:xfrm>
            <a:off x="741044" y="1575909"/>
            <a:ext cx="3179006"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2.1.1 VAE简介</a:t>
            </a:r>
          </a:p>
        </p:txBody>
      </p:sp>
      <p:pic>
        <p:nvPicPr>
          <p:cNvPr id="108" name="图片 107"/>
          <p:cNvPicPr/>
          <p:nvPr/>
        </p:nvPicPr>
        <p:blipFill>
          <a:blip r:embed="rId5"/>
          <a:stretch/>
        </p:blipFill>
        <p:spPr>
          <a:xfrm>
            <a:off x="5898747" y="1763234"/>
            <a:ext cx="5918332" cy="1927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7"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425752" y="1108968"/>
            <a:ext cx="317900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2.1 </a:t>
            </a:r>
            <a:r>
              <a:rPr lang="en-US" sz="1865" b="1" dirty="0" err="1">
                <a:solidFill>
                  <a:srgbClr val="595959"/>
                </a:solidFill>
                <a:latin typeface="微软雅黑" panose="020B0503020204020204" pitchFamily="34" charset="-122"/>
                <a:ea typeface="微软雅黑" panose="020B0503020204020204" pitchFamily="34" charset="-122"/>
              </a:rPr>
              <a:t>变分自编码器（VAE</a:t>
            </a:r>
            <a:r>
              <a:rPr lang="en-US" sz="1865" b="1" dirty="0">
                <a:solidFill>
                  <a:srgbClr val="595959"/>
                </a:solidFill>
                <a:latin typeface="微软雅黑" panose="020B0503020204020204" pitchFamily="34" charset="-122"/>
                <a:ea typeface="微软雅黑" panose="020B0503020204020204" pitchFamily="34" charset="-122"/>
              </a:rPr>
              <a:t>）</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pic>
        <p:nvPicPr>
          <p:cNvPr id="100" name="图片 99"/>
          <p:cNvPicPr>
            <a:picLocks noChangeAspect="1"/>
          </p:cNvPicPr>
          <p:nvPr/>
        </p:nvPicPr>
        <p:blipFill>
          <a:blip r:embed="rId3"/>
          <a:stretch/>
        </p:blipFill>
        <p:spPr>
          <a:xfrm>
            <a:off x="373910" y="-274792"/>
            <a:ext cx="2508327" cy="1146352"/>
          </a:xfrm>
          <a:prstGeom prst="rect">
            <a:avLst/>
          </a:prstGeom>
        </p:spPr>
      </p:pic>
      <p:sp>
        <p:nvSpPr>
          <p:cNvPr id="101" name="TextBox 6"/>
          <p:cNvSpPr txBox="1"/>
          <p:nvPr/>
        </p:nvSpPr>
        <p:spPr>
          <a:xfrm>
            <a:off x="741044" y="1575909"/>
            <a:ext cx="317900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2.1.2 VAE结构</a:t>
            </a:r>
          </a:p>
        </p:txBody>
      </p:sp>
      <p:pic>
        <p:nvPicPr>
          <p:cNvPr id="102" name="图片 101"/>
          <p:cNvPicPr/>
          <p:nvPr/>
        </p:nvPicPr>
        <p:blipFill>
          <a:blip r:embed="rId4"/>
          <a:stretch/>
        </p:blipFill>
        <p:spPr>
          <a:xfrm>
            <a:off x="1322077" y="1956909"/>
            <a:ext cx="9466786" cy="45814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2480" y="2270902"/>
            <a:ext cx="1283075" cy="3668466"/>
            <a:chOff x="1763643" y="1731147"/>
            <a:chExt cx="1283075" cy="3668466"/>
          </a:xfrm>
          <a:solidFill>
            <a:schemeClr val="accent1"/>
          </a:solidFill>
        </p:grpSpPr>
        <p:sp>
          <p:nvSpPr>
            <p:cNvPr id="37" name="学论网-www.xuelun.me"/>
            <p:cNvSpPr/>
            <p:nvPr/>
          </p:nvSpPr>
          <p:spPr>
            <a:xfrm rot="5400000">
              <a:off x="1763643" y="1731147"/>
              <a:ext cx="1283075" cy="1283075"/>
            </a:xfrm>
            <a:prstGeom prst="blockArc">
              <a:avLst>
                <a:gd name="adj1" fmla="val 10800000"/>
                <a:gd name="adj2" fmla="val 149699"/>
                <a:gd name="adj3" fmla="val 6982"/>
              </a:avLst>
            </a:prstGeom>
            <a:grpFill/>
            <a:ln>
              <a:noFill/>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sp>
          <p:nvSpPr>
            <p:cNvPr id="38" name="学论网-www.xuelun.me"/>
            <p:cNvSpPr/>
            <p:nvPr/>
          </p:nvSpPr>
          <p:spPr>
            <a:xfrm rot="16200000" flipH="1">
              <a:off x="1763643" y="2922916"/>
              <a:ext cx="1283075" cy="1283075"/>
            </a:xfrm>
            <a:prstGeom prst="blockArc">
              <a:avLst>
                <a:gd name="adj1" fmla="val 10800000"/>
                <a:gd name="adj2" fmla="val 149699"/>
                <a:gd name="adj3" fmla="val 6982"/>
              </a:avLst>
            </a:prstGeom>
            <a:grpFill/>
            <a:ln>
              <a:noFill/>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sp>
          <p:nvSpPr>
            <p:cNvPr id="39" name="学论网-www.xuelun.me"/>
            <p:cNvSpPr/>
            <p:nvPr/>
          </p:nvSpPr>
          <p:spPr>
            <a:xfrm rot="5400000">
              <a:off x="1763643" y="4116538"/>
              <a:ext cx="1283075" cy="1283075"/>
            </a:xfrm>
            <a:prstGeom prst="blockArc">
              <a:avLst>
                <a:gd name="adj1" fmla="val 10800000"/>
                <a:gd name="adj2" fmla="val 149699"/>
                <a:gd name="adj3" fmla="val 6982"/>
              </a:avLst>
            </a:prstGeom>
            <a:grpFill/>
            <a:ln>
              <a:noFill/>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grpSp>
      <p:sp>
        <p:nvSpPr>
          <p:cNvPr id="41" name="学论网-www.xuelun.me"/>
          <p:cNvSpPr/>
          <p:nvPr/>
        </p:nvSpPr>
        <p:spPr>
          <a:xfrm>
            <a:off x="776818" y="2464251"/>
            <a:ext cx="914400" cy="914400"/>
          </a:xfrm>
          <a:prstGeom prst="ellipse">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3200" b="1">
                <a:solidFill>
                  <a:srgbClr val="FFFFFF"/>
                </a:solidFill>
                <a:latin typeface="微软雅黑" panose="020B0503020204020204" pitchFamily="34" charset="-122"/>
                <a:ea typeface="微软雅黑" panose="020B0503020204020204" pitchFamily="34" charset="-122"/>
              </a:rPr>
              <a:t>1.</a:t>
            </a:r>
          </a:p>
        </p:txBody>
      </p:sp>
      <p:sp>
        <p:nvSpPr>
          <p:cNvPr id="42" name="学论网-www.xuelun.me"/>
          <p:cNvSpPr/>
          <p:nvPr/>
        </p:nvSpPr>
        <p:spPr>
          <a:xfrm>
            <a:off x="776818" y="3653413"/>
            <a:ext cx="914400" cy="914400"/>
          </a:xfrm>
          <a:prstGeom prst="ellipse">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3200" b="1">
                <a:solidFill>
                  <a:srgbClr val="FFFFFF"/>
                </a:solidFill>
                <a:latin typeface="微软雅黑" panose="020B0503020204020204" pitchFamily="34" charset="-122"/>
                <a:ea typeface="微软雅黑" panose="020B0503020204020204" pitchFamily="34" charset="-122"/>
              </a:rPr>
              <a:t>2.</a:t>
            </a:r>
          </a:p>
        </p:txBody>
      </p:sp>
      <p:sp>
        <p:nvSpPr>
          <p:cNvPr id="43" name="学论网-www.xuelun.me"/>
          <p:cNvSpPr/>
          <p:nvPr/>
        </p:nvSpPr>
        <p:spPr>
          <a:xfrm>
            <a:off x="776818" y="4842575"/>
            <a:ext cx="914400" cy="914400"/>
          </a:xfrm>
          <a:prstGeom prst="ellipse">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3200" b="1">
                <a:solidFill>
                  <a:srgbClr val="FFFFFF"/>
                </a:solidFill>
                <a:latin typeface="微软雅黑" panose="020B0503020204020204" pitchFamily="34" charset="-122"/>
                <a:ea typeface="微软雅黑" panose="020B0503020204020204" pitchFamily="34" charset="-122"/>
              </a:rPr>
              <a:t>3</a:t>
            </a:r>
          </a:p>
        </p:txBody>
      </p:sp>
      <p:sp>
        <p:nvSpPr>
          <p:cNvPr id="45" name="学论网-www.xuelun.me"/>
          <p:cNvSpPr txBox="1"/>
          <p:nvPr/>
        </p:nvSpPr>
        <p:spPr>
          <a:xfrm>
            <a:off x="2070293" y="2464251"/>
            <a:ext cx="4448002" cy="914400"/>
          </a:xfrm>
          <a:prstGeom prst="rect">
            <a:avLst/>
          </a:prstGeom>
          <a:noFill/>
          <a:ln>
            <a:noFill/>
          </a:ln>
        </p:spPr>
        <p:txBody>
          <a:bodyPr wrap="square" lIns="0" tIns="0" rIns="0" bIns="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lang="zh-CN" sz="2000" b="0" i="0" strike="noStrike" spc="0">
                <a:solidFill>
                  <a:srgbClr val="595959"/>
                </a:solidFill>
                <a:latin typeface="微软雅黑" panose="020B0503020204020204" pitchFamily="34" charset="-122"/>
                <a:ea typeface="微软雅黑" panose="020B0503020204020204" pitchFamily="34" charset="-122"/>
              </a:rPr>
              <a:t>第一个阶段是编码过程，样本通过两个神经网络分别获得正态分布的均值和方差。</a:t>
            </a:r>
          </a:p>
        </p:txBody>
      </p:sp>
      <p:sp>
        <p:nvSpPr>
          <p:cNvPr id="46" name="学论网-www.xuelun.me"/>
          <p:cNvSpPr txBox="1"/>
          <p:nvPr/>
        </p:nvSpPr>
        <p:spPr>
          <a:xfrm>
            <a:off x="2070293" y="3742313"/>
            <a:ext cx="4351742" cy="914400"/>
          </a:xfrm>
          <a:prstGeom prst="rect">
            <a:avLst/>
          </a:prstGeom>
          <a:noFill/>
          <a:ln>
            <a:noFill/>
          </a:ln>
        </p:spPr>
        <p:txBody>
          <a:bodyPr wrap="square" lIns="0" tIns="0" rIns="0" bIns="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lang="zh-CN" sz="2000" b="0" i="0" strike="noStrike" spc="0">
                <a:solidFill>
                  <a:srgbClr val="595959"/>
                </a:solidFill>
                <a:latin typeface="微软雅黑" panose="020B0503020204020204" pitchFamily="34" charset="-122"/>
                <a:ea typeface="微软雅黑" panose="020B0503020204020204" pitchFamily="34" charset="-122"/>
              </a:rPr>
              <a:t>第二个阶段是重参数化，以便从后验分布中抽样并能够用反向传播训练模型参数。</a:t>
            </a:r>
          </a:p>
        </p:txBody>
      </p:sp>
      <p:sp>
        <p:nvSpPr>
          <p:cNvPr id="47" name="学论网-www.xuelun.me"/>
          <p:cNvSpPr txBox="1"/>
          <p:nvPr/>
        </p:nvSpPr>
        <p:spPr>
          <a:xfrm>
            <a:off x="2070293" y="5083828"/>
            <a:ext cx="4351742" cy="609600"/>
          </a:xfrm>
          <a:prstGeom prst="rect">
            <a:avLst/>
          </a:prstGeom>
          <a:noFill/>
          <a:ln>
            <a:noFill/>
          </a:ln>
        </p:spPr>
        <p:txBody>
          <a:bodyPr wrap="square" lIns="0" tIns="0" rIns="0" bIns="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lang="zh-CN" sz="2000" b="0" i="0" strike="noStrike" spc="0">
                <a:solidFill>
                  <a:srgbClr val="595959"/>
                </a:solidFill>
                <a:latin typeface="微软雅黑" panose="020B0503020204020204" pitchFamily="34" charset="-122"/>
                <a:ea typeface="微软雅黑" panose="020B0503020204020204" pitchFamily="34" charset="-122"/>
              </a:rPr>
              <a:t>第三个阶段是解码过程，将重参数化后的变量通过生成模型生成新样本。</a:t>
            </a:r>
          </a:p>
        </p:txBody>
      </p:sp>
      <p:cxnSp>
        <p:nvCxnSpPr>
          <p:cNvPr id="48"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49" name="TextBox 6"/>
          <p:cNvSpPr txBox="1"/>
          <p:nvPr/>
        </p:nvSpPr>
        <p:spPr>
          <a:xfrm>
            <a:off x="425752" y="1108968"/>
            <a:ext cx="317900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2.1 变分自编码器（VAE）</a:t>
            </a:r>
          </a:p>
        </p:txBody>
      </p:sp>
      <p:sp>
        <p:nvSpPr>
          <p:cNvPr id="50" name="TextBox 6"/>
          <p:cNvSpPr txBox="1"/>
          <p:nvPr/>
        </p:nvSpPr>
        <p:spPr>
          <a:xfrm>
            <a:off x="741044" y="1575909"/>
            <a:ext cx="3179006"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2.1.3 VAE训练过程</a:t>
            </a:r>
          </a:p>
        </p:txBody>
      </p:sp>
      <p:pic>
        <p:nvPicPr>
          <p:cNvPr id="51" name="图片 50"/>
          <p:cNvPicPr/>
          <p:nvPr/>
        </p:nvPicPr>
        <p:blipFill>
          <a:blip r:embed="rId3"/>
          <a:stretch/>
        </p:blipFill>
        <p:spPr>
          <a:xfrm>
            <a:off x="6885502" y="1061184"/>
            <a:ext cx="5184928" cy="5607082"/>
          </a:xfrm>
          <a:prstGeom prst="rect">
            <a:avLst/>
          </a:prstGeom>
        </p:spPr>
      </p:pic>
      <p:sp>
        <p:nvSpPr>
          <p:cNvPr id="5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5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54"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5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5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57"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5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5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6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6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62" name="直接连接符 14"/>
          <p:cNvCxnSpPr/>
          <p:nvPr/>
        </p:nvCxnSpPr>
        <p:spPr>
          <a:xfrm>
            <a:off x="3231850" y="285092"/>
            <a:ext cx="0" cy="245816"/>
          </a:xfrm>
          <a:prstGeom prst="line">
            <a:avLst/>
          </a:prstGeom>
          <a:ln w="6350">
            <a:solidFill>
              <a:schemeClr val="bg1">
                <a:lumMod val="75000"/>
              </a:schemeClr>
            </a:solidFill>
            <a:prstDash val="solid"/>
            <a:miter/>
          </a:ln>
        </p:spPr>
      </p:cxnSp>
      <p:pic>
        <p:nvPicPr>
          <p:cNvPr id="63" name="图片 99"/>
          <p:cNvPicPr>
            <a:picLocks noChangeAspect="1"/>
          </p:cNvPicPr>
          <p:nvPr/>
        </p:nvPicPr>
        <p:blipFill>
          <a:blip r:embed="rId4"/>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Effect transition="in" filter="fade">
                                      <p:cBhvr>
                                        <p:cTn id="13" dur="500"/>
                                        <p:tgtEl>
                                          <p:spTgt spid="41"/>
                                        </p:tgtEl>
                                      </p:cBhvr>
                                    </p:animEffect>
                                  </p:childTnLst>
                                </p:cTn>
                              </p:par>
                              <p:par>
                                <p:cTn id="14" presetID="53" presetClass="entr" presetSubtype="16" fill="hold" nodeType="withEffect">
                                  <p:stCondLst>
                                    <p:cond delay="25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Effect transition="in" filter="fade">
                                      <p:cBhvr>
                                        <p:cTn id="18" dur="500"/>
                                        <p:tgtEl>
                                          <p:spTgt spid="42"/>
                                        </p:tgtEl>
                                      </p:cBhvr>
                                    </p:animEffect>
                                  </p:childTnLst>
                                </p:cTn>
                              </p:par>
                              <p:par>
                                <p:cTn id="19" presetID="53" presetClass="entr" presetSubtype="16" fill="hold"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par>
                          <p:cTn id="24" fill="hold">
                            <p:stCondLst>
                              <p:cond delay="5750"/>
                            </p:stCondLst>
                            <p:childTnLst>
                              <p:par>
                                <p:cTn id="25" presetID="10"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625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675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5400000">
            <a:off x="1169962" y="1592693"/>
            <a:ext cx="2430942" cy="4770866"/>
            <a:chOff x="5287963" y="2346952"/>
            <a:chExt cx="1611313" cy="3162300"/>
          </a:xfrm>
        </p:grpSpPr>
        <p:grpSp>
          <p:nvGrpSpPr>
            <p:cNvPr id="16" name="组合 15"/>
            <p:cNvGrpSpPr/>
            <p:nvPr/>
          </p:nvGrpSpPr>
          <p:grpSpPr>
            <a:xfrm>
              <a:off x="5287963" y="2346952"/>
              <a:ext cx="1611313" cy="1192212"/>
              <a:chOff x="5287963" y="1844676"/>
              <a:chExt cx="1611313" cy="1192212"/>
            </a:xfrm>
          </p:grpSpPr>
          <p:sp>
            <p:nvSpPr>
              <p:cNvPr id="44" name="Line 9"/>
              <p:cNvSpPr>
                <a:spLocks noChangeShapeType="1"/>
              </p:cNvSpPr>
              <p:nvPr/>
            </p:nvSpPr>
            <p:spPr>
              <a:xfrm flipV="1">
                <a:off x="6091238" y="1844676"/>
                <a:ext cx="0" cy="239713"/>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5" name="Line 10"/>
              <p:cNvSpPr>
                <a:spLocks noChangeShapeType="1"/>
              </p:cNvSpPr>
              <p:nvPr/>
            </p:nvSpPr>
            <p:spPr>
              <a:xfrm flipV="1">
                <a:off x="6370638" y="1949451"/>
                <a:ext cx="122238" cy="2095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6" name="Line 11"/>
              <p:cNvSpPr>
                <a:spLocks noChangeShapeType="1"/>
              </p:cNvSpPr>
              <p:nvPr/>
            </p:nvSpPr>
            <p:spPr>
              <a:xfrm flipV="1">
                <a:off x="6573838" y="2239963"/>
                <a:ext cx="211138" cy="122238"/>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7" name="Line 12"/>
              <p:cNvSpPr>
                <a:spLocks noChangeShapeType="1"/>
              </p:cNvSpPr>
              <p:nvPr/>
            </p:nvSpPr>
            <p:spPr>
              <a:xfrm>
                <a:off x="6646863" y="2638426"/>
                <a:ext cx="252413" cy="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8" name="Line 13"/>
              <p:cNvSpPr>
                <a:spLocks noChangeShapeType="1"/>
              </p:cNvSpPr>
              <p:nvPr/>
            </p:nvSpPr>
            <p:spPr>
              <a:xfrm>
                <a:off x="6573838" y="2916238"/>
                <a:ext cx="211138" cy="1206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9" name="Line 14"/>
              <p:cNvSpPr>
                <a:spLocks noChangeShapeType="1"/>
              </p:cNvSpPr>
              <p:nvPr/>
            </p:nvSpPr>
            <p:spPr>
              <a:xfrm flipH="1" flipV="1">
                <a:off x="5689600" y="1949451"/>
                <a:ext cx="122238" cy="2095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0" name="Line 15"/>
              <p:cNvSpPr>
                <a:spLocks noChangeShapeType="1"/>
              </p:cNvSpPr>
              <p:nvPr/>
            </p:nvSpPr>
            <p:spPr>
              <a:xfrm flipH="1" flipV="1">
                <a:off x="5397500" y="2239963"/>
                <a:ext cx="211138" cy="122238"/>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1" name="Line 16"/>
              <p:cNvSpPr>
                <a:spLocks noChangeShapeType="1"/>
              </p:cNvSpPr>
              <p:nvPr/>
            </p:nvSpPr>
            <p:spPr>
              <a:xfrm flipH="1">
                <a:off x="5287963" y="2638426"/>
                <a:ext cx="244475" cy="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2" name="Line 17"/>
              <p:cNvSpPr>
                <a:spLocks noChangeShapeType="1"/>
              </p:cNvSpPr>
              <p:nvPr/>
            </p:nvSpPr>
            <p:spPr>
              <a:xfrm flipH="1">
                <a:off x="5397500" y="2916238"/>
                <a:ext cx="211138" cy="1206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686425" y="2720014"/>
              <a:ext cx="809625" cy="1139825"/>
              <a:chOff x="5686425" y="2217738"/>
              <a:chExt cx="809625" cy="1139825"/>
            </a:xfrm>
          </p:grpSpPr>
          <p:sp>
            <p:nvSpPr>
              <p:cNvPr id="37" name="Freeform 5"/>
              <p:cNvSpPr/>
              <p:nvPr/>
            </p:nvSpPr>
            <p:spPr>
              <a:xfrm>
                <a:off x="6091238" y="2336801"/>
                <a:ext cx="282575" cy="282575"/>
              </a:xfrm>
              <a:custGeom>
                <a:avLst/>
                <a:gdLst/>
                <a:ahLst/>
                <a:cxnLst/>
                <a:rect l="0" t="0" r="r" b="b"/>
                <a:pathLst>
                  <a:path w="282575" h="282575">
                    <a:moveTo>
                      <a:pt x="282575" y="282575"/>
                    </a:moveTo>
                    <a:cubicBezTo>
                      <a:pt x="282575" y="126870"/>
                      <a:pt x="156771" y="0"/>
                      <a:pt x="0" y="0"/>
                    </a:cubicBezTo>
                  </a:path>
                </a:pathLst>
              </a:cu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8" name="Freeform 6"/>
              <p:cNvSpPr/>
              <p:nvPr/>
            </p:nvSpPr>
            <p:spPr>
              <a:xfrm>
                <a:off x="6143625" y="2800351"/>
                <a:ext cx="104775" cy="422275"/>
              </a:xfrm>
              <a:custGeom>
                <a:avLst/>
                <a:gdLst/>
                <a:ahLst/>
                <a:cxnLst/>
                <a:rect l="0" t="0" r="r" b="b"/>
                <a:pathLst>
                  <a:path w="104775" h="422275">
                    <a:moveTo>
                      <a:pt x="36513" y="422275"/>
                    </a:moveTo>
                    <a:lnTo>
                      <a:pt x="0" y="415925"/>
                    </a:lnTo>
                    <a:lnTo>
                      <a:pt x="69850" y="0"/>
                    </a:lnTo>
                    <a:lnTo>
                      <a:pt x="104775" y="6350"/>
                    </a:lnTo>
                    <a:lnTo>
                      <a:pt x="36513" y="422275"/>
                    </a:lnTo>
                    <a:lnTo>
                      <a:pt x="36513" y="422275"/>
                    </a:ln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9" name="Freeform 7"/>
              <p:cNvSpPr/>
              <p:nvPr/>
            </p:nvSpPr>
            <p:spPr>
              <a:xfrm>
                <a:off x="5932488" y="2800351"/>
                <a:ext cx="104775" cy="422275"/>
              </a:xfrm>
              <a:custGeom>
                <a:avLst/>
                <a:gdLst/>
                <a:ahLst/>
                <a:cxnLst/>
                <a:rect l="0" t="0" r="r" b="b"/>
                <a:pathLst>
                  <a:path w="104775" h="422275">
                    <a:moveTo>
                      <a:pt x="69850" y="422275"/>
                    </a:moveTo>
                    <a:lnTo>
                      <a:pt x="0" y="6350"/>
                    </a:lnTo>
                    <a:lnTo>
                      <a:pt x="36513" y="0"/>
                    </a:lnTo>
                    <a:lnTo>
                      <a:pt x="104775" y="415925"/>
                    </a:lnTo>
                    <a:lnTo>
                      <a:pt x="69850" y="422275"/>
                    </a:lnTo>
                    <a:lnTo>
                      <a:pt x="69850" y="422275"/>
                    </a:ln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0" name="Freeform 8"/>
              <p:cNvSpPr/>
              <p:nvPr/>
            </p:nvSpPr>
            <p:spPr>
              <a:xfrm>
                <a:off x="5959475" y="2801938"/>
                <a:ext cx="269875" cy="58738"/>
              </a:xfrm>
              <a:custGeom>
                <a:avLst/>
                <a:gdLst/>
                <a:ahLst/>
                <a:cxnLst/>
                <a:rect l="0" t="0" r="r" b="b"/>
                <a:pathLst>
                  <a:path w="269875" h="58738">
                    <a:moveTo>
                      <a:pt x="269875" y="58738"/>
                    </a:moveTo>
                    <a:cubicBezTo>
                      <a:pt x="256284" y="58738"/>
                      <a:pt x="248518" y="43075"/>
                      <a:pt x="244635" y="33285"/>
                    </a:cubicBezTo>
                    <a:cubicBezTo>
                      <a:pt x="242693" y="29369"/>
                      <a:pt x="238810" y="19579"/>
                      <a:pt x="236869" y="19579"/>
                    </a:cubicBezTo>
                    <a:cubicBezTo>
                      <a:pt x="234927" y="19579"/>
                      <a:pt x="231044" y="29369"/>
                      <a:pt x="229103" y="33285"/>
                    </a:cubicBezTo>
                    <a:cubicBezTo>
                      <a:pt x="223278" y="43075"/>
                      <a:pt x="217453" y="58738"/>
                      <a:pt x="201921" y="58738"/>
                    </a:cubicBezTo>
                    <a:cubicBezTo>
                      <a:pt x="188330" y="58738"/>
                      <a:pt x="182505" y="43075"/>
                      <a:pt x="176681" y="33285"/>
                    </a:cubicBezTo>
                    <a:cubicBezTo>
                      <a:pt x="174739" y="29369"/>
                      <a:pt x="170856" y="19579"/>
                      <a:pt x="168915" y="19579"/>
                    </a:cubicBezTo>
                    <a:cubicBezTo>
                      <a:pt x="166973" y="19579"/>
                      <a:pt x="163090" y="29369"/>
                      <a:pt x="161148" y="33285"/>
                    </a:cubicBezTo>
                    <a:cubicBezTo>
                      <a:pt x="155324" y="43075"/>
                      <a:pt x="149499" y="58738"/>
                      <a:pt x="135908" y="58738"/>
                    </a:cubicBezTo>
                    <a:cubicBezTo>
                      <a:pt x="120376" y="58738"/>
                      <a:pt x="114551" y="43075"/>
                      <a:pt x="110668" y="33285"/>
                    </a:cubicBezTo>
                    <a:cubicBezTo>
                      <a:pt x="108727" y="29369"/>
                      <a:pt x="102902" y="19579"/>
                      <a:pt x="100960" y="19579"/>
                    </a:cubicBezTo>
                    <a:cubicBezTo>
                      <a:pt x="99019" y="19579"/>
                      <a:pt x="95136" y="29369"/>
                      <a:pt x="93194" y="33285"/>
                    </a:cubicBezTo>
                    <a:cubicBezTo>
                      <a:pt x="89311" y="43075"/>
                      <a:pt x="81545" y="58738"/>
                      <a:pt x="67954" y="58738"/>
                    </a:cubicBezTo>
                    <a:cubicBezTo>
                      <a:pt x="52422" y="58738"/>
                      <a:pt x="46597" y="43075"/>
                      <a:pt x="42714" y="33285"/>
                    </a:cubicBezTo>
                    <a:cubicBezTo>
                      <a:pt x="40772" y="29369"/>
                      <a:pt x="36889" y="19579"/>
                      <a:pt x="34948" y="19579"/>
                    </a:cubicBezTo>
                    <a:cubicBezTo>
                      <a:pt x="31065" y="19579"/>
                      <a:pt x="27182" y="29369"/>
                      <a:pt x="25240" y="33285"/>
                    </a:cubicBezTo>
                    <a:cubicBezTo>
                      <a:pt x="21357" y="43075"/>
                      <a:pt x="15532" y="58738"/>
                      <a:pt x="0" y="58738"/>
                    </a:cubicBezTo>
                    <a:cubicBezTo>
                      <a:pt x="0" y="39159"/>
                      <a:pt x="0" y="39159"/>
                      <a:pt x="0" y="39159"/>
                    </a:cubicBezTo>
                    <a:cubicBezTo>
                      <a:pt x="1942" y="39159"/>
                      <a:pt x="5825" y="29369"/>
                      <a:pt x="7766" y="25453"/>
                    </a:cubicBezTo>
                    <a:cubicBezTo>
                      <a:pt x="13591" y="15663"/>
                      <a:pt x="19415" y="0"/>
                      <a:pt x="34948" y="0"/>
                    </a:cubicBezTo>
                    <a:cubicBezTo>
                      <a:pt x="48539" y="0"/>
                      <a:pt x="54363" y="15663"/>
                      <a:pt x="60188" y="25453"/>
                    </a:cubicBezTo>
                    <a:cubicBezTo>
                      <a:pt x="62129" y="29369"/>
                      <a:pt x="66013" y="39159"/>
                      <a:pt x="67954" y="39159"/>
                    </a:cubicBezTo>
                    <a:cubicBezTo>
                      <a:pt x="69896" y="39159"/>
                      <a:pt x="73779" y="29369"/>
                      <a:pt x="75720" y="25453"/>
                    </a:cubicBezTo>
                    <a:cubicBezTo>
                      <a:pt x="81545" y="15663"/>
                      <a:pt x="87370" y="0"/>
                      <a:pt x="100960" y="0"/>
                    </a:cubicBezTo>
                    <a:cubicBezTo>
                      <a:pt x="116493" y="0"/>
                      <a:pt x="122317" y="15663"/>
                      <a:pt x="126201" y="25453"/>
                    </a:cubicBezTo>
                    <a:cubicBezTo>
                      <a:pt x="128142" y="29369"/>
                      <a:pt x="132025" y="39159"/>
                      <a:pt x="135908" y="39159"/>
                    </a:cubicBezTo>
                    <a:cubicBezTo>
                      <a:pt x="137850" y="39159"/>
                      <a:pt x="141733" y="29369"/>
                      <a:pt x="143674" y="25453"/>
                    </a:cubicBezTo>
                    <a:cubicBezTo>
                      <a:pt x="147558" y="15663"/>
                      <a:pt x="155324" y="0"/>
                      <a:pt x="168915" y="0"/>
                    </a:cubicBezTo>
                    <a:cubicBezTo>
                      <a:pt x="184447" y="0"/>
                      <a:pt x="190272" y="15663"/>
                      <a:pt x="194155" y="25453"/>
                    </a:cubicBezTo>
                    <a:cubicBezTo>
                      <a:pt x="196096" y="29369"/>
                      <a:pt x="199979" y="39159"/>
                      <a:pt x="201921" y="39159"/>
                    </a:cubicBezTo>
                    <a:cubicBezTo>
                      <a:pt x="205804" y="39159"/>
                      <a:pt x="209687" y="29369"/>
                      <a:pt x="211629" y="25453"/>
                    </a:cubicBezTo>
                    <a:cubicBezTo>
                      <a:pt x="215512" y="15663"/>
                      <a:pt x="221336" y="0"/>
                      <a:pt x="236869" y="0"/>
                    </a:cubicBezTo>
                    <a:cubicBezTo>
                      <a:pt x="250460" y="0"/>
                      <a:pt x="256284" y="15663"/>
                      <a:pt x="262109" y="25453"/>
                    </a:cubicBezTo>
                    <a:cubicBezTo>
                      <a:pt x="264050" y="29369"/>
                      <a:pt x="267933" y="39159"/>
                      <a:pt x="269875" y="39159"/>
                    </a:cubicBezTo>
                    <a:cubicBezTo>
                      <a:pt x="269875" y="58738"/>
                      <a:pt x="269875" y="58738"/>
                      <a:pt x="269875" y="58738"/>
                    </a:cubicBez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1" name="Freeform 18"/>
              <p:cNvSpPr/>
              <p:nvPr/>
            </p:nvSpPr>
            <p:spPr>
              <a:xfrm>
                <a:off x="5686425" y="2217738"/>
                <a:ext cx="809625" cy="973138"/>
              </a:xfrm>
              <a:custGeom>
                <a:avLst/>
                <a:gdLst/>
                <a:ahLst/>
                <a:cxnLst/>
                <a:rect l="0" t="0" r="r" b="b"/>
                <a:pathLst>
                  <a:path w="809625" h="973138">
                    <a:moveTo>
                      <a:pt x="0" y="401948"/>
                    </a:moveTo>
                    <a:cubicBezTo>
                      <a:pt x="0" y="178857"/>
                      <a:pt x="180132" y="0"/>
                      <a:pt x="404813" y="0"/>
                    </a:cubicBezTo>
                    <a:cubicBezTo>
                      <a:pt x="629493" y="0"/>
                      <a:pt x="809625" y="178857"/>
                      <a:pt x="809625" y="401948"/>
                    </a:cubicBezTo>
                    <a:cubicBezTo>
                      <a:pt x="809625" y="415411"/>
                      <a:pt x="799940" y="600038"/>
                      <a:pt x="646925" y="796204"/>
                    </a:cubicBezTo>
                    <a:cubicBezTo>
                      <a:pt x="602376" y="855823"/>
                      <a:pt x="610124" y="973138"/>
                      <a:pt x="610124" y="973138"/>
                    </a:cubicBezTo>
                    <a:cubicBezTo>
                      <a:pt x="548143" y="973138"/>
                      <a:pt x="495847" y="973138"/>
                      <a:pt x="433866" y="973138"/>
                    </a:cubicBezTo>
                    <a:cubicBezTo>
                      <a:pt x="414497" y="973138"/>
                      <a:pt x="395128" y="973138"/>
                      <a:pt x="375759" y="973138"/>
                    </a:cubicBezTo>
                    <a:cubicBezTo>
                      <a:pt x="313778" y="973138"/>
                      <a:pt x="259545" y="973138"/>
                      <a:pt x="197564" y="973138"/>
                    </a:cubicBezTo>
                    <a:cubicBezTo>
                      <a:pt x="197564" y="973138"/>
                      <a:pt x="205312" y="855823"/>
                      <a:pt x="160763" y="796204"/>
                    </a:cubicBezTo>
                    <a:cubicBezTo>
                      <a:pt x="9685" y="600038"/>
                      <a:pt x="0" y="415411"/>
                      <a:pt x="0" y="401948"/>
                    </a:cubicBezTo>
                    <a:close/>
                  </a:path>
                </a:pathLst>
              </a:cu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2" name="Line 19"/>
              <p:cNvSpPr>
                <a:spLocks noChangeShapeType="1"/>
              </p:cNvSpPr>
              <p:nvPr/>
            </p:nvSpPr>
            <p:spPr>
              <a:xfrm>
                <a:off x="5897563" y="3273426"/>
                <a:ext cx="385763"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3" name="Line 20"/>
              <p:cNvSpPr>
                <a:spLocks noChangeShapeType="1"/>
              </p:cNvSpPr>
              <p:nvPr/>
            </p:nvSpPr>
            <p:spPr>
              <a:xfrm>
                <a:off x="5926138" y="3357563"/>
                <a:ext cx="330200"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5664200" y="3937627"/>
              <a:ext cx="1074738" cy="1571625"/>
              <a:chOff x="5664200" y="3435351"/>
              <a:chExt cx="1074738" cy="1571625"/>
            </a:xfrm>
          </p:grpSpPr>
          <p:sp>
            <p:nvSpPr>
              <p:cNvPr id="19" name="Line 21"/>
              <p:cNvSpPr>
                <a:spLocks noChangeShapeType="1"/>
              </p:cNvSpPr>
              <p:nvPr/>
            </p:nvSpPr>
            <p:spPr>
              <a:xfrm>
                <a:off x="5975350" y="3435351"/>
                <a:ext cx="231775"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20" name="Freeform 22"/>
              <p:cNvSpPr/>
              <p:nvPr/>
            </p:nvSpPr>
            <p:spPr>
              <a:xfrm>
                <a:off x="5880100" y="3644901"/>
                <a:ext cx="795338" cy="317500"/>
              </a:xfrm>
              <a:custGeom>
                <a:avLst/>
                <a:gdLst/>
                <a:ahLst/>
                <a:cxnLst/>
                <a:rect l="0" t="0" r="r" b="b"/>
                <a:pathLst>
                  <a:path w="795338" h="317500">
                    <a:moveTo>
                      <a:pt x="634331" y="0"/>
                    </a:moveTo>
                    <a:cubicBezTo>
                      <a:pt x="723564" y="0"/>
                      <a:pt x="795338" y="71197"/>
                      <a:pt x="795338" y="157788"/>
                    </a:cubicBezTo>
                    <a:cubicBezTo>
                      <a:pt x="795338" y="157788"/>
                      <a:pt x="795338" y="157788"/>
                      <a:pt x="795338" y="157788"/>
                    </a:cubicBezTo>
                    <a:cubicBezTo>
                      <a:pt x="795338" y="246303"/>
                      <a:pt x="723564" y="317500"/>
                      <a:pt x="634331" y="317500"/>
                    </a:cubicBezTo>
                    <a:cubicBezTo>
                      <a:pt x="0" y="317500"/>
                      <a:pt x="0" y="317500"/>
                      <a:pt x="0" y="31750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21" name="Freeform 23"/>
              <p:cNvSpPr/>
              <p:nvPr/>
            </p:nvSpPr>
            <p:spPr>
              <a:xfrm>
                <a:off x="6116638" y="4364038"/>
                <a:ext cx="622300" cy="642938"/>
              </a:xfrm>
              <a:custGeom>
                <a:avLst/>
                <a:gdLst/>
                <a:ahLst/>
                <a:cxnLst/>
                <a:rect l="0" t="0" r="r" b="b"/>
                <a:pathLst>
                  <a:path w="622300" h="642938">
                    <a:moveTo>
                      <a:pt x="412928" y="0"/>
                    </a:moveTo>
                    <a:cubicBezTo>
                      <a:pt x="529246" y="0"/>
                      <a:pt x="622300" y="94323"/>
                      <a:pt x="622300" y="207896"/>
                    </a:cubicBezTo>
                    <a:cubicBezTo>
                      <a:pt x="622300" y="207896"/>
                      <a:pt x="622300" y="207896"/>
                      <a:pt x="622300" y="207896"/>
                    </a:cubicBezTo>
                    <a:cubicBezTo>
                      <a:pt x="622300" y="323394"/>
                      <a:pt x="529246" y="415792"/>
                      <a:pt x="412928" y="415792"/>
                    </a:cubicBezTo>
                    <a:cubicBezTo>
                      <a:pt x="0" y="415792"/>
                      <a:pt x="0" y="415792"/>
                      <a:pt x="0" y="415792"/>
                    </a:cubicBezTo>
                    <a:cubicBezTo>
                      <a:pt x="0" y="642938"/>
                      <a:pt x="0" y="642938"/>
                      <a:pt x="0" y="642938"/>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2" name="Freeform 24"/>
              <p:cNvSpPr/>
              <p:nvPr/>
            </p:nvSpPr>
            <p:spPr>
              <a:xfrm>
                <a:off x="5664200" y="3962401"/>
                <a:ext cx="879475" cy="401638"/>
              </a:xfrm>
              <a:custGeom>
                <a:avLst/>
                <a:gdLst/>
                <a:ahLst/>
                <a:cxnLst/>
                <a:rect l="0" t="0" r="r" b="b"/>
                <a:pathLst>
                  <a:path w="879475" h="401638">
                    <a:moveTo>
                      <a:pt x="879475" y="401638"/>
                    </a:moveTo>
                    <a:cubicBezTo>
                      <a:pt x="201910" y="401638"/>
                      <a:pt x="201910" y="401638"/>
                      <a:pt x="201910" y="401638"/>
                    </a:cubicBezTo>
                    <a:cubicBezTo>
                      <a:pt x="91248" y="401638"/>
                      <a:pt x="0" y="310883"/>
                      <a:pt x="0" y="200819"/>
                    </a:cubicBezTo>
                    <a:cubicBezTo>
                      <a:pt x="0" y="200819"/>
                      <a:pt x="0" y="200819"/>
                      <a:pt x="0" y="200819"/>
                    </a:cubicBezTo>
                    <a:cubicBezTo>
                      <a:pt x="0" y="88824"/>
                      <a:pt x="91248" y="0"/>
                      <a:pt x="201910" y="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6" name="Freeform 25"/>
              <p:cNvSpPr/>
              <p:nvPr/>
            </p:nvSpPr>
            <p:spPr>
              <a:xfrm>
                <a:off x="6097588" y="3479801"/>
                <a:ext cx="415925" cy="165100"/>
              </a:xfrm>
              <a:custGeom>
                <a:avLst/>
                <a:gdLst/>
                <a:ahLst/>
                <a:cxnLst/>
                <a:rect l="0" t="0" r="r" b="b"/>
                <a:pathLst>
                  <a:path w="415925" h="165100">
                    <a:moveTo>
                      <a:pt x="415925" y="165100"/>
                    </a:moveTo>
                    <a:cubicBezTo>
                      <a:pt x="166370" y="165100"/>
                      <a:pt x="166370" y="165100"/>
                      <a:pt x="166370" y="165100"/>
                    </a:cubicBezTo>
                    <a:cubicBezTo>
                      <a:pt x="75447" y="165100"/>
                      <a:pt x="0" y="92149"/>
                      <a:pt x="0" y="0"/>
                    </a:cubicBezTo>
                    <a:cubicBezTo>
                      <a:pt x="0" y="0"/>
                      <a:pt x="0" y="0"/>
                      <a:pt x="0" y="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grpSp>
        <p:nvGrpSpPr>
          <p:cNvPr id="53" name="组合 52"/>
          <p:cNvGrpSpPr/>
          <p:nvPr/>
        </p:nvGrpSpPr>
        <p:grpSpPr>
          <a:xfrm>
            <a:off x="5399930" y="2626053"/>
            <a:ext cx="5675507" cy="1276350"/>
            <a:chOff x="4910249" y="2531200"/>
            <a:chExt cx="3310313" cy="957261"/>
          </a:xfrm>
        </p:grpSpPr>
        <p:sp>
          <p:nvSpPr>
            <p:cNvPr id="54" name="学论网-专注原创-www.xuelun.me"/>
            <p:cNvSpPr/>
            <p:nvPr/>
          </p:nvSpPr>
          <p:spPr>
            <a:xfrm>
              <a:off x="5310343" y="2531200"/>
              <a:ext cx="2910219" cy="957261"/>
            </a:xfrm>
            <a:prstGeom prst="rect">
              <a:avLst/>
            </a:prstGeom>
          </p:spPr>
          <p:txBody>
            <a:bodyPr wrap="square">
              <a:spAutoFit/>
            </a:bodyPr>
            <a:lstStyle/>
            <a:p>
              <a:pPr>
                <a:lnSpc>
                  <a:spcPct val="130000"/>
                </a:lnSpc>
              </a:pPr>
              <a:r>
                <a:rPr sz="2000" dirty="0" err="1">
                  <a:latin typeface="微软雅黑" panose="020B0503020204020204" pitchFamily="34" charset="-122"/>
                  <a:ea typeface="微软雅黑" panose="020B0503020204020204" pitchFamily="34" charset="-122"/>
                </a:rPr>
                <a:t>VAE广泛应用于数据降维和数据生成</a:t>
              </a:r>
              <a:r>
                <a:rPr sz="2000" dirty="0">
                  <a:latin typeface="微软雅黑" panose="020B0503020204020204" pitchFamily="34" charset="-122"/>
                  <a:ea typeface="微软雅黑" panose="020B0503020204020204" pitchFamily="34" charset="-122"/>
                </a:rPr>
                <a:t>(</a:t>
              </a:r>
              <a:r>
                <a:rPr lang="en-US" sz="2000" dirty="0">
                  <a:latin typeface="微软雅黑" panose="020B0503020204020204" pitchFamily="34" charset="-122"/>
                  <a:ea typeface="微软雅黑" panose="020B0503020204020204" pitchFamily="34" charset="-122"/>
                </a:rPr>
                <a:t> </a:t>
              </a:r>
              <a:r>
                <a:rPr sz="2000" dirty="0">
                  <a:latin typeface="微软雅黑" panose="020B0503020204020204" pitchFamily="34" charset="-122"/>
                  <a:ea typeface="微软雅黑" panose="020B0503020204020204" pitchFamily="34" charset="-122"/>
                </a:rPr>
                <a:t>Zhu</a:t>
              </a:r>
              <a:r>
                <a:rPr lang="en-US"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等</a:t>
              </a:r>
              <a:r>
                <a:rPr sz="2000" dirty="0">
                  <a:latin typeface="微软雅黑" panose="020B0503020204020204" pitchFamily="34" charset="-122"/>
                  <a:ea typeface="微软雅黑" panose="020B0503020204020204" pitchFamily="34" charset="-122"/>
                </a:rPr>
                <a:t>,2020a;Zhu等,2020b) </a:t>
              </a:r>
              <a:r>
                <a:rPr sz="2000" dirty="0" err="1">
                  <a:latin typeface="微软雅黑" panose="020B0503020204020204" pitchFamily="34" charset="-122"/>
                  <a:ea typeface="微软雅黑" panose="020B0503020204020204" pitchFamily="34" charset="-122"/>
                </a:rPr>
                <a:t>等方面,具有训练快、稳定等优势</a:t>
              </a:r>
              <a:r>
                <a:rPr sz="2000" dirty="0">
                  <a:latin typeface="微软雅黑" panose="020B0503020204020204" pitchFamily="34" charset="-122"/>
                  <a:ea typeface="微软雅黑" panose="020B0503020204020204" pitchFamily="34" charset="-122"/>
                </a:rPr>
                <a:t>。</a:t>
              </a:r>
            </a:p>
          </p:txBody>
        </p:sp>
        <p:sp>
          <p:nvSpPr>
            <p:cNvPr id="55" name="学论网-专注原创-www.xuelun.me"/>
            <p:cNvSpPr/>
            <p:nvPr/>
          </p:nvSpPr>
          <p:spPr>
            <a:xfrm>
              <a:off x="4910249" y="2570667"/>
              <a:ext cx="298043" cy="357838"/>
            </a:xfrm>
            <a:prstGeom prst="rect">
              <a:avLst/>
            </a:prstGeom>
            <a:solidFill>
              <a:schemeClr val="accent1"/>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1</a:t>
              </a:r>
              <a:endParaRPr lang="zh-CN" sz="3200">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5399930" y="4496691"/>
            <a:ext cx="6447158" cy="1259576"/>
            <a:chOff x="4910249" y="3256370"/>
            <a:chExt cx="4250024" cy="860780"/>
          </a:xfrm>
        </p:grpSpPr>
        <p:sp>
          <p:nvSpPr>
            <p:cNvPr id="57" name="学论网-专注原创-www.xuelun.me"/>
            <p:cNvSpPr txBox="1"/>
            <p:nvPr/>
          </p:nvSpPr>
          <p:spPr>
            <a:xfrm>
              <a:off x="5330166" y="3256370"/>
              <a:ext cx="3830107" cy="860780"/>
            </a:xfrm>
            <a:prstGeom prst="rect">
              <a:avLst/>
            </a:prstGeom>
            <a:noFill/>
          </p:spPr>
          <p:txBody>
            <a:bodyPr wrap="square">
              <a:spAutoFit/>
            </a:bodyPr>
            <a:lstStyle/>
            <a:p>
              <a:pPr>
                <a:lnSpc>
                  <a:spcPct val="130000"/>
                </a:lnSpc>
              </a:pPr>
              <a:r>
                <a:rPr sz="2000" dirty="0">
                  <a:latin typeface="微软雅黑" panose="020B0503020204020204" pitchFamily="34" charset="-122"/>
                  <a:ea typeface="微软雅黑" panose="020B0503020204020204" pitchFamily="34" charset="-122"/>
                </a:rPr>
                <a:t>VAE </a:t>
              </a:r>
              <a:r>
                <a:rPr sz="2000" dirty="0" err="1">
                  <a:latin typeface="微软雅黑" panose="020B0503020204020204" pitchFamily="34" charset="-122"/>
                  <a:ea typeface="微软雅黑" panose="020B0503020204020204" pitchFamily="34" charset="-122"/>
                </a:rPr>
                <a:t>由于自身结构的固有缺点使模型生成的图片样本带有大量的噪声，大部分</a:t>
              </a:r>
              <a:r>
                <a:rPr sz="2000" dirty="0">
                  <a:latin typeface="微软雅黑" panose="020B0503020204020204" pitchFamily="34" charset="-122"/>
                  <a:ea typeface="微软雅黑" panose="020B0503020204020204" pitchFamily="34" charset="-122"/>
                </a:rPr>
                <a:t> VAE </a:t>
              </a:r>
              <a:r>
                <a:rPr sz="2000" dirty="0" err="1">
                  <a:latin typeface="微软雅黑" panose="020B0503020204020204" pitchFamily="34" charset="-122"/>
                  <a:ea typeface="微软雅黑" panose="020B0503020204020204" pitchFamily="34" charset="-122"/>
                </a:rPr>
                <a:t>结构很难生成高清的图片样本</a:t>
              </a:r>
              <a:r>
                <a:rPr lang="zh-CN" altLang="en-US" sz="2000" dirty="0">
                  <a:latin typeface="微软雅黑" panose="020B0503020204020204" pitchFamily="34" charset="-122"/>
                  <a:ea typeface="微软雅黑" panose="020B0503020204020204" pitchFamily="34" charset="-122"/>
                </a:rPr>
                <a:t>。</a:t>
              </a:r>
              <a:endParaRPr sz="2000" dirty="0">
                <a:latin typeface="微软雅黑" panose="020B0503020204020204" pitchFamily="34" charset="-122"/>
                <a:ea typeface="微软雅黑" panose="020B0503020204020204" pitchFamily="34" charset="-122"/>
              </a:endParaRPr>
            </a:p>
          </p:txBody>
        </p:sp>
        <p:sp>
          <p:nvSpPr>
            <p:cNvPr id="58" name="学论网-专注原创-www.xuelun.me"/>
            <p:cNvSpPr/>
            <p:nvPr/>
          </p:nvSpPr>
          <p:spPr>
            <a:xfrm>
              <a:off x="4910249" y="3335384"/>
              <a:ext cx="349704" cy="367328"/>
            </a:xfrm>
            <a:prstGeom prst="rect">
              <a:avLst/>
            </a:prstGeom>
            <a:solidFill>
              <a:schemeClr val="accent1"/>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2</a:t>
              </a:r>
              <a:endParaRPr lang="zh-CN" sz="3200">
                <a:solidFill>
                  <a:schemeClr val="bg1"/>
                </a:solidFill>
                <a:latin typeface="微软雅黑" panose="020B0503020204020204" pitchFamily="34" charset="-122"/>
                <a:ea typeface="微软雅黑" panose="020B0503020204020204" pitchFamily="34" charset="-122"/>
              </a:endParaRPr>
            </a:p>
          </p:txBody>
        </p:sp>
      </p:grpSp>
      <p:cxnSp>
        <p:nvCxnSpPr>
          <p:cNvPr id="59"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60" name="TextBox 6"/>
          <p:cNvSpPr txBox="1"/>
          <p:nvPr/>
        </p:nvSpPr>
        <p:spPr>
          <a:xfrm>
            <a:off x="425752" y="1108968"/>
            <a:ext cx="317900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2.1 变分自编码器（VAE）</a:t>
            </a:r>
          </a:p>
        </p:txBody>
      </p:sp>
      <p:sp>
        <p:nvSpPr>
          <p:cNvPr id="61" name="TextBox 6"/>
          <p:cNvSpPr txBox="1"/>
          <p:nvPr/>
        </p:nvSpPr>
        <p:spPr>
          <a:xfrm>
            <a:off x="741044" y="1575909"/>
            <a:ext cx="3179006"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2.1.4 VAE的优劣</a:t>
            </a:r>
          </a:p>
        </p:txBody>
      </p:sp>
      <p:sp>
        <p:nvSpPr>
          <p:cNvPr id="6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6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64"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6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6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67"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6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6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7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7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72" name="直接连接符 14"/>
          <p:cNvCxnSpPr/>
          <p:nvPr/>
        </p:nvCxnSpPr>
        <p:spPr>
          <a:xfrm>
            <a:off x="3231850" y="285092"/>
            <a:ext cx="0" cy="245816"/>
          </a:xfrm>
          <a:prstGeom prst="line">
            <a:avLst/>
          </a:prstGeom>
          <a:ln w="6350">
            <a:solidFill>
              <a:schemeClr val="bg1">
                <a:lumMod val="75000"/>
              </a:schemeClr>
            </a:solidFill>
            <a:prstDash val="solid"/>
            <a:miter/>
          </a:ln>
        </p:spPr>
      </p:cxnSp>
      <p:pic>
        <p:nvPicPr>
          <p:cNvPr id="73" name="图片 99"/>
          <p:cNvPicPr>
            <a:picLocks noChangeAspect="1"/>
          </p:cNvPicPr>
          <p:nvPr/>
        </p:nvPicPr>
        <p:blipFill>
          <a:blip r:embed="rId3"/>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1000"/>
                                        <p:tgtEl>
                                          <p:spTgt spid="53"/>
                                        </p:tgtEl>
                                      </p:cBhvr>
                                    </p:animEffect>
                                    <p:anim calcmode="lin" valueType="num">
                                      <p:cBhvr>
                                        <p:cTn id="12" dur="1000" fill="hold"/>
                                        <p:tgtEl>
                                          <p:spTgt spid="53"/>
                                        </p:tgtEl>
                                        <p:attrNameLst>
                                          <p:attrName>ppt_x</p:attrName>
                                        </p:attrNameLst>
                                      </p:cBhvr>
                                      <p:tavLst>
                                        <p:tav tm="0">
                                          <p:val>
                                            <p:strVal val="#ppt_x"/>
                                          </p:val>
                                        </p:tav>
                                        <p:tav tm="100000">
                                          <p:val>
                                            <p:strVal val="#ppt_x"/>
                                          </p:val>
                                        </p:tav>
                                      </p:tavLst>
                                    </p:anim>
                                    <p:anim calcmode="lin" valueType="num">
                                      <p:cBhvr>
                                        <p:cTn id="13" dur="1000" fill="hold"/>
                                        <p:tgtEl>
                                          <p:spTgt spid="53"/>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42" presetClass="entr" presetSubtype="0"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4" name="TextBox 6"/>
          <p:cNvSpPr txBox="1"/>
          <p:nvPr/>
        </p:nvSpPr>
        <p:spPr>
          <a:xfrm>
            <a:off x="425752" y="1108968"/>
            <a:ext cx="317900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2.1 变分自编码器（VAE）</a:t>
            </a:r>
          </a:p>
        </p:txBody>
      </p:sp>
      <p:sp>
        <p:nvSpPr>
          <p:cNvPr id="5" name="TextBox 6"/>
          <p:cNvSpPr txBox="1"/>
          <p:nvPr/>
        </p:nvSpPr>
        <p:spPr>
          <a:xfrm>
            <a:off x="741044" y="1575909"/>
            <a:ext cx="4773301"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2.1.5 向量量化变分自编码器(VQ-VAE)</a:t>
            </a:r>
          </a:p>
        </p:txBody>
      </p:sp>
      <p:sp>
        <p:nvSpPr>
          <p:cNvPr id="6" name="文本框 5"/>
          <p:cNvSpPr txBox="1"/>
          <p:nvPr/>
        </p:nvSpPr>
        <p:spPr>
          <a:xfrm>
            <a:off x="794924" y="2984655"/>
            <a:ext cx="4061657" cy="673100"/>
          </a:xfrm>
          <a:prstGeom prst="rect">
            <a:avLst/>
          </a:prstGeom>
          <a:ln w="12700">
            <a:prstDash val="solid"/>
          </a:ln>
        </p:spPr>
        <p:txBody>
          <a:bodyPr>
            <a:spAutoFit/>
          </a:bodyPr>
          <a:lstStyle/>
          <a:p>
            <a:r>
              <a:rPr lang="en-US" sz="1865" b="1">
                <a:solidFill>
                  <a:srgbClr val="595959"/>
                </a:solidFill>
                <a:latin typeface="微软雅黑" panose="020B0503020204020204" pitchFamily="34" charset="-122"/>
                <a:ea typeface="微软雅黑" panose="020B0503020204020204" pitchFamily="34" charset="-122"/>
              </a:rPr>
              <a:t>VQ-VAE</a:t>
            </a:r>
            <a:r>
              <a:rPr>
                <a:latin typeface="微软雅黑" panose="020B0503020204020204" pitchFamily="34" charset="-122"/>
                <a:ea typeface="微软雅黑" panose="020B0503020204020204" pitchFamily="34" charset="-122"/>
              </a:rPr>
              <a:t>是首个使用离散化隐藏变量的 VAE 模型。</a:t>
            </a:r>
          </a:p>
        </p:txBody>
      </p:sp>
      <p:sp>
        <p:nvSpPr>
          <p:cNvPr id="7" name="文本框 6"/>
          <p:cNvSpPr txBox="1"/>
          <p:nvPr/>
        </p:nvSpPr>
        <p:spPr>
          <a:xfrm>
            <a:off x="733985" y="4653294"/>
            <a:ext cx="8616786" cy="1231106"/>
          </a:xfrm>
          <a:prstGeom prst="rect">
            <a:avLst/>
          </a:prstGeom>
          <a:ln w="12700">
            <a:prstDash val="solid"/>
          </a:ln>
        </p:spPr>
        <p:txBody>
          <a:bodyPr>
            <a:spAutoFit/>
          </a:bodyPr>
          <a:lstStyle/>
          <a:p>
            <a:r>
              <a:rPr sz="2000" b="1">
                <a:latin typeface="微软雅黑" panose="020B0503020204020204" pitchFamily="34" charset="-122"/>
                <a:ea typeface="微软雅黑" panose="020B0503020204020204" pitchFamily="34" charset="-122"/>
              </a:rPr>
              <a:t>VQ-VAE</a:t>
            </a:r>
            <a:r>
              <a:rPr>
                <a:latin typeface="微软雅黑" panose="020B0503020204020204" pitchFamily="34" charset="-122"/>
                <a:ea typeface="微软雅黑" panose="020B0503020204020204" pitchFamily="34" charset="-122"/>
              </a:rPr>
              <a:t> 受到向量量化，方法的启发而提出了新的训练方法：后验概率分布和先验概率分布有明确分类，从这些分类明确的概率分布中提取样本，利用嵌入表示进行索引，得到的嵌入表示输入到解码器中。这种训练方法和有效的离散表达形式共同限制了解码器的学习过程，避免后验崩溃（posterior collapse）现象。</a:t>
            </a:r>
          </a:p>
        </p:txBody>
      </p:sp>
      <p:sp>
        <p:nvSpPr>
          <p:cNvPr id="8"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9"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10"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11"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12"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13"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14"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15"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16"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17"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18" name="直接连接符 14"/>
          <p:cNvCxnSpPr/>
          <p:nvPr/>
        </p:nvCxnSpPr>
        <p:spPr>
          <a:xfrm>
            <a:off x="3231850" y="285092"/>
            <a:ext cx="0" cy="245816"/>
          </a:xfrm>
          <a:prstGeom prst="line">
            <a:avLst/>
          </a:prstGeom>
          <a:ln w="6350">
            <a:solidFill>
              <a:schemeClr val="bg1">
                <a:lumMod val="75000"/>
              </a:schemeClr>
            </a:solidFill>
            <a:prstDash val="solid"/>
            <a:miter/>
          </a:ln>
        </p:spPr>
      </p:cxnSp>
      <p:pic>
        <p:nvPicPr>
          <p:cNvPr id="19" name="图片 99"/>
          <p:cNvPicPr>
            <a:picLocks noChangeAspect="1"/>
          </p:cNvPicPr>
          <p:nvPr/>
        </p:nvPicPr>
        <p:blipFill>
          <a:blip r:embed="rId3"/>
          <a:stretch/>
        </p:blipFill>
        <p:spPr>
          <a:xfrm>
            <a:off x="373910" y="-274792"/>
            <a:ext cx="2508327" cy="1146352"/>
          </a:xfrm>
          <a:prstGeom prst="rect">
            <a:avLst/>
          </a:prstGeom>
        </p:spPr>
      </p:pic>
      <p:pic>
        <p:nvPicPr>
          <p:cNvPr id="20" name="图片 19"/>
          <p:cNvPicPr/>
          <p:nvPr/>
        </p:nvPicPr>
        <p:blipFill>
          <a:blip r:embed="rId4"/>
          <a:stretch/>
        </p:blipFill>
        <p:spPr>
          <a:xfrm>
            <a:off x="4718949" y="2071672"/>
            <a:ext cx="7328775" cy="24697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7"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pic>
        <p:nvPicPr>
          <p:cNvPr id="100" name="图片 99"/>
          <p:cNvPicPr>
            <a:picLocks noChangeAspect="1"/>
          </p:cNvPicPr>
          <p:nvPr/>
        </p:nvPicPr>
        <p:blipFill>
          <a:blip r:embed="rId3"/>
          <a:stretch/>
        </p:blipFill>
        <p:spPr>
          <a:xfrm>
            <a:off x="373910" y="-274792"/>
            <a:ext cx="2508327" cy="1146352"/>
          </a:xfrm>
          <a:prstGeom prst="rect">
            <a:avLst/>
          </a:prstGeom>
        </p:spPr>
      </p:pic>
      <p:grpSp>
        <p:nvGrpSpPr>
          <p:cNvPr id="101" name="组合 93"/>
          <p:cNvGrpSpPr/>
          <p:nvPr/>
        </p:nvGrpSpPr>
        <p:grpSpPr>
          <a:xfrm>
            <a:off x="743113" y="2151803"/>
            <a:ext cx="5869190" cy="1670050"/>
            <a:chOff x="7904788" y="2224348"/>
            <a:chExt cx="4027268" cy="1270642"/>
          </a:xfrm>
        </p:grpSpPr>
        <p:sp>
          <p:nvSpPr>
            <p:cNvPr id="102" name="学论网-专注原创-www.xuelun.me"/>
            <p:cNvSpPr/>
            <p:nvPr/>
          </p:nvSpPr>
          <p:spPr>
            <a:xfrm>
              <a:off x="8094448" y="2224348"/>
              <a:ext cx="3837608" cy="1270642"/>
            </a:xfrm>
            <a:prstGeom prst="rect">
              <a:avLst/>
            </a:prstGeom>
          </p:spPr>
          <p:txBody>
            <a:bodyPr wrap="square">
              <a:spAutoFit/>
            </a:bodyPr>
            <a:lstStyle/>
            <a:p>
              <a:pPr>
                <a:lnSpc>
                  <a:spcPct val="130000"/>
                </a:lnSpc>
              </a:pPr>
              <a:r>
                <a:rPr sz="2000" dirty="0" err="1">
                  <a:latin typeface="微软雅黑" panose="020B0503020204020204" pitchFamily="34" charset="-122"/>
                  <a:ea typeface="微软雅黑" panose="020B0503020204020204" pitchFamily="34" charset="-122"/>
                </a:rPr>
                <a:t>生成对抗网络（Generative</a:t>
              </a:r>
              <a:r>
                <a:rPr sz="2000" dirty="0">
                  <a:latin typeface="微软雅黑" panose="020B0503020204020204" pitchFamily="34" charset="-122"/>
                  <a:ea typeface="微软雅黑" panose="020B0503020204020204" pitchFamily="34" charset="-122"/>
                </a:rPr>
                <a:t> Adversarial Nets,
</a:t>
              </a:r>
              <a:r>
                <a:rPr sz="2000" dirty="0" err="1">
                  <a:latin typeface="微软雅黑" panose="020B0503020204020204" pitchFamily="34" charset="-122"/>
                  <a:ea typeface="微软雅黑" panose="020B0503020204020204" pitchFamily="34" charset="-122"/>
                </a:rPr>
                <a:t>GANs）在图像生成领域占有绝对优势。GAN</a:t>
              </a:r>
              <a:r>
                <a:rPr sz="2000" dirty="0">
                  <a:latin typeface="微软雅黑" panose="020B0503020204020204" pitchFamily="34" charset="-122"/>
                  <a:ea typeface="微软雅黑" panose="020B0503020204020204" pitchFamily="34" charset="-122"/>
                </a:rPr>
                <a:t> </a:t>
              </a:r>
              <a:r>
                <a:rPr sz="2000" dirty="0" err="1">
                  <a:latin typeface="微软雅黑" panose="020B0503020204020204" pitchFamily="34" charset="-122"/>
                  <a:ea typeface="微软雅黑" panose="020B0503020204020204" pitchFamily="34" charset="-122"/>
                </a:rPr>
                <a:t>本质上是将难以求解的似然函数转化成神经网络，让模型自己训练出合适的参数拟合似然函数</a:t>
              </a:r>
              <a:r>
                <a:rPr lang="zh-CN" altLang="en-US" sz="2000" dirty="0">
                  <a:latin typeface="微软雅黑" panose="020B0503020204020204" pitchFamily="34" charset="-122"/>
                  <a:ea typeface="微软雅黑" panose="020B0503020204020204" pitchFamily="34" charset="-122"/>
                </a:rPr>
                <a:t>。</a:t>
              </a:r>
              <a:endParaRPr sz="2000" dirty="0">
                <a:latin typeface="微软雅黑" panose="020B0503020204020204" pitchFamily="34" charset="-122"/>
                <a:ea typeface="微软雅黑" panose="020B0503020204020204" pitchFamily="34" charset="-122"/>
              </a:endParaRPr>
            </a:p>
          </p:txBody>
        </p:sp>
        <p:sp>
          <p:nvSpPr>
            <p:cNvPr id="103" name="学论网-专注原创-www.xuelun.me"/>
            <p:cNvSpPr/>
            <p:nvPr/>
          </p:nvSpPr>
          <p:spPr>
            <a:xfrm>
              <a:off x="7904788" y="2346951"/>
              <a:ext cx="72000" cy="972000"/>
            </a:xfrm>
            <a:prstGeom prst="rect">
              <a:avLst/>
            </a:prstGeom>
            <a:solidFill>
              <a:schemeClr val="accent1"/>
            </a:solidFill>
            <a:ln w="28575">
              <a:solidFill>
                <a:schemeClr val="accent1"/>
              </a:solidFill>
              <a:prstDash val="solid"/>
              <a:miter/>
            </a:ln>
          </p:spPr>
          <p:txBody>
            <a:bodyPr vert="horz" wrap="square" lIns="91440" tIns="45720" rIns="91440" bIns="45720" numCol="1" spcCol="0" anchor="ctr" anchorCtr="0"/>
            <a:lstStyle/>
            <a:p>
              <a:pPr algn="ctr"/>
              <a:endParaRPr lang="zh-CN" sz="3200">
                <a:solidFill>
                  <a:schemeClr val="bg1"/>
                </a:solidFill>
                <a:latin typeface="微软雅黑" panose="020B0503020204020204" pitchFamily="34" charset="-122"/>
                <a:ea typeface="微软雅黑" panose="020B0503020204020204" pitchFamily="34" charset="-122"/>
              </a:endParaRPr>
            </a:p>
          </p:txBody>
        </p:sp>
      </p:grpSp>
      <p:cxnSp>
        <p:nvCxnSpPr>
          <p:cNvPr id="10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105" name="TextBox 6"/>
          <p:cNvSpPr txBox="1"/>
          <p:nvPr/>
        </p:nvSpPr>
        <p:spPr>
          <a:xfrm>
            <a:off x="529721"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2.2 生成对抗网络（GAN）</a:t>
            </a:r>
          </a:p>
        </p:txBody>
      </p:sp>
      <p:sp>
        <p:nvSpPr>
          <p:cNvPr id="106" name="TextBox 6"/>
          <p:cNvSpPr txBox="1"/>
          <p:nvPr/>
        </p:nvSpPr>
        <p:spPr>
          <a:xfrm>
            <a:off x="743113" y="1589475"/>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2.2.1 GAN简介</a:t>
            </a:r>
          </a:p>
        </p:txBody>
      </p:sp>
      <p:grpSp>
        <p:nvGrpSpPr>
          <p:cNvPr id="107" name="组合 93"/>
          <p:cNvGrpSpPr/>
          <p:nvPr/>
        </p:nvGrpSpPr>
        <p:grpSpPr>
          <a:xfrm>
            <a:off x="743113" y="4201681"/>
            <a:ext cx="6096946" cy="2070100"/>
            <a:chOff x="7904788" y="2224348"/>
            <a:chExt cx="4018586" cy="1574057"/>
          </a:xfrm>
        </p:grpSpPr>
        <p:sp>
          <p:nvSpPr>
            <p:cNvPr id="108" name="学论网-专注原创-www.xuelun.me"/>
            <p:cNvSpPr/>
            <p:nvPr/>
          </p:nvSpPr>
          <p:spPr>
            <a:xfrm>
              <a:off x="8094448" y="2224348"/>
              <a:ext cx="3828926" cy="1574057"/>
            </a:xfrm>
            <a:prstGeom prst="rect">
              <a:avLst/>
            </a:prstGeom>
          </p:spPr>
          <p:txBody>
            <a:bodyPr wrap="square">
              <a:spAutoFit/>
            </a:bodyPr>
            <a:lstStyle/>
            <a:p>
              <a:pPr>
                <a:lnSpc>
                  <a:spcPct val="130000"/>
                </a:lnSpc>
              </a:pPr>
              <a:r>
                <a:rPr sz="2000">
                  <a:latin typeface="微软雅黑" panose="020B0503020204020204" pitchFamily="34" charset="-122"/>
                  <a:ea typeface="微软雅黑" panose="020B0503020204020204" pitchFamily="34" charset="-122"/>
                </a:rPr>
                <a:t>GAN 及其变体的本质是解决一个分布匹配问题(distribution matching problem)。 模型对已有</a:t>
              </a:r>
            </a:p>
            <a:p>
              <a:pPr>
                <a:lnSpc>
                  <a:spcPct val="130000"/>
                </a:lnSpc>
              </a:pPr>
              <a:r>
                <a:rPr sz="2000">
                  <a:latin typeface="微软雅黑" panose="020B0503020204020204" pitchFamily="34" charset="-122"/>
                  <a:ea typeface="微软雅黑" panose="020B0503020204020204" pitchFamily="34" charset="-122"/>
                </a:rPr>
                <a:t>数据进行学习,获得匹配已有数据分布(该分布通</a:t>
              </a:r>
            </a:p>
            <a:p>
              <a:pPr>
                <a:lnSpc>
                  <a:spcPct val="130000"/>
                </a:lnSpc>
              </a:pPr>
              <a:r>
                <a:rPr sz="2000">
                  <a:latin typeface="微软雅黑" panose="020B0503020204020204" pitchFamily="34" charset="-122"/>
                  <a:ea typeface="微软雅黑" panose="020B0503020204020204" pitchFamily="34" charset="-122"/>
                </a:rPr>
                <a:t>常很难直接描述)的能力,进而生成符合目标分布</a:t>
              </a:r>
            </a:p>
            <a:p>
              <a:pPr>
                <a:lnSpc>
                  <a:spcPct val="130000"/>
                </a:lnSpc>
              </a:pPr>
              <a:r>
                <a:rPr sz="2000">
                  <a:latin typeface="微软雅黑" panose="020B0503020204020204" pitchFamily="34" charset="-122"/>
                  <a:ea typeface="微软雅黑" panose="020B0503020204020204" pitchFamily="34" charset="-122"/>
                </a:rPr>
                <a:t>的图像或视频。</a:t>
              </a:r>
            </a:p>
          </p:txBody>
        </p:sp>
        <p:sp>
          <p:nvSpPr>
            <p:cNvPr id="109" name="学论网-专注原创-www.xuelun.me"/>
            <p:cNvSpPr/>
            <p:nvPr/>
          </p:nvSpPr>
          <p:spPr>
            <a:xfrm>
              <a:off x="7904788" y="2346951"/>
              <a:ext cx="72000" cy="1404952"/>
            </a:xfrm>
            <a:prstGeom prst="rect">
              <a:avLst/>
            </a:prstGeom>
            <a:solidFill>
              <a:schemeClr val="accent1"/>
            </a:solidFill>
            <a:ln w="28575">
              <a:solidFill>
                <a:schemeClr val="accent1"/>
              </a:solidFill>
              <a:prstDash val="solid"/>
              <a:miter/>
            </a:ln>
          </p:spPr>
          <p:txBody>
            <a:bodyPr vert="horz" wrap="square" lIns="91440" tIns="45720" rIns="91440" bIns="45720" numCol="1" spcCol="0" anchor="ctr" anchorCtr="0"/>
            <a:lstStyle/>
            <a:p>
              <a:pPr algn="ctr"/>
              <a:endParaRPr lang="zh-CN" sz="3200">
                <a:solidFill>
                  <a:schemeClr val="bg1"/>
                </a:solidFill>
                <a:latin typeface="微软雅黑" panose="020B0503020204020204" pitchFamily="34" charset="-122"/>
                <a:ea typeface="微软雅黑" panose="020B0503020204020204" pitchFamily="34" charset="-122"/>
              </a:endParaRPr>
            </a:p>
          </p:txBody>
        </p:sp>
      </p:grpSp>
      <p:pic>
        <p:nvPicPr>
          <p:cNvPr id="110" name="图片 109"/>
          <p:cNvPicPr/>
          <p:nvPr/>
        </p:nvPicPr>
        <p:blipFill>
          <a:blip r:embed="rId4"/>
          <a:stretch/>
        </p:blipFill>
        <p:spPr>
          <a:xfrm>
            <a:off x="6612302" y="2184164"/>
            <a:ext cx="5489918" cy="4087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642044" y="1204577"/>
            <a:ext cx="911156" cy="577144"/>
          </a:xfrm>
          <a:prstGeom prst="roundRect">
            <a:avLst>
              <a:gd name="adj" fmla="val 50000"/>
            </a:avLst>
          </a:prstGeom>
          <a:solidFill>
            <a:srgbClr val="014723"/>
          </a:solidFill>
          <a:ln>
            <a:noFill/>
          </a:ln>
        </p:spPr>
        <p:txBody>
          <a:bodyPr anchor="ctr"/>
          <a:lstStyle/>
          <a:p>
            <a:pPr algn="ctr"/>
            <a:r>
              <a:rPr lang="en-US" b="1">
                <a:solidFill>
                  <a:srgbClr val="FFFFFF"/>
                </a:solidFill>
                <a:latin typeface="微软雅黑" panose="020B0503020204020204" pitchFamily="34" charset="-122"/>
                <a:ea typeface="微软雅黑" panose="020B0503020204020204" pitchFamily="34" charset="-122"/>
              </a:rPr>
              <a:t>01</a:t>
            </a:r>
            <a:endParaRPr lang="zh-CN" b="1">
              <a:solidFill>
                <a:srgbClr val="FFFFFF"/>
              </a:solidFill>
              <a:latin typeface="微软雅黑" panose="020B0503020204020204" pitchFamily="34" charset="-122"/>
              <a:ea typeface="微软雅黑" panose="020B0503020204020204" pitchFamily="34" charset="-122"/>
            </a:endParaRPr>
          </a:p>
        </p:txBody>
      </p:sp>
      <p:sp>
        <p:nvSpPr>
          <p:cNvPr id="6" name="圆角矩形 5"/>
          <p:cNvSpPr/>
          <p:nvPr/>
        </p:nvSpPr>
        <p:spPr>
          <a:xfrm>
            <a:off x="5642044" y="2172502"/>
            <a:ext cx="911156" cy="577144"/>
          </a:xfrm>
          <a:prstGeom prst="roundRect">
            <a:avLst>
              <a:gd name="adj" fmla="val 50000"/>
            </a:avLst>
          </a:prstGeom>
          <a:solidFill>
            <a:srgbClr val="014723"/>
          </a:solidFill>
          <a:ln>
            <a:noFill/>
          </a:ln>
        </p:spPr>
        <p:txBody>
          <a:bodyPr anchor="ctr"/>
          <a:lstStyle/>
          <a:p>
            <a:pPr algn="ctr"/>
            <a:r>
              <a:rPr lang="en-US" b="1">
                <a:solidFill>
                  <a:srgbClr val="FFFFFF"/>
                </a:solidFill>
                <a:latin typeface="微软雅黑" panose="020B0503020204020204" pitchFamily="34" charset="-122"/>
                <a:ea typeface="微软雅黑" panose="020B0503020204020204" pitchFamily="34" charset="-122"/>
              </a:rPr>
              <a:t>02</a:t>
            </a:r>
            <a:endParaRPr lang="zh-CN" b="1">
              <a:solidFill>
                <a:srgbClr val="FFFFFF"/>
              </a:solidFill>
              <a:latin typeface="微软雅黑" panose="020B0503020204020204" pitchFamily="34" charset="-122"/>
              <a:ea typeface="微软雅黑" panose="020B0503020204020204" pitchFamily="34" charset="-122"/>
            </a:endParaRPr>
          </a:p>
        </p:txBody>
      </p:sp>
      <p:sp>
        <p:nvSpPr>
          <p:cNvPr id="7" name="圆角矩形 6"/>
          <p:cNvSpPr/>
          <p:nvPr/>
        </p:nvSpPr>
        <p:spPr>
          <a:xfrm>
            <a:off x="5642044" y="3140427"/>
            <a:ext cx="911156" cy="577144"/>
          </a:xfrm>
          <a:prstGeom prst="roundRect">
            <a:avLst>
              <a:gd name="adj" fmla="val 50000"/>
            </a:avLst>
          </a:prstGeom>
          <a:solidFill>
            <a:srgbClr val="014723"/>
          </a:solidFill>
          <a:ln>
            <a:noFill/>
          </a:ln>
        </p:spPr>
        <p:txBody>
          <a:bodyPr anchor="ctr"/>
          <a:lstStyle/>
          <a:p>
            <a:pPr algn="ctr"/>
            <a:r>
              <a:rPr lang="en-US" b="1">
                <a:solidFill>
                  <a:srgbClr val="FFFFFF"/>
                </a:solidFill>
                <a:latin typeface="微软雅黑" panose="020B0503020204020204" pitchFamily="34" charset="-122"/>
                <a:ea typeface="微软雅黑" panose="020B0503020204020204" pitchFamily="34" charset="-122"/>
              </a:rPr>
              <a:t>03</a:t>
            </a:r>
            <a:endParaRPr lang="zh-CN" b="1">
              <a:solidFill>
                <a:srgbClr val="FFFFFF"/>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642044" y="4108352"/>
            <a:ext cx="911156" cy="577144"/>
          </a:xfrm>
          <a:prstGeom prst="roundRect">
            <a:avLst>
              <a:gd name="adj" fmla="val 50000"/>
            </a:avLst>
          </a:prstGeom>
          <a:solidFill>
            <a:srgbClr val="014723"/>
          </a:solidFill>
          <a:ln>
            <a:noFill/>
          </a:ln>
        </p:spPr>
        <p:txBody>
          <a:bodyPr anchor="ctr"/>
          <a:lstStyle/>
          <a:p>
            <a:pPr algn="ctr"/>
            <a:r>
              <a:rPr lang="en-US" b="1">
                <a:solidFill>
                  <a:srgbClr val="FFFFFF"/>
                </a:solidFill>
                <a:latin typeface="微软雅黑" panose="020B0503020204020204" pitchFamily="34" charset="-122"/>
                <a:ea typeface="微软雅黑" panose="020B0503020204020204" pitchFamily="34" charset="-122"/>
              </a:rPr>
              <a:t>04</a:t>
            </a:r>
            <a:endParaRPr lang="zh-CN" b="1">
              <a:solidFill>
                <a:srgbClr val="FFFFFF"/>
              </a:solidFill>
              <a:latin typeface="微软雅黑" panose="020B0503020204020204" pitchFamily="34" charset="-122"/>
              <a:ea typeface="微软雅黑" panose="020B0503020204020204" pitchFamily="34" charset="-122"/>
            </a:endParaRPr>
          </a:p>
        </p:txBody>
      </p:sp>
      <p:sp>
        <p:nvSpPr>
          <p:cNvPr id="9" name="圆角矩形 8"/>
          <p:cNvSpPr/>
          <p:nvPr/>
        </p:nvSpPr>
        <p:spPr>
          <a:xfrm>
            <a:off x="5642044" y="5076279"/>
            <a:ext cx="911156" cy="577144"/>
          </a:xfrm>
          <a:prstGeom prst="roundRect">
            <a:avLst>
              <a:gd name="adj" fmla="val 50000"/>
            </a:avLst>
          </a:prstGeom>
          <a:solidFill>
            <a:srgbClr val="014723"/>
          </a:solidFill>
          <a:ln>
            <a:noFill/>
          </a:ln>
        </p:spPr>
        <p:txBody>
          <a:bodyPr anchor="ctr"/>
          <a:lstStyle/>
          <a:p>
            <a:pPr algn="ctr"/>
            <a:r>
              <a:rPr lang="en-US" b="1">
                <a:solidFill>
                  <a:srgbClr val="FFFFFF"/>
                </a:solidFill>
                <a:latin typeface="微软雅黑" panose="020B0503020204020204" pitchFamily="34" charset="-122"/>
                <a:ea typeface="微软雅黑" panose="020B0503020204020204" pitchFamily="34" charset="-122"/>
              </a:rPr>
              <a:t>05</a:t>
            </a:r>
            <a:endParaRPr lang="zh-CN" b="1">
              <a:solidFill>
                <a:srgbClr val="FFFFFF"/>
              </a:solidFill>
              <a:latin typeface="微软雅黑" panose="020B0503020204020204" pitchFamily="34" charset="-122"/>
              <a:ea typeface="微软雅黑" panose="020B0503020204020204" pitchFamily="34" charset="-122"/>
            </a:endParaRPr>
          </a:p>
        </p:txBody>
      </p:sp>
      <p:sp>
        <p:nvSpPr>
          <p:cNvPr id="59" name="圆角矩形 58"/>
          <p:cNvSpPr/>
          <p:nvPr/>
        </p:nvSpPr>
        <p:spPr>
          <a:xfrm>
            <a:off x="6746944" y="1204577"/>
            <a:ext cx="3476556" cy="577144"/>
          </a:xfrm>
          <a:prstGeom prst="roundRect">
            <a:avLst>
              <a:gd name="adj" fmla="val 50000"/>
            </a:avLst>
          </a:prstGeom>
          <a:solidFill>
            <a:srgbClr val="014723"/>
          </a:solidFill>
          <a:ln>
            <a:noFill/>
          </a:ln>
        </p:spPr>
        <p:txBody>
          <a:bodyPr anchor="ctr"/>
          <a:lstStyle/>
          <a:p>
            <a:pPr algn="ctr"/>
            <a:r>
              <a:rPr lang="zh-CN" sz="2000" b="1" dirty="0">
                <a:solidFill>
                  <a:srgbClr val="FFFFFF"/>
                </a:solidFill>
                <a:latin typeface="微软雅黑" panose="020B0503020204020204" pitchFamily="34" charset="-122"/>
                <a:ea typeface="微软雅黑" panose="020B0503020204020204" pitchFamily="34" charset="-122"/>
              </a:rPr>
              <a:t>问题背景解读</a:t>
            </a:r>
          </a:p>
        </p:txBody>
      </p:sp>
      <p:sp>
        <p:nvSpPr>
          <p:cNvPr id="60" name="圆角矩形 59"/>
          <p:cNvSpPr/>
          <p:nvPr/>
        </p:nvSpPr>
        <p:spPr>
          <a:xfrm>
            <a:off x="6746944" y="2172502"/>
            <a:ext cx="3476556" cy="577144"/>
          </a:xfrm>
          <a:prstGeom prst="roundRect">
            <a:avLst>
              <a:gd name="adj" fmla="val 50000"/>
            </a:avLst>
          </a:prstGeom>
          <a:solidFill>
            <a:srgbClr val="014723"/>
          </a:solidFill>
          <a:ln>
            <a:noFill/>
          </a:ln>
        </p:spPr>
        <p:txBody>
          <a:bodyPr anchor="ctr"/>
          <a:lstStyle/>
          <a:p>
            <a:pPr algn="ctr"/>
            <a:r>
              <a:rPr lang="zh-CN" sz="2000" b="1">
                <a:solidFill>
                  <a:srgbClr val="FFFFFF"/>
                </a:solidFill>
                <a:latin typeface="微软雅黑" panose="020B0503020204020204" pitchFamily="34" charset="-122"/>
                <a:ea typeface="微软雅黑" panose="020B0503020204020204" pitchFamily="34" charset="-122"/>
              </a:rPr>
              <a:t>解决方案与联系</a:t>
            </a:r>
          </a:p>
        </p:txBody>
      </p:sp>
      <p:sp>
        <p:nvSpPr>
          <p:cNvPr id="61" name="圆角矩形 60"/>
          <p:cNvSpPr/>
          <p:nvPr/>
        </p:nvSpPr>
        <p:spPr>
          <a:xfrm>
            <a:off x="6746944" y="3140427"/>
            <a:ext cx="3476556" cy="577144"/>
          </a:xfrm>
          <a:prstGeom prst="roundRect">
            <a:avLst>
              <a:gd name="adj" fmla="val 50000"/>
            </a:avLst>
          </a:prstGeom>
          <a:solidFill>
            <a:srgbClr val="014723"/>
          </a:solidFill>
          <a:ln>
            <a:noFill/>
          </a:ln>
        </p:spPr>
        <p:txBody>
          <a:bodyPr anchor="ctr"/>
          <a:lstStyle/>
          <a:p>
            <a:pPr algn="ctr"/>
            <a:r>
              <a:rPr lang="zh-CN" sz="2000" b="1">
                <a:solidFill>
                  <a:srgbClr val="FFFFFF"/>
                </a:solidFill>
                <a:latin typeface="微软雅黑" panose="020B0503020204020204" pitchFamily="34" charset="-122"/>
                <a:ea typeface="微软雅黑" panose="020B0503020204020204" pitchFamily="34" charset="-122"/>
              </a:rPr>
              <a:t>小组新见解</a:t>
            </a:r>
          </a:p>
        </p:txBody>
      </p:sp>
      <p:sp>
        <p:nvSpPr>
          <p:cNvPr id="62" name="圆角矩形 61"/>
          <p:cNvSpPr/>
          <p:nvPr/>
        </p:nvSpPr>
        <p:spPr>
          <a:xfrm>
            <a:off x="6746944" y="4108352"/>
            <a:ext cx="3476556" cy="577144"/>
          </a:xfrm>
          <a:prstGeom prst="roundRect">
            <a:avLst>
              <a:gd name="adj" fmla="val 50000"/>
            </a:avLst>
          </a:prstGeom>
          <a:solidFill>
            <a:srgbClr val="014723"/>
          </a:solidFill>
          <a:ln>
            <a:noFill/>
          </a:ln>
        </p:spPr>
        <p:txBody>
          <a:bodyPr anchor="ctr"/>
          <a:lstStyle/>
          <a:p>
            <a:pPr algn="ctr"/>
            <a:r>
              <a:rPr lang="zh-CN" sz="2000" b="1">
                <a:solidFill>
                  <a:srgbClr val="FFFFFF"/>
                </a:solidFill>
                <a:latin typeface="微软雅黑" panose="020B0503020204020204" pitchFamily="34" charset="-122"/>
                <a:ea typeface="微软雅黑" panose="020B0503020204020204" pitchFamily="34" charset="-122"/>
              </a:rPr>
              <a:t>论文总结</a:t>
            </a:r>
          </a:p>
        </p:txBody>
      </p:sp>
      <p:sp>
        <p:nvSpPr>
          <p:cNvPr id="63" name="圆角矩形 62"/>
          <p:cNvSpPr/>
          <p:nvPr/>
        </p:nvSpPr>
        <p:spPr>
          <a:xfrm>
            <a:off x="6746944" y="5076279"/>
            <a:ext cx="3476556" cy="577144"/>
          </a:xfrm>
          <a:prstGeom prst="roundRect">
            <a:avLst>
              <a:gd name="adj" fmla="val 50000"/>
            </a:avLst>
          </a:prstGeom>
          <a:solidFill>
            <a:srgbClr val="014723"/>
          </a:solidFill>
          <a:ln>
            <a:noFill/>
          </a:ln>
        </p:spPr>
        <p:txBody>
          <a:bodyPr anchor="ctr"/>
          <a:lstStyle/>
          <a:p>
            <a:pPr algn="ctr"/>
            <a:r>
              <a:rPr lang="zh-CN" sz="2000" b="1">
                <a:solidFill>
                  <a:srgbClr val="FFFFFF"/>
                </a:solidFill>
                <a:latin typeface="微软雅黑" panose="020B0503020204020204" pitchFamily="34" charset="-122"/>
                <a:ea typeface="微软雅黑" panose="020B0503020204020204" pitchFamily="34" charset="-122"/>
              </a:rPr>
              <a:t>参考文献</a:t>
            </a:r>
          </a:p>
        </p:txBody>
      </p:sp>
      <p:pic>
        <p:nvPicPr>
          <p:cNvPr id="66" name="图片 65"/>
          <p:cNvPicPr/>
          <p:nvPr/>
        </p:nvPicPr>
        <p:blipFill>
          <a:blip r:embed="rId3"/>
          <a:stretch/>
        </p:blipFill>
        <p:spPr>
          <a:xfrm>
            <a:off x="64" y="1251014"/>
            <a:ext cx="4749800" cy="4356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2" decel="53300" fill="hold" nodeType="withEffect">
                                  <p:stCondLst>
                                    <p:cond delay="25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750" fill="hold"/>
                                        <p:tgtEl>
                                          <p:spTgt spid="59"/>
                                        </p:tgtEl>
                                        <p:attrNameLst>
                                          <p:attrName>ppt_x</p:attrName>
                                        </p:attrNameLst>
                                      </p:cBhvr>
                                      <p:tavLst>
                                        <p:tav tm="0">
                                          <p:val>
                                            <p:strVal val="1+#ppt_w/2"/>
                                          </p:val>
                                        </p:tav>
                                        <p:tav tm="100000">
                                          <p:val>
                                            <p:strVal val="#ppt_x"/>
                                          </p:val>
                                        </p:tav>
                                      </p:tavLst>
                                    </p:anim>
                                    <p:anim calcmode="lin" valueType="num">
                                      <p:cBhvr additive="base">
                                        <p:cTn id="13" dur="750" fill="hold"/>
                                        <p:tgtEl>
                                          <p:spTgt spid="5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2" presetClass="entr" presetSubtype="2" decel="53300" fill="hold" nodeType="withEffect">
                                  <p:stCondLst>
                                    <p:cond delay="25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750" fill="hold"/>
                                        <p:tgtEl>
                                          <p:spTgt spid="60"/>
                                        </p:tgtEl>
                                        <p:attrNameLst>
                                          <p:attrName>ppt_x</p:attrName>
                                        </p:attrNameLst>
                                      </p:cBhvr>
                                      <p:tavLst>
                                        <p:tav tm="0">
                                          <p:val>
                                            <p:strVal val="1+#ppt_w/2"/>
                                          </p:val>
                                        </p:tav>
                                        <p:tav tm="100000">
                                          <p:val>
                                            <p:strVal val="#ppt_x"/>
                                          </p:val>
                                        </p:tav>
                                      </p:tavLst>
                                    </p:anim>
                                    <p:anim calcmode="lin" valueType="num">
                                      <p:cBhvr additive="base">
                                        <p:cTn id="23" dur="750" fill="hold"/>
                                        <p:tgtEl>
                                          <p:spTgt spid="6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2" presetClass="entr" presetSubtype="2" decel="53300" fill="hold" nodeType="withEffect">
                                  <p:stCondLst>
                                    <p:cond delay="25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750" fill="hold"/>
                                        <p:tgtEl>
                                          <p:spTgt spid="61"/>
                                        </p:tgtEl>
                                        <p:attrNameLst>
                                          <p:attrName>ppt_x</p:attrName>
                                        </p:attrNameLst>
                                      </p:cBhvr>
                                      <p:tavLst>
                                        <p:tav tm="0">
                                          <p:val>
                                            <p:strVal val="1+#ppt_w/2"/>
                                          </p:val>
                                        </p:tav>
                                        <p:tav tm="100000">
                                          <p:val>
                                            <p:strVal val="#ppt_x"/>
                                          </p:val>
                                        </p:tav>
                                      </p:tavLst>
                                    </p:anim>
                                    <p:anim calcmode="lin" valueType="num">
                                      <p:cBhvr additive="base">
                                        <p:cTn id="33" dur="750" fill="hold"/>
                                        <p:tgtEl>
                                          <p:spTgt spid="61"/>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2" presetClass="entr" presetSubtype="2" decel="53300" fill="hold" nodeType="withEffect">
                                  <p:stCondLst>
                                    <p:cond delay="250"/>
                                  </p:stCondLst>
                                  <p:childTnLst>
                                    <p:set>
                                      <p:cBhvr>
                                        <p:cTn id="41" dur="1" fill="hold">
                                          <p:stCondLst>
                                            <p:cond delay="0"/>
                                          </p:stCondLst>
                                        </p:cTn>
                                        <p:tgtEl>
                                          <p:spTgt spid="62"/>
                                        </p:tgtEl>
                                        <p:attrNameLst>
                                          <p:attrName>style.visibility</p:attrName>
                                        </p:attrNameLst>
                                      </p:cBhvr>
                                      <p:to>
                                        <p:strVal val="visible"/>
                                      </p:to>
                                    </p:set>
                                    <p:anim calcmode="lin" valueType="num">
                                      <p:cBhvr additive="base">
                                        <p:cTn id="42" dur="750" fill="hold"/>
                                        <p:tgtEl>
                                          <p:spTgt spid="62"/>
                                        </p:tgtEl>
                                        <p:attrNameLst>
                                          <p:attrName>ppt_x</p:attrName>
                                        </p:attrNameLst>
                                      </p:cBhvr>
                                      <p:tavLst>
                                        <p:tav tm="0">
                                          <p:val>
                                            <p:strVal val="1+#ppt_w/2"/>
                                          </p:val>
                                        </p:tav>
                                        <p:tav tm="100000">
                                          <p:val>
                                            <p:strVal val="#ppt_x"/>
                                          </p:val>
                                        </p:tav>
                                      </p:tavLst>
                                    </p:anim>
                                    <p:anim calcmode="lin" valueType="num">
                                      <p:cBhvr additive="base">
                                        <p:cTn id="43" dur="750" fill="hold"/>
                                        <p:tgtEl>
                                          <p:spTgt spid="6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2" presetClass="entr" presetSubtype="2" decel="53300" fill="hold" nodeType="withEffect">
                                  <p:stCondLst>
                                    <p:cond delay="250"/>
                                  </p:stCondLst>
                                  <p:childTnLst>
                                    <p:set>
                                      <p:cBhvr>
                                        <p:cTn id="51" dur="1" fill="hold">
                                          <p:stCondLst>
                                            <p:cond delay="0"/>
                                          </p:stCondLst>
                                        </p:cTn>
                                        <p:tgtEl>
                                          <p:spTgt spid="63"/>
                                        </p:tgtEl>
                                        <p:attrNameLst>
                                          <p:attrName>style.visibility</p:attrName>
                                        </p:attrNameLst>
                                      </p:cBhvr>
                                      <p:to>
                                        <p:strVal val="visible"/>
                                      </p:to>
                                    </p:set>
                                    <p:anim calcmode="lin" valueType="num">
                                      <p:cBhvr additive="base">
                                        <p:cTn id="52" dur="750" fill="hold"/>
                                        <p:tgtEl>
                                          <p:spTgt spid="63"/>
                                        </p:tgtEl>
                                        <p:attrNameLst>
                                          <p:attrName>ppt_x</p:attrName>
                                        </p:attrNameLst>
                                      </p:cBhvr>
                                      <p:tavLst>
                                        <p:tav tm="0">
                                          <p:val>
                                            <p:strVal val="1+#ppt_w/2"/>
                                          </p:val>
                                        </p:tav>
                                        <p:tav tm="100000">
                                          <p:val>
                                            <p:strVal val="#ppt_x"/>
                                          </p:val>
                                        </p:tav>
                                      </p:tavLst>
                                    </p:anim>
                                    <p:anim calcmode="lin" valueType="num">
                                      <p:cBhvr additive="base">
                                        <p:cTn id="53" dur="75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4" name="TextBox 6"/>
          <p:cNvSpPr txBox="1"/>
          <p:nvPr/>
        </p:nvSpPr>
        <p:spPr>
          <a:xfrm>
            <a:off x="529721"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2.2 生成对抗网络（GAN）</a:t>
            </a:r>
          </a:p>
        </p:txBody>
      </p:sp>
      <p:sp>
        <p:nvSpPr>
          <p:cNvPr id="5" name="TextBox 6"/>
          <p:cNvSpPr txBox="1"/>
          <p:nvPr/>
        </p:nvSpPr>
        <p:spPr>
          <a:xfrm>
            <a:off x="743113" y="1589475"/>
            <a:ext cx="3027168"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2.2.2 GAN模型结构</a:t>
            </a:r>
          </a:p>
        </p:txBody>
      </p:sp>
      <p:sp>
        <p:nvSpPr>
          <p:cNvPr id="6"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7"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8"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9"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10"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11"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12"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13"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14"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15"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16" name="直接连接符 14"/>
          <p:cNvCxnSpPr/>
          <p:nvPr/>
        </p:nvCxnSpPr>
        <p:spPr>
          <a:xfrm>
            <a:off x="3231850" y="285092"/>
            <a:ext cx="0" cy="245816"/>
          </a:xfrm>
          <a:prstGeom prst="line">
            <a:avLst/>
          </a:prstGeom>
          <a:ln w="6350">
            <a:solidFill>
              <a:schemeClr val="bg1">
                <a:lumMod val="75000"/>
              </a:schemeClr>
            </a:solidFill>
            <a:prstDash val="solid"/>
            <a:miter/>
          </a:ln>
        </p:spPr>
      </p:cxnSp>
      <p:pic>
        <p:nvPicPr>
          <p:cNvPr id="17" name="图片 99"/>
          <p:cNvPicPr>
            <a:picLocks noChangeAspect="1"/>
          </p:cNvPicPr>
          <p:nvPr/>
        </p:nvPicPr>
        <p:blipFill>
          <a:blip r:embed="rId3"/>
          <a:stretch/>
        </p:blipFill>
        <p:spPr>
          <a:xfrm>
            <a:off x="373910" y="-274792"/>
            <a:ext cx="2508327" cy="1146352"/>
          </a:xfrm>
          <a:prstGeom prst="rect">
            <a:avLst/>
          </a:prstGeom>
        </p:spPr>
      </p:pic>
      <p:pic>
        <p:nvPicPr>
          <p:cNvPr id="18" name="图片 17"/>
          <p:cNvPicPr/>
          <p:nvPr/>
        </p:nvPicPr>
        <p:blipFill>
          <a:blip r:embed="rId4"/>
          <a:stretch/>
        </p:blipFill>
        <p:spPr>
          <a:xfrm>
            <a:off x="6096064" y="1669967"/>
            <a:ext cx="5867400" cy="4508500"/>
          </a:xfrm>
          <a:prstGeom prst="rect">
            <a:avLst/>
          </a:prstGeom>
        </p:spPr>
      </p:pic>
      <p:sp>
        <p:nvSpPr>
          <p:cNvPr id="19" name="文本框 18"/>
          <p:cNvSpPr txBox="1"/>
          <p:nvPr/>
        </p:nvSpPr>
        <p:spPr>
          <a:xfrm>
            <a:off x="529721" y="2247548"/>
            <a:ext cx="5428196" cy="3970318"/>
          </a:xfrm>
          <a:prstGeom prst="rect">
            <a:avLst/>
          </a:prstGeom>
          <a:ln w="12700">
            <a:prstDash val="solid"/>
          </a:ln>
        </p:spPr>
        <p:txBody>
          <a:bodyPr>
            <a:spAutoFit/>
          </a:bodyPr>
          <a:lstStyle/>
          <a:p>
            <a:r>
              <a:rPr dirty="0" err="1">
                <a:latin typeface="微软雅黑" panose="020B0503020204020204" pitchFamily="34" charset="-122"/>
                <a:ea typeface="微软雅黑" panose="020B0503020204020204" pitchFamily="34" charset="-122"/>
              </a:rPr>
              <a:t>博弈方：一个生成器+一个判别器</a:t>
            </a:r>
            <a:r>
              <a:rPr dirty="0">
                <a:latin typeface="微软雅黑" panose="020B0503020204020204" pitchFamily="34" charset="-122"/>
                <a:ea typeface="微软雅黑" panose="020B0503020204020204" pitchFamily="34" charset="-122"/>
              </a:rPr>
              <a:t>，</a:t>
            </a:r>
          </a:p>
          <a:p>
            <a:br>
              <a:rPr lang="en-US" dirty="0">
                <a:latin typeface="微软雅黑" panose="020B0503020204020204" pitchFamily="34" charset="-122"/>
                <a:ea typeface="微软雅黑" panose="020B0503020204020204" pitchFamily="34" charset="-122"/>
              </a:rPr>
            </a:br>
            <a:r>
              <a:rPr b="1" dirty="0" err="1">
                <a:latin typeface="微软雅黑" panose="020B0503020204020204" pitchFamily="34" charset="-122"/>
                <a:ea typeface="微软雅黑" panose="020B0503020204020204" pitchFamily="34" charset="-122"/>
              </a:rPr>
              <a:t>生成器的目标：</a:t>
            </a:r>
            <a:r>
              <a:rPr dirty="0" err="1">
                <a:latin typeface="微软雅黑" panose="020B0503020204020204" pitchFamily="34" charset="-122"/>
                <a:ea typeface="微软雅黑" panose="020B0503020204020204" pitchFamily="34" charset="-122"/>
              </a:rPr>
              <a:t>是生成逼真的伪样本让判别器无法</a:t>
            </a:r>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判别出真伪</a:t>
            </a:r>
            <a:r>
              <a:rPr dirty="0">
                <a:latin typeface="微软雅黑" panose="020B0503020204020204" pitchFamily="34" charset="-122"/>
                <a:ea typeface="微软雅黑" panose="020B0503020204020204" pitchFamily="34" charset="-122"/>
              </a:rPr>
              <a:t>；</a:t>
            </a:r>
          </a:p>
          <a:p>
            <a:r>
              <a:rPr b="1" dirty="0" err="1">
                <a:latin typeface="微软雅黑" panose="020B0503020204020204" pitchFamily="34" charset="-122"/>
                <a:ea typeface="微软雅黑" panose="020B0503020204020204" pitchFamily="34" charset="-122"/>
              </a:rPr>
              <a:t>判别器的目标：</a:t>
            </a:r>
            <a:r>
              <a:rPr dirty="0" err="1">
                <a:latin typeface="微软雅黑" panose="020B0503020204020204" pitchFamily="34" charset="-122"/>
                <a:ea typeface="微软雅黑" panose="020B0503020204020204" pitchFamily="34" charset="-122"/>
              </a:rPr>
              <a:t>是正确区分数据是真实样本还是来自生成器的伪样本</a:t>
            </a:r>
            <a:r>
              <a:rPr dirty="0">
                <a:latin typeface="微软雅黑" panose="020B0503020204020204" pitchFamily="34" charset="-122"/>
                <a:ea typeface="微软雅黑" panose="020B0503020204020204" pitchFamily="34" charset="-122"/>
              </a:rPr>
              <a:t>。</a:t>
            </a:r>
          </a:p>
          <a:p>
            <a:endParaRPr dirty="0">
              <a:latin typeface="微软雅黑" panose="020B0503020204020204" pitchFamily="34" charset="-122"/>
              <a:ea typeface="微软雅黑" panose="020B0503020204020204" pitchFamily="34" charset="-122"/>
            </a:endParaRPr>
          </a:p>
          <a:p>
            <a:r>
              <a:rPr dirty="0" err="1">
                <a:latin typeface="微软雅黑" panose="020B0503020204020204" pitchFamily="34" charset="-122"/>
                <a:ea typeface="微软雅黑" panose="020B0503020204020204" pitchFamily="34" charset="-122"/>
              </a:rPr>
              <a:t>在博弈的过程中，两个竞争者需要不断优化自身的生成能力和判别能力，而博弈的结果是找到两者之间的</a:t>
            </a:r>
            <a:r>
              <a:rPr b="1" dirty="0" err="1">
                <a:latin typeface="微软雅黑" panose="020B0503020204020204" pitchFamily="34" charset="-122"/>
                <a:ea typeface="微软雅黑" panose="020B0503020204020204" pitchFamily="34" charset="-122"/>
              </a:rPr>
              <a:t>纳什均衡</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当判别器的识别能力达到一定程度却无法正确判</a:t>
            </a:r>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断数据来源时，就获得了一个学习到真实数据分布</a:t>
            </a:r>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的生成器</a:t>
            </a:r>
            <a:r>
              <a:rPr lang="zh-CN" altLang="en-US" dirty="0">
                <a:latin typeface="微软雅黑" panose="020B0503020204020204" pitchFamily="34" charset="-122"/>
                <a:ea typeface="微软雅黑" panose="020B0503020204020204" pitchFamily="34" charset="-122"/>
              </a:rPr>
              <a:t>。</a:t>
            </a:r>
            <a:endParaRPr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7" name="TextBox 7"/>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pic>
        <p:nvPicPr>
          <p:cNvPr id="100" name="图片 99"/>
          <p:cNvPicPr>
            <a:picLocks noChangeAspect="1"/>
          </p:cNvPicPr>
          <p:nvPr/>
        </p:nvPicPr>
        <p:blipFill>
          <a:blip r:embed="rId3"/>
          <a:stretch/>
        </p:blipFill>
        <p:spPr>
          <a:xfrm>
            <a:off x="373910" y="-274792"/>
            <a:ext cx="2508327" cy="1146352"/>
          </a:xfrm>
          <a:prstGeom prst="rect">
            <a:avLst/>
          </a:prstGeom>
        </p:spPr>
      </p:pic>
      <p:sp>
        <p:nvSpPr>
          <p:cNvPr id="101" name="学论网-专注原创-www.xuelun.me"/>
          <p:cNvSpPr/>
          <p:nvPr/>
        </p:nvSpPr>
        <p:spPr>
          <a:xfrm>
            <a:off x="584883" y="2392212"/>
            <a:ext cx="7009936" cy="646331"/>
          </a:xfrm>
          <a:prstGeom prst="rect">
            <a:avLst/>
          </a:prstGeom>
        </p:spPr>
        <p:txBody>
          <a:bodyPr wrap="square">
            <a:spAutoFit/>
          </a:bodyPr>
          <a:lstStyle/>
          <a:p>
            <a:r>
              <a:rPr>
                <a:latin typeface="微软雅黑" panose="020B0503020204020204" pitchFamily="34" charset="-122"/>
                <a:ea typeface="微软雅黑" panose="020B0503020204020204" pitchFamily="34" charset="-122"/>
              </a:rPr>
              <a:t>GAN 的训练机制由</a:t>
            </a:r>
            <a:r>
              <a:rPr b="1">
                <a:latin typeface="微软雅黑" panose="020B0503020204020204" pitchFamily="34" charset="-122"/>
                <a:ea typeface="微软雅黑" panose="020B0503020204020204" pitchFamily="34" charset="-122"/>
              </a:rPr>
              <a:t>生成器优化</a:t>
            </a:r>
            <a:r>
              <a:rPr>
                <a:latin typeface="微软雅黑" panose="020B0503020204020204" pitchFamily="34" charset="-122"/>
                <a:ea typeface="微软雅黑" panose="020B0503020204020204" pitchFamily="34" charset="-122"/>
              </a:rPr>
              <a:t>和</a:t>
            </a:r>
            <a:r>
              <a:rPr b="1">
                <a:latin typeface="微软雅黑" panose="020B0503020204020204" pitchFamily="34" charset="-122"/>
                <a:ea typeface="微软雅黑" panose="020B0503020204020204" pitchFamily="34" charset="-122"/>
              </a:rPr>
              <a:t>判别器优化</a:t>
            </a:r>
            <a:r>
              <a:rPr>
                <a:latin typeface="微软雅黑" panose="020B0503020204020204" pitchFamily="34" charset="-122"/>
                <a:ea typeface="微软雅黑" panose="020B0503020204020204" pitchFamily="34" charset="-122"/>
              </a:rPr>
              <a:t>两部分构成，</a:t>
            </a:r>
            <a:br>
              <a:rPr lang="en-US">
                <a:latin typeface="微软雅黑" panose="020B0503020204020204" pitchFamily="34" charset="-122"/>
                <a:ea typeface="微软雅黑" panose="020B0503020204020204" pitchFamily="34" charset="-122"/>
              </a:rPr>
            </a:br>
            <a:endParaRPr lang="en-US">
              <a:latin typeface="微软雅黑" panose="020B0503020204020204" pitchFamily="34" charset="-122"/>
              <a:ea typeface="微软雅黑" panose="020B0503020204020204" pitchFamily="34" charset="-122"/>
            </a:endParaRPr>
          </a:p>
        </p:txBody>
      </p:sp>
      <p:cxnSp>
        <p:nvCxnSpPr>
          <p:cNvPr id="102"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103" name="TextBox 6"/>
          <p:cNvSpPr txBox="1"/>
          <p:nvPr/>
        </p:nvSpPr>
        <p:spPr>
          <a:xfrm>
            <a:off x="580334"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2.2 生成对抗网络（GAN）</a:t>
            </a:r>
          </a:p>
        </p:txBody>
      </p:sp>
      <p:sp>
        <p:nvSpPr>
          <p:cNvPr id="104" name="TextBox 6"/>
          <p:cNvSpPr txBox="1"/>
          <p:nvPr/>
        </p:nvSpPr>
        <p:spPr>
          <a:xfrm>
            <a:off x="848043" y="1589475"/>
            <a:ext cx="3404769"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2.2.3 GAN训练算法</a:t>
            </a:r>
          </a:p>
        </p:txBody>
      </p:sp>
      <p:grpSp>
        <p:nvGrpSpPr>
          <p:cNvPr id="105" name="组合 93"/>
          <p:cNvGrpSpPr/>
          <p:nvPr/>
        </p:nvGrpSpPr>
        <p:grpSpPr>
          <a:xfrm>
            <a:off x="755766" y="3074776"/>
            <a:ext cx="8564307" cy="1028757"/>
            <a:chOff x="7904788" y="2346951"/>
            <a:chExt cx="5876580" cy="972000"/>
          </a:xfrm>
        </p:grpSpPr>
        <p:sp>
          <p:nvSpPr>
            <p:cNvPr id="106" name="学论网-专注原创-www.xuelun.me"/>
            <p:cNvSpPr/>
            <p:nvPr/>
          </p:nvSpPr>
          <p:spPr>
            <a:xfrm>
              <a:off x="8103130" y="2415629"/>
              <a:ext cx="5678238" cy="872389"/>
            </a:xfrm>
            <a:prstGeom prst="rect">
              <a:avLst/>
            </a:prstGeom>
          </p:spPr>
          <p:txBody>
            <a:bodyPr wrap="square">
              <a:spAutoFit/>
            </a:bodyPr>
            <a:lstStyle/>
            <a:p>
              <a:r>
                <a:rPr b="1">
                  <a:latin typeface="微软雅黑" panose="020B0503020204020204" pitchFamily="34" charset="-122"/>
                  <a:ea typeface="微软雅黑" panose="020B0503020204020204" pitchFamily="34" charset="-122"/>
                </a:rPr>
                <a:t>优化判别器：</a:t>
              </a:r>
              <a:r>
                <a:rPr>
                  <a:latin typeface="微软雅黑" panose="020B0503020204020204" pitchFamily="34" charset="-122"/>
                  <a:ea typeface="微软雅黑" panose="020B0503020204020204" pitchFamily="34" charset="-122"/>
                </a:rPr>
                <a:t>固定生成器后             ，优化判别器              ，由于判别器是二分类模型，目标函数选用交叉熵函数：</a:t>
              </a:r>
            </a:p>
            <a:p>
              <a:endParaRPr>
                <a:latin typeface="微软雅黑" panose="020B0503020204020204" pitchFamily="34" charset="-122"/>
                <a:ea typeface="微软雅黑" panose="020B0503020204020204" pitchFamily="34" charset="-122"/>
              </a:endParaRPr>
            </a:p>
          </p:txBody>
        </p:sp>
        <p:sp>
          <p:nvSpPr>
            <p:cNvPr id="107" name="学论网-专注原创-www.xuelun.me"/>
            <p:cNvSpPr/>
            <p:nvPr/>
          </p:nvSpPr>
          <p:spPr>
            <a:xfrm>
              <a:off x="7904788" y="2346951"/>
              <a:ext cx="72000" cy="972000"/>
            </a:xfrm>
            <a:prstGeom prst="rect">
              <a:avLst/>
            </a:prstGeom>
            <a:solidFill>
              <a:schemeClr val="accent1"/>
            </a:solidFill>
            <a:ln w="28575">
              <a:solidFill>
                <a:schemeClr val="accent1"/>
              </a:solidFill>
              <a:prstDash val="solid"/>
              <a:miter/>
            </a:ln>
          </p:spPr>
          <p:txBody>
            <a:bodyPr vert="horz" wrap="square" lIns="91440" tIns="45720" rIns="91440" bIns="45720" numCol="1" spcCol="0" anchor="ctr" anchorCtr="0"/>
            <a:lstStyle/>
            <a:p>
              <a:pPr algn="ctr"/>
              <a:endParaRPr lang="zh-CN" sz="3200">
                <a:solidFill>
                  <a:schemeClr val="bg1"/>
                </a:solidFill>
                <a:latin typeface="微软雅黑" panose="020B0503020204020204" pitchFamily="34" charset="-122"/>
                <a:ea typeface="微软雅黑" panose="020B0503020204020204" pitchFamily="34" charset="-122"/>
              </a:endParaRPr>
            </a:p>
          </p:txBody>
        </p:sp>
      </p:grpSp>
      <p:pic>
        <p:nvPicPr>
          <p:cNvPr id="108" name="图形 107"/>
          <p:cNvPicPr/>
          <p:nvPr/>
        </p:nvPicPr>
        <p:blipFill>
          <a:blip r:embed="rId4">
            <a:extLst>
              <a:ext uri="{96DAC541-7B7A-43D3-8B79-37D633B846F1}">
                <asvg:svgBlip xmlns:asvg="http://schemas.microsoft.com/office/drawing/2016/SVG/main" r:embed="rId5"/>
              </a:ext>
            </a:extLst>
          </a:blip>
          <a:stretch/>
        </p:blipFill>
        <p:spPr>
          <a:xfrm>
            <a:off x="3916262" y="3197977"/>
            <a:ext cx="673100" cy="228600"/>
          </a:xfrm>
          <a:prstGeom prst="rect">
            <a:avLst/>
          </a:prstGeom>
        </p:spPr>
      </p:pic>
      <p:pic>
        <p:nvPicPr>
          <p:cNvPr id="109" name="图形 108"/>
          <p:cNvPicPr/>
          <p:nvPr/>
        </p:nvPicPr>
        <p:blipFill>
          <a:blip r:embed="rId6">
            <a:extLst>
              <a:ext uri="{96DAC541-7B7A-43D3-8B79-37D633B846F1}">
                <asvg:svgBlip xmlns:asvg="http://schemas.microsoft.com/office/drawing/2016/SVG/main" r:embed="rId7"/>
              </a:ext>
            </a:extLst>
          </a:blip>
          <a:stretch/>
        </p:blipFill>
        <p:spPr>
          <a:xfrm>
            <a:off x="6143645" y="3197977"/>
            <a:ext cx="749300" cy="228600"/>
          </a:xfrm>
          <a:prstGeom prst="rect">
            <a:avLst/>
          </a:prstGeom>
        </p:spPr>
      </p:pic>
      <p:pic>
        <p:nvPicPr>
          <p:cNvPr id="110" name="图形 109"/>
          <p:cNvPicPr/>
          <p:nvPr/>
        </p:nvPicPr>
        <p:blipFill>
          <a:blip r:embed="rId8">
            <a:alphaModFix/>
            <a:extLst>
              <a:ext uri="{96DAC541-7B7A-43D3-8B79-37D633B846F1}">
                <asvg:svgBlip xmlns:asvg="http://schemas.microsoft.com/office/drawing/2016/SVG/main" r:embed="rId9"/>
              </a:ext>
            </a:extLst>
          </a:blip>
          <a:srcRect/>
          <a:stretch/>
        </p:blipFill>
        <p:spPr>
          <a:xfrm>
            <a:off x="2624269" y="3741189"/>
            <a:ext cx="5156200" cy="342900"/>
          </a:xfrm>
          <a:prstGeom prst="rect">
            <a:avLst/>
          </a:prstGeom>
        </p:spPr>
      </p:pic>
      <p:grpSp>
        <p:nvGrpSpPr>
          <p:cNvPr id="111" name="组合 93"/>
          <p:cNvGrpSpPr/>
          <p:nvPr/>
        </p:nvGrpSpPr>
        <p:grpSpPr>
          <a:xfrm>
            <a:off x="755766" y="4503355"/>
            <a:ext cx="8564307" cy="1827014"/>
            <a:chOff x="7904788" y="2346951"/>
            <a:chExt cx="5876580" cy="1726218"/>
          </a:xfrm>
        </p:grpSpPr>
        <p:sp>
          <p:nvSpPr>
            <p:cNvPr id="112" name="学论网-专注原创-www.xuelun.me"/>
            <p:cNvSpPr/>
            <p:nvPr/>
          </p:nvSpPr>
          <p:spPr>
            <a:xfrm>
              <a:off x="8103130" y="2415629"/>
              <a:ext cx="5678238" cy="1657540"/>
            </a:xfrm>
            <a:prstGeom prst="rect">
              <a:avLst/>
            </a:prstGeom>
          </p:spPr>
          <p:txBody>
            <a:bodyPr wrap="square">
              <a:spAutoFit/>
            </a:bodyPr>
            <a:lstStyle/>
            <a:p>
              <a:r>
                <a:rPr b="1">
                  <a:latin typeface="微软雅黑" panose="020B0503020204020204" pitchFamily="34" charset="-122"/>
                  <a:ea typeface="微软雅黑" panose="020B0503020204020204" pitchFamily="34" charset="-122"/>
                </a:rPr>
                <a:t>优化生成器：</a:t>
              </a:r>
              <a:r>
                <a:rPr>
                  <a:latin typeface="微软雅黑" panose="020B0503020204020204" pitchFamily="34" charset="-122"/>
                  <a:ea typeface="微软雅黑" panose="020B0503020204020204" pitchFamily="34" charset="-122"/>
                </a:rPr>
                <a:t>固定训练好的判别器参数，考虑优化生成器模型参数。生成器希望学习到真实样本分布，因此优化目的是生成的样本可以让判别器误判为 1，即最大化                            ，所有生成器的目标函数为：</a:t>
              </a:r>
            </a:p>
            <a:p>
              <a:endParaRPr>
                <a:latin typeface="微软雅黑" panose="020B0503020204020204" pitchFamily="34" charset="-122"/>
                <a:ea typeface="微软雅黑" panose="020B0503020204020204" pitchFamily="34" charset="-122"/>
              </a:endParaRPr>
            </a:p>
            <a:p>
              <a:endParaRPr>
                <a:latin typeface="微软雅黑" panose="020B0503020204020204" pitchFamily="34" charset="-122"/>
                <a:ea typeface="微软雅黑" panose="020B0503020204020204" pitchFamily="34" charset="-122"/>
              </a:endParaRPr>
            </a:p>
            <a:p>
              <a:r>
                <a:rPr>
                  <a:latin typeface="微软雅黑" panose="020B0503020204020204" pitchFamily="34" charset="-122"/>
                  <a:ea typeface="微软雅黑" panose="020B0503020204020204" pitchFamily="34" charset="-122"/>
                </a:rPr>
                <a:t>后又提出改进函数：          </a:t>
              </a:r>
            </a:p>
          </p:txBody>
        </p:sp>
        <p:sp>
          <p:nvSpPr>
            <p:cNvPr id="113" name="学论网-专注原创-www.xuelun.me"/>
            <p:cNvSpPr/>
            <p:nvPr/>
          </p:nvSpPr>
          <p:spPr>
            <a:xfrm>
              <a:off x="7904788" y="2346951"/>
              <a:ext cx="72000" cy="972000"/>
            </a:xfrm>
            <a:prstGeom prst="rect">
              <a:avLst/>
            </a:prstGeom>
            <a:solidFill>
              <a:schemeClr val="accent1"/>
            </a:solidFill>
            <a:ln w="28575">
              <a:solidFill>
                <a:schemeClr val="accent1"/>
              </a:solidFill>
              <a:prstDash val="solid"/>
              <a:miter/>
            </a:ln>
          </p:spPr>
          <p:txBody>
            <a:bodyPr vert="horz" wrap="square" lIns="91440" tIns="45720" rIns="91440" bIns="45720" numCol="1" spcCol="0" anchor="ctr" anchorCtr="0"/>
            <a:lstStyle/>
            <a:p>
              <a:pPr algn="ctr"/>
              <a:endParaRPr lang="zh-CN" sz="3200">
                <a:solidFill>
                  <a:schemeClr val="bg1"/>
                </a:solidFill>
                <a:latin typeface="微软雅黑" panose="020B0503020204020204" pitchFamily="34" charset="-122"/>
                <a:ea typeface="微软雅黑" panose="020B0503020204020204" pitchFamily="34" charset="-122"/>
              </a:endParaRPr>
            </a:p>
          </p:txBody>
        </p:sp>
      </p:grpSp>
      <p:pic>
        <p:nvPicPr>
          <p:cNvPr id="114" name="图形 113"/>
          <p:cNvPicPr/>
          <p:nvPr/>
        </p:nvPicPr>
        <p:blipFill>
          <a:blip r:embed="rId10">
            <a:extLst>
              <a:ext uri="{96DAC541-7B7A-43D3-8B79-37D633B846F1}">
                <asvg:svgBlip xmlns:asvg="http://schemas.microsoft.com/office/drawing/2016/SVG/main" r:embed="rId11"/>
              </a:ext>
            </a:extLst>
          </a:blip>
          <a:stretch/>
        </p:blipFill>
        <p:spPr>
          <a:xfrm>
            <a:off x="1737627" y="5208510"/>
            <a:ext cx="1625600" cy="241300"/>
          </a:xfrm>
          <a:prstGeom prst="rect">
            <a:avLst/>
          </a:prstGeom>
        </p:spPr>
      </p:pic>
      <p:pic>
        <p:nvPicPr>
          <p:cNvPr id="115" name="图形 114"/>
          <p:cNvPicPr/>
          <p:nvPr/>
        </p:nvPicPr>
        <p:blipFill>
          <a:blip r:embed="rId12">
            <a:extLst>
              <a:ext uri="{96DAC541-7B7A-43D3-8B79-37D633B846F1}">
                <asvg:svgBlip xmlns:asvg="http://schemas.microsoft.com/office/drawing/2016/SVG/main" r:embed="rId13"/>
              </a:ext>
            </a:extLst>
          </a:blip>
          <a:stretch/>
        </p:blipFill>
        <p:spPr>
          <a:xfrm>
            <a:off x="3703769" y="5532112"/>
            <a:ext cx="2997200" cy="342900"/>
          </a:xfrm>
          <a:prstGeom prst="rect">
            <a:avLst/>
          </a:prstGeom>
        </p:spPr>
      </p:pic>
      <p:pic>
        <p:nvPicPr>
          <p:cNvPr id="116" name="图形 115"/>
          <p:cNvPicPr/>
          <p:nvPr/>
        </p:nvPicPr>
        <p:blipFill>
          <a:blip r:embed="rId14">
            <a:extLst>
              <a:ext uri="{96DAC541-7B7A-43D3-8B79-37D633B846F1}">
                <asvg:svgBlip xmlns:asvg="http://schemas.microsoft.com/office/drawing/2016/SVG/main" r:embed="rId15"/>
              </a:ext>
            </a:extLst>
          </a:blip>
          <a:stretch/>
        </p:blipFill>
        <p:spPr>
          <a:xfrm>
            <a:off x="3703769" y="5966693"/>
            <a:ext cx="266700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3231850" y="0"/>
            <a:ext cx="1666001" cy="792000"/>
          </a:xfrm>
          <a:prstGeom prst="rect">
            <a:avLst/>
          </a:prstGeom>
          <a:noFill/>
          <a:ln w="0">
            <a:miter/>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grpSp>
        <p:nvGrpSpPr>
          <p:cNvPr id="15" name="组合 14"/>
          <p:cNvGrpSpPr/>
          <p:nvPr/>
        </p:nvGrpSpPr>
        <p:grpSpPr>
          <a:xfrm rot="5400000">
            <a:off x="1169962" y="1592693"/>
            <a:ext cx="2430942" cy="4770866"/>
            <a:chOff x="5287963" y="2346952"/>
            <a:chExt cx="1611313" cy="3162300"/>
          </a:xfrm>
        </p:grpSpPr>
        <p:grpSp>
          <p:nvGrpSpPr>
            <p:cNvPr id="16" name="组合 15"/>
            <p:cNvGrpSpPr/>
            <p:nvPr/>
          </p:nvGrpSpPr>
          <p:grpSpPr>
            <a:xfrm>
              <a:off x="5287963" y="2346952"/>
              <a:ext cx="1611313" cy="1192212"/>
              <a:chOff x="5287963" y="1844676"/>
              <a:chExt cx="1611313" cy="1192212"/>
            </a:xfrm>
          </p:grpSpPr>
          <p:sp>
            <p:nvSpPr>
              <p:cNvPr id="44" name="Line 9"/>
              <p:cNvSpPr>
                <a:spLocks noChangeShapeType="1"/>
              </p:cNvSpPr>
              <p:nvPr/>
            </p:nvSpPr>
            <p:spPr>
              <a:xfrm flipV="1">
                <a:off x="6091238" y="1844676"/>
                <a:ext cx="0" cy="239713"/>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5" name="Line 10"/>
              <p:cNvSpPr>
                <a:spLocks noChangeShapeType="1"/>
              </p:cNvSpPr>
              <p:nvPr/>
            </p:nvSpPr>
            <p:spPr>
              <a:xfrm flipV="1">
                <a:off x="6370638" y="1949451"/>
                <a:ext cx="122238" cy="2095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6" name="Line 11"/>
              <p:cNvSpPr>
                <a:spLocks noChangeShapeType="1"/>
              </p:cNvSpPr>
              <p:nvPr/>
            </p:nvSpPr>
            <p:spPr>
              <a:xfrm flipV="1">
                <a:off x="6573838" y="2239963"/>
                <a:ext cx="211138" cy="122238"/>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7" name="Line 12"/>
              <p:cNvSpPr>
                <a:spLocks noChangeShapeType="1"/>
              </p:cNvSpPr>
              <p:nvPr/>
            </p:nvSpPr>
            <p:spPr>
              <a:xfrm>
                <a:off x="6646863" y="2638426"/>
                <a:ext cx="252413" cy="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8" name="Line 13"/>
              <p:cNvSpPr>
                <a:spLocks noChangeShapeType="1"/>
              </p:cNvSpPr>
              <p:nvPr/>
            </p:nvSpPr>
            <p:spPr>
              <a:xfrm>
                <a:off x="6573838" y="2916238"/>
                <a:ext cx="211138" cy="1206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9" name="Line 14"/>
              <p:cNvSpPr>
                <a:spLocks noChangeShapeType="1"/>
              </p:cNvSpPr>
              <p:nvPr/>
            </p:nvSpPr>
            <p:spPr>
              <a:xfrm flipH="1" flipV="1">
                <a:off x="5689600" y="1949451"/>
                <a:ext cx="122238" cy="2095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0" name="Line 15"/>
              <p:cNvSpPr>
                <a:spLocks noChangeShapeType="1"/>
              </p:cNvSpPr>
              <p:nvPr/>
            </p:nvSpPr>
            <p:spPr>
              <a:xfrm flipH="1" flipV="1">
                <a:off x="5397500" y="2239963"/>
                <a:ext cx="211138" cy="122238"/>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1" name="Line 16"/>
              <p:cNvSpPr>
                <a:spLocks noChangeShapeType="1"/>
              </p:cNvSpPr>
              <p:nvPr/>
            </p:nvSpPr>
            <p:spPr>
              <a:xfrm flipH="1">
                <a:off x="5287963" y="2638426"/>
                <a:ext cx="244475" cy="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2" name="Line 17"/>
              <p:cNvSpPr>
                <a:spLocks noChangeShapeType="1"/>
              </p:cNvSpPr>
              <p:nvPr/>
            </p:nvSpPr>
            <p:spPr>
              <a:xfrm flipH="1">
                <a:off x="5397500" y="2916238"/>
                <a:ext cx="211138" cy="1206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686425" y="2720014"/>
              <a:ext cx="809625" cy="1139825"/>
              <a:chOff x="5686425" y="2217738"/>
              <a:chExt cx="809625" cy="1139825"/>
            </a:xfrm>
          </p:grpSpPr>
          <p:sp>
            <p:nvSpPr>
              <p:cNvPr id="37" name="Freeform 5"/>
              <p:cNvSpPr/>
              <p:nvPr/>
            </p:nvSpPr>
            <p:spPr>
              <a:xfrm>
                <a:off x="6091238" y="2336801"/>
                <a:ext cx="282575" cy="282575"/>
              </a:xfrm>
              <a:custGeom>
                <a:avLst/>
                <a:gdLst/>
                <a:ahLst/>
                <a:cxnLst/>
                <a:rect l="0" t="0" r="r" b="b"/>
                <a:pathLst>
                  <a:path w="282575" h="282575">
                    <a:moveTo>
                      <a:pt x="282575" y="282575"/>
                    </a:moveTo>
                    <a:cubicBezTo>
                      <a:pt x="282575" y="126870"/>
                      <a:pt x="156771" y="0"/>
                      <a:pt x="0" y="0"/>
                    </a:cubicBezTo>
                  </a:path>
                </a:pathLst>
              </a:cu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8" name="Freeform 6"/>
              <p:cNvSpPr/>
              <p:nvPr/>
            </p:nvSpPr>
            <p:spPr>
              <a:xfrm>
                <a:off x="6143625" y="2800351"/>
                <a:ext cx="104775" cy="422275"/>
              </a:xfrm>
              <a:custGeom>
                <a:avLst/>
                <a:gdLst/>
                <a:ahLst/>
                <a:cxnLst/>
                <a:rect l="0" t="0" r="r" b="b"/>
                <a:pathLst>
                  <a:path w="104775" h="422275">
                    <a:moveTo>
                      <a:pt x="36513" y="422275"/>
                    </a:moveTo>
                    <a:lnTo>
                      <a:pt x="0" y="415925"/>
                    </a:lnTo>
                    <a:lnTo>
                      <a:pt x="69850" y="0"/>
                    </a:lnTo>
                    <a:lnTo>
                      <a:pt x="104775" y="6350"/>
                    </a:lnTo>
                    <a:lnTo>
                      <a:pt x="36513" y="422275"/>
                    </a:lnTo>
                    <a:lnTo>
                      <a:pt x="36513" y="422275"/>
                    </a:ln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9" name="Freeform 7"/>
              <p:cNvSpPr/>
              <p:nvPr/>
            </p:nvSpPr>
            <p:spPr>
              <a:xfrm>
                <a:off x="5932488" y="2800351"/>
                <a:ext cx="104775" cy="422275"/>
              </a:xfrm>
              <a:custGeom>
                <a:avLst/>
                <a:gdLst/>
                <a:ahLst/>
                <a:cxnLst/>
                <a:rect l="0" t="0" r="r" b="b"/>
                <a:pathLst>
                  <a:path w="104775" h="422275">
                    <a:moveTo>
                      <a:pt x="69850" y="422275"/>
                    </a:moveTo>
                    <a:lnTo>
                      <a:pt x="0" y="6350"/>
                    </a:lnTo>
                    <a:lnTo>
                      <a:pt x="36513" y="0"/>
                    </a:lnTo>
                    <a:lnTo>
                      <a:pt x="104775" y="415925"/>
                    </a:lnTo>
                    <a:lnTo>
                      <a:pt x="69850" y="422275"/>
                    </a:lnTo>
                    <a:lnTo>
                      <a:pt x="69850" y="422275"/>
                    </a:ln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0" name="Freeform 8"/>
              <p:cNvSpPr/>
              <p:nvPr/>
            </p:nvSpPr>
            <p:spPr>
              <a:xfrm>
                <a:off x="5959475" y="2801938"/>
                <a:ext cx="269875" cy="58738"/>
              </a:xfrm>
              <a:custGeom>
                <a:avLst/>
                <a:gdLst/>
                <a:ahLst/>
                <a:cxnLst/>
                <a:rect l="0" t="0" r="r" b="b"/>
                <a:pathLst>
                  <a:path w="269875" h="58738">
                    <a:moveTo>
                      <a:pt x="269875" y="58738"/>
                    </a:moveTo>
                    <a:cubicBezTo>
                      <a:pt x="256284" y="58738"/>
                      <a:pt x="248518" y="43075"/>
                      <a:pt x="244635" y="33285"/>
                    </a:cubicBezTo>
                    <a:cubicBezTo>
                      <a:pt x="242693" y="29369"/>
                      <a:pt x="238810" y="19579"/>
                      <a:pt x="236869" y="19579"/>
                    </a:cubicBezTo>
                    <a:cubicBezTo>
                      <a:pt x="234927" y="19579"/>
                      <a:pt x="231044" y="29369"/>
                      <a:pt x="229103" y="33285"/>
                    </a:cubicBezTo>
                    <a:cubicBezTo>
                      <a:pt x="223278" y="43075"/>
                      <a:pt x="217453" y="58738"/>
                      <a:pt x="201921" y="58738"/>
                    </a:cubicBezTo>
                    <a:cubicBezTo>
                      <a:pt x="188330" y="58738"/>
                      <a:pt x="182505" y="43075"/>
                      <a:pt x="176681" y="33285"/>
                    </a:cubicBezTo>
                    <a:cubicBezTo>
                      <a:pt x="174739" y="29369"/>
                      <a:pt x="170856" y="19579"/>
                      <a:pt x="168915" y="19579"/>
                    </a:cubicBezTo>
                    <a:cubicBezTo>
                      <a:pt x="166973" y="19579"/>
                      <a:pt x="163090" y="29369"/>
                      <a:pt x="161148" y="33285"/>
                    </a:cubicBezTo>
                    <a:cubicBezTo>
                      <a:pt x="155324" y="43075"/>
                      <a:pt x="149499" y="58738"/>
                      <a:pt x="135908" y="58738"/>
                    </a:cubicBezTo>
                    <a:cubicBezTo>
                      <a:pt x="120376" y="58738"/>
                      <a:pt x="114551" y="43075"/>
                      <a:pt x="110668" y="33285"/>
                    </a:cubicBezTo>
                    <a:cubicBezTo>
                      <a:pt x="108727" y="29369"/>
                      <a:pt x="102902" y="19579"/>
                      <a:pt x="100960" y="19579"/>
                    </a:cubicBezTo>
                    <a:cubicBezTo>
                      <a:pt x="99019" y="19579"/>
                      <a:pt x="95136" y="29369"/>
                      <a:pt x="93194" y="33285"/>
                    </a:cubicBezTo>
                    <a:cubicBezTo>
                      <a:pt x="89311" y="43075"/>
                      <a:pt x="81545" y="58738"/>
                      <a:pt x="67954" y="58738"/>
                    </a:cubicBezTo>
                    <a:cubicBezTo>
                      <a:pt x="52422" y="58738"/>
                      <a:pt x="46597" y="43075"/>
                      <a:pt x="42714" y="33285"/>
                    </a:cubicBezTo>
                    <a:cubicBezTo>
                      <a:pt x="40772" y="29369"/>
                      <a:pt x="36889" y="19579"/>
                      <a:pt x="34948" y="19579"/>
                    </a:cubicBezTo>
                    <a:cubicBezTo>
                      <a:pt x="31065" y="19579"/>
                      <a:pt x="27182" y="29369"/>
                      <a:pt x="25240" y="33285"/>
                    </a:cubicBezTo>
                    <a:cubicBezTo>
                      <a:pt x="21357" y="43075"/>
                      <a:pt x="15532" y="58738"/>
                      <a:pt x="0" y="58738"/>
                    </a:cubicBezTo>
                    <a:cubicBezTo>
                      <a:pt x="0" y="39159"/>
                      <a:pt x="0" y="39159"/>
                      <a:pt x="0" y="39159"/>
                    </a:cubicBezTo>
                    <a:cubicBezTo>
                      <a:pt x="1942" y="39159"/>
                      <a:pt x="5825" y="29369"/>
                      <a:pt x="7766" y="25453"/>
                    </a:cubicBezTo>
                    <a:cubicBezTo>
                      <a:pt x="13591" y="15663"/>
                      <a:pt x="19415" y="0"/>
                      <a:pt x="34948" y="0"/>
                    </a:cubicBezTo>
                    <a:cubicBezTo>
                      <a:pt x="48539" y="0"/>
                      <a:pt x="54363" y="15663"/>
                      <a:pt x="60188" y="25453"/>
                    </a:cubicBezTo>
                    <a:cubicBezTo>
                      <a:pt x="62129" y="29369"/>
                      <a:pt x="66013" y="39159"/>
                      <a:pt x="67954" y="39159"/>
                    </a:cubicBezTo>
                    <a:cubicBezTo>
                      <a:pt x="69896" y="39159"/>
                      <a:pt x="73779" y="29369"/>
                      <a:pt x="75720" y="25453"/>
                    </a:cubicBezTo>
                    <a:cubicBezTo>
                      <a:pt x="81545" y="15663"/>
                      <a:pt x="87370" y="0"/>
                      <a:pt x="100960" y="0"/>
                    </a:cubicBezTo>
                    <a:cubicBezTo>
                      <a:pt x="116493" y="0"/>
                      <a:pt x="122317" y="15663"/>
                      <a:pt x="126201" y="25453"/>
                    </a:cubicBezTo>
                    <a:cubicBezTo>
                      <a:pt x="128142" y="29369"/>
                      <a:pt x="132025" y="39159"/>
                      <a:pt x="135908" y="39159"/>
                    </a:cubicBezTo>
                    <a:cubicBezTo>
                      <a:pt x="137850" y="39159"/>
                      <a:pt x="141733" y="29369"/>
                      <a:pt x="143674" y="25453"/>
                    </a:cubicBezTo>
                    <a:cubicBezTo>
                      <a:pt x="147558" y="15663"/>
                      <a:pt x="155324" y="0"/>
                      <a:pt x="168915" y="0"/>
                    </a:cubicBezTo>
                    <a:cubicBezTo>
                      <a:pt x="184447" y="0"/>
                      <a:pt x="190272" y="15663"/>
                      <a:pt x="194155" y="25453"/>
                    </a:cubicBezTo>
                    <a:cubicBezTo>
                      <a:pt x="196096" y="29369"/>
                      <a:pt x="199979" y="39159"/>
                      <a:pt x="201921" y="39159"/>
                    </a:cubicBezTo>
                    <a:cubicBezTo>
                      <a:pt x="205804" y="39159"/>
                      <a:pt x="209687" y="29369"/>
                      <a:pt x="211629" y="25453"/>
                    </a:cubicBezTo>
                    <a:cubicBezTo>
                      <a:pt x="215512" y="15663"/>
                      <a:pt x="221336" y="0"/>
                      <a:pt x="236869" y="0"/>
                    </a:cubicBezTo>
                    <a:cubicBezTo>
                      <a:pt x="250460" y="0"/>
                      <a:pt x="256284" y="15663"/>
                      <a:pt x="262109" y="25453"/>
                    </a:cubicBezTo>
                    <a:cubicBezTo>
                      <a:pt x="264050" y="29369"/>
                      <a:pt x="267933" y="39159"/>
                      <a:pt x="269875" y="39159"/>
                    </a:cubicBezTo>
                    <a:cubicBezTo>
                      <a:pt x="269875" y="58738"/>
                      <a:pt x="269875" y="58738"/>
                      <a:pt x="269875" y="58738"/>
                    </a:cubicBez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1" name="Freeform 18"/>
              <p:cNvSpPr/>
              <p:nvPr/>
            </p:nvSpPr>
            <p:spPr>
              <a:xfrm>
                <a:off x="5686425" y="2217738"/>
                <a:ext cx="809625" cy="973138"/>
              </a:xfrm>
              <a:custGeom>
                <a:avLst/>
                <a:gdLst/>
                <a:ahLst/>
                <a:cxnLst/>
                <a:rect l="0" t="0" r="r" b="b"/>
                <a:pathLst>
                  <a:path w="809625" h="973138">
                    <a:moveTo>
                      <a:pt x="0" y="401948"/>
                    </a:moveTo>
                    <a:cubicBezTo>
                      <a:pt x="0" y="178857"/>
                      <a:pt x="180132" y="0"/>
                      <a:pt x="404813" y="0"/>
                    </a:cubicBezTo>
                    <a:cubicBezTo>
                      <a:pt x="629493" y="0"/>
                      <a:pt x="809625" y="178857"/>
                      <a:pt x="809625" y="401948"/>
                    </a:cubicBezTo>
                    <a:cubicBezTo>
                      <a:pt x="809625" y="415411"/>
                      <a:pt x="799940" y="600038"/>
                      <a:pt x="646925" y="796204"/>
                    </a:cubicBezTo>
                    <a:cubicBezTo>
                      <a:pt x="602376" y="855823"/>
                      <a:pt x="610124" y="973138"/>
                      <a:pt x="610124" y="973138"/>
                    </a:cubicBezTo>
                    <a:cubicBezTo>
                      <a:pt x="548143" y="973138"/>
                      <a:pt x="495847" y="973138"/>
                      <a:pt x="433866" y="973138"/>
                    </a:cubicBezTo>
                    <a:cubicBezTo>
                      <a:pt x="414497" y="973138"/>
                      <a:pt x="395128" y="973138"/>
                      <a:pt x="375759" y="973138"/>
                    </a:cubicBezTo>
                    <a:cubicBezTo>
                      <a:pt x="313778" y="973138"/>
                      <a:pt x="259545" y="973138"/>
                      <a:pt x="197564" y="973138"/>
                    </a:cubicBezTo>
                    <a:cubicBezTo>
                      <a:pt x="197564" y="973138"/>
                      <a:pt x="205312" y="855823"/>
                      <a:pt x="160763" y="796204"/>
                    </a:cubicBezTo>
                    <a:cubicBezTo>
                      <a:pt x="9685" y="600038"/>
                      <a:pt x="0" y="415411"/>
                      <a:pt x="0" y="401948"/>
                    </a:cubicBezTo>
                    <a:close/>
                  </a:path>
                </a:pathLst>
              </a:cu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2" name="Line 19"/>
              <p:cNvSpPr>
                <a:spLocks noChangeShapeType="1"/>
              </p:cNvSpPr>
              <p:nvPr/>
            </p:nvSpPr>
            <p:spPr>
              <a:xfrm>
                <a:off x="5897563" y="3273426"/>
                <a:ext cx="385763"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3" name="Line 20"/>
              <p:cNvSpPr>
                <a:spLocks noChangeShapeType="1"/>
              </p:cNvSpPr>
              <p:nvPr/>
            </p:nvSpPr>
            <p:spPr>
              <a:xfrm>
                <a:off x="5926138" y="3357563"/>
                <a:ext cx="330200"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5664200" y="3937627"/>
              <a:ext cx="1074738" cy="1571625"/>
              <a:chOff x="5664200" y="3435351"/>
              <a:chExt cx="1074738" cy="1571625"/>
            </a:xfrm>
          </p:grpSpPr>
          <p:sp>
            <p:nvSpPr>
              <p:cNvPr id="19" name="Line 21"/>
              <p:cNvSpPr>
                <a:spLocks noChangeShapeType="1"/>
              </p:cNvSpPr>
              <p:nvPr/>
            </p:nvSpPr>
            <p:spPr>
              <a:xfrm>
                <a:off x="5975350" y="3435351"/>
                <a:ext cx="231775"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20" name="Freeform 22"/>
              <p:cNvSpPr/>
              <p:nvPr/>
            </p:nvSpPr>
            <p:spPr>
              <a:xfrm>
                <a:off x="5880100" y="3644901"/>
                <a:ext cx="795338" cy="317500"/>
              </a:xfrm>
              <a:custGeom>
                <a:avLst/>
                <a:gdLst/>
                <a:ahLst/>
                <a:cxnLst/>
                <a:rect l="0" t="0" r="r" b="b"/>
                <a:pathLst>
                  <a:path w="795338" h="317500">
                    <a:moveTo>
                      <a:pt x="634331" y="0"/>
                    </a:moveTo>
                    <a:cubicBezTo>
                      <a:pt x="723564" y="0"/>
                      <a:pt x="795338" y="71197"/>
                      <a:pt x="795338" y="157788"/>
                    </a:cubicBezTo>
                    <a:cubicBezTo>
                      <a:pt x="795338" y="157788"/>
                      <a:pt x="795338" y="157788"/>
                      <a:pt x="795338" y="157788"/>
                    </a:cubicBezTo>
                    <a:cubicBezTo>
                      <a:pt x="795338" y="246303"/>
                      <a:pt x="723564" y="317500"/>
                      <a:pt x="634331" y="317500"/>
                    </a:cubicBezTo>
                    <a:cubicBezTo>
                      <a:pt x="0" y="317500"/>
                      <a:pt x="0" y="317500"/>
                      <a:pt x="0" y="31750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21" name="Freeform 23"/>
              <p:cNvSpPr/>
              <p:nvPr/>
            </p:nvSpPr>
            <p:spPr>
              <a:xfrm>
                <a:off x="6116638" y="4364038"/>
                <a:ext cx="622300" cy="642938"/>
              </a:xfrm>
              <a:custGeom>
                <a:avLst/>
                <a:gdLst/>
                <a:ahLst/>
                <a:cxnLst/>
                <a:rect l="0" t="0" r="r" b="b"/>
                <a:pathLst>
                  <a:path w="622300" h="642938">
                    <a:moveTo>
                      <a:pt x="412928" y="0"/>
                    </a:moveTo>
                    <a:cubicBezTo>
                      <a:pt x="529246" y="0"/>
                      <a:pt x="622300" y="94323"/>
                      <a:pt x="622300" y="207896"/>
                    </a:cubicBezTo>
                    <a:cubicBezTo>
                      <a:pt x="622300" y="207896"/>
                      <a:pt x="622300" y="207896"/>
                      <a:pt x="622300" y="207896"/>
                    </a:cubicBezTo>
                    <a:cubicBezTo>
                      <a:pt x="622300" y="323394"/>
                      <a:pt x="529246" y="415792"/>
                      <a:pt x="412928" y="415792"/>
                    </a:cubicBezTo>
                    <a:cubicBezTo>
                      <a:pt x="0" y="415792"/>
                      <a:pt x="0" y="415792"/>
                      <a:pt x="0" y="415792"/>
                    </a:cubicBezTo>
                    <a:cubicBezTo>
                      <a:pt x="0" y="642938"/>
                      <a:pt x="0" y="642938"/>
                      <a:pt x="0" y="642938"/>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2" name="Freeform 24"/>
              <p:cNvSpPr/>
              <p:nvPr/>
            </p:nvSpPr>
            <p:spPr>
              <a:xfrm>
                <a:off x="5664200" y="3962401"/>
                <a:ext cx="879475" cy="401638"/>
              </a:xfrm>
              <a:custGeom>
                <a:avLst/>
                <a:gdLst/>
                <a:ahLst/>
                <a:cxnLst/>
                <a:rect l="0" t="0" r="r" b="b"/>
                <a:pathLst>
                  <a:path w="879475" h="401638">
                    <a:moveTo>
                      <a:pt x="879475" y="401638"/>
                    </a:moveTo>
                    <a:cubicBezTo>
                      <a:pt x="201910" y="401638"/>
                      <a:pt x="201910" y="401638"/>
                      <a:pt x="201910" y="401638"/>
                    </a:cubicBezTo>
                    <a:cubicBezTo>
                      <a:pt x="91248" y="401638"/>
                      <a:pt x="0" y="310883"/>
                      <a:pt x="0" y="200819"/>
                    </a:cubicBezTo>
                    <a:cubicBezTo>
                      <a:pt x="0" y="200819"/>
                      <a:pt x="0" y="200819"/>
                      <a:pt x="0" y="200819"/>
                    </a:cubicBezTo>
                    <a:cubicBezTo>
                      <a:pt x="0" y="88824"/>
                      <a:pt x="91248" y="0"/>
                      <a:pt x="201910" y="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6" name="Freeform 25"/>
              <p:cNvSpPr/>
              <p:nvPr/>
            </p:nvSpPr>
            <p:spPr>
              <a:xfrm>
                <a:off x="6097588" y="3479801"/>
                <a:ext cx="415925" cy="165100"/>
              </a:xfrm>
              <a:custGeom>
                <a:avLst/>
                <a:gdLst/>
                <a:ahLst/>
                <a:cxnLst/>
                <a:rect l="0" t="0" r="r" b="b"/>
                <a:pathLst>
                  <a:path w="415925" h="165100">
                    <a:moveTo>
                      <a:pt x="415925" y="165100"/>
                    </a:moveTo>
                    <a:cubicBezTo>
                      <a:pt x="166370" y="165100"/>
                      <a:pt x="166370" y="165100"/>
                      <a:pt x="166370" y="165100"/>
                    </a:cubicBezTo>
                    <a:cubicBezTo>
                      <a:pt x="75447" y="165100"/>
                      <a:pt x="0" y="92149"/>
                      <a:pt x="0" y="0"/>
                    </a:cubicBezTo>
                    <a:cubicBezTo>
                      <a:pt x="0" y="0"/>
                      <a:pt x="0" y="0"/>
                      <a:pt x="0" y="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grpSp>
        <p:nvGrpSpPr>
          <p:cNvPr id="53" name="组合 52"/>
          <p:cNvGrpSpPr/>
          <p:nvPr/>
        </p:nvGrpSpPr>
        <p:grpSpPr>
          <a:xfrm>
            <a:off x="5342848" y="2032405"/>
            <a:ext cx="6238816" cy="1863011"/>
            <a:chOff x="4917158" y="2523956"/>
            <a:chExt cx="3638870" cy="1397257"/>
          </a:xfrm>
        </p:grpSpPr>
        <p:sp>
          <p:nvSpPr>
            <p:cNvPr id="54" name="学论网-专注原创-www.xuelun.me"/>
            <p:cNvSpPr/>
            <p:nvPr/>
          </p:nvSpPr>
          <p:spPr>
            <a:xfrm>
              <a:off x="5330291" y="2523956"/>
              <a:ext cx="3225737" cy="1397257"/>
            </a:xfrm>
            <a:prstGeom prst="rect">
              <a:avLst/>
            </a:prstGeom>
          </p:spPr>
          <p:txBody>
            <a:bodyPr wrap="square">
              <a:spAutoFit/>
            </a:bodyPr>
            <a:lstStyle/>
            <a:p>
              <a:pPr>
                <a:lnSpc>
                  <a:spcPct val="130000"/>
                </a:lnSpc>
              </a:pPr>
              <a:r>
                <a:rPr sz="1800">
                  <a:latin typeface="微软雅黑" panose="020B0503020204020204" pitchFamily="34" charset="-122"/>
                  <a:ea typeface="微软雅黑" panose="020B0503020204020204" pitchFamily="34" charset="-122"/>
                </a:rPr>
                <a:t>模型难以训练，经常出现梯度消失导致模型无法继续训练；生成器形式过于自由，训练时梯度波动极大造成训练不稳定；需要小心地平衡生成器和判别器的训练程度，使用更新一次判别器后更新k 次生成器的交替训练法并不能很好的缓解训练问题； </a:t>
              </a:r>
            </a:p>
          </p:txBody>
        </p:sp>
        <p:sp>
          <p:nvSpPr>
            <p:cNvPr id="55" name="学论网-专注原创-www.xuelun.me"/>
            <p:cNvSpPr/>
            <p:nvPr/>
          </p:nvSpPr>
          <p:spPr>
            <a:xfrm>
              <a:off x="4917158" y="2526250"/>
              <a:ext cx="294436" cy="367328"/>
            </a:xfrm>
            <a:prstGeom prst="rect">
              <a:avLst/>
            </a:prstGeom>
            <a:solidFill>
              <a:schemeClr val="accent1"/>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1</a:t>
              </a:r>
              <a:endParaRPr lang="zh-CN" sz="3200">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5342848" y="4056242"/>
            <a:ext cx="6561036" cy="782715"/>
            <a:chOff x="4910249" y="3332924"/>
            <a:chExt cx="4325094" cy="534899"/>
          </a:xfrm>
        </p:grpSpPr>
        <p:sp>
          <p:nvSpPr>
            <p:cNvPr id="57" name="学论网-专注原创-www.xuelun.me"/>
            <p:cNvSpPr txBox="1"/>
            <p:nvPr/>
          </p:nvSpPr>
          <p:spPr>
            <a:xfrm>
              <a:off x="5405236" y="3332924"/>
              <a:ext cx="3830107" cy="534899"/>
            </a:xfrm>
            <a:prstGeom prst="rect">
              <a:avLst/>
            </a:prstGeom>
            <a:noFill/>
          </p:spPr>
          <p:txBody>
            <a:bodyPr wrap="square">
              <a:spAutoFit/>
            </a:bodyPr>
            <a:lstStyle/>
            <a:p>
              <a:pPr>
                <a:lnSpc>
                  <a:spcPct val="130000"/>
                </a:lnSpc>
              </a:pPr>
              <a:r>
                <a:rPr>
                  <a:latin typeface="微软雅黑" panose="020B0503020204020204" pitchFamily="34" charset="-122"/>
                  <a:ea typeface="微软雅黑" panose="020B0503020204020204" pitchFamily="34" charset="-122"/>
                </a:rPr>
                <a:t>出现模式崩溃（model collapse），具体表现
为生成样本单一，无法生成其它类别的样本； </a:t>
              </a:r>
            </a:p>
          </p:txBody>
        </p:sp>
        <p:sp>
          <p:nvSpPr>
            <p:cNvPr id="58" name="学论网-专注原创-www.xuelun.me"/>
            <p:cNvSpPr/>
            <p:nvPr/>
          </p:nvSpPr>
          <p:spPr>
            <a:xfrm>
              <a:off x="4910249" y="3335384"/>
              <a:ext cx="349704" cy="367328"/>
            </a:xfrm>
            <a:prstGeom prst="rect">
              <a:avLst/>
            </a:prstGeom>
            <a:solidFill>
              <a:schemeClr val="accent1"/>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2</a:t>
              </a:r>
              <a:endParaRPr lang="zh-CN" sz="3200">
                <a:solidFill>
                  <a:schemeClr val="bg1"/>
                </a:solidFill>
                <a:latin typeface="微软雅黑" panose="020B0503020204020204" pitchFamily="34" charset="-122"/>
                <a:ea typeface="微软雅黑" panose="020B0503020204020204" pitchFamily="34" charset="-122"/>
              </a:endParaRPr>
            </a:p>
          </p:txBody>
        </p:sp>
      </p:grpSp>
      <p:pic>
        <p:nvPicPr>
          <p:cNvPr id="66" name="图片 65"/>
          <p:cNvPicPr>
            <a:picLocks noChangeAspect="1"/>
          </p:cNvPicPr>
          <p:nvPr/>
        </p:nvPicPr>
        <p:blipFill>
          <a:blip r:embed="rId3"/>
          <a:stretch/>
        </p:blipFill>
        <p:spPr>
          <a:xfrm>
            <a:off x="373910" y="-274792"/>
            <a:ext cx="2508327" cy="1146352"/>
          </a:xfrm>
          <a:prstGeom prst="rect">
            <a:avLst/>
          </a:prstGeom>
        </p:spPr>
      </p:pic>
      <p:sp>
        <p:nvSpPr>
          <p:cNvPr id="6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cxnSp>
        <p:nvCxnSpPr>
          <p:cNvPr id="69"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70" name="TextBox 6"/>
          <p:cNvSpPr txBox="1"/>
          <p:nvPr/>
        </p:nvSpPr>
        <p:spPr>
          <a:xfrm>
            <a:off x="580334"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2.2 生成对抗网络（GAN）</a:t>
            </a:r>
          </a:p>
        </p:txBody>
      </p:sp>
      <p:sp>
        <p:nvSpPr>
          <p:cNvPr id="71" name="TextBox 6"/>
          <p:cNvSpPr txBox="1"/>
          <p:nvPr/>
        </p:nvSpPr>
        <p:spPr>
          <a:xfrm>
            <a:off x="826583" y="1592693"/>
            <a:ext cx="3381456"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2.2.4 初代GAN算法的缺陷</a:t>
            </a:r>
          </a:p>
        </p:txBody>
      </p:sp>
      <p:grpSp>
        <p:nvGrpSpPr>
          <p:cNvPr id="72" name="组合 55"/>
          <p:cNvGrpSpPr/>
          <p:nvPr/>
        </p:nvGrpSpPr>
        <p:grpSpPr>
          <a:xfrm>
            <a:off x="5342848" y="5202649"/>
            <a:ext cx="6592811" cy="782714"/>
            <a:chOff x="4960296" y="3350218"/>
            <a:chExt cx="4258365" cy="525306"/>
          </a:xfrm>
        </p:grpSpPr>
        <p:sp>
          <p:nvSpPr>
            <p:cNvPr id="73" name="学论网-专注原创-www.xuelun.me"/>
            <p:cNvSpPr txBox="1"/>
            <p:nvPr/>
          </p:nvSpPr>
          <p:spPr>
            <a:xfrm>
              <a:off x="5388554" y="3350218"/>
              <a:ext cx="3830107" cy="525306"/>
            </a:xfrm>
            <a:prstGeom prst="rect">
              <a:avLst/>
            </a:prstGeom>
            <a:noFill/>
          </p:spPr>
          <p:txBody>
            <a:bodyPr wrap="square">
              <a:spAutoFit/>
            </a:bodyPr>
            <a:lstStyle/>
            <a:p>
              <a:pPr>
                <a:lnSpc>
                  <a:spcPct val="130000"/>
                </a:lnSpc>
              </a:pPr>
              <a:r>
                <a:rPr>
                  <a:latin typeface="微软雅黑" panose="020B0503020204020204" pitchFamily="34" charset="-122"/>
                  <a:ea typeface="微软雅黑" panose="020B0503020204020204" pitchFamily="34" charset="-122"/>
                </a:rPr>
                <a:t>目标函数的形式导致模型在训练过程没有
任何可以指示训练进度的指标。</a:t>
              </a:r>
            </a:p>
          </p:txBody>
        </p:sp>
        <p:sp>
          <p:nvSpPr>
            <p:cNvPr id="74" name="学论网-专注原创-www.xuelun.me"/>
            <p:cNvSpPr/>
            <p:nvPr/>
          </p:nvSpPr>
          <p:spPr>
            <a:xfrm>
              <a:off x="4960296" y="3456442"/>
              <a:ext cx="349704" cy="367328"/>
            </a:xfrm>
            <a:prstGeom prst="rect">
              <a:avLst/>
            </a:prstGeom>
            <a:solidFill>
              <a:schemeClr val="accent1"/>
            </a:solidFill>
            <a:ln>
              <a:noFill/>
            </a:ln>
          </p:spPr>
          <p:txBody>
            <a:bodyPr vert="horz" wrap="square" lIns="91440" tIns="45720" rIns="91440" bIns="45720" numCol="1" spcCol="0" anchor="ctr" anchorCtr="0"/>
            <a:lstStyle/>
            <a:p>
              <a:pPr algn="ctr"/>
              <a:r>
                <a:rPr lang="en-US" sz="3200">
                  <a:solidFill>
                    <a:srgbClr val="FFFFFF"/>
                  </a:solidFill>
                  <a:latin typeface="微软雅黑" panose="020B0503020204020204" pitchFamily="34" charset="-122"/>
                  <a:ea typeface="微软雅黑" panose="020B0503020204020204" pitchFamily="34" charset="-122"/>
                </a:rPr>
                <a:t>3</a:t>
              </a:r>
            </a:p>
          </p:txBody>
        </p:sp>
      </p:grpSp>
      <p:sp>
        <p:nvSpPr>
          <p:cNvPr id="59" name="矩形 58">
            <a:extLst>
              <a:ext uri="{FF2B5EF4-FFF2-40B4-BE49-F238E27FC236}">
                <a16:creationId xmlns:a16="http://schemas.microsoft.com/office/drawing/2014/main" id="{BC4CEEA1-B605-440C-84D8-F3F3ABCF143D}"/>
              </a:ext>
            </a:extLst>
          </p:cNvPr>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60" name="TextBox 6">
            <a:extLst>
              <a:ext uri="{FF2B5EF4-FFF2-40B4-BE49-F238E27FC236}">
                <a16:creationId xmlns:a16="http://schemas.microsoft.com/office/drawing/2014/main" id="{D0A136E2-AF61-4473-AAB0-9465B59EBF84}"/>
              </a:ext>
            </a:extLst>
          </p:cNvPr>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61" name="TextBox 7">
            <a:extLst>
              <a:ext uri="{FF2B5EF4-FFF2-40B4-BE49-F238E27FC236}">
                <a16:creationId xmlns:a16="http://schemas.microsoft.com/office/drawing/2014/main" id="{00ABCFA2-F09E-480E-ADF8-1118F17F32AA}"/>
              </a:ext>
            </a:extLst>
          </p:cNvPr>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cxnSp>
        <p:nvCxnSpPr>
          <p:cNvPr id="62" name="直接连接符 61">
            <a:extLst>
              <a:ext uri="{FF2B5EF4-FFF2-40B4-BE49-F238E27FC236}">
                <a16:creationId xmlns:a16="http://schemas.microsoft.com/office/drawing/2014/main" id="{F27DE83E-270C-4B93-A927-17D128C6C155}"/>
              </a:ext>
            </a:extLst>
          </p:cNvPr>
          <p:cNvCxnSpPr/>
          <p:nvPr/>
        </p:nvCxnSpPr>
        <p:spPr>
          <a:xfrm>
            <a:off x="6599649" y="285092"/>
            <a:ext cx="0" cy="245816"/>
          </a:xfrm>
          <a:prstGeom prst="line">
            <a:avLst/>
          </a:prstGeom>
          <a:ln w="6350">
            <a:solidFill>
              <a:schemeClr val="bg1">
                <a:lumMod val="75000"/>
              </a:schemeClr>
            </a:solidFill>
            <a:prstDash val="solid"/>
            <a:miter/>
          </a:ln>
        </p:spPr>
      </p:cxnSp>
      <p:cxnSp>
        <p:nvCxnSpPr>
          <p:cNvPr id="63" name="直接连接符 62">
            <a:extLst>
              <a:ext uri="{FF2B5EF4-FFF2-40B4-BE49-F238E27FC236}">
                <a16:creationId xmlns:a16="http://schemas.microsoft.com/office/drawing/2014/main" id="{7DC9B73F-4F6C-4B61-B812-1E0ABC7B779B}"/>
              </a:ext>
            </a:extLst>
          </p:cNvPr>
          <p:cNvCxnSpPr/>
          <p:nvPr/>
        </p:nvCxnSpPr>
        <p:spPr>
          <a:xfrm>
            <a:off x="3231850" y="285092"/>
            <a:ext cx="0" cy="245816"/>
          </a:xfrm>
          <a:prstGeom prst="line">
            <a:avLst/>
          </a:prstGeom>
          <a:ln w="6350">
            <a:solidFill>
              <a:schemeClr val="bg1">
                <a:lumMod val="75000"/>
              </a:schemeClr>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1000"/>
                                        <p:tgtEl>
                                          <p:spTgt spid="53"/>
                                        </p:tgtEl>
                                      </p:cBhvr>
                                    </p:animEffect>
                                    <p:anim calcmode="lin" valueType="num">
                                      <p:cBhvr>
                                        <p:cTn id="12" dur="1000" fill="hold"/>
                                        <p:tgtEl>
                                          <p:spTgt spid="53"/>
                                        </p:tgtEl>
                                        <p:attrNameLst>
                                          <p:attrName>ppt_x</p:attrName>
                                        </p:attrNameLst>
                                      </p:cBhvr>
                                      <p:tavLst>
                                        <p:tav tm="0">
                                          <p:val>
                                            <p:strVal val="#ppt_x"/>
                                          </p:val>
                                        </p:tav>
                                        <p:tav tm="100000">
                                          <p:val>
                                            <p:strVal val="#ppt_x"/>
                                          </p:val>
                                        </p:tav>
                                      </p:tavLst>
                                    </p:anim>
                                    <p:anim calcmode="lin" valueType="num">
                                      <p:cBhvr>
                                        <p:cTn id="13" dur="1000" fill="hold"/>
                                        <p:tgtEl>
                                          <p:spTgt spid="53"/>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42" presetClass="entr" presetSubtype="0"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53" presetClass="entr" presetSubtype="16"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p:cTn id="23" dur="500" fill="hold"/>
                                        <p:tgtEl>
                                          <p:spTgt spid="61"/>
                                        </p:tgtEl>
                                        <p:attrNameLst>
                                          <p:attrName>ppt_w</p:attrName>
                                        </p:attrNameLst>
                                      </p:cBhvr>
                                      <p:tavLst>
                                        <p:tav tm="0">
                                          <p:val>
                                            <p:fltVal val="0"/>
                                          </p:val>
                                        </p:tav>
                                        <p:tav tm="100000">
                                          <p:val>
                                            <p:strVal val="#ppt_w"/>
                                          </p:val>
                                        </p:tav>
                                      </p:tavLst>
                                    </p:anim>
                                    <p:anim calcmode="lin" valueType="num">
                                      <p:cBhvr>
                                        <p:cTn id="24" dur="500" fill="hold"/>
                                        <p:tgtEl>
                                          <p:spTgt spid="61"/>
                                        </p:tgtEl>
                                        <p:attrNameLst>
                                          <p:attrName>ppt_h</p:attrName>
                                        </p:attrNameLst>
                                      </p:cBhvr>
                                      <p:tavLst>
                                        <p:tav tm="0">
                                          <p:val>
                                            <p:fltVal val="0"/>
                                          </p:val>
                                        </p:tav>
                                        <p:tav tm="100000">
                                          <p:val>
                                            <p:strVal val="#ppt_h"/>
                                          </p:val>
                                        </p:tav>
                                      </p:tavLst>
                                    </p:anim>
                                    <p:animEffect transition="in" filter="fade">
                                      <p:cBhvr>
                                        <p:cTn id="2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4" name="TextBox 6"/>
          <p:cNvSpPr txBox="1"/>
          <p:nvPr/>
        </p:nvSpPr>
        <p:spPr>
          <a:xfrm>
            <a:off x="580334"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2.2 生成对抗网络（GAN）</a:t>
            </a:r>
          </a:p>
        </p:txBody>
      </p:sp>
      <p:sp>
        <p:nvSpPr>
          <p:cNvPr id="5" name="TextBox 6"/>
          <p:cNvSpPr txBox="1"/>
          <p:nvPr/>
        </p:nvSpPr>
        <p:spPr>
          <a:xfrm>
            <a:off x="580334" y="1589475"/>
            <a:ext cx="4861873"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   2.2.5 GAN发展历程</a:t>
            </a:r>
          </a:p>
        </p:txBody>
      </p:sp>
      <p:pic>
        <p:nvPicPr>
          <p:cNvPr id="6" name="图片 5"/>
          <p:cNvPicPr/>
          <p:nvPr/>
        </p:nvPicPr>
        <p:blipFill>
          <a:blip r:embed="rId3"/>
          <a:stretch/>
        </p:blipFill>
        <p:spPr>
          <a:xfrm>
            <a:off x="531432" y="2082958"/>
            <a:ext cx="11217708" cy="4775106"/>
          </a:xfrm>
          <a:prstGeom prst="rect">
            <a:avLst/>
          </a:prstGeom>
        </p:spPr>
      </p:pic>
      <p:sp>
        <p:nvSpPr>
          <p:cNvPr id="7"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8"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9" name="矩形 23"/>
          <p:cNvSpPr/>
          <p:nvPr/>
        </p:nvSpPr>
        <p:spPr>
          <a:xfrm>
            <a:off x="3231850" y="0"/>
            <a:ext cx="1666001" cy="792000"/>
          </a:xfrm>
          <a:prstGeom prst="rect">
            <a:avLst/>
          </a:prstGeom>
          <a:noFill/>
          <a:ln w="0">
            <a:miter/>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11"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12"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13" name="直接连接符 30"/>
          <p:cNvCxnSpPr/>
          <p:nvPr/>
        </p:nvCxnSpPr>
        <p:spPr>
          <a:xfrm>
            <a:off x="6599649" y="285092"/>
            <a:ext cx="0" cy="245816"/>
          </a:xfrm>
          <a:prstGeom prst="line">
            <a:avLst/>
          </a:prstGeom>
          <a:ln w="6350">
            <a:solidFill>
              <a:schemeClr val="bg1">
                <a:lumMod val="75000"/>
              </a:schemeClr>
            </a:solidFill>
            <a:prstDash val="solid"/>
            <a:miter/>
          </a:ln>
        </p:spPr>
      </p:cxnSp>
      <p:sp>
        <p:nvSpPr>
          <p:cNvPr id="15"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pic>
        <p:nvPicPr>
          <p:cNvPr id="17" name="图片 65"/>
          <p:cNvPicPr>
            <a:picLocks noChangeAspect="1"/>
          </p:cNvPicPr>
          <p:nvPr/>
        </p:nvPicPr>
        <p:blipFill>
          <a:blip r:embed="rId4"/>
          <a:stretch/>
        </p:blipFill>
        <p:spPr>
          <a:xfrm>
            <a:off x="373910" y="-274792"/>
            <a:ext cx="2508327" cy="1146352"/>
          </a:xfrm>
          <a:prstGeom prst="rect">
            <a:avLst/>
          </a:prstGeom>
        </p:spPr>
      </p:pic>
      <p:sp>
        <p:nvSpPr>
          <p:cNvPr id="18" name="矩形 17">
            <a:extLst>
              <a:ext uri="{FF2B5EF4-FFF2-40B4-BE49-F238E27FC236}">
                <a16:creationId xmlns:a16="http://schemas.microsoft.com/office/drawing/2014/main" id="{508369ED-2096-4333-A0D9-72E717288E36}"/>
              </a:ext>
            </a:extLst>
          </p:cNvPr>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19" name="TextBox 6">
            <a:extLst>
              <a:ext uri="{FF2B5EF4-FFF2-40B4-BE49-F238E27FC236}">
                <a16:creationId xmlns:a16="http://schemas.microsoft.com/office/drawing/2014/main" id="{B0F85418-210D-4DCE-A898-CD9D70BE7B07}"/>
              </a:ext>
            </a:extLst>
          </p:cNvPr>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0" name="TextBox 7">
            <a:extLst>
              <a:ext uri="{FF2B5EF4-FFF2-40B4-BE49-F238E27FC236}">
                <a16:creationId xmlns:a16="http://schemas.microsoft.com/office/drawing/2014/main" id="{EAC915B3-379C-4FB4-8347-5E6EC6842A50}"/>
              </a:ext>
            </a:extLst>
          </p:cNvPr>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cxnSp>
        <p:nvCxnSpPr>
          <p:cNvPr id="21" name="直接连接符 20">
            <a:extLst>
              <a:ext uri="{FF2B5EF4-FFF2-40B4-BE49-F238E27FC236}">
                <a16:creationId xmlns:a16="http://schemas.microsoft.com/office/drawing/2014/main" id="{BF7A6DBC-6F55-4D6B-8BC1-04586C84B526}"/>
              </a:ext>
            </a:extLst>
          </p:cNvPr>
          <p:cNvCxnSpPr/>
          <p:nvPr/>
        </p:nvCxnSpPr>
        <p:spPr>
          <a:xfrm>
            <a:off x="6599649" y="285092"/>
            <a:ext cx="0" cy="245816"/>
          </a:xfrm>
          <a:prstGeom prst="line">
            <a:avLst/>
          </a:prstGeom>
          <a:ln w="6350">
            <a:solidFill>
              <a:schemeClr val="bg1">
                <a:lumMod val="75000"/>
              </a:schemeClr>
            </a:solidFill>
            <a:prstDash val="solid"/>
            <a:miter/>
          </a:ln>
        </p:spPr>
      </p:cxnSp>
      <p:cxnSp>
        <p:nvCxnSpPr>
          <p:cNvPr id="22" name="直接连接符 21">
            <a:extLst>
              <a:ext uri="{FF2B5EF4-FFF2-40B4-BE49-F238E27FC236}">
                <a16:creationId xmlns:a16="http://schemas.microsoft.com/office/drawing/2014/main" id="{841EA156-A125-45F4-A7A7-D4B6EC44437C}"/>
              </a:ext>
            </a:extLst>
          </p:cNvPr>
          <p:cNvCxnSpPr/>
          <p:nvPr/>
        </p:nvCxnSpPr>
        <p:spPr>
          <a:xfrm>
            <a:off x="3231850" y="285092"/>
            <a:ext cx="0" cy="245816"/>
          </a:xfrm>
          <a:prstGeom prst="line">
            <a:avLst/>
          </a:prstGeom>
          <a:ln w="6350">
            <a:solidFill>
              <a:schemeClr val="bg1">
                <a:lumMod val="75000"/>
              </a:schemeClr>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4" name="TextBox 6"/>
          <p:cNvSpPr txBox="1"/>
          <p:nvPr/>
        </p:nvSpPr>
        <p:spPr>
          <a:xfrm>
            <a:off x="580334"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2.3 </a:t>
            </a:r>
            <a:r>
              <a:rPr lang="en-US" sz="1865" b="1" dirty="0" err="1">
                <a:solidFill>
                  <a:srgbClr val="595959"/>
                </a:solidFill>
                <a:latin typeface="微软雅黑" panose="020B0503020204020204" pitchFamily="34" charset="-122"/>
                <a:ea typeface="微软雅黑" panose="020B0503020204020204" pitchFamily="34" charset="-122"/>
              </a:rPr>
              <a:t>自回归模型（AR</a:t>
            </a:r>
            <a:r>
              <a:rPr lang="en-US" sz="1865" b="1" dirty="0">
                <a:solidFill>
                  <a:srgbClr val="595959"/>
                </a:solidFill>
                <a:latin typeface="微软雅黑" panose="020B0503020204020204" pitchFamily="34" charset="-122"/>
                <a:ea typeface="微软雅黑" panose="020B0503020204020204" pitchFamily="34" charset="-122"/>
              </a:rPr>
              <a:t>）</a:t>
            </a:r>
          </a:p>
        </p:txBody>
      </p:sp>
      <p:sp>
        <p:nvSpPr>
          <p:cNvPr id="5" name="TextBox 6"/>
          <p:cNvSpPr txBox="1"/>
          <p:nvPr/>
        </p:nvSpPr>
        <p:spPr>
          <a:xfrm>
            <a:off x="1029033" y="1617999"/>
            <a:ext cx="338145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2.3.1 AR简介</a:t>
            </a:r>
          </a:p>
        </p:txBody>
      </p:sp>
      <p:sp>
        <p:nvSpPr>
          <p:cNvPr id="6"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7"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8" name="矩形 23"/>
          <p:cNvSpPr/>
          <p:nvPr/>
        </p:nvSpPr>
        <p:spPr>
          <a:xfrm>
            <a:off x="3231850" y="0"/>
            <a:ext cx="1666001" cy="792000"/>
          </a:xfrm>
          <a:prstGeom prst="rect">
            <a:avLst/>
          </a:prstGeom>
          <a:noFill/>
          <a:ln w="0">
            <a:miter/>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9"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10"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11"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12" name="直接连接符 30"/>
          <p:cNvCxnSpPr/>
          <p:nvPr/>
        </p:nvCxnSpPr>
        <p:spPr>
          <a:xfrm>
            <a:off x="6599649" y="285092"/>
            <a:ext cx="0" cy="245816"/>
          </a:xfrm>
          <a:prstGeom prst="line">
            <a:avLst/>
          </a:prstGeom>
          <a:ln w="6350">
            <a:solidFill>
              <a:schemeClr val="bg1">
                <a:lumMod val="75000"/>
              </a:schemeClr>
            </a:solidFill>
            <a:prstDash val="solid"/>
            <a:miter/>
          </a:ln>
        </p:spPr>
      </p:cxnSp>
      <p:sp>
        <p:nvSpPr>
          <p:cNvPr id="14"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pic>
        <p:nvPicPr>
          <p:cNvPr id="16" name="图片 65"/>
          <p:cNvPicPr>
            <a:picLocks noChangeAspect="1"/>
          </p:cNvPicPr>
          <p:nvPr/>
        </p:nvPicPr>
        <p:blipFill>
          <a:blip r:embed="rId3"/>
          <a:stretch/>
        </p:blipFill>
        <p:spPr>
          <a:xfrm>
            <a:off x="373910" y="-274792"/>
            <a:ext cx="2508327" cy="1146352"/>
          </a:xfrm>
          <a:prstGeom prst="rect">
            <a:avLst/>
          </a:prstGeom>
        </p:spPr>
      </p:pic>
      <p:sp>
        <p:nvSpPr>
          <p:cNvPr id="17" name=" 16"/>
          <p:cNvSpPr/>
          <p:nvPr/>
        </p:nvSpPr>
        <p:spPr>
          <a:xfrm>
            <a:off x="826583" y="2324007"/>
            <a:ext cx="11157255" cy="825500"/>
          </a:xfrm>
        </p:spPr>
        <p:txBody>
          <a:bodyPr>
            <a:spAutoFit/>
          </a:bodyPr>
          <a:lstStyle/>
          <a:p>
            <a:pPr>
              <a:lnSpc>
                <a:spcPct val="130000"/>
              </a:lnSpc>
            </a:pPr>
            <a:r>
              <a:rPr>
                <a:latin typeface="微软雅黑" panose="020B0503020204020204" pitchFamily="34" charset="-122"/>
                <a:ea typeface="微软雅黑" panose="020B0503020204020204" pitchFamily="34" charset="-122"/>
              </a:rPr>
              <a:t>自回归是统计学中处理时间序列的方法，用同一变量之前各个时刻的观测值预测该变量当前时刻的观测值。用条件概率表示可见层数据相邻元素的关系，以条件概率乘积表示联合概率分布的模型都可以称为自回归网络。</a:t>
            </a:r>
          </a:p>
        </p:txBody>
      </p:sp>
      <p:sp>
        <p:nvSpPr>
          <p:cNvPr id="18" name="文本框 17"/>
          <p:cNvSpPr txBox="1"/>
          <p:nvPr/>
        </p:nvSpPr>
        <p:spPr>
          <a:xfrm>
            <a:off x="826583" y="3630955"/>
            <a:ext cx="11372093" cy="1754326"/>
          </a:xfrm>
          <a:prstGeom prst="rect">
            <a:avLst/>
          </a:prstGeom>
          <a:ln w="6350">
            <a:prstDash val="solid"/>
          </a:ln>
        </p:spPr>
        <p:txBody>
          <a:bodyPr>
            <a:spAutoFit/>
          </a:bodyPr>
          <a:lstStyle/>
          <a:p>
            <a:endParaRPr lang="zh-CN" sz="1800" b="0" i="0" strike="noStrike" spc="0">
              <a:solidFill>
                <a:srgbClr val="000000"/>
              </a:solidFill>
              <a:latin typeface="微软雅黑" panose="020B0503020204020204" pitchFamily="34" charset="-122"/>
              <a:ea typeface="微软雅黑" panose="020B0503020204020204" pitchFamily="34" charset="-122"/>
            </a:endParaRPr>
          </a:p>
          <a:p>
            <a:endParaRPr lang="zh-CN" sz="1800" b="0" i="0" strike="noStrike" spc="0">
              <a:solidFill>
                <a:srgbClr val="000000"/>
              </a:solidFill>
              <a:latin typeface="微软雅黑" panose="020B0503020204020204" pitchFamily="34" charset="-122"/>
              <a:ea typeface="微软雅黑" panose="020B0503020204020204" pitchFamily="34" charset="-122"/>
            </a:endParaRPr>
          </a:p>
          <a:p>
            <a:endParaRPr>
              <a:latin typeface="微软雅黑" panose="020B0503020204020204" pitchFamily="34" charset="-122"/>
              <a:ea typeface="微软雅黑" panose="020B0503020204020204" pitchFamily="34" charset="-122"/>
            </a:endParaRPr>
          </a:p>
          <a:p>
            <a:endParaRPr>
              <a:latin typeface="微软雅黑" panose="020B0503020204020204" pitchFamily="34" charset="-122"/>
              <a:ea typeface="微软雅黑" panose="020B0503020204020204" pitchFamily="34" charset="-122"/>
            </a:endParaRPr>
          </a:p>
          <a:p>
            <a:endParaRPr>
              <a:latin typeface="微软雅黑" panose="020B0503020204020204" pitchFamily="34" charset="-122"/>
              <a:ea typeface="微软雅黑" panose="020B0503020204020204" pitchFamily="34" charset="-122"/>
            </a:endParaRPr>
          </a:p>
          <a:p>
            <a:r>
              <a:rPr lang="zh-CN" sz="1800" b="0" i="0" strike="noStrike" spc="0">
                <a:solidFill>
                  <a:srgbClr val="000000"/>
                </a:solidFill>
                <a:latin typeface="微软雅黑" panose="020B0503020204020204" pitchFamily="34" charset="-122"/>
                <a:ea typeface="微软雅黑" panose="020B0503020204020204" pitchFamily="34" charset="-122"/>
              </a:rPr>
              <a:t>步</a:t>
            </a:r>
          </a:p>
        </p:txBody>
      </p:sp>
      <p:grpSp>
        <p:nvGrpSpPr>
          <p:cNvPr id="19" name="组合 20"/>
          <p:cNvGrpSpPr/>
          <p:nvPr/>
        </p:nvGrpSpPr>
        <p:grpSpPr>
          <a:xfrm>
            <a:off x="1877020" y="3349015"/>
            <a:ext cx="9329328" cy="458908"/>
            <a:chOff x="4910249" y="2459187"/>
            <a:chExt cx="4823551" cy="734922"/>
          </a:xfrm>
        </p:grpSpPr>
        <p:sp>
          <p:nvSpPr>
            <p:cNvPr id="20" name="矩形 22"/>
            <p:cNvSpPr/>
            <p:nvPr/>
          </p:nvSpPr>
          <p:spPr>
            <a:xfrm>
              <a:off x="5131125" y="2459187"/>
              <a:ext cx="4602675" cy="734922"/>
            </a:xfrm>
            <a:prstGeom prst="rect">
              <a:avLst/>
            </a:prstGeom>
          </p:spPr>
          <p:txBody>
            <a:bodyPr wrap="square">
              <a:spAutoFit/>
            </a:bodyPr>
            <a:lstStyle/>
            <a:p>
              <a:pPr>
                <a:lnSpc>
                  <a:spcPct val="150000"/>
                </a:lnSpc>
              </a:pPr>
              <a:r>
                <a:rPr lang="zh-CN" sz="1800" b="0" i="0" strike="noStrike" spc="0">
                  <a:solidFill>
                    <a:srgbClr val="000000"/>
                  </a:solidFill>
                  <a:latin typeface="微软雅黑" panose="020B0503020204020204" pitchFamily="34" charset="-122"/>
                  <a:ea typeface="微软雅黑" panose="020B0503020204020204" pitchFamily="34" charset="-122"/>
                </a:rPr>
                <a:t>步骤 1 对序列作白噪声检验，若经检验判定序列为白噪声，建模结束；否则转步骤 2.</a:t>
              </a:r>
            </a:p>
          </p:txBody>
        </p:sp>
        <p:sp>
          <p:nvSpPr>
            <p:cNvPr id="21" name="矩形 24"/>
            <p:cNvSpPr/>
            <p:nvPr/>
          </p:nvSpPr>
          <p:spPr>
            <a:xfrm>
              <a:off x="4910249" y="2513761"/>
              <a:ext cx="184356" cy="651857"/>
            </a:xfrm>
            <a:prstGeom prst="rect">
              <a:avLst/>
            </a:prstGeom>
            <a:solidFill>
              <a:schemeClr val="accent2"/>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1</a:t>
              </a:r>
              <a:endParaRPr lang="zh-CN" sz="3200">
                <a:solidFill>
                  <a:schemeClr val="bg1"/>
                </a:solidFill>
                <a:latin typeface="微软雅黑" panose="020B0503020204020204" pitchFamily="34" charset="-122"/>
                <a:ea typeface="微软雅黑" panose="020B0503020204020204" pitchFamily="34" charset="-122"/>
              </a:endParaRPr>
            </a:p>
          </p:txBody>
        </p:sp>
      </p:grpSp>
      <p:grpSp>
        <p:nvGrpSpPr>
          <p:cNvPr id="22" name="组合 30"/>
          <p:cNvGrpSpPr/>
          <p:nvPr/>
        </p:nvGrpSpPr>
        <p:grpSpPr>
          <a:xfrm>
            <a:off x="1877020" y="4034180"/>
            <a:ext cx="10346487" cy="908050"/>
            <a:chOff x="4910249" y="3241174"/>
            <a:chExt cx="12559784" cy="1454205"/>
          </a:xfrm>
        </p:grpSpPr>
        <p:sp>
          <p:nvSpPr>
            <p:cNvPr id="23" name="文本框 31"/>
            <p:cNvSpPr txBox="1"/>
            <p:nvPr/>
          </p:nvSpPr>
          <p:spPr>
            <a:xfrm>
              <a:off x="5437260" y="3241174"/>
              <a:ext cx="12032774" cy="1454205"/>
            </a:xfrm>
            <a:prstGeom prst="rect">
              <a:avLst/>
            </a:prstGeom>
            <a:noFill/>
          </p:spPr>
          <p:txBody>
            <a:bodyPr wrap="square">
              <a:spAutoFit/>
            </a:bodyPr>
            <a:lstStyle/>
            <a:p>
              <a:pPr>
                <a:lnSpc>
                  <a:spcPct val="150000"/>
                </a:lnSpc>
              </a:pPr>
              <a:r>
                <a:rPr lang="zh-CN" sz="1800" b="0" i="0" strike="noStrike" spc="0">
                  <a:solidFill>
                    <a:srgbClr val="000000"/>
                  </a:solidFill>
                  <a:latin typeface="微软雅黑" panose="020B0503020204020204" pitchFamily="34" charset="-122"/>
                  <a:ea typeface="微软雅黑" panose="020B0503020204020204" pitchFamily="34" charset="-122"/>
                </a:rPr>
                <a:t>步骤 2 对序列作平稳性检验，若经检验判定为非平稳，则进行序列的平稳化处理，转步骤 1；否则转步骤 3.</a:t>
              </a:r>
            </a:p>
          </p:txBody>
        </p:sp>
        <p:sp>
          <p:nvSpPr>
            <p:cNvPr id="24" name="矩形 35"/>
            <p:cNvSpPr/>
            <p:nvPr/>
          </p:nvSpPr>
          <p:spPr>
            <a:xfrm>
              <a:off x="4910249" y="3335384"/>
              <a:ext cx="450352" cy="670825"/>
            </a:xfrm>
            <a:prstGeom prst="rect">
              <a:avLst/>
            </a:prstGeom>
            <a:solidFill>
              <a:schemeClr val="accent2"/>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2</a:t>
              </a:r>
              <a:endParaRPr lang="zh-CN" sz="3200">
                <a:solidFill>
                  <a:schemeClr val="bg1"/>
                </a:solidFill>
                <a:latin typeface="微软雅黑" panose="020B0503020204020204" pitchFamily="34" charset="-122"/>
                <a:ea typeface="微软雅黑" panose="020B0503020204020204" pitchFamily="34" charset="-122"/>
              </a:endParaRPr>
            </a:p>
          </p:txBody>
        </p:sp>
      </p:grpSp>
      <p:grpSp>
        <p:nvGrpSpPr>
          <p:cNvPr id="25" name="组合 36"/>
          <p:cNvGrpSpPr/>
          <p:nvPr/>
        </p:nvGrpSpPr>
        <p:grpSpPr>
          <a:xfrm>
            <a:off x="1877020" y="4894852"/>
            <a:ext cx="8234744" cy="465867"/>
            <a:chOff x="4910249" y="4010748"/>
            <a:chExt cx="5552939" cy="746067"/>
          </a:xfrm>
        </p:grpSpPr>
        <p:sp>
          <p:nvSpPr>
            <p:cNvPr id="26" name="文本框 37"/>
            <p:cNvSpPr txBox="1"/>
            <p:nvPr/>
          </p:nvSpPr>
          <p:spPr>
            <a:xfrm>
              <a:off x="5195092" y="4010748"/>
              <a:ext cx="5268096" cy="734922"/>
            </a:xfrm>
            <a:prstGeom prst="rect">
              <a:avLst/>
            </a:prstGeom>
            <a:noFill/>
          </p:spPr>
          <p:txBody>
            <a:bodyPr wrap="square">
              <a:spAutoFit/>
            </a:bodyPr>
            <a:lstStyle/>
            <a:p>
              <a:pPr>
                <a:lnSpc>
                  <a:spcPct val="150000"/>
                </a:lnSpc>
              </a:pPr>
              <a:r>
                <a:rPr lang="zh-CN" sz="1800" b="0" i="0" strike="noStrike" spc="0">
                  <a:solidFill>
                    <a:srgbClr val="000000"/>
                  </a:solidFill>
                  <a:latin typeface="微软雅黑" panose="020B0503020204020204" pitchFamily="34" charset="-122"/>
                  <a:ea typeface="微软雅黑" panose="020B0503020204020204" pitchFamily="34" charset="-122"/>
                </a:rPr>
                <a:t>步骤 3 对模型进行识别，估计其参数，转步骤 4.</a:t>
              </a:r>
            </a:p>
          </p:txBody>
        </p:sp>
        <p:sp>
          <p:nvSpPr>
            <p:cNvPr id="27" name="矩形 38"/>
            <p:cNvSpPr/>
            <p:nvPr/>
          </p:nvSpPr>
          <p:spPr>
            <a:xfrm>
              <a:off x="4910249" y="4085990"/>
              <a:ext cx="237884" cy="670825"/>
            </a:xfrm>
            <a:prstGeom prst="rect">
              <a:avLst/>
            </a:prstGeom>
            <a:solidFill>
              <a:schemeClr val="accent2"/>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3</a:t>
              </a:r>
              <a:endParaRPr lang="zh-CN" sz="3200">
                <a:solidFill>
                  <a:schemeClr val="bg1"/>
                </a:solidFill>
                <a:latin typeface="微软雅黑" panose="020B0503020204020204" pitchFamily="34" charset="-122"/>
                <a:ea typeface="微软雅黑" panose="020B0503020204020204" pitchFamily="34" charset="-122"/>
              </a:endParaRPr>
            </a:p>
          </p:txBody>
        </p:sp>
      </p:grpSp>
      <p:grpSp>
        <p:nvGrpSpPr>
          <p:cNvPr id="28" name="组合 39"/>
          <p:cNvGrpSpPr/>
          <p:nvPr/>
        </p:nvGrpSpPr>
        <p:grpSpPr>
          <a:xfrm>
            <a:off x="1877020" y="5687536"/>
            <a:ext cx="10152707" cy="375619"/>
            <a:chOff x="4858524" y="4031668"/>
            <a:chExt cx="11084018" cy="421650"/>
          </a:xfrm>
        </p:grpSpPr>
        <p:sp>
          <p:nvSpPr>
            <p:cNvPr id="29" name="文本框 40"/>
            <p:cNvSpPr txBox="1"/>
            <p:nvPr/>
          </p:nvSpPr>
          <p:spPr>
            <a:xfrm>
              <a:off x="5346848" y="4031668"/>
              <a:ext cx="10595694" cy="414593"/>
            </a:xfrm>
            <a:prstGeom prst="rect">
              <a:avLst/>
            </a:prstGeom>
            <a:noFill/>
          </p:spPr>
          <p:txBody>
            <a:bodyPr wrap="square">
              <a:spAutoFit/>
            </a:bodyPr>
            <a:lstStyle/>
            <a:p>
              <a:r>
                <a:rPr lang="zh-CN" sz="1800" b="0" i="0" strike="noStrike" spc="0">
                  <a:solidFill>
                    <a:srgbClr val="000000"/>
                  </a:solidFill>
                  <a:latin typeface="微软雅黑" panose="020B0503020204020204" pitchFamily="34" charset="-122"/>
                  <a:ea typeface="微软雅黑" panose="020B0503020204020204" pitchFamily="34" charset="-122"/>
                </a:rPr>
                <a:t>步骤 4 检验模型的适用性，若检验通过，则得到拟合模型并可对序列做预测；否则转步骤 3.</a:t>
              </a:r>
            </a:p>
          </p:txBody>
        </p:sp>
        <p:sp>
          <p:nvSpPr>
            <p:cNvPr id="30" name="矩形 41"/>
            <p:cNvSpPr/>
            <p:nvPr/>
          </p:nvSpPr>
          <p:spPr>
            <a:xfrm>
              <a:off x="4858524" y="4032806"/>
              <a:ext cx="401428" cy="420512"/>
            </a:xfrm>
            <a:prstGeom prst="rect">
              <a:avLst/>
            </a:prstGeom>
            <a:solidFill>
              <a:schemeClr val="accent2"/>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4</a:t>
              </a:r>
              <a:endParaRPr lang="zh-CN" sz="3200">
                <a:solidFill>
                  <a:schemeClr val="bg1"/>
                </a:solidFill>
                <a:latin typeface="微软雅黑" panose="020B0503020204020204" pitchFamily="34" charset="-122"/>
                <a:ea typeface="微软雅黑" panose="020B0503020204020204" pitchFamily="34" charset="-122"/>
              </a:endParaRPr>
            </a:p>
          </p:txBody>
        </p:sp>
      </p:grpSp>
      <p:sp>
        <p:nvSpPr>
          <p:cNvPr id="31" name="矩形 42"/>
          <p:cNvSpPr/>
          <p:nvPr/>
        </p:nvSpPr>
        <p:spPr>
          <a:xfrm>
            <a:off x="223199" y="3349014"/>
            <a:ext cx="1404875" cy="2659429"/>
          </a:xfrm>
          <a:prstGeom prst="rect">
            <a:avLst/>
          </a:prstGeom>
          <a:solidFill>
            <a:schemeClr val="accent1"/>
          </a:solidFill>
          <a:ln>
            <a:noFill/>
          </a:ln>
        </p:spPr>
        <p:txBody>
          <a:bodyPr anchor="ctr"/>
          <a:lstStyle/>
          <a:p>
            <a:pPr algn="ctr">
              <a:lnSpc>
                <a:spcPct val="150000"/>
              </a:lnSpc>
            </a:pPr>
            <a:r>
              <a:rPr lang="zh-CN" sz="2400">
                <a:solidFill>
                  <a:srgbClr val="FFFFFF"/>
                </a:solidFill>
                <a:latin typeface="微软雅黑" panose="020B0503020204020204" pitchFamily="34" charset="-122"/>
                <a:ea typeface="微软雅黑" panose="020B0503020204020204" pitchFamily="34" charset="-122"/>
              </a:rPr>
              <a:t>AR序列建模过程</a:t>
            </a:r>
          </a:p>
        </p:txBody>
      </p:sp>
      <p:sp>
        <p:nvSpPr>
          <p:cNvPr id="32" name="矩形 31">
            <a:extLst>
              <a:ext uri="{FF2B5EF4-FFF2-40B4-BE49-F238E27FC236}">
                <a16:creationId xmlns:a16="http://schemas.microsoft.com/office/drawing/2014/main" id="{5CA644F1-07AD-48E1-8AE3-40803BA9E6D6}"/>
              </a:ext>
            </a:extLst>
          </p:cNvPr>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33" name="TextBox 6">
            <a:extLst>
              <a:ext uri="{FF2B5EF4-FFF2-40B4-BE49-F238E27FC236}">
                <a16:creationId xmlns:a16="http://schemas.microsoft.com/office/drawing/2014/main" id="{F1273A29-9E17-4460-A2E5-1207EA85A2FD}"/>
              </a:ext>
            </a:extLst>
          </p:cNvPr>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34" name="TextBox 7">
            <a:extLst>
              <a:ext uri="{FF2B5EF4-FFF2-40B4-BE49-F238E27FC236}">
                <a16:creationId xmlns:a16="http://schemas.microsoft.com/office/drawing/2014/main" id="{92ECF348-AAF1-4B0E-883B-4F4BECC62822}"/>
              </a:ext>
            </a:extLst>
          </p:cNvPr>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cxnSp>
        <p:nvCxnSpPr>
          <p:cNvPr id="35" name="直接连接符 34">
            <a:extLst>
              <a:ext uri="{FF2B5EF4-FFF2-40B4-BE49-F238E27FC236}">
                <a16:creationId xmlns:a16="http://schemas.microsoft.com/office/drawing/2014/main" id="{7DEBC7B0-EC5C-4B07-A2EC-F9A2D3967973}"/>
              </a:ext>
            </a:extLst>
          </p:cNvPr>
          <p:cNvCxnSpPr/>
          <p:nvPr/>
        </p:nvCxnSpPr>
        <p:spPr>
          <a:xfrm>
            <a:off x="6599649" y="285092"/>
            <a:ext cx="0" cy="245816"/>
          </a:xfrm>
          <a:prstGeom prst="line">
            <a:avLst/>
          </a:prstGeom>
          <a:ln w="6350">
            <a:solidFill>
              <a:schemeClr val="bg1">
                <a:lumMod val="75000"/>
              </a:schemeClr>
            </a:solidFill>
            <a:prstDash val="solid"/>
            <a:miter/>
          </a:ln>
        </p:spPr>
      </p:cxnSp>
      <p:cxnSp>
        <p:nvCxnSpPr>
          <p:cNvPr id="36" name="直接连接符 35">
            <a:extLst>
              <a:ext uri="{FF2B5EF4-FFF2-40B4-BE49-F238E27FC236}">
                <a16:creationId xmlns:a16="http://schemas.microsoft.com/office/drawing/2014/main" id="{C88349CD-5172-4EEF-AFA3-74AEC94C1B57}"/>
              </a:ext>
            </a:extLst>
          </p:cNvPr>
          <p:cNvCxnSpPr/>
          <p:nvPr/>
        </p:nvCxnSpPr>
        <p:spPr>
          <a:xfrm>
            <a:off x="3231850" y="285092"/>
            <a:ext cx="0" cy="245816"/>
          </a:xfrm>
          <a:prstGeom prst="line">
            <a:avLst/>
          </a:prstGeom>
          <a:ln w="6350">
            <a:solidFill>
              <a:schemeClr val="bg1">
                <a:lumMod val="75000"/>
              </a:schemeClr>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4" name="TextBox 6"/>
          <p:cNvSpPr txBox="1"/>
          <p:nvPr/>
        </p:nvSpPr>
        <p:spPr>
          <a:xfrm>
            <a:off x="580334"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rgbClr val="595959"/>
                </a:solidFill>
                <a:latin typeface="微软雅黑" panose="020B0503020204020204" pitchFamily="34" charset="-122"/>
                <a:ea typeface="微软雅黑" panose="020B0503020204020204" pitchFamily="34" charset="-122"/>
              </a:rPr>
              <a:t>2.3 自回归模型（AR）</a:t>
            </a:r>
          </a:p>
        </p:txBody>
      </p:sp>
      <p:sp>
        <p:nvSpPr>
          <p:cNvPr id="5" name="TextBox 6"/>
          <p:cNvSpPr txBox="1"/>
          <p:nvPr/>
        </p:nvSpPr>
        <p:spPr>
          <a:xfrm>
            <a:off x="826583" y="1592693"/>
            <a:ext cx="3381456"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dirty="0">
                <a:solidFill>
                  <a:srgbClr val="595959"/>
                </a:solidFill>
                <a:latin typeface="微软雅黑" panose="020B0503020204020204" pitchFamily="34" charset="-122"/>
                <a:ea typeface="微软雅黑" panose="020B0503020204020204" pitchFamily="34" charset="-122"/>
              </a:rPr>
              <a:t>2.3.2 </a:t>
            </a:r>
            <a:r>
              <a:rPr lang="en-US" sz="1865" b="1" dirty="0" err="1">
                <a:solidFill>
                  <a:srgbClr val="595959"/>
                </a:solidFill>
                <a:latin typeface="微软雅黑" panose="020B0503020204020204" pitchFamily="34" charset="-122"/>
                <a:ea typeface="微软雅黑" panose="020B0503020204020204" pitchFamily="34" charset="-122"/>
              </a:rPr>
              <a:t>AR的基本形式</a:t>
            </a:r>
            <a:endParaRPr lang="en-US" sz="1865" b="1" dirty="0">
              <a:solidFill>
                <a:srgbClr val="595959"/>
              </a:solidFill>
              <a:latin typeface="微软雅黑" panose="020B0503020204020204" pitchFamily="34" charset="-122"/>
              <a:ea typeface="微软雅黑" panose="020B0503020204020204" pitchFamily="34" charset="-122"/>
            </a:endParaRPr>
          </a:p>
        </p:txBody>
      </p:sp>
      <p:sp>
        <p:nvSpPr>
          <p:cNvPr id="6"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7"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8" name="矩形 23"/>
          <p:cNvSpPr/>
          <p:nvPr/>
        </p:nvSpPr>
        <p:spPr>
          <a:xfrm>
            <a:off x="3231850" y="0"/>
            <a:ext cx="1666001" cy="792000"/>
          </a:xfrm>
          <a:prstGeom prst="rect">
            <a:avLst/>
          </a:prstGeom>
          <a:noFill/>
          <a:ln w="0">
            <a:miter/>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9"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10"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11"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12" name="直接连接符 30"/>
          <p:cNvCxnSpPr/>
          <p:nvPr/>
        </p:nvCxnSpPr>
        <p:spPr>
          <a:xfrm>
            <a:off x="6599649" y="285092"/>
            <a:ext cx="0" cy="245816"/>
          </a:xfrm>
          <a:prstGeom prst="line">
            <a:avLst/>
          </a:prstGeom>
          <a:ln w="6350">
            <a:solidFill>
              <a:schemeClr val="bg1">
                <a:lumMod val="75000"/>
              </a:schemeClr>
            </a:solidFill>
            <a:prstDash val="solid"/>
            <a:miter/>
          </a:ln>
        </p:spPr>
      </p:cxnSp>
      <p:sp>
        <p:nvSpPr>
          <p:cNvPr id="14"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pic>
        <p:nvPicPr>
          <p:cNvPr id="16" name="图片 65"/>
          <p:cNvPicPr>
            <a:picLocks noChangeAspect="1"/>
          </p:cNvPicPr>
          <p:nvPr/>
        </p:nvPicPr>
        <p:blipFill>
          <a:blip r:embed="rId3"/>
          <a:stretch/>
        </p:blipFill>
        <p:spPr>
          <a:xfrm>
            <a:off x="373910" y="-274792"/>
            <a:ext cx="2508327" cy="1146352"/>
          </a:xfrm>
          <a:prstGeom prst="rect">
            <a:avLst/>
          </a:prstGeom>
        </p:spPr>
      </p:pic>
      <p:cxnSp>
        <p:nvCxnSpPr>
          <p:cNvPr id="17" name="直接连接符 33"/>
          <p:cNvCxnSpPr/>
          <p:nvPr/>
        </p:nvCxnSpPr>
        <p:spPr>
          <a:xfrm>
            <a:off x="525752" y="1628840"/>
            <a:ext cx="2400000" cy="0"/>
          </a:xfrm>
          <a:prstGeom prst="line">
            <a:avLst/>
          </a:prstGeom>
          <a:ln w="6350">
            <a:solidFill>
              <a:schemeClr val="bg1">
                <a:lumMod val="75000"/>
              </a:schemeClr>
            </a:solidFill>
            <a:prstDash val="solid"/>
            <a:miter/>
          </a:ln>
        </p:spPr>
      </p:cxnSp>
      <p:grpSp>
        <p:nvGrpSpPr>
          <p:cNvPr id="18" name="组合 15"/>
          <p:cNvGrpSpPr/>
          <p:nvPr/>
        </p:nvGrpSpPr>
        <p:grpSpPr>
          <a:xfrm>
            <a:off x="425752" y="2895237"/>
            <a:ext cx="3281236" cy="2812868"/>
            <a:chOff x="1068251" y="2861983"/>
            <a:chExt cx="3343834" cy="3343834"/>
          </a:xfrm>
          <a:solidFill>
            <a:srgbClr val="0080CB"/>
          </a:solidFill>
        </p:grpSpPr>
        <p:sp>
          <p:nvSpPr>
            <p:cNvPr id="19" name="椭圆 16"/>
            <p:cNvSpPr/>
            <p:nvPr/>
          </p:nvSpPr>
          <p:spPr>
            <a:xfrm>
              <a:off x="1068251" y="2861983"/>
              <a:ext cx="3343834" cy="3343834"/>
            </a:xfrm>
            <a:prstGeom prst="ellipse">
              <a:avLst/>
            </a:prstGeom>
            <a:solidFill>
              <a:schemeClr val="accent1"/>
            </a:solidFill>
            <a:ln>
              <a:noFill/>
            </a:ln>
          </p:spPr>
          <p:txBody>
            <a:bodyPr anchor="ctr"/>
            <a:lstStyle/>
            <a:p>
              <a:pPr algn="ctr"/>
              <a:endParaRPr lang="zh-CN" sz="3600" b="1">
                <a:solidFill>
                  <a:schemeClr val="lt1"/>
                </a:solidFill>
                <a:latin typeface="微软雅黑" panose="020B0503020204020204" pitchFamily="34" charset="-122"/>
                <a:ea typeface="微软雅黑" panose="020B0503020204020204" pitchFamily="34" charset="-122"/>
              </a:endParaRPr>
            </a:p>
          </p:txBody>
        </p:sp>
        <p:sp>
          <p:nvSpPr>
            <p:cNvPr id="20" name="椭圆 17"/>
            <p:cNvSpPr/>
            <p:nvPr/>
          </p:nvSpPr>
          <p:spPr>
            <a:xfrm>
              <a:off x="1225836" y="3019568"/>
              <a:ext cx="3028664" cy="3028664"/>
            </a:xfrm>
            <a:prstGeom prst="ellipse">
              <a:avLst/>
            </a:prstGeom>
            <a:solidFill>
              <a:schemeClr val="bg1">
                <a:lumMod val="95000"/>
              </a:schemeClr>
            </a:solidFill>
            <a:ln>
              <a:noFill/>
            </a:ln>
          </p:spPr>
          <p:txBody>
            <a:bodyPr anchor="ctr"/>
            <a:lstStyle/>
            <a:p>
              <a:pPr algn="ctr"/>
              <a:r>
                <a:rPr lang="zh-CN" sz="3600" b="1">
                  <a:solidFill>
                    <a:srgbClr val="004723"/>
                  </a:solidFill>
                  <a:latin typeface="微软雅黑" panose="020B0503020204020204" pitchFamily="34" charset="-122"/>
                  <a:ea typeface="微软雅黑" panose="020B0503020204020204" pitchFamily="34" charset="-122"/>
                </a:rPr>
                <a:t>三种</a:t>
              </a:r>
            </a:p>
            <a:p>
              <a:pPr algn="ctr"/>
              <a:r>
                <a:rPr lang="zh-CN" sz="3600" b="1">
                  <a:solidFill>
                    <a:srgbClr val="004723"/>
                  </a:solidFill>
                  <a:latin typeface="微软雅黑" panose="020B0503020204020204" pitchFamily="34" charset="-122"/>
                  <a:ea typeface="微软雅黑" panose="020B0503020204020204" pitchFamily="34" charset="-122"/>
                </a:rPr>
                <a:t>基本形式</a:t>
              </a:r>
            </a:p>
          </p:txBody>
        </p:sp>
      </p:grpSp>
      <p:sp>
        <p:nvSpPr>
          <p:cNvPr id="21" name="Freeform 11"/>
          <p:cNvSpPr/>
          <p:nvPr/>
        </p:nvSpPr>
        <p:spPr>
          <a:xfrm flipH="1">
            <a:off x="4108444" y="2277564"/>
            <a:ext cx="617919" cy="3788020"/>
          </a:xfrm>
          <a:custGeom>
            <a:avLst/>
            <a:gdLst/>
            <a:ahLst/>
            <a:cxnLst/>
            <a:rect l="0" t="0" r="r" b="b"/>
            <a:pathLst>
              <a:path w="617919" h="4724352">
                <a:moveTo>
                  <a:pt x="0" y="64469"/>
                </a:moveTo>
                <a:lnTo>
                  <a:pt x="0" y="0"/>
                </a:lnTo>
                <a:cubicBezTo>
                  <a:pt x="47263" y="18869"/>
                  <a:pt x="88399" y="36952"/>
                  <a:pt x="123846" y="55821"/>
                </a:cubicBezTo>
                <a:cubicBezTo>
                  <a:pt x="159294" y="74690"/>
                  <a:pt x="193428" y="103780"/>
                  <a:pt x="226687" y="143091"/>
                </a:cubicBezTo>
                <a:cubicBezTo>
                  <a:pt x="259946" y="181615"/>
                  <a:pt x="289704" y="230360"/>
                  <a:pt x="316399" y="288540"/>
                </a:cubicBezTo>
                <a:cubicBezTo>
                  <a:pt x="343094" y="348292"/>
                  <a:pt x="363224" y="408044"/>
                  <a:pt x="377666" y="469369"/>
                </a:cubicBezTo>
                <a:cubicBezTo>
                  <a:pt x="391232" y="530694"/>
                  <a:pt x="401297" y="596735"/>
                  <a:pt x="409174" y="666708"/>
                </a:cubicBezTo>
                <a:cubicBezTo>
                  <a:pt x="416614" y="736681"/>
                  <a:pt x="421428" y="814516"/>
                  <a:pt x="422741" y="897069"/>
                </a:cubicBezTo>
                <a:cubicBezTo>
                  <a:pt x="424491" y="981193"/>
                  <a:pt x="419677" y="1075539"/>
                  <a:pt x="407424" y="1179319"/>
                </a:cubicBezTo>
                <a:lnTo>
                  <a:pt x="374602" y="1439555"/>
                </a:lnTo>
                <a:cubicBezTo>
                  <a:pt x="364975" y="1526039"/>
                  <a:pt x="361474" y="1615667"/>
                  <a:pt x="362349" y="1710799"/>
                </a:cubicBezTo>
                <a:cubicBezTo>
                  <a:pt x="362349" y="1814579"/>
                  <a:pt x="368038" y="1900276"/>
                  <a:pt x="380292" y="1967104"/>
                </a:cubicBezTo>
                <a:cubicBezTo>
                  <a:pt x="392107" y="2033932"/>
                  <a:pt x="405236" y="2082677"/>
                  <a:pt x="420553" y="2112553"/>
                </a:cubicBezTo>
                <a:cubicBezTo>
                  <a:pt x="434994" y="2141643"/>
                  <a:pt x="456875" y="2175450"/>
                  <a:pt x="485758" y="2213189"/>
                </a:cubicBezTo>
                <a:cubicBezTo>
                  <a:pt x="514641" y="2250141"/>
                  <a:pt x="534334" y="2269796"/>
                  <a:pt x="544399" y="2271368"/>
                </a:cubicBezTo>
                <a:lnTo>
                  <a:pt x="617919" y="2295741"/>
                </a:lnTo>
                <a:lnTo>
                  <a:pt x="617919" y="2420749"/>
                </a:lnTo>
                <a:cubicBezTo>
                  <a:pt x="568030" y="2441977"/>
                  <a:pt x="530833" y="2463991"/>
                  <a:pt x="505888" y="2487577"/>
                </a:cubicBezTo>
                <a:cubicBezTo>
                  <a:pt x="480944" y="2510377"/>
                  <a:pt x="458188" y="2544184"/>
                  <a:pt x="437182" y="2587426"/>
                </a:cubicBezTo>
                <a:cubicBezTo>
                  <a:pt x="416614" y="2631454"/>
                  <a:pt x="399109" y="2688061"/>
                  <a:pt x="385105" y="2758034"/>
                </a:cubicBezTo>
                <a:cubicBezTo>
                  <a:pt x="370664" y="2827221"/>
                  <a:pt x="362787" y="2905056"/>
                  <a:pt x="361474" y="2990753"/>
                </a:cubicBezTo>
                <a:cubicBezTo>
                  <a:pt x="360161" y="3077236"/>
                  <a:pt x="363224" y="3178658"/>
                  <a:pt x="371977" y="3296590"/>
                </a:cubicBezTo>
                <a:cubicBezTo>
                  <a:pt x="376353" y="3377570"/>
                  <a:pt x="381604" y="3445970"/>
                  <a:pt x="386856" y="3500219"/>
                </a:cubicBezTo>
                <a:lnTo>
                  <a:pt x="409174" y="3736083"/>
                </a:lnTo>
                <a:cubicBezTo>
                  <a:pt x="414863" y="3817063"/>
                  <a:pt x="416176" y="3894111"/>
                  <a:pt x="413113" y="3967229"/>
                </a:cubicBezTo>
                <a:cubicBezTo>
                  <a:pt x="409612" y="4048995"/>
                  <a:pt x="402172" y="4124472"/>
                  <a:pt x="390794" y="4191300"/>
                </a:cubicBezTo>
                <a:cubicBezTo>
                  <a:pt x="378979" y="4258128"/>
                  <a:pt x="364100" y="4317094"/>
                  <a:pt x="346595" y="4365839"/>
                </a:cubicBezTo>
                <a:cubicBezTo>
                  <a:pt x="329528" y="4416157"/>
                  <a:pt x="307209" y="4464116"/>
                  <a:pt x="279639" y="4510502"/>
                </a:cubicBezTo>
                <a:cubicBezTo>
                  <a:pt x="252944" y="4556889"/>
                  <a:pt x="226249" y="4593841"/>
                  <a:pt x="200430" y="4622144"/>
                </a:cubicBezTo>
                <a:lnTo>
                  <a:pt x="135662" y="4691331"/>
                </a:lnTo>
                <a:cubicBezTo>
                  <a:pt x="117282" y="4714917"/>
                  <a:pt x="102841" y="4724352"/>
                  <a:pt x="92775" y="4721207"/>
                </a:cubicBezTo>
                <a:cubicBezTo>
                  <a:pt x="82710" y="4718062"/>
                  <a:pt x="76583" y="4709414"/>
                  <a:pt x="74833" y="4696048"/>
                </a:cubicBezTo>
                <a:cubicBezTo>
                  <a:pt x="72645" y="4681110"/>
                  <a:pt x="78334" y="4663814"/>
                  <a:pt x="91025" y="4642586"/>
                </a:cubicBezTo>
                <a:cubicBezTo>
                  <a:pt x="95839" y="4635510"/>
                  <a:pt x="108967" y="4618213"/>
                  <a:pt x="131286" y="4591482"/>
                </a:cubicBezTo>
                <a:cubicBezTo>
                  <a:pt x="153605" y="4563178"/>
                  <a:pt x="174610" y="4528585"/>
                  <a:pt x="194741" y="4485343"/>
                </a:cubicBezTo>
                <a:cubicBezTo>
                  <a:pt x="215309" y="4442102"/>
                  <a:pt x="232814" y="4392570"/>
                  <a:pt x="246818" y="4333604"/>
                </a:cubicBezTo>
                <a:cubicBezTo>
                  <a:pt x="260821" y="4276211"/>
                  <a:pt x="270011" y="4224321"/>
                  <a:pt x="273512" y="4178720"/>
                </a:cubicBezTo>
                <a:cubicBezTo>
                  <a:pt x="277451" y="4133906"/>
                  <a:pt x="279201" y="4082016"/>
                  <a:pt x="279201" y="4026195"/>
                </a:cubicBezTo>
                <a:cubicBezTo>
                  <a:pt x="278326" y="3976664"/>
                  <a:pt x="275263" y="3899615"/>
                  <a:pt x="270449" y="3793476"/>
                </a:cubicBezTo>
                <a:cubicBezTo>
                  <a:pt x="265198" y="3687337"/>
                  <a:pt x="260384" y="3579626"/>
                  <a:pt x="255570" y="3471129"/>
                </a:cubicBezTo>
                <a:cubicBezTo>
                  <a:pt x="251194" y="3362632"/>
                  <a:pt x="250318" y="3267500"/>
                  <a:pt x="252944" y="3182589"/>
                </a:cubicBezTo>
                <a:cubicBezTo>
                  <a:pt x="255570" y="3071733"/>
                  <a:pt x="263885" y="2981318"/>
                  <a:pt x="276576" y="2912132"/>
                </a:cubicBezTo>
                <a:cubicBezTo>
                  <a:pt x="289267" y="2842945"/>
                  <a:pt x="309835" y="2765896"/>
                  <a:pt x="337842" y="2682558"/>
                </a:cubicBezTo>
                <a:cubicBezTo>
                  <a:pt x="366288" y="2598433"/>
                  <a:pt x="390794" y="2546543"/>
                  <a:pt x="411800" y="2527674"/>
                </a:cubicBezTo>
                <a:lnTo>
                  <a:pt x="557090" y="2368073"/>
                </a:lnTo>
                <a:cubicBezTo>
                  <a:pt x="513766" y="2326403"/>
                  <a:pt x="478756" y="2291810"/>
                  <a:pt x="452499" y="2264293"/>
                </a:cubicBezTo>
                <a:cubicBezTo>
                  <a:pt x="426679" y="2235989"/>
                  <a:pt x="404361" y="2206113"/>
                  <a:pt x="386856" y="2175450"/>
                </a:cubicBezTo>
                <a:cubicBezTo>
                  <a:pt x="369351" y="2145574"/>
                  <a:pt x="348345" y="2092112"/>
                  <a:pt x="323401" y="2015849"/>
                </a:cubicBezTo>
                <a:cubicBezTo>
                  <a:pt x="298894" y="1939587"/>
                  <a:pt x="279639" y="1864896"/>
                  <a:pt x="267386" y="1791779"/>
                </a:cubicBezTo>
                <a:cubicBezTo>
                  <a:pt x="254695" y="1719447"/>
                  <a:pt x="247255" y="1639253"/>
                  <a:pt x="244192" y="1551198"/>
                </a:cubicBezTo>
                <a:cubicBezTo>
                  <a:pt x="240691" y="1463928"/>
                  <a:pt x="241566" y="1378231"/>
                  <a:pt x="245942" y="1295678"/>
                </a:cubicBezTo>
                <a:cubicBezTo>
                  <a:pt x="247693" y="1251651"/>
                  <a:pt x="253819" y="1162022"/>
                  <a:pt x="264760" y="1028366"/>
                </a:cubicBezTo>
                <a:cubicBezTo>
                  <a:pt x="275263" y="895496"/>
                  <a:pt x="281389" y="789358"/>
                  <a:pt x="282702" y="710736"/>
                </a:cubicBezTo>
                <a:cubicBezTo>
                  <a:pt x="284015" y="632901"/>
                  <a:pt x="280514" y="564501"/>
                  <a:pt x="270887" y="506321"/>
                </a:cubicBezTo>
                <a:cubicBezTo>
                  <a:pt x="263885" y="463079"/>
                  <a:pt x="249006" y="410403"/>
                  <a:pt x="227562" y="346720"/>
                </a:cubicBezTo>
                <a:cubicBezTo>
                  <a:pt x="205681" y="283037"/>
                  <a:pt x="179862" y="230360"/>
                  <a:pt x="149228" y="188691"/>
                </a:cubicBezTo>
                <a:cubicBezTo>
                  <a:pt x="119033" y="147022"/>
                  <a:pt x="91025" y="119504"/>
                  <a:pt x="66518" y="103780"/>
                </a:cubicBezTo>
                <a:lnTo>
                  <a:pt x="0" y="64469"/>
                </a:lnTo>
                <a:close/>
              </a:path>
            </a:pathLst>
          </a:custGeom>
          <a:solidFill>
            <a:schemeClr val="accent1"/>
          </a:solidFill>
          <a:ln>
            <a:noFill/>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nvGrpSpPr>
          <p:cNvPr id="22" name="组合 35"/>
          <p:cNvGrpSpPr/>
          <p:nvPr/>
        </p:nvGrpSpPr>
        <p:grpSpPr>
          <a:xfrm>
            <a:off x="4948671" y="2540949"/>
            <a:ext cx="6332039" cy="1003648"/>
            <a:chOff x="5710619" y="3709905"/>
            <a:chExt cx="5868526" cy="1003648"/>
          </a:xfrm>
        </p:grpSpPr>
        <p:sp>
          <p:nvSpPr>
            <p:cNvPr id="23" name="矩形 36"/>
            <p:cNvSpPr/>
            <p:nvPr/>
          </p:nvSpPr>
          <p:spPr>
            <a:xfrm>
              <a:off x="5710619" y="3709905"/>
              <a:ext cx="2503131" cy="369332"/>
            </a:xfrm>
            <a:prstGeom prst="rect">
              <a:avLst/>
            </a:prstGeom>
          </p:spPr>
          <p:txBody>
            <a:bodyPr wrap="square">
              <a:spAutoFit/>
            </a:bodyPr>
            <a:lstStyle/>
            <a:p>
              <a:r>
                <a:rPr lang="zh-CN" sz="1800" b="1" i="0" strike="noStrike" spc="0">
                  <a:solidFill>
                    <a:srgbClr val="004723"/>
                  </a:solidFill>
                  <a:latin typeface="微软雅黑" panose="020B0503020204020204" pitchFamily="34" charset="-122"/>
                  <a:ea typeface="微软雅黑" panose="020B0503020204020204" pitchFamily="34" charset="-122"/>
                </a:rPr>
                <a:t>线性自回归网络</a:t>
              </a:r>
            </a:p>
          </p:txBody>
        </p:sp>
        <p:sp>
          <p:nvSpPr>
            <p:cNvPr id="24" name="矩形 37"/>
            <p:cNvSpPr/>
            <p:nvPr/>
          </p:nvSpPr>
          <p:spPr>
            <a:xfrm>
              <a:off x="5710619" y="4067222"/>
              <a:ext cx="5868526" cy="646331"/>
            </a:xfrm>
            <a:prstGeom prst="rect">
              <a:avLst/>
            </a:prstGeom>
          </p:spPr>
          <p:txBody>
            <a:bodyPr wrap="square">
              <a:spAutoFit/>
            </a:bodyPr>
            <a:lstStyle/>
            <a:p>
              <a:r>
                <a:rPr sz="1800" dirty="0" err="1">
                  <a:solidFill>
                    <a:srgbClr val="000000"/>
                  </a:solidFill>
                  <a:latin typeface="微软雅黑" panose="020B0503020204020204" pitchFamily="34" charset="-122"/>
                  <a:ea typeface="微软雅黑" panose="020B0503020204020204" pitchFamily="34" charset="-122"/>
                </a:rPr>
                <a:t>线性自回归网络是自回归网络中最简单的形式，没有隐藏单元、参数和特征共享</a:t>
              </a:r>
              <a:r>
                <a:rPr sz="1800" dirty="0">
                  <a:solidFill>
                    <a:srgbClr val="000000"/>
                  </a:solidFill>
                  <a:latin typeface="微软雅黑" panose="020B0503020204020204" pitchFamily="34" charset="-122"/>
                  <a:ea typeface="微软雅黑" panose="020B0503020204020204" pitchFamily="34" charset="-122"/>
                </a:rPr>
                <a:t>。</a:t>
              </a:r>
            </a:p>
          </p:txBody>
        </p:sp>
      </p:grpSp>
      <p:grpSp>
        <p:nvGrpSpPr>
          <p:cNvPr id="25" name="组合 38"/>
          <p:cNvGrpSpPr/>
          <p:nvPr/>
        </p:nvGrpSpPr>
        <p:grpSpPr>
          <a:xfrm>
            <a:off x="4948671" y="3944237"/>
            <a:ext cx="6577480" cy="1003648"/>
            <a:chOff x="5710619" y="5026457"/>
            <a:chExt cx="6096000" cy="1003648"/>
          </a:xfrm>
        </p:grpSpPr>
        <p:sp>
          <p:nvSpPr>
            <p:cNvPr id="26" name="矩形 39"/>
            <p:cNvSpPr/>
            <p:nvPr/>
          </p:nvSpPr>
          <p:spPr>
            <a:xfrm>
              <a:off x="5710619" y="5026457"/>
              <a:ext cx="1668695" cy="369332"/>
            </a:xfrm>
            <a:prstGeom prst="rect">
              <a:avLst/>
            </a:prstGeom>
          </p:spPr>
          <p:txBody>
            <a:bodyPr wrap="none">
              <a:spAutoFit/>
            </a:bodyPr>
            <a:lstStyle/>
            <a:p>
              <a:r>
                <a:rPr lang="zh-CN" sz="1800" b="1" i="0" strike="noStrike" spc="0">
                  <a:solidFill>
                    <a:srgbClr val="004723"/>
                  </a:solidFill>
                  <a:latin typeface="微软雅黑" panose="020B0503020204020204" pitchFamily="34" charset="-122"/>
                  <a:ea typeface="微软雅黑" panose="020B0503020204020204" pitchFamily="34" charset="-122"/>
                </a:rPr>
                <a:t>神经自回归网络</a:t>
              </a:r>
            </a:p>
          </p:txBody>
        </p:sp>
        <p:sp>
          <p:nvSpPr>
            <p:cNvPr id="27" name="矩形 40"/>
            <p:cNvSpPr/>
            <p:nvPr/>
          </p:nvSpPr>
          <p:spPr>
            <a:xfrm>
              <a:off x="5710619" y="5383774"/>
              <a:ext cx="6096000" cy="646331"/>
            </a:xfrm>
            <a:prstGeom prst="rect">
              <a:avLst/>
            </a:prstGeom>
          </p:spPr>
          <p:txBody>
            <a:bodyPr>
              <a:spAutoFit/>
            </a:bodyPr>
            <a:lstStyle/>
            <a:p>
              <a:r>
                <a:rPr sz="1800" dirty="0" err="1">
                  <a:solidFill>
                    <a:srgbClr val="000000"/>
                  </a:solidFill>
                  <a:latin typeface="微软雅黑" panose="020B0503020204020204" pitchFamily="34" charset="-122"/>
                  <a:ea typeface="微软雅黑" panose="020B0503020204020204" pitchFamily="34" charset="-122"/>
                </a:rPr>
                <a:t>神经自回归网络的提出是为了用条件概率分解似然函数，避免如</a:t>
              </a:r>
              <a:r>
                <a:rPr sz="1800" dirty="0">
                  <a:solidFill>
                    <a:srgbClr val="000000"/>
                  </a:solidFill>
                  <a:latin typeface="微软雅黑" panose="020B0503020204020204" pitchFamily="34" charset="-122"/>
                  <a:ea typeface="微软雅黑" panose="020B0503020204020204" pitchFamily="34" charset="-122"/>
                </a:rPr>
                <a:t> DBN </a:t>
              </a:r>
              <a:r>
                <a:rPr sz="1800" dirty="0" err="1">
                  <a:solidFill>
                    <a:srgbClr val="000000"/>
                  </a:solidFill>
                  <a:latin typeface="微软雅黑" panose="020B0503020204020204" pitchFamily="34" charset="-122"/>
                  <a:ea typeface="微软雅黑" panose="020B0503020204020204" pitchFamily="34" charset="-122"/>
                </a:rPr>
                <a:t>等传统概率图模型中高维数据引发的维数灾难</a:t>
              </a:r>
              <a:r>
                <a:rPr sz="1800" dirty="0">
                  <a:solidFill>
                    <a:srgbClr val="000000"/>
                  </a:solidFill>
                  <a:latin typeface="微软雅黑" panose="020B0503020204020204" pitchFamily="34" charset="-122"/>
                  <a:ea typeface="微软雅黑" panose="020B0503020204020204" pitchFamily="34" charset="-122"/>
                </a:rPr>
                <a:t>。</a:t>
              </a:r>
            </a:p>
          </p:txBody>
        </p:sp>
      </p:grpSp>
      <p:sp>
        <p:nvSpPr>
          <p:cNvPr id="28" name="矩形 42"/>
          <p:cNvSpPr/>
          <p:nvPr/>
        </p:nvSpPr>
        <p:spPr>
          <a:xfrm>
            <a:off x="5038016" y="5575542"/>
            <a:ext cx="867545" cy="369332"/>
          </a:xfrm>
          <a:prstGeom prst="rect">
            <a:avLst/>
          </a:prstGeom>
        </p:spPr>
        <p:txBody>
          <a:bodyPr wrap="none">
            <a:spAutoFit/>
          </a:bodyPr>
          <a:lstStyle/>
          <a:p>
            <a:r>
              <a:rPr lang="zh-CN" b="1">
                <a:solidFill>
                  <a:srgbClr val="004723"/>
                </a:solidFill>
                <a:latin typeface="微软雅黑" panose="020B0503020204020204" pitchFamily="34" charset="-122"/>
                <a:ea typeface="微软雅黑" panose="020B0503020204020204" pitchFamily="34" charset="-122"/>
              </a:rPr>
              <a:t>NADE</a:t>
            </a:r>
          </a:p>
        </p:txBody>
      </p:sp>
      <p:sp>
        <p:nvSpPr>
          <p:cNvPr id="29" name="矩形 28">
            <a:extLst>
              <a:ext uri="{FF2B5EF4-FFF2-40B4-BE49-F238E27FC236}">
                <a16:creationId xmlns:a16="http://schemas.microsoft.com/office/drawing/2014/main" id="{573AE426-C2E1-4B55-8575-2DE51B6433D9}"/>
              </a:ext>
            </a:extLst>
          </p:cNvPr>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30" name="TextBox 6">
            <a:extLst>
              <a:ext uri="{FF2B5EF4-FFF2-40B4-BE49-F238E27FC236}">
                <a16:creationId xmlns:a16="http://schemas.microsoft.com/office/drawing/2014/main" id="{61E740B2-5E5B-4633-9398-7EB8EFF7A0F1}"/>
              </a:ext>
            </a:extLst>
          </p:cNvPr>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31" name="TextBox 7">
            <a:extLst>
              <a:ext uri="{FF2B5EF4-FFF2-40B4-BE49-F238E27FC236}">
                <a16:creationId xmlns:a16="http://schemas.microsoft.com/office/drawing/2014/main" id="{1F196AB3-6968-4A68-BBC4-80AB52426D60}"/>
              </a:ext>
            </a:extLst>
          </p:cNvPr>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cxnSp>
        <p:nvCxnSpPr>
          <p:cNvPr id="32" name="直接连接符 31">
            <a:extLst>
              <a:ext uri="{FF2B5EF4-FFF2-40B4-BE49-F238E27FC236}">
                <a16:creationId xmlns:a16="http://schemas.microsoft.com/office/drawing/2014/main" id="{590E2005-9435-483D-8510-2D4CE658F022}"/>
              </a:ext>
            </a:extLst>
          </p:cNvPr>
          <p:cNvCxnSpPr/>
          <p:nvPr/>
        </p:nvCxnSpPr>
        <p:spPr>
          <a:xfrm>
            <a:off x="6599649" y="285092"/>
            <a:ext cx="0" cy="245816"/>
          </a:xfrm>
          <a:prstGeom prst="line">
            <a:avLst/>
          </a:prstGeom>
          <a:ln w="6350">
            <a:solidFill>
              <a:schemeClr val="bg1">
                <a:lumMod val="75000"/>
              </a:schemeClr>
            </a:solidFill>
            <a:prstDash val="solid"/>
            <a:miter/>
          </a:ln>
        </p:spPr>
      </p:cxnSp>
      <p:cxnSp>
        <p:nvCxnSpPr>
          <p:cNvPr id="33" name="直接连接符 32">
            <a:extLst>
              <a:ext uri="{FF2B5EF4-FFF2-40B4-BE49-F238E27FC236}">
                <a16:creationId xmlns:a16="http://schemas.microsoft.com/office/drawing/2014/main" id="{7D3F8778-D75A-4B1D-B28A-90C05F09C61F}"/>
              </a:ext>
            </a:extLst>
          </p:cNvPr>
          <p:cNvCxnSpPr/>
          <p:nvPr/>
        </p:nvCxnSpPr>
        <p:spPr>
          <a:xfrm>
            <a:off x="3231850" y="285092"/>
            <a:ext cx="0" cy="245816"/>
          </a:xfrm>
          <a:prstGeom prst="line">
            <a:avLst/>
          </a:prstGeom>
          <a:ln w="6350">
            <a:solidFill>
              <a:schemeClr val="bg1">
                <a:lumMod val="75000"/>
              </a:schemeClr>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4" name="TextBox 6"/>
          <p:cNvSpPr txBox="1"/>
          <p:nvPr/>
        </p:nvSpPr>
        <p:spPr>
          <a:xfrm>
            <a:off x="580334"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2.3 </a:t>
            </a:r>
            <a:r>
              <a:rPr lang="en-US" sz="1865" b="1" dirty="0" err="1">
                <a:solidFill>
                  <a:srgbClr val="595959"/>
                </a:solidFill>
                <a:latin typeface="微软雅黑" panose="020B0503020204020204" pitchFamily="34" charset="-122"/>
                <a:ea typeface="微软雅黑" panose="020B0503020204020204" pitchFamily="34" charset="-122"/>
              </a:rPr>
              <a:t>自回归模型（AR</a:t>
            </a:r>
            <a:r>
              <a:rPr lang="en-US" sz="1865" b="1" dirty="0">
                <a:solidFill>
                  <a:srgbClr val="595959"/>
                </a:solidFill>
                <a:latin typeface="微软雅黑" panose="020B0503020204020204" pitchFamily="34" charset="-122"/>
                <a:ea typeface="微软雅黑" panose="020B0503020204020204" pitchFamily="34" charset="-122"/>
              </a:rPr>
              <a:t>）</a:t>
            </a:r>
          </a:p>
        </p:txBody>
      </p:sp>
      <p:sp>
        <p:nvSpPr>
          <p:cNvPr id="5" name="TextBox 6"/>
          <p:cNvSpPr txBox="1"/>
          <p:nvPr/>
        </p:nvSpPr>
        <p:spPr>
          <a:xfrm>
            <a:off x="1029033" y="1617999"/>
            <a:ext cx="3381456"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2.3.3 NADE</a:t>
            </a:r>
          </a:p>
        </p:txBody>
      </p:sp>
      <p:sp>
        <p:nvSpPr>
          <p:cNvPr id="6"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7"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8" name="矩形 23"/>
          <p:cNvSpPr/>
          <p:nvPr/>
        </p:nvSpPr>
        <p:spPr>
          <a:xfrm>
            <a:off x="3231850" y="0"/>
            <a:ext cx="1666001" cy="792000"/>
          </a:xfrm>
          <a:prstGeom prst="rect">
            <a:avLst/>
          </a:prstGeom>
          <a:noFill/>
          <a:ln w="0">
            <a:miter/>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9"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10"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11"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12" name="直接连接符 30"/>
          <p:cNvCxnSpPr/>
          <p:nvPr/>
        </p:nvCxnSpPr>
        <p:spPr>
          <a:xfrm>
            <a:off x="6599649" y="285092"/>
            <a:ext cx="0" cy="245816"/>
          </a:xfrm>
          <a:prstGeom prst="line">
            <a:avLst/>
          </a:prstGeom>
          <a:ln w="6350">
            <a:solidFill>
              <a:schemeClr val="bg1">
                <a:lumMod val="75000"/>
              </a:schemeClr>
            </a:solidFill>
            <a:prstDash val="solid"/>
            <a:miter/>
          </a:ln>
        </p:spPr>
      </p:cxnSp>
      <p:sp>
        <p:nvSpPr>
          <p:cNvPr id="14"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pic>
        <p:nvPicPr>
          <p:cNvPr id="16" name="图片 65"/>
          <p:cNvPicPr>
            <a:picLocks noChangeAspect="1"/>
          </p:cNvPicPr>
          <p:nvPr/>
        </p:nvPicPr>
        <p:blipFill>
          <a:blip r:embed="rId3"/>
          <a:stretch/>
        </p:blipFill>
        <p:spPr>
          <a:xfrm>
            <a:off x="373910" y="-274792"/>
            <a:ext cx="2508327" cy="1146352"/>
          </a:xfrm>
          <a:prstGeom prst="rect">
            <a:avLst/>
          </a:prstGeom>
        </p:spPr>
      </p:pic>
      <p:sp>
        <p:nvSpPr>
          <p:cNvPr id="17" name=" 16"/>
          <p:cNvSpPr/>
          <p:nvPr/>
        </p:nvSpPr>
        <p:spPr>
          <a:xfrm>
            <a:off x="826583" y="2344462"/>
            <a:ext cx="8373564" cy="3295650"/>
          </a:xfrm>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nSpc>
                <a:spcPct val="130000"/>
              </a:lnSpc>
            </a:pPr>
            <a:r>
              <a:rPr dirty="0" err="1">
                <a:latin typeface="微软雅黑" panose="020B0503020204020204" pitchFamily="34" charset="-122"/>
                <a:ea typeface="微软雅黑" panose="020B0503020204020204" pitchFamily="34" charset="-122"/>
              </a:rPr>
              <a:t>观测数据的有序排列起源于完全可见贝叶斯网络（Fully</a:t>
            </a:r>
            <a:r>
              <a:rPr dirty="0">
                <a:latin typeface="微软雅黑" panose="020B0503020204020204" pitchFamily="34" charset="-122"/>
                <a:ea typeface="微软雅黑" panose="020B0503020204020204" pitchFamily="34" charset="-122"/>
              </a:rPr>
              <a:t> Visible Bayes Nets, FVBN），</a:t>
            </a:r>
            <a:r>
              <a:rPr dirty="0" err="1">
                <a:latin typeface="微软雅黑" panose="020B0503020204020204" pitchFamily="34" charset="-122"/>
                <a:ea typeface="微软雅黑" panose="020B0503020204020204" pitchFamily="34" charset="-122"/>
              </a:rPr>
              <a:t>该算法最早定义了将高维数据的概率通过链式法则分解为条件概率乘积的方法。神经自回归分布估计模型（Neural</a:t>
            </a:r>
            <a:r>
              <a:rPr dirty="0">
                <a:latin typeface="微软雅黑" panose="020B0503020204020204" pitchFamily="34" charset="-122"/>
                <a:ea typeface="微软雅黑" panose="020B0503020204020204" pitchFamily="34" charset="-122"/>
              </a:rPr>
              <a:t> Autoregressive Distribution </a:t>
            </a:r>
            <a:r>
              <a:rPr dirty="0" err="1">
                <a:latin typeface="微软雅黑" panose="020B0503020204020204" pitchFamily="34" charset="-122"/>
                <a:ea typeface="微软雅黑" panose="020B0503020204020204" pitchFamily="34" charset="-122"/>
              </a:rPr>
              <a:t>Estimation，NADE</a:t>
            </a:r>
            <a:r>
              <a:rPr dirty="0">
                <a:latin typeface="微软雅黑" panose="020B0503020204020204" pitchFamily="34" charset="-122"/>
                <a:ea typeface="微软雅黑" panose="020B0503020204020204" pitchFamily="34" charset="-122"/>
              </a:rPr>
              <a:t>)</a:t>
            </a:r>
            <a:r>
              <a:rPr dirty="0" err="1">
                <a:latin typeface="微软雅黑" panose="020B0503020204020204" pitchFamily="34" charset="-122"/>
                <a:ea typeface="微软雅黑" panose="020B0503020204020204" pitchFamily="34" charset="-122"/>
              </a:rPr>
              <a:t>根据这种方法进行建模</a:t>
            </a:r>
            <a:r>
              <a:rPr dirty="0">
                <a:latin typeface="微软雅黑" panose="020B0503020204020204" pitchFamily="34" charset="-122"/>
                <a:ea typeface="微软雅黑" panose="020B0503020204020204" pitchFamily="34" charset="-122"/>
              </a:rPr>
              <a:t>：</a:t>
            </a:r>
          </a:p>
          <a:p>
            <a:pPr>
              <a:lnSpc>
                <a:spcPct val="130000"/>
              </a:lnSpc>
            </a:pPr>
            <a:endParaRPr dirty="0">
              <a:latin typeface="微软雅黑" panose="020B0503020204020204" pitchFamily="34" charset="-122"/>
              <a:ea typeface="微软雅黑" panose="020B0503020204020204" pitchFamily="34" charset="-122"/>
            </a:endParaRPr>
          </a:p>
          <a:p>
            <a:pPr>
              <a:lnSpc>
                <a:spcPct val="130000"/>
              </a:lnSpc>
            </a:pPr>
            <a:endParaRPr dirty="0">
              <a:latin typeface="微软雅黑" panose="020B0503020204020204" pitchFamily="34" charset="-122"/>
              <a:ea typeface="微软雅黑" panose="020B0503020204020204" pitchFamily="34" charset="-122"/>
            </a:endParaRPr>
          </a:p>
          <a:p>
            <a:pPr>
              <a:lnSpc>
                <a:spcPct val="130000"/>
              </a:lnSpc>
            </a:pPr>
            <a:endParaRPr dirty="0">
              <a:latin typeface="微软雅黑" panose="020B0503020204020204" pitchFamily="34" charset="-122"/>
              <a:ea typeface="微软雅黑" panose="020B0503020204020204" pitchFamily="34" charset="-122"/>
            </a:endParaRPr>
          </a:p>
          <a:p>
            <a:pPr>
              <a:lnSpc>
                <a:spcPct val="130000"/>
              </a:lnSpc>
            </a:pPr>
            <a:r>
              <a:rPr dirty="0" err="1">
                <a:latin typeface="微软雅黑" panose="020B0503020204020204" pitchFamily="34" charset="-122"/>
                <a:ea typeface="微软雅黑" panose="020B0503020204020204" pitchFamily="34" charset="-122"/>
              </a:rPr>
              <a:t>其中</a:t>
            </a:r>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表示观测</a:t>
            </a:r>
            <a:r>
              <a:rPr dirty="0">
                <a:latin typeface="微软雅黑" panose="020B0503020204020204" pitchFamily="34" charset="-122"/>
                <a:ea typeface="微软雅黑" panose="020B0503020204020204" pitchFamily="34" charset="-122"/>
              </a:rPr>
              <a:t> D </a:t>
            </a:r>
            <a:r>
              <a:rPr dirty="0" err="1">
                <a:latin typeface="微软雅黑" panose="020B0503020204020204" pitchFamily="34" charset="-122"/>
                <a:ea typeface="微软雅黑" panose="020B0503020204020204" pitchFamily="34" charset="-122"/>
              </a:rPr>
              <a:t>维观测数据中位于</a:t>
            </a:r>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左侧的所有维数，表明该定义中第</a:t>
            </a:r>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i</a:t>
            </a:r>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个维数的数值只与其之前的维数有关，与之后的维数无关</a:t>
            </a:r>
            <a:r>
              <a:rPr dirty="0">
                <a:latin typeface="微软雅黑" panose="020B0503020204020204" pitchFamily="34" charset="-122"/>
                <a:ea typeface="微软雅黑" panose="020B0503020204020204" pitchFamily="34" charset="-122"/>
              </a:rPr>
              <a:t>。</a:t>
            </a:r>
          </a:p>
        </p:txBody>
      </p:sp>
      <p:pic>
        <p:nvPicPr>
          <p:cNvPr id="18" name="图形 17"/>
          <p:cNvPicPr/>
          <p:nvPr/>
        </p:nvPicPr>
        <p:blipFill>
          <a:blip r:embed="rId4">
            <a:extLst>
              <a:ext uri="{96DAC541-7B7A-43D3-8B79-37D633B846F1}">
                <asvg:svgBlip xmlns:asvg="http://schemas.microsoft.com/office/drawing/2016/SVG/main" r:embed="rId5"/>
              </a:ext>
            </a:extLst>
          </a:blip>
          <a:stretch/>
        </p:blipFill>
        <p:spPr>
          <a:xfrm>
            <a:off x="3888908" y="3931665"/>
            <a:ext cx="2235200" cy="685800"/>
          </a:xfrm>
          <a:prstGeom prst="rect">
            <a:avLst/>
          </a:prstGeom>
        </p:spPr>
      </p:pic>
      <p:pic>
        <p:nvPicPr>
          <p:cNvPr id="19" name="图形 18"/>
          <p:cNvPicPr/>
          <p:nvPr/>
        </p:nvPicPr>
        <p:blipFill>
          <a:blip r:embed="rId6">
            <a:extLst>
              <a:ext uri="{96DAC541-7B7A-43D3-8B79-37D633B846F1}">
                <asvg:svgBlip xmlns:asvg="http://schemas.microsoft.com/office/drawing/2016/SVG/main" r:embed="rId7"/>
              </a:ext>
            </a:extLst>
          </a:blip>
          <a:stretch/>
        </p:blipFill>
        <p:spPr>
          <a:xfrm>
            <a:off x="1435252" y="4999248"/>
            <a:ext cx="381000" cy="177800"/>
          </a:xfrm>
          <a:prstGeom prst="rect">
            <a:avLst/>
          </a:prstGeom>
        </p:spPr>
      </p:pic>
      <p:pic>
        <p:nvPicPr>
          <p:cNvPr id="20" name="图形 19"/>
          <p:cNvPicPr/>
          <p:nvPr/>
        </p:nvPicPr>
        <p:blipFill>
          <a:blip r:embed="rId8">
            <a:extLst>
              <a:ext uri="{96DAC541-7B7A-43D3-8B79-37D633B846F1}">
                <asvg:svgBlip xmlns:asvg="http://schemas.microsoft.com/office/drawing/2016/SVG/main" r:embed="rId9"/>
              </a:ext>
            </a:extLst>
          </a:blip>
          <a:stretch/>
        </p:blipFill>
        <p:spPr>
          <a:xfrm>
            <a:off x="5013365" y="4999248"/>
            <a:ext cx="334461" cy="177800"/>
          </a:xfrm>
          <a:prstGeom prst="rect">
            <a:avLst/>
          </a:prstGeom>
        </p:spPr>
      </p:pic>
      <p:sp>
        <p:nvSpPr>
          <p:cNvPr id="21" name="矩形 20">
            <a:extLst>
              <a:ext uri="{FF2B5EF4-FFF2-40B4-BE49-F238E27FC236}">
                <a16:creationId xmlns:a16="http://schemas.microsoft.com/office/drawing/2014/main" id="{D1622851-6C80-4E7F-933B-FF14F947EA07}"/>
              </a:ext>
            </a:extLst>
          </p:cNvPr>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22" name="TextBox 6">
            <a:extLst>
              <a:ext uri="{FF2B5EF4-FFF2-40B4-BE49-F238E27FC236}">
                <a16:creationId xmlns:a16="http://schemas.microsoft.com/office/drawing/2014/main" id="{F253D47C-1E96-4F7E-89A9-9EB6B7C4EC9E}"/>
              </a:ext>
            </a:extLst>
          </p:cNvPr>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3" name="TextBox 7">
            <a:extLst>
              <a:ext uri="{FF2B5EF4-FFF2-40B4-BE49-F238E27FC236}">
                <a16:creationId xmlns:a16="http://schemas.microsoft.com/office/drawing/2014/main" id="{E44BE219-4AE9-42F7-A871-7AF6332B7660}"/>
              </a:ext>
            </a:extLst>
          </p:cNvPr>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cxnSp>
        <p:nvCxnSpPr>
          <p:cNvPr id="24" name="直接连接符 23">
            <a:extLst>
              <a:ext uri="{FF2B5EF4-FFF2-40B4-BE49-F238E27FC236}">
                <a16:creationId xmlns:a16="http://schemas.microsoft.com/office/drawing/2014/main" id="{6D6F494F-7983-4CB5-A70E-95539DABCE8F}"/>
              </a:ext>
            </a:extLst>
          </p:cNvPr>
          <p:cNvCxnSpPr/>
          <p:nvPr/>
        </p:nvCxnSpPr>
        <p:spPr>
          <a:xfrm>
            <a:off x="6599649" y="285092"/>
            <a:ext cx="0" cy="245816"/>
          </a:xfrm>
          <a:prstGeom prst="line">
            <a:avLst/>
          </a:prstGeom>
          <a:ln w="6350">
            <a:solidFill>
              <a:schemeClr val="bg1">
                <a:lumMod val="75000"/>
              </a:schemeClr>
            </a:solidFill>
            <a:prstDash val="solid"/>
            <a:miter/>
          </a:ln>
        </p:spPr>
      </p:cxnSp>
      <p:cxnSp>
        <p:nvCxnSpPr>
          <p:cNvPr id="25" name="直接连接符 24">
            <a:extLst>
              <a:ext uri="{FF2B5EF4-FFF2-40B4-BE49-F238E27FC236}">
                <a16:creationId xmlns:a16="http://schemas.microsoft.com/office/drawing/2014/main" id="{C994EBC4-2F9B-47CD-B39D-9BDAA20DD547}"/>
              </a:ext>
            </a:extLst>
          </p:cNvPr>
          <p:cNvCxnSpPr/>
          <p:nvPr/>
        </p:nvCxnSpPr>
        <p:spPr>
          <a:xfrm>
            <a:off x="3231850" y="285092"/>
            <a:ext cx="0" cy="245816"/>
          </a:xfrm>
          <a:prstGeom prst="line">
            <a:avLst/>
          </a:prstGeom>
          <a:ln w="6350">
            <a:solidFill>
              <a:schemeClr val="bg1">
                <a:lumMod val="75000"/>
              </a:schemeClr>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4" name="TextBox 6"/>
          <p:cNvSpPr txBox="1"/>
          <p:nvPr/>
        </p:nvSpPr>
        <p:spPr>
          <a:xfrm>
            <a:off x="580334" y="1147840"/>
            <a:ext cx="3027168"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2.3 </a:t>
            </a:r>
            <a:r>
              <a:rPr lang="en-US" sz="1865" b="1" dirty="0" err="1">
                <a:solidFill>
                  <a:srgbClr val="595959"/>
                </a:solidFill>
                <a:latin typeface="微软雅黑" panose="020B0503020204020204" pitchFamily="34" charset="-122"/>
                <a:ea typeface="微软雅黑" panose="020B0503020204020204" pitchFamily="34" charset="-122"/>
              </a:rPr>
              <a:t>自回归模型（AR</a:t>
            </a:r>
            <a:r>
              <a:rPr lang="en-US" sz="1865" b="1" dirty="0">
                <a:solidFill>
                  <a:srgbClr val="595959"/>
                </a:solidFill>
                <a:latin typeface="微软雅黑" panose="020B0503020204020204" pitchFamily="34" charset="-122"/>
                <a:ea typeface="微软雅黑" panose="020B0503020204020204" pitchFamily="34" charset="-122"/>
              </a:rPr>
              <a:t>）</a:t>
            </a:r>
          </a:p>
        </p:txBody>
      </p:sp>
      <p:sp>
        <p:nvSpPr>
          <p:cNvPr id="5" name="TextBox 6"/>
          <p:cNvSpPr txBox="1"/>
          <p:nvPr/>
        </p:nvSpPr>
        <p:spPr>
          <a:xfrm>
            <a:off x="1029033" y="1617999"/>
            <a:ext cx="338145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1865" b="1">
                <a:solidFill>
                  <a:srgbClr val="595959"/>
                </a:solidFill>
                <a:latin typeface="微软雅黑" panose="020B0503020204020204" pitchFamily="34" charset="-122"/>
                <a:ea typeface="微软雅黑" panose="020B0503020204020204" pitchFamily="34" charset="-122"/>
              </a:rPr>
              <a:t>2.3.4 </a:t>
            </a:r>
            <a:r>
              <a:rPr lang="en-US" sz="1865" b="1" i="0" strike="noStrike" spc="0">
                <a:solidFill>
                  <a:srgbClr val="595959"/>
                </a:solidFill>
                <a:latin typeface="微软雅黑" panose="020B0503020204020204" pitchFamily="34" charset="-122"/>
                <a:ea typeface="微软雅黑" panose="020B0503020204020204" pitchFamily="34" charset="-122"/>
              </a:rPr>
              <a:t>PixelRNN</a:t>
            </a:r>
          </a:p>
        </p:txBody>
      </p:sp>
      <p:sp>
        <p:nvSpPr>
          <p:cNvPr id="6"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7"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8" name="矩形 23"/>
          <p:cNvSpPr/>
          <p:nvPr/>
        </p:nvSpPr>
        <p:spPr>
          <a:xfrm>
            <a:off x="3231850" y="0"/>
            <a:ext cx="1666001" cy="792000"/>
          </a:xfrm>
          <a:prstGeom prst="rect">
            <a:avLst/>
          </a:prstGeom>
          <a:noFill/>
          <a:ln w="0">
            <a:miter/>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9"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10"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11"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12" name="直接连接符 30"/>
          <p:cNvCxnSpPr/>
          <p:nvPr/>
        </p:nvCxnSpPr>
        <p:spPr>
          <a:xfrm>
            <a:off x="6599649" y="285092"/>
            <a:ext cx="0" cy="245816"/>
          </a:xfrm>
          <a:prstGeom prst="line">
            <a:avLst/>
          </a:prstGeom>
          <a:ln w="6350">
            <a:solidFill>
              <a:schemeClr val="bg1">
                <a:lumMod val="75000"/>
              </a:schemeClr>
            </a:solidFill>
            <a:prstDash val="solid"/>
            <a:miter/>
          </a:ln>
        </p:spPr>
      </p:cxnSp>
      <p:sp>
        <p:nvSpPr>
          <p:cNvPr id="14"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pic>
        <p:nvPicPr>
          <p:cNvPr id="16" name="图片 65"/>
          <p:cNvPicPr>
            <a:picLocks noChangeAspect="1"/>
          </p:cNvPicPr>
          <p:nvPr/>
        </p:nvPicPr>
        <p:blipFill>
          <a:blip r:embed="rId3"/>
          <a:stretch/>
        </p:blipFill>
        <p:spPr>
          <a:xfrm>
            <a:off x="373910" y="-274792"/>
            <a:ext cx="2508327" cy="1146352"/>
          </a:xfrm>
          <a:prstGeom prst="rect">
            <a:avLst/>
          </a:prstGeom>
        </p:spPr>
      </p:pic>
      <p:sp>
        <p:nvSpPr>
          <p:cNvPr id="17" name=" 16"/>
          <p:cNvSpPr/>
          <p:nvPr/>
        </p:nvSpPr>
        <p:spPr>
          <a:xfrm>
            <a:off x="1029032" y="2149431"/>
            <a:ext cx="8453297" cy="1187450"/>
          </a:xfrm>
        </p:spPr>
        <p:txBody>
          <a:bodyPr wrap="square">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dirty="0" err="1">
                <a:latin typeface="微软雅黑" panose="020B0503020204020204" pitchFamily="34" charset="-122"/>
                <a:ea typeface="微软雅黑" panose="020B0503020204020204" pitchFamily="34" charset="-122"/>
              </a:rPr>
              <a:t>像素循环神经网络（Pixel</a:t>
            </a:r>
            <a:r>
              <a:rPr dirty="0">
                <a:latin typeface="微软雅黑" panose="020B0503020204020204" pitchFamily="34" charset="-122"/>
                <a:ea typeface="微软雅黑" panose="020B0503020204020204" pitchFamily="34" charset="-122"/>
              </a:rPr>
              <a:t> Recurrent </a:t>
            </a:r>
            <a:r>
              <a:rPr dirty="0" err="1">
                <a:latin typeface="微软雅黑" panose="020B0503020204020204" pitchFamily="34" charset="-122"/>
                <a:ea typeface="微软雅黑" panose="020B0503020204020204" pitchFamily="34" charset="-122"/>
              </a:rPr>
              <a:t>NeuralNetwork</a:t>
            </a:r>
            <a:r>
              <a:rPr dirty="0">
                <a:latin typeface="微软雅黑" panose="020B0503020204020204" pitchFamily="34" charset="-122"/>
                <a:ea typeface="微软雅黑" panose="020B0503020204020204" pitchFamily="34" charset="-122"/>
              </a:rPr>
              <a:t>, PixelRNN）将图片的像素作为循环神经网络的输入，本质上是自回归神经网络在图片处理上的应用，该模型利用深度自回归网络预测图片的像素值，并提出三种不同结构的深度生成模型。
</a:t>
            </a:r>
          </a:p>
        </p:txBody>
      </p:sp>
      <p:sp>
        <p:nvSpPr>
          <p:cNvPr id="18" name="Freeform 11"/>
          <p:cNvSpPr/>
          <p:nvPr/>
        </p:nvSpPr>
        <p:spPr>
          <a:xfrm flipH="1">
            <a:off x="1780006" y="3471766"/>
            <a:ext cx="617919" cy="3085288"/>
          </a:xfrm>
          <a:custGeom>
            <a:avLst/>
            <a:gdLst/>
            <a:ahLst/>
            <a:cxnLst/>
            <a:rect l="0" t="0" r="r" b="b"/>
            <a:pathLst>
              <a:path w="617919" h="4724352">
                <a:moveTo>
                  <a:pt x="0" y="64469"/>
                </a:moveTo>
                <a:lnTo>
                  <a:pt x="0" y="0"/>
                </a:lnTo>
                <a:cubicBezTo>
                  <a:pt x="47263" y="18869"/>
                  <a:pt x="88399" y="36952"/>
                  <a:pt x="123846" y="55821"/>
                </a:cubicBezTo>
                <a:cubicBezTo>
                  <a:pt x="159294" y="74690"/>
                  <a:pt x="193428" y="103780"/>
                  <a:pt x="226687" y="143091"/>
                </a:cubicBezTo>
                <a:cubicBezTo>
                  <a:pt x="259946" y="181615"/>
                  <a:pt x="289704" y="230360"/>
                  <a:pt x="316399" y="288540"/>
                </a:cubicBezTo>
                <a:cubicBezTo>
                  <a:pt x="343094" y="348292"/>
                  <a:pt x="363224" y="408044"/>
                  <a:pt x="377666" y="469369"/>
                </a:cubicBezTo>
                <a:cubicBezTo>
                  <a:pt x="391232" y="530694"/>
                  <a:pt x="401297" y="596735"/>
                  <a:pt x="409174" y="666708"/>
                </a:cubicBezTo>
                <a:cubicBezTo>
                  <a:pt x="416614" y="736681"/>
                  <a:pt x="421428" y="814516"/>
                  <a:pt x="422741" y="897069"/>
                </a:cubicBezTo>
                <a:cubicBezTo>
                  <a:pt x="424491" y="981193"/>
                  <a:pt x="419677" y="1075539"/>
                  <a:pt x="407424" y="1179319"/>
                </a:cubicBezTo>
                <a:lnTo>
                  <a:pt x="374602" y="1439555"/>
                </a:lnTo>
                <a:cubicBezTo>
                  <a:pt x="364975" y="1526039"/>
                  <a:pt x="361474" y="1615667"/>
                  <a:pt x="362349" y="1710799"/>
                </a:cubicBezTo>
                <a:cubicBezTo>
                  <a:pt x="362349" y="1814579"/>
                  <a:pt x="368038" y="1900276"/>
                  <a:pt x="380292" y="1967104"/>
                </a:cubicBezTo>
                <a:cubicBezTo>
                  <a:pt x="392107" y="2033932"/>
                  <a:pt x="405236" y="2082677"/>
                  <a:pt x="420553" y="2112553"/>
                </a:cubicBezTo>
                <a:cubicBezTo>
                  <a:pt x="434994" y="2141643"/>
                  <a:pt x="456875" y="2175450"/>
                  <a:pt x="485758" y="2213189"/>
                </a:cubicBezTo>
                <a:cubicBezTo>
                  <a:pt x="514641" y="2250141"/>
                  <a:pt x="534334" y="2269796"/>
                  <a:pt x="544399" y="2271368"/>
                </a:cubicBezTo>
                <a:lnTo>
                  <a:pt x="617919" y="2295741"/>
                </a:lnTo>
                <a:lnTo>
                  <a:pt x="617919" y="2420749"/>
                </a:lnTo>
                <a:cubicBezTo>
                  <a:pt x="568030" y="2441977"/>
                  <a:pt x="530833" y="2463991"/>
                  <a:pt x="505888" y="2487577"/>
                </a:cubicBezTo>
                <a:cubicBezTo>
                  <a:pt x="480944" y="2510377"/>
                  <a:pt x="458188" y="2544184"/>
                  <a:pt x="437182" y="2587426"/>
                </a:cubicBezTo>
                <a:cubicBezTo>
                  <a:pt x="416614" y="2631454"/>
                  <a:pt x="399109" y="2688061"/>
                  <a:pt x="385105" y="2758034"/>
                </a:cubicBezTo>
                <a:cubicBezTo>
                  <a:pt x="370664" y="2827221"/>
                  <a:pt x="362787" y="2905056"/>
                  <a:pt x="361474" y="2990753"/>
                </a:cubicBezTo>
                <a:cubicBezTo>
                  <a:pt x="360161" y="3077236"/>
                  <a:pt x="363224" y="3178658"/>
                  <a:pt x="371977" y="3296590"/>
                </a:cubicBezTo>
                <a:cubicBezTo>
                  <a:pt x="376353" y="3377570"/>
                  <a:pt x="381604" y="3445970"/>
                  <a:pt x="386856" y="3500219"/>
                </a:cubicBezTo>
                <a:lnTo>
                  <a:pt x="409174" y="3736083"/>
                </a:lnTo>
                <a:cubicBezTo>
                  <a:pt x="414863" y="3817063"/>
                  <a:pt x="416176" y="3894111"/>
                  <a:pt x="413113" y="3967229"/>
                </a:cubicBezTo>
                <a:cubicBezTo>
                  <a:pt x="409612" y="4048995"/>
                  <a:pt x="402172" y="4124472"/>
                  <a:pt x="390794" y="4191300"/>
                </a:cubicBezTo>
                <a:cubicBezTo>
                  <a:pt x="378979" y="4258128"/>
                  <a:pt x="364100" y="4317094"/>
                  <a:pt x="346595" y="4365839"/>
                </a:cubicBezTo>
                <a:cubicBezTo>
                  <a:pt x="329528" y="4416157"/>
                  <a:pt x="307209" y="4464116"/>
                  <a:pt x="279639" y="4510502"/>
                </a:cubicBezTo>
                <a:cubicBezTo>
                  <a:pt x="252944" y="4556889"/>
                  <a:pt x="226249" y="4593841"/>
                  <a:pt x="200430" y="4622144"/>
                </a:cubicBezTo>
                <a:lnTo>
                  <a:pt x="135662" y="4691331"/>
                </a:lnTo>
                <a:cubicBezTo>
                  <a:pt x="117282" y="4714917"/>
                  <a:pt x="102841" y="4724352"/>
                  <a:pt x="92775" y="4721207"/>
                </a:cubicBezTo>
                <a:cubicBezTo>
                  <a:pt x="82710" y="4718062"/>
                  <a:pt x="76583" y="4709414"/>
                  <a:pt x="74833" y="4696048"/>
                </a:cubicBezTo>
                <a:cubicBezTo>
                  <a:pt x="72645" y="4681110"/>
                  <a:pt x="78334" y="4663814"/>
                  <a:pt x="91025" y="4642586"/>
                </a:cubicBezTo>
                <a:cubicBezTo>
                  <a:pt x="95839" y="4635510"/>
                  <a:pt x="108967" y="4618213"/>
                  <a:pt x="131286" y="4591482"/>
                </a:cubicBezTo>
                <a:cubicBezTo>
                  <a:pt x="153605" y="4563178"/>
                  <a:pt x="174610" y="4528585"/>
                  <a:pt x="194741" y="4485343"/>
                </a:cubicBezTo>
                <a:cubicBezTo>
                  <a:pt x="215309" y="4442102"/>
                  <a:pt x="232814" y="4392570"/>
                  <a:pt x="246818" y="4333604"/>
                </a:cubicBezTo>
                <a:cubicBezTo>
                  <a:pt x="260821" y="4276211"/>
                  <a:pt x="270011" y="4224321"/>
                  <a:pt x="273512" y="4178720"/>
                </a:cubicBezTo>
                <a:cubicBezTo>
                  <a:pt x="277451" y="4133906"/>
                  <a:pt x="279201" y="4082016"/>
                  <a:pt x="279201" y="4026195"/>
                </a:cubicBezTo>
                <a:cubicBezTo>
                  <a:pt x="278326" y="3976664"/>
                  <a:pt x="275263" y="3899615"/>
                  <a:pt x="270449" y="3793476"/>
                </a:cubicBezTo>
                <a:cubicBezTo>
                  <a:pt x="265198" y="3687337"/>
                  <a:pt x="260384" y="3579626"/>
                  <a:pt x="255570" y="3471129"/>
                </a:cubicBezTo>
                <a:cubicBezTo>
                  <a:pt x="251194" y="3362632"/>
                  <a:pt x="250318" y="3267500"/>
                  <a:pt x="252944" y="3182589"/>
                </a:cubicBezTo>
                <a:cubicBezTo>
                  <a:pt x="255570" y="3071733"/>
                  <a:pt x="263885" y="2981318"/>
                  <a:pt x="276576" y="2912132"/>
                </a:cubicBezTo>
                <a:cubicBezTo>
                  <a:pt x="289267" y="2842945"/>
                  <a:pt x="309835" y="2765896"/>
                  <a:pt x="337842" y="2682558"/>
                </a:cubicBezTo>
                <a:cubicBezTo>
                  <a:pt x="366288" y="2598433"/>
                  <a:pt x="390794" y="2546543"/>
                  <a:pt x="411800" y="2527674"/>
                </a:cubicBezTo>
                <a:lnTo>
                  <a:pt x="557090" y="2368073"/>
                </a:lnTo>
                <a:cubicBezTo>
                  <a:pt x="513766" y="2326403"/>
                  <a:pt x="478756" y="2291810"/>
                  <a:pt x="452499" y="2264293"/>
                </a:cubicBezTo>
                <a:cubicBezTo>
                  <a:pt x="426679" y="2235989"/>
                  <a:pt x="404361" y="2206113"/>
                  <a:pt x="386856" y="2175450"/>
                </a:cubicBezTo>
                <a:cubicBezTo>
                  <a:pt x="369351" y="2145574"/>
                  <a:pt x="348345" y="2092112"/>
                  <a:pt x="323401" y="2015849"/>
                </a:cubicBezTo>
                <a:cubicBezTo>
                  <a:pt x="298894" y="1939587"/>
                  <a:pt x="279639" y="1864896"/>
                  <a:pt x="267386" y="1791779"/>
                </a:cubicBezTo>
                <a:cubicBezTo>
                  <a:pt x="254695" y="1719447"/>
                  <a:pt x="247255" y="1639253"/>
                  <a:pt x="244192" y="1551198"/>
                </a:cubicBezTo>
                <a:cubicBezTo>
                  <a:pt x="240691" y="1463928"/>
                  <a:pt x="241566" y="1378231"/>
                  <a:pt x="245942" y="1295678"/>
                </a:cubicBezTo>
                <a:cubicBezTo>
                  <a:pt x="247693" y="1251651"/>
                  <a:pt x="253819" y="1162022"/>
                  <a:pt x="264760" y="1028366"/>
                </a:cubicBezTo>
                <a:cubicBezTo>
                  <a:pt x="275263" y="895496"/>
                  <a:pt x="281389" y="789358"/>
                  <a:pt x="282702" y="710736"/>
                </a:cubicBezTo>
                <a:cubicBezTo>
                  <a:pt x="284015" y="632901"/>
                  <a:pt x="280514" y="564501"/>
                  <a:pt x="270887" y="506321"/>
                </a:cubicBezTo>
                <a:cubicBezTo>
                  <a:pt x="263885" y="463079"/>
                  <a:pt x="249006" y="410403"/>
                  <a:pt x="227562" y="346720"/>
                </a:cubicBezTo>
                <a:cubicBezTo>
                  <a:pt x="205681" y="283037"/>
                  <a:pt x="179862" y="230360"/>
                  <a:pt x="149228" y="188691"/>
                </a:cubicBezTo>
                <a:cubicBezTo>
                  <a:pt x="119033" y="147022"/>
                  <a:pt x="91025" y="119504"/>
                  <a:pt x="66518" y="103780"/>
                </a:cubicBezTo>
                <a:lnTo>
                  <a:pt x="0" y="64469"/>
                </a:lnTo>
                <a:close/>
              </a:path>
            </a:pathLst>
          </a:custGeom>
          <a:solidFill>
            <a:schemeClr val="accent1"/>
          </a:solidFill>
          <a:ln>
            <a:noFill/>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nvGrpSpPr>
          <p:cNvPr id="19" name="组合 35"/>
          <p:cNvGrpSpPr/>
          <p:nvPr/>
        </p:nvGrpSpPr>
        <p:grpSpPr>
          <a:xfrm>
            <a:off x="2904850" y="3336881"/>
            <a:ext cx="8621301" cy="956342"/>
            <a:chOff x="5710619" y="3709905"/>
            <a:chExt cx="6096000" cy="1102274"/>
          </a:xfrm>
        </p:grpSpPr>
        <p:sp>
          <p:nvSpPr>
            <p:cNvPr id="20" name="矩形 36"/>
            <p:cNvSpPr/>
            <p:nvPr/>
          </p:nvSpPr>
          <p:spPr>
            <a:xfrm>
              <a:off x="5710619" y="3709905"/>
              <a:ext cx="2503131" cy="425690"/>
            </a:xfrm>
            <a:prstGeom prst="rect">
              <a:avLst/>
            </a:prstGeom>
          </p:spPr>
          <p:txBody>
            <a:bodyPr wrap="square">
              <a:spAutoFit/>
            </a:bodyPr>
            <a:lstStyle/>
            <a:p>
              <a:r>
                <a:rPr lang="zh-CN" sz="1800" b="1" i="0" strike="noStrike" spc="0">
                  <a:solidFill>
                    <a:srgbClr val="004723"/>
                  </a:solidFill>
                  <a:latin typeface="微软雅黑" panose="020B0503020204020204" pitchFamily="34" charset="-122"/>
                  <a:ea typeface="微软雅黑" panose="020B0503020204020204" pitchFamily="34" charset="-122"/>
                </a:rPr>
                <a:t>PixelCNN</a:t>
              </a:r>
            </a:p>
          </p:txBody>
        </p:sp>
        <p:sp>
          <p:nvSpPr>
            <p:cNvPr id="21" name="矩形 37"/>
            <p:cNvSpPr/>
            <p:nvPr/>
          </p:nvSpPr>
          <p:spPr>
            <a:xfrm>
              <a:off x="5710619" y="4067222"/>
              <a:ext cx="6096000" cy="744957"/>
            </a:xfrm>
            <a:prstGeom prst="rect">
              <a:avLst/>
            </a:prstGeom>
          </p:spPr>
          <p:txBody>
            <a:bodyPr>
              <a:spAutoFit/>
            </a:bodyPr>
            <a:lstStyle/>
            <a:p>
              <a:r>
                <a:rPr>
                  <a:latin typeface="微软雅黑" panose="020B0503020204020204" pitchFamily="34" charset="-122"/>
                  <a:ea typeface="微软雅黑" panose="020B0503020204020204" pitchFamily="34" charset="-122"/>
                </a:rPr>
                <a:t>该模型直接利用卷积神经网络（Convolutional Neural Network, CNN）处理像素，然后用特殊结构的掩码避免生成样本时出现缺少像素的问题。</a:t>
              </a:r>
            </a:p>
          </p:txBody>
        </p:sp>
      </p:grpSp>
      <p:grpSp>
        <p:nvGrpSpPr>
          <p:cNvPr id="22" name="组合 38"/>
          <p:cNvGrpSpPr/>
          <p:nvPr/>
        </p:nvGrpSpPr>
        <p:grpSpPr>
          <a:xfrm>
            <a:off x="2904850" y="4434722"/>
            <a:ext cx="6577480" cy="1063532"/>
            <a:chOff x="5710619" y="5026457"/>
            <a:chExt cx="6096000" cy="910874"/>
          </a:xfrm>
        </p:grpSpPr>
        <p:sp>
          <p:nvSpPr>
            <p:cNvPr id="23" name="矩形 39"/>
            <p:cNvSpPr/>
            <p:nvPr/>
          </p:nvSpPr>
          <p:spPr>
            <a:xfrm>
              <a:off x="5745800" y="5026457"/>
              <a:ext cx="1303340" cy="316318"/>
            </a:xfrm>
            <a:prstGeom prst="rect">
              <a:avLst/>
            </a:prstGeom>
          </p:spPr>
          <p:txBody>
            <a:bodyPr wrap="none">
              <a:spAutoFit/>
            </a:bodyPr>
            <a:lstStyle/>
            <a:p>
              <a:r>
                <a:rPr lang="zh-CN" sz="1800" b="1" i="0" strike="noStrike" spc="0">
                  <a:solidFill>
                    <a:srgbClr val="004723"/>
                  </a:solidFill>
                  <a:latin typeface="微软雅黑" panose="020B0503020204020204" pitchFamily="34" charset="-122"/>
                  <a:ea typeface="微软雅黑" panose="020B0503020204020204" pitchFamily="34" charset="-122"/>
                </a:rPr>
                <a:t>Row LSTM</a:t>
              </a:r>
            </a:p>
          </p:txBody>
        </p:sp>
        <p:sp>
          <p:nvSpPr>
            <p:cNvPr id="24" name="矩形 40"/>
            <p:cNvSpPr/>
            <p:nvPr/>
          </p:nvSpPr>
          <p:spPr>
            <a:xfrm>
              <a:off x="5710619" y="5383774"/>
              <a:ext cx="6096000" cy="553557"/>
            </a:xfrm>
            <a:prstGeom prst="rect">
              <a:avLst/>
            </a:prstGeom>
          </p:spPr>
          <p:txBody>
            <a:bodyPr>
              <a:spAutoFit/>
            </a:bodyPr>
            <a:lstStyle/>
            <a:p>
              <a:r>
                <a:rPr>
                  <a:latin typeface="微软雅黑" panose="020B0503020204020204" pitchFamily="34" charset="-122"/>
                  <a:ea typeface="微软雅黑" panose="020B0503020204020204" pitchFamily="34" charset="-122"/>
                </a:rPr>
                <a:t>这种模型结构能捕捉到更多邻近像素的信息，该模型对 LSTM 的输出进行行卷积，且三个门也由卷积产生。</a:t>
              </a:r>
            </a:p>
          </p:txBody>
        </p:sp>
      </p:grpSp>
      <p:sp>
        <p:nvSpPr>
          <p:cNvPr id="25" name="矩形 42"/>
          <p:cNvSpPr/>
          <p:nvPr/>
        </p:nvSpPr>
        <p:spPr>
          <a:xfrm>
            <a:off x="3006015" y="5682086"/>
            <a:ext cx="2238113" cy="369332"/>
          </a:xfrm>
          <a:prstGeom prst="rect">
            <a:avLst/>
          </a:prstGeom>
        </p:spPr>
        <p:txBody>
          <a:bodyPr wrap="none">
            <a:spAutoFit/>
          </a:bodyPr>
          <a:lstStyle/>
          <a:p>
            <a:r>
              <a:rPr lang="zh-CN" sz="1800" b="1" i="0" strike="noStrike" spc="0">
                <a:solidFill>
                  <a:srgbClr val="004723"/>
                </a:solidFill>
                <a:latin typeface="微软雅黑" panose="020B0503020204020204" pitchFamily="34" charset="-122"/>
                <a:ea typeface="微软雅黑" panose="020B0503020204020204" pitchFamily="34" charset="-122"/>
              </a:rPr>
              <a:t>Diagonal BiLSTM </a:t>
            </a:r>
          </a:p>
        </p:txBody>
      </p:sp>
      <p:sp>
        <p:nvSpPr>
          <p:cNvPr id="26" name="矩形 40"/>
          <p:cNvSpPr/>
          <p:nvPr/>
        </p:nvSpPr>
        <p:spPr>
          <a:xfrm>
            <a:off x="2904850" y="6107302"/>
            <a:ext cx="6577480" cy="646331"/>
          </a:xfrm>
          <a:prstGeom prst="rect">
            <a:avLst/>
          </a:prstGeom>
        </p:spPr>
        <p:txBody>
          <a:bodyPr>
            <a:spAutoFit/>
          </a:bodyPr>
          <a:lstStyle/>
          <a:p>
            <a:r>
              <a:rPr dirty="0" err="1">
                <a:latin typeface="微软雅黑" panose="020B0503020204020204" pitchFamily="34" charset="-122"/>
                <a:ea typeface="微软雅黑" panose="020B0503020204020204" pitchFamily="34" charset="-122"/>
              </a:rPr>
              <a:t>该模型通过重新构造像素位置的方法使</a:t>
            </a:r>
            <a:r>
              <a:rPr dirty="0">
                <a:latin typeface="微软雅黑" panose="020B0503020204020204" pitchFamily="34" charset="-122"/>
                <a:ea typeface="微软雅黑" panose="020B0503020204020204" pitchFamily="34" charset="-122"/>
              </a:rPr>
              <a:t> LSTM </a:t>
            </a:r>
            <a:r>
              <a:rPr dirty="0" err="1">
                <a:latin typeface="微软雅黑" panose="020B0503020204020204" pitchFamily="34" charset="-122"/>
                <a:ea typeface="微软雅黑" panose="020B0503020204020204" pitchFamily="34" charset="-122"/>
              </a:rPr>
              <a:t>的输入不存在遗漏像素，即双向长短时记忆网络</a:t>
            </a:r>
            <a:r>
              <a:rPr dirty="0">
                <a:latin typeface="微软雅黑" panose="020B0503020204020204" pitchFamily="34" charset="-122"/>
                <a:ea typeface="微软雅黑" panose="020B0503020204020204" pitchFamily="34" charset="-122"/>
              </a:rPr>
              <a:t> </a:t>
            </a:r>
            <a:r>
              <a:rPr dirty="0" err="1">
                <a:latin typeface="微软雅黑" panose="020B0503020204020204" pitchFamily="34" charset="-122"/>
                <a:ea typeface="微软雅黑" panose="020B0503020204020204" pitchFamily="34" charset="-122"/>
              </a:rPr>
              <a:t>BiLSTM</a:t>
            </a:r>
            <a:r>
              <a:rPr dirty="0">
                <a:latin typeface="微软雅黑" panose="020B0503020204020204" pitchFamily="34" charset="-122"/>
                <a:ea typeface="微软雅黑" panose="020B0503020204020204" pitchFamily="34" charset="-122"/>
              </a:rPr>
              <a:t>。</a:t>
            </a:r>
          </a:p>
        </p:txBody>
      </p:sp>
      <p:sp>
        <p:nvSpPr>
          <p:cNvPr id="27" name="矩形 26">
            <a:extLst>
              <a:ext uri="{FF2B5EF4-FFF2-40B4-BE49-F238E27FC236}">
                <a16:creationId xmlns:a16="http://schemas.microsoft.com/office/drawing/2014/main" id="{F61E3B51-7545-41BC-A84C-492626CF32F2}"/>
              </a:ext>
            </a:extLst>
          </p:cNvPr>
          <p:cNvSpPr/>
          <p:nvPr/>
        </p:nvSpPr>
        <p:spPr>
          <a:xfrm>
            <a:off x="4933648"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28" name="TextBox 6">
            <a:extLst>
              <a:ext uri="{FF2B5EF4-FFF2-40B4-BE49-F238E27FC236}">
                <a16:creationId xmlns:a16="http://schemas.microsoft.com/office/drawing/2014/main" id="{E5541C97-7793-4499-837F-5F5E284EF9A3}"/>
              </a:ext>
            </a:extLst>
          </p:cNvPr>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buNone/>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9" name="TextBox 7">
            <a:extLst>
              <a:ext uri="{FF2B5EF4-FFF2-40B4-BE49-F238E27FC236}">
                <a16:creationId xmlns:a16="http://schemas.microsoft.com/office/drawing/2014/main" id="{36E9FFDD-9478-4E3F-AAE6-0372152345B8}"/>
              </a:ext>
            </a:extLst>
          </p:cNvPr>
          <p:cNvSpPr txBox="1"/>
          <p:nvPr/>
        </p:nvSpPr>
        <p:spPr>
          <a:xfrm>
            <a:off x="5076749" y="215904"/>
            <a:ext cx="1441546"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cxnSp>
        <p:nvCxnSpPr>
          <p:cNvPr id="30" name="直接连接符 29">
            <a:extLst>
              <a:ext uri="{FF2B5EF4-FFF2-40B4-BE49-F238E27FC236}">
                <a16:creationId xmlns:a16="http://schemas.microsoft.com/office/drawing/2014/main" id="{C4FD7C2F-F0EA-40D6-9061-E25A8A56DCA2}"/>
              </a:ext>
            </a:extLst>
          </p:cNvPr>
          <p:cNvCxnSpPr/>
          <p:nvPr/>
        </p:nvCxnSpPr>
        <p:spPr>
          <a:xfrm>
            <a:off x="6599649" y="285092"/>
            <a:ext cx="0" cy="245816"/>
          </a:xfrm>
          <a:prstGeom prst="line">
            <a:avLst/>
          </a:prstGeom>
          <a:ln w="6350">
            <a:solidFill>
              <a:schemeClr val="bg1">
                <a:lumMod val="75000"/>
              </a:schemeClr>
            </a:solidFill>
            <a:prstDash val="solid"/>
            <a:miter/>
          </a:ln>
        </p:spPr>
      </p:cxnSp>
      <p:cxnSp>
        <p:nvCxnSpPr>
          <p:cNvPr id="31" name="直接连接符 30">
            <a:extLst>
              <a:ext uri="{FF2B5EF4-FFF2-40B4-BE49-F238E27FC236}">
                <a16:creationId xmlns:a16="http://schemas.microsoft.com/office/drawing/2014/main" id="{CCA61E5B-7662-4281-824F-3B380C30B145}"/>
              </a:ext>
            </a:extLst>
          </p:cNvPr>
          <p:cNvCxnSpPr/>
          <p:nvPr/>
        </p:nvCxnSpPr>
        <p:spPr>
          <a:xfrm>
            <a:off x="3231850" y="285092"/>
            <a:ext cx="0" cy="245816"/>
          </a:xfrm>
          <a:prstGeom prst="line">
            <a:avLst/>
          </a:prstGeom>
          <a:ln w="6350">
            <a:solidFill>
              <a:schemeClr val="bg1">
                <a:lumMod val="75000"/>
              </a:schemeClr>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4"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5"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6"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7"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小组新见解</a:t>
            </a:r>
          </a:p>
        </p:txBody>
      </p:sp>
      <p:sp>
        <p:nvSpPr>
          <p:cNvPr id="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1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1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12"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13" name="TextBox 6"/>
          <p:cNvSpPr txBox="1"/>
          <p:nvPr/>
        </p:nvSpPr>
        <p:spPr>
          <a:xfrm>
            <a:off x="681559" y="1108968"/>
            <a:ext cx="1888386" cy="381000"/>
          </a:xfrm>
          <a:prstGeom prst="rect">
            <a:avLst/>
          </a:prstGeom>
          <a:noFill/>
        </p:spPr>
        <p:txBody>
          <a:bodyPr wrap="square" lIns="0" tIns="48000" rIns="0" bIns="48000">
            <a:spAutoFit/>
          </a:bodyPr>
          <a:lstStyle/>
          <a:p>
            <a:pPr algn="ctr"/>
            <a:r>
              <a:rPr lang="en-US" sz="1865" b="1" dirty="0">
                <a:solidFill>
                  <a:srgbClr val="595959"/>
                </a:solidFill>
                <a:latin typeface="微软雅黑" panose="020B0503020204020204" pitchFamily="34" charset="-122"/>
                <a:ea typeface="微软雅黑" panose="020B0503020204020204" pitchFamily="34" charset="-122"/>
              </a:rPr>
              <a:t>2.4 </a:t>
            </a:r>
            <a:r>
              <a:rPr lang="en-US" sz="1865" b="1" i="0" strike="noStrike" spc="0" dirty="0" err="1">
                <a:solidFill>
                  <a:srgbClr val="595959"/>
                </a:solidFill>
                <a:latin typeface="微软雅黑" panose="020B0503020204020204" pitchFamily="34" charset="-122"/>
                <a:ea typeface="微软雅黑" panose="020B0503020204020204" pitchFamily="34" charset="-122"/>
              </a:rPr>
              <a:t>NÜWA算法</a:t>
            </a:r>
            <a:endParaRPr lang="en-US" sz="1865" b="1" i="0" strike="noStrike" spc="0" dirty="0">
              <a:solidFill>
                <a:srgbClr val="595959"/>
              </a:solidFill>
              <a:latin typeface="微软雅黑" panose="020B0503020204020204" pitchFamily="34" charset="-122"/>
              <a:ea typeface="微软雅黑" panose="020B0503020204020204" pitchFamily="34" charset="-122"/>
            </a:endParaRPr>
          </a:p>
        </p:txBody>
      </p:sp>
      <p:cxnSp>
        <p:nvCxnSpPr>
          <p:cNvPr id="14"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15"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16" name="图片 31"/>
          <p:cNvPicPr>
            <a:picLocks noChangeAspect="1"/>
          </p:cNvPicPr>
          <p:nvPr/>
        </p:nvPicPr>
        <p:blipFill>
          <a:blip r:embed="rId2"/>
          <a:stretch/>
        </p:blipFill>
        <p:spPr>
          <a:xfrm>
            <a:off x="373910" y="-274792"/>
            <a:ext cx="2508327" cy="1146352"/>
          </a:xfrm>
          <a:prstGeom prst="rect">
            <a:avLst/>
          </a:prstGeom>
        </p:spPr>
      </p:pic>
      <p:pic>
        <p:nvPicPr>
          <p:cNvPr id="17" name="图片 16"/>
          <p:cNvPicPr/>
          <p:nvPr/>
        </p:nvPicPr>
        <p:blipFill>
          <a:blip r:embed="rId3"/>
          <a:stretch/>
        </p:blipFill>
        <p:spPr>
          <a:xfrm>
            <a:off x="2723105" y="2113069"/>
            <a:ext cx="8803046" cy="3429000"/>
          </a:xfrm>
          <a:prstGeom prst="rect">
            <a:avLst/>
          </a:prstGeom>
        </p:spPr>
      </p:pic>
      <p:sp>
        <p:nvSpPr>
          <p:cNvPr id="18" name="文本框 17"/>
          <p:cNvSpPr txBox="1"/>
          <p:nvPr/>
        </p:nvSpPr>
        <p:spPr>
          <a:xfrm>
            <a:off x="425752" y="1989244"/>
            <a:ext cx="1931831" cy="3956050"/>
          </a:xfrm>
          <a:prstGeom prst="rect">
            <a:avLst/>
          </a:prstGeom>
          <a:ln w="12700">
            <a:prstDash val="solid"/>
          </a:ln>
        </p:spPr>
        <p:txBody>
          <a:bodyPr>
            <a:spAutoFit/>
          </a:bodyPr>
          <a:lstStyle/>
          <a:p>
            <a:r>
              <a:rPr lang="zh-CN" sz="1800" b="1">
                <a:solidFill>
                  <a:srgbClr val="000000"/>
                </a:solidFill>
                <a:latin typeface="微软雅黑" panose="020B0503020204020204" pitchFamily="34" charset="-122"/>
                <a:ea typeface="微软雅黑" panose="020B0503020204020204" pitchFamily="34" charset="-122"/>
              </a:rPr>
              <a:t>NÜWA</a:t>
            </a:r>
            <a:r>
              <a:rPr>
                <a:latin typeface="微软雅黑" panose="020B0503020204020204" pitchFamily="34" charset="-122"/>
                <a:ea typeface="微软雅黑" panose="020B0503020204020204" pitchFamily="34" charset="-122"/>
              </a:rPr>
              <a:t>包含一个支持不同条件的自适应编码器和一个受益于图像和视频数据的预训练解码器。</a:t>
            </a:r>
          </a:p>
          <a:p>
            <a:endParaRPr>
              <a:latin typeface="微软雅黑" panose="020B0503020204020204" pitchFamily="34" charset="-122"/>
              <a:ea typeface="微软雅黑" panose="020B0503020204020204" pitchFamily="34" charset="-122"/>
            </a:endParaRPr>
          </a:p>
          <a:p>
            <a:r>
              <a:rPr>
                <a:latin typeface="微软雅黑" panose="020B0503020204020204" pitchFamily="34" charset="-122"/>
                <a:ea typeface="微软雅黑" panose="020B0503020204020204" pitchFamily="34" charset="-122"/>
              </a:rPr>
              <a:t>对于图像完成、视频预测、图像处理和视频处理任务，输入的部分图像或视频都能直接输入到解码器中。</a:t>
            </a:r>
          </a:p>
        </p:txBody>
      </p:sp>
      <p:sp>
        <p:nvSpPr>
          <p:cNvPr id="19" name="TextBox 6"/>
          <p:cNvSpPr txBox="1"/>
          <p:nvPr/>
        </p:nvSpPr>
        <p:spPr>
          <a:xfrm>
            <a:off x="833959" y="1528840"/>
            <a:ext cx="2200678" cy="381000"/>
          </a:xfrm>
          <a:prstGeom prst="rect">
            <a:avLst/>
          </a:prstGeom>
          <a:noFill/>
        </p:spPr>
        <p:txBody>
          <a:bodyPr wrap="square" lIns="0" tIns="48000" rIns="0" bIns="48000">
            <a:spAutoFit/>
          </a:bodyPr>
          <a:lstStyle/>
          <a:p>
            <a:pPr algn="ctr"/>
            <a:r>
              <a:rPr lang="en-US" sz="1865" b="1" dirty="0">
                <a:solidFill>
                  <a:srgbClr val="595959"/>
                </a:solidFill>
                <a:latin typeface="微软雅黑" panose="020B0503020204020204" pitchFamily="34" charset="-122"/>
                <a:ea typeface="微软雅黑" panose="020B0503020204020204" pitchFamily="34" charset="-122"/>
              </a:rPr>
              <a:t>2.4.1 </a:t>
            </a:r>
            <a:r>
              <a:rPr lang="en-US" sz="1865" b="1" i="0" strike="noStrike" spc="0" dirty="0" err="1">
                <a:solidFill>
                  <a:srgbClr val="595959"/>
                </a:solidFill>
                <a:latin typeface="微软雅黑" panose="020B0503020204020204" pitchFamily="34" charset="-122"/>
                <a:ea typeface="微软雅黑" panose="020B0503020204020204" pitchFamily="34" charset="-122"/>
              </a:rPr>
              <a:t>NÜWA概述</a:t>
            </a:r>
            <a:endParaRPr lang="en-US" sz="1865" b="1" i="0" strike="noStrike" spc="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4933648" y="64"/>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7" name="TextBox 7"/>
          <p:cNvSpPr txBox="1"/>
          <p:nvPr/>
        </p:nvSpPr>
        <p:spPr>
          <a:xfrm>
            <a:off x="5068742" y="215904"/>
            <a:ext cx="145995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2.4.2 </a:t>
            </a:r>
            <a:r>
              <a:rPr lang="zh-CN" sz="1865" b="1" dirty="0">
                <a:solidFill>
                  <a:srgbClr val="595959"/>
                </a:solidFill>
                <a:latin typeface="微软雅黑" panose="020B0503020204020204" pitchFamily="34" charset="-122"/>
                <a:ea typeface="微软雅黑" panose="020B0503020204020204" pitchFamily="34" charset="-122"/>
              </a:rPr>
              <a:t>关键技术</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sp>
        <p:nvSpPr>
          <p:cNvPr id="80" name="文本框 115"/>
          <p:cNvSpPr txBox="1"/>
          <p:nvPr/>
        </p:nvSpPr>
        <p:spPr>
          <a:xfrm>
            <a:off x="681559" y="1749560"/>
            <a:ext cx="9063600" cy="1212850"/>
          </a:xfrm>
          <a:prstGeom prst="rect">
            <a:avLst/>
          </a:prstGeom>
          <a:noFill/>
        </p:spPr>
        <p:txBody>
          <a:bodyPr wrap="square" lIns="115203" tIns="57601" rIns="115203" bIns="57601">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310896" lvl="0" indent="-310896" algn="l">
              <a:lnSpc>
                <a:spcPct val="150000"/>
              </a:lnSpc>
              <a:buFont typeface="Wingdings" charset="0"/>
              <a:buChar char="l"/>
            </a:pPr>
            <a:r>
              <a:rPr lang="zh-CN" sz="1600" b="1">
                <a:solidFill>
                  <a:srgbClr val="595959"/>
                </a:solidFill>
                <a:latin typeface="微软雅黑" panose="020B0503020204020204" pitchFamily="34" charset="-122"/>
                <a:ea typeface="微软雅黑" panose="020B0503020204020204" pitchFamily="34" charset="-122"/>
              </a:rPr>
              <a:t>3D Data Representation</a:t>
            </a:r>
          </a:p>
          <a:p>
            <a:pPr>
              <a:lnSpc>
                <a:spcPct val="150000"/>
              </a:lnSpc>
            </a:pPr>
            <a:r>
              <a:rPr lang="zh-CN" sz="1600">
                <a:solidFill>
                  <a:srgbClr val="595959"/>
                </a:solidFill>
                <a:latin typeface="微软雅黑" panose="020B0503020204020204" pitchFamily="34" charset="-122"/>
                <a:ea typeface="微软雅黑" panose="020B0503020204020204" pitchFamily="34" charset="-122"/>
              </a:rPr>
              <a:t>用                        统一表示文本、图像、视频和素描数据。 其中h和w分别表示height和weight，s表示时间轴上token的数量，d表示每个token的维度。</a:t>
            </a:r>
          </a:p>
        </p:txBody>
      </p:sp>
      <p:pic>
        <p:nvPicPr>
          <p:cNvPr id="37" name="图片 36"/>
          <p:cNvPicPr>
            <a:picLocks noChangeAspect="1"/>
          </p:cNvPicPr>
          <p:nvPr/>
        </p:nvPicPr>
        <p:blipFill>
          <a:blip r:embed="rId3"/>
          <a:stretch/>
        </p:blipFill>
        <p:spPr>
          <a:xfrm>
            <a:off x="373910" y="-274792"/>
            <a:ext cx="2508327" cy="1146352"/>
          </a:xfrm>
          <a:prstGeom prst="rect">
            <a:avLst/>
          </a:prstGeom>
        </p:spPr>
      </p:pic>
      <p:pic>
        <p:nvPicPr>
          <p:cNvPr id="81" name="图形 80"/>
          <p:cNvPicPr/>
          <p:nvPr/>
        </p:nvPicPr>
        <p:blipFill>
          <a:blip r:embed="rId4">
            <a:extLst>
              <a:ext uri="{96DAC541-7B7A-43D3-8B79-37D633B846F1}">
                <asvg:svgBlip xmlns:asvg="http://schemas.microsoft.com/office/drawing/2016/SVG/main" r:embed="rId5"/>
              </a:ext>
            </a:extLst>
          </a:blip>
          <a:stretch/>
        </p:blipFill>
        <p:spPr>
          <a:xfrm>
            <a:off x="1018322" y="2263670"/>
            <a:ext cx="1397000" cy="215900"/>
          </a:xfrm>
          <a:prstGeom prst="rect">
            <a:avLst/>
          </a:prstGeom>
        </p:spPr>
      </p:pic>
      <p:sp>
        <p:nvSpPr>
          <p:cNvPr id="82" name="学论网-专注原创-www.xuelun.me"/>
          <p:cNvSpPr/>
          <p:nvPr/>
        </p:nvSpPr>
        <p:spPr>
          <a:xfrm>
            <a:off x="681559" y="3109788"/>
            <a:ext cx="1696782" cy="489771"/>
          </a:xfrm>
          <a:prstGeom prst="rect">
            <a:avLst/>
          </a:prstGeom>
          <a:solidFill>
            <a:schemeClr val="accent1"/>
          </a:solidFill>
          <a:ln>
            <a:noFill/>
          </a:ln>
        </p:spPr>
        <p:txBody>
          <a:bodyPr vert="horz" wrap="square" lIns="91440" tIns="45720" rIns="91440" bIns="45720" numCol="1" spcCol="0" anchor="ctr" anchorCtr="0"/>
          <a:lstStyle/>
          <a:p>
            <a:pPr algn="ctr"/>
            <a:r>
              <a:rPr lang="en-US" sz="2400">
                <a:solidFill>
                  <a:srgbClr val="FFFFFF"/>
                </a:solidFill>
                <a:latin typeface="微软雅黑" panose="020B0503020204020204" pitchFamily="34" charset="-122"/>
                <a:ea typeface="微软雅黑" panose="020B0503020204020204" pitchFamily="34" charset="-122"/>
              </a:rPr>
              <a:t>Texts</a:t>
            </a:r>
          </a:p>
        </p:txBody>
      </p:sp>
      <p:sp>
        <p:nvSpPr>
          <p:cNvPr id="83" name="学论网-专注原创-www.xuelun.me"/>
          <p:cNvSpPr/>
          <p:nvPr/>
        </p:nvSpPr>
        <p:spPr>
          <a:xfrm>
            <a:off x="681559" y="3928245"/>
            <a:ext cx="1696782" cy="489771"/>
          </a:xfrm>
          <a:prstGeom prst="rect">
            <a:avLst/>
          </a:prstGeom>
          <a:solidFill>
            <a:schemeClr val="accent1"/>
          </a:solidFill>
          <a:ln>
            <a:noFill/>
          </a:ln>
        </p:spPr>
        <p:txBody>
          <a:bodyPr vert="horz" wrap="square" lIns="91440" tIns="45720" rIns="91440" bIns="45720" numCol="1" spcCol="0" anchor="ctr" anchorCtr="0"/>
          <a:lstStyle/>
          <a:p>
            <a:pPr algn="ctr"/>
            <a:r>
              <a:rPr lang="en-US" sz="2400">
                <a:solidFill>
                  <a:srgbClr val="FFFFFF"/>
                </a:solidFill>
                <a:latin typeface="微软雅黑" panose="020B0503020204020204" pitchFamily="34" charset="-122"/>
                <a:ea typeface="微软雅黑" panose="020B0503020204020204" pitchFamily="34" charset="-122"/>
              </a:rPr>
              <a:t>Images</a:t>
            </a:r>
          </a:p>
        </p:txBody>
      </p:sp>
      <p:sp>
        <p:nvSpPr>
          <p:cNvPr id="84" name="学论网-专注原创-www.xuelun.me"/>
          <p:cNvSpPr/>
          <p:nvPr/>
        </p:nvSpPr>
        <p:spPr>
          <a:xfrm>
            <a:off x="681559" y="4812016"/>
            <a:ext cx="1696782" cy="489771"/>
          </a:xfrm>
          <a:prstGeom prst="rect">
            <a:avLst/>
          </a:prstGeom>
          <a:solidFill>
            <a:schemeClr val="accent1"/>
          </a:solidFill>
          <a:ln>
            <a:noFill/>
          </a:ln>
        </p:spPr>
        <p:txBody>
          <a:bodyPr vert="horz" wrap="square" lIns="91440" tIns="45720" rIns="91440" bIns="45720" numCol="1" spcCol="0" anchor="ctr" anchorCtr="0"/>
          <a:lstStyle/>
          <a:p>
            <a:pPr algn="ctr"/>
            <a:r>
              <a:rPr lang="en-US" sz="2400">
                <a:solidFill>
                  <a:srgbClr val="FFFFFF"/>
                </a:solidFill>
                <a:latin typeface="微软雅黑" panose="020B0503020204020204" pitchFamily="34" charset="-122"/>
                <a:ea typeface="微软雅黑" panose="020B0503020204020204" pitchFamily="34" charset="-122"/>
              </a:rPr>
              <a:t>Videos</a:t>
            </a:r>
          </a:p>
        </p:txBody>
      </p:sp>
      <p:sp>
        <p:nvSpPr>
          <p:cNvPr id="85" name="学论网-专注原创-www.xuelun.me"/>
          <p:cNvSpPr/>
          <p:nvPr/>
        </p:nvSpPr>
        <p:spPr>
          <a:xfrm>
            <a:off x="681559" y="5669662"/>
            <a:ext cx="1696782" cy="489771"/>
          </a:xfrm>
          <a:prstGeom prst="rect">
            <a:avLst/>
          </a:prstGeom>
          <a:solidFill>
            <a:schemeClr val="accent1"/>
          </a:solidFill>
          <a:ln>
            <a:noFill/>
          </a:ln>
        </p:spPr>
        <p:txBody>
          <a:bodyPr vert="horz" wrap="square" lIns="91440" tIns="45720" rIns="91440" bIns="45720" numCol="1" spcCol="0" anchor="ctr" anchorCtr="0"/>
          <a:lstStyle/>
          <a:p>
            <a:pPr algn="ctr"/>
            <a:r>
              <a:rPr lang="en-US" sz="2400">
                <a:solidFill>
                  <a:srgbClr val="FFFFFF"/>
                </a:solidFill>
                <a:latin typeface="微软雅黑" panose="020B0503020204020204" pitchFamily="34" charset="-122"/>
                <a:ea typeface="微软雅黑" panose="020B0503020204020204" pitchFamily="34" charset="-122"/>
              </a:rPr>
              <a:t>Sketches</a:t>
            </a:r>
          </a:p>
        </p:txBody>
      </p:sp>
      <p:sp>
        <p:nvSpPr>
          <p:cNvPr id="86" name="文本框 85"/>
          <p:cNvSpPr txBox="1"/>
          <p:nvPr/>
        </p:nvSpPr>
        <p:spPr>
          <a:xfrm>
            <a:off x="2478505" y="3037173"/>
            <a:ext cx="9210766" cy="646331"/>
          </a:xfrm>
          <a:prstGeom prst="rect">
            <a:avLst/>
          </a:prstGeom>
          <a:ln w="6350">
            <a:prstDash val="solid"/>
          </a:ln>
        </p:spPr>
        <p:txBody>
          <a:bodyPr>
            <a:spAutoFit/>
          </a:bodyPr>
          <a:lstStyle/>
          <a:p>
            <a:r>
              <a:rPr>
                <a:latin typeface="微软雅黑" panose="020B0503020204020204" pitchFamily="34" charset="-122"/>
                <a:ea typeface="微软雅黑" panose="020B0503020204020204" pitchFamily="34" charset="-122"/>
              </a:rPr>
              <a:t>仿照transformer编码，用小写字节对编码(BPE)的方法将文本用                表示，其中占位符1是为了表示它不具空间维度。</a:t>
            </a:r>
          </a:p>
        </p:txBody>
      </p:sp>
      <p:pic>
        <p:nvPicPr>
          <p:cNvPr id="87" name="图形 86"/>
          <p:cNvPicPr/>
          <p:nvPr/>
        </p:nvPicPr>
        <p:blipFill>
          <a:blip r:embed="rId6">
            <a:alphaModFix/>
            <a:extLst>
              <a:ext uri="{96DAC541-7B7A-43D3-8B79-37D633B846F1}">
                <asvg:svgBlip xmlns:asvg="http://schemas.microsoft.com/office/drawing/2016/SVG/main" r:embed="rId7"/>
              </a:ext>
            </a:extLst>
          </a:blip>
          <a:srcRect/>
          <a:stretch/>
        </p:blipFill>
        <p:spPr>
          <a:xfrm>
            <a:off x="9059733" y="3072851"/>
            <a:ext cx="876300" cy="254000"/>
          </a:xfrm>
          <a:prstGeom prst="rect">
            <a:avLst/>
          </a:prstGeom>
        </p:spPr>
      </p:pic>
      <p:sp>
        <p:nvSpPr>
          <p:cNvPr id="88" name="文本框 87"/>
          <p:cNvSpPr txBox="1"/>
          <p:nvPr/>
        </p:nvSpPr>
        <p:spPr>
          <a:xfrm>
            <a:off x="2485202" y="3855630"/>
            <a:ext cx="9093200" cy="646331"/>
          </a:xfrm>
          <a:prstGeom prst="rect">
            <a:avLst/>
          </a:prstGeom>
          <a:ln w="12700">
            <a:prstDash val="solid"/>
          </a:ln>
        </p:spPr>
        <p:txBody>
          <a:bodyPr>
            <a:spAutoFit/>
          </a:bodyPr>
          <a:lstStyle/>
          <a:p>
            <a:r>
              <a:rPr>
                <a:latin typeface="微软雅黑" panose="020B0503020204020204" pitchFamily="34" charset="-122"/>
                <a:ea typeface="微软雅黑" panose="020B0503020204020204" pitchFamily="34" charset="-122"/>
              </a:rPr>
              <a:t>通过输入图片，训练VQ-GAN，将最终得到的                            来表示图片，其中占位符1是为了表示它在时间轴上不具token。</a:t>
            </a:r>
          </a:p>
        </p:txBody>
      </p:sp>
      <p:pic>
        <p:nvPicPr>
          <p:cNvPr id="89" name="图形 88"/>
          <p:cNvPicPr/>
          <p:nvPr/>
        </p:nvPicPr>
        <p:blipFill>
          <a:blip r:embed="rId8">
            <a:extLst>
              <a:ext uri="{96DAC541-7B7A-43D3-8B79-37D633B846F1}">
                <asvg:svgBlip xmlns:asvg="http://schemas.microsoft.com/office/drawing/2016/SVG/main" r:embed="rId9"/>
              </a:ext>
            </a:extLst>
          </a:blip>
          <a:stretch/>
        </p:blipFill>
        <p:spPr>
          <a:xfrm>
            <a:off x="7224209" y="3906430"/>
            <a:ext cx="1612900" cy="254000"/>
          </a:xfrm>
          <a:prstGeom prst="rect">
            <a:avLst/>
          </a:prstGeom>
        </p:spPr>
      </p:pic>
      <p:sp>
        <p:nvSpPr>
          <p:cNvPr id="90" name="文本框 89"/>
          <p:cNvSpPr txBox="1"/>
          <p:nvPr/>
        </p:nvSpPr>
        <p:spPr>
          <a:xfrm>
            <a:off x="2529652" y="4739402"/>
            <a:ext cx="9029700" cy="646331"/>
          </a:xfrm>
          <a:prstGeom prst="rect">
            <a:avLst/>
          </a:prstGeom>
          <a:ln w="12700">
            <a:prstDash val="solid"/>
          </a:ln>
        </p:spPr>
        <p:txBody>
          <a:bodyPr>
            <a:spAutoFit/>
          </a:bodyPr>
          <a:lstStyle/>
          <a:p>
            <a:r>
              <a:rPr>
                <a:latin typeface="微软雅黑" panose="020B0503020204020204" pitchFamily="34" charset="-122"/>
                <a:ea typeface="微软雅黑" panose="020B0503020204020204" pitchFamily="34" charset="-122"/>
              </a:rPr>
              <a:t>视频可以看成是许多图片在时间轴上变化的数据，本文使用2D VQ-GAN编码视频的每一帧，将得到的结果                用来表示视频，其中s用来表示视频的帧数。</a:t>
            </a:r>
          </a:p>
        </p:txBody>
      </p:sp>
      <p:pic>
        <p:nvPicPr>
          <p:cNvPr id="91" name="图形 90"/>
          <p:cNvPicPr/>
          <p:nvPr/>
        </p:nvPicPr>
        <p:blipFill>
          <a:blip r:embed="rId10">
            <a:extLst>
              <a:ext uri="{96DAC541-7B7A-43D3-8B79-37D633B846F1}">
                <asvg:svgBlip xmlns:asvg="http://schemas.microsoft.com/office/drawing/2016/SVG/main" r:embed="rId11"/>
              </a:ext>
            </a:extLst>
          </a:blip>
          <a:stretch/>
        </p:blipFill>
        <p:spPr>
          <a:xfrm>
            <a:off x="4718949" y="5080583"/>
            <a:ext cx="944919" cy="254000"/>
          </a:xfrm>
          <a:prstGeom prst="rect">
            <a:avLst/>
          </a:prstGeom>
        </p:spPr>
      </p:pic>
      <p:sp>
        <p:nvSpPr>
          <p:cNvPr id="92" name="文本框 91"/>
          <p:cNvSpPr txBox="1"/>
          <p:nvPr/>
        </p:nvSpPr>
        <p:spPr>
          <a:xfrm>
            <a:off x="2529652" y="5597048"/>
            <a:ext cx="8985259" cy="646331"/>
          </a:xfrm>
          <a:prstGeom prst="rect">
            <a:avLst/>
          </a:prstGeom>
          <a:ln w="12700">
            <a:prstDash val="solid"/>
          </a:ln>
        </p:spPr>
        <p:txBody>
          <a:bodyPr>
            <a:spAutoFit/>
          </a:bodyPr>
          <a:lstStyle/>
          <a:p>
            <a:r>
              <a:rPr>
                <a:latin typeface="微软雅黑" panose="020B0503020204020204" pitchFamily="34" charset="-122"/>
                <a:ea typeface="微软雅黑" panose="020B0503020204020204" pitchFamily="34" charset="-122"/>
              </a:rPr>
              <a:t>素描可以看成是具有特殊通道的图片。用上述方法，可用                表示素描图片，用</a:t>
            </a:r>
          </a:p>
          <a:p>
            <a:r>
              <a:rPr>
                <a:latin typeface="微软雅黑" panose="020B0503020204020204" pitchFamily="34" charset="-122"/>
                <a:ea typeface="微软雅黑" panose="020B0503020204020204" pitchFamily="34" charset="-122"/>
              </a:rPr>
              <a:t>                表示素描视频。</a:t>
            </a:r>
          </a:p>
        </p:txBody>
      </p:sp>
      <p:pic>
        <p:nvPicPr>
          <p:cNvPr id="93" name="图形 92"/>
          <p:cNvPicPr/>
          <p:nvPr/>
        </p:nvPicPr>
        <p:blipFill>
          <a:blip r:embed="rId12">
            <a:extLst>
              <a:ext uri="{96DAC541-7B7A-43D3-8B79-37D633B846F1}">
                <asvg:svgBlip xmlns:asvg="http://schemas.microsoft.com/office/drawing/2016/SVG/main" r:embed="rId13"/>
              </a:ext>
            </a:extLst>
          </a:blip>
          <a:stretch/>
        </p:blipFill>
        <p:spPr>
          <a:xfrm>
            <a:off x="8363140" y="5659755"/>
            <a:ext cx="927100" cy="254000"/>
          </a:xfrm>
          <a:prstGeom prst="rect">
            <a:avLst/>
          </a:prstGeom>
        </p:spPr>
      </p:pic>
      <p:pic>
        <p:nvPicPr>
          <p:cNvPr id="94" name="图形 93"/>
          <p:cNvPicPr/>
          <p:nvPr/>
        </p:nvPicPr>
        <p:blipFill>
          <a:blip r:embed="rId10">
            <a:extLst>
              <a:ext uri="{96DAC541-7B7A-43D3-8B79-37D633B846F1}">
                <asvg:svgBlip xmlns:asvg="http://schemas.microsoft.com/office/drawing/2016/SVG/main" r:embed="rId11"/>
              </a:ext>
            </a:extLst>
          </a:blip>
          <a:stretch/>
        </p:blipFill>
        <p:spPr>
          <a:xfrm>
            <a:off x="2623131" y="5958998"/>
            <a:ext cx="944919" cy="254000"/>
          </a:xfrm>
          <a:prstGeom prst="rect">
            <a:avLst/>
          </a:prstGeom>
        </p:spPr>
      </p:pic>
      <p:sp>
        <p:nvSpPr>
          <p:cNvPr id="31" name="TextBox 9">
            <a:extLst>
              <a:ext uri="{FF2B5EF4-FFF2-40B4-BE49-F238E27FC236}">
                <a16:creationId xmlns:a16="http://schemas.microsoft.com/office/drawing/2014/main" id="{80FE15A3-9B7A-49A0-99A7-36D3BC1A1592}"/>
              </a:ext>
            </a:extLst>
          </p:cNvPr>
          <p:cNvSpPr txBox="1"/>
          <p:nvPr/>
        </p:nvSpPr>
        <p:spPr>
          <a:xfrm>
            <a:off x="6778549"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小组新见解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srcRect t="21604" b="37591"/>
          <a:stretch/>
        </p:blipFill>
        <p:spPr>
          <a:xfrm>
            <a:off x="-17299" y="0"/>
            <a:ext cx="12209296" cy="3736490"/>
          </a:xfrm>
          <a:prstGeom prst="rect">
            <a:avLst/>
          </a:prstGeom>
        </p:spPr>
      </p:pic>
      <p:sp>
        <p:nvSpPr>
          <p:cNvPr id="3" name="矩形 2"/>
          <p:cNvSpPr/>
          <p:nvPr/>
        </p:nvSpPr>
        <p:spPr>
          <a:xfrm rot="5400000">
            <a:off x="4227759" y="-4227756"/>
            <a:ext cx="3736490" cy="12192002"/>
          </a:xfrm>
          <a:prstGeom prst="rect">
            <a:avLst/>
          </a:prstGeom>
          <a:gradFill>
            <a:gsLst>
              <a:gs pos="0">
                <a:srgbClr val="014723"/>
              </a:gs>
              <a:gs pos="59000">
                <a:srgbClr val="014723">
                  <a:alpha val="40000"/>
                </a:srgbClr>
              </a:gs>
              <a:gs pos="100000">
                <a:srgbClr val="014723">
                  <a:alpha val="10000"/>
                </a:srgbClr>
              </a:gs>
            </a:gsLst>
            <a:lin ang="10800000" scaled="1"/>
          </a:gradFill>
          <a:ln>
            <a:noFill/>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5321300" y="3044202"/>
            <a:ext cx="1549400" cy="1378900"/>
            <a:chOff x="5127859" y="2518592"/>
            <a:chExt cx="1936282" cy="1723208"/>
          </a:xfrm>
        </p:grpSpPr>
        <p:sp>
          <p:nvSpPr>
            <p:cNvPr id="6" name="任意多边形 5"/>
            <p:cNvSpPr/>
            <p:nvPr/>
          </p:nvSpPr>
          <p:spPr>
            <a:xfrm>
              <a:off x="5127859" y="2518592"/>
              <a:ext cx="1936282" cy="1723208"/>
            </a:xfrm>
            <a:custGeom>
              <a:avLst/>
              <a:gdLst/>
              <a:ahLst/>
              <a:cxnLst/>
              <a:rect l="l" t="t" r="r" b="b"/>
              <a:pathLst>
                <a:path w="1936282" h="1723208">
                  <a:moveTo>
                    <a:pt x="568792" y="0"/>
                  </a:moveTo>
                  <a:lnTo>
                    <a:pt x="852545" y="0"/>
                  </a:lnTo>
                  <a:lnTo>
                    <a:pt x="1083737" y="0"/>
                  </a:lnTo>
                  <a:lnTo>
                    <a:pt x="1367490" y="0"/>
                  </a:lnTo>
                  <a:cubicBezTo>
                    <a:pt x="1422638" y="0"/>
                    <a:pt x="1491924" y="39614"/>
                    <a:pt x="1520205" y="87717"/>
                  </a:cubicBezTo>
                  <a:cubicBezTo>
                    <a:pt x="1916132" y="773887"/>
                    <a:pt x="1916132" y="773887"/>
                    <a:pt x="1916132" y="773887"/>
                  </a:cubicBezTo>
                  <a:cubicBezTo>
                    <a:pt x="1929565" y="797939"/>
                    <a:pt x="1936282" y="829771"/>
                    <a:pt x="1936282" y="861604"/>
                  </a:cubicBezTo>
                  <a:cubicBezTo>
                    <a:pt x="1936282" y="893437"/>
                    <a:pt x="1929565" y="925270"/>
                    <a:pt x="1916132" y="949320"/>
                  </a:cubicBezTo>
                  <a:cubicBezTo>
                    <a:pt x="1520205" y="1635491"/>
                    <a:pt x="1520205" y="1635491"/>
                    <a:pt x="1520205" y="1635491"/>
                  </a:cubicBezTo>
                  <a:cubicBezTo>
                    <a:pt x="1491924" y="1683595"/>
                    <a:pt x="1422638" y="1723208"/>
                    <a:pt x="1367490" y="1723208"/>
                  </a:cubicBezTo>
                  <a:cubicBezTo>
                    <a:pt x="1268508" y="1723208"/>
                    <a:pt x="1181899" y="1723208"/>
                    <a:pt x="1106116" y="1723208"/>
                  </a:cubicBezTo>
                  <a:lnTo>
                    <a:pt x="1083737" y="1723208"/>
                  </a:lnTo>
                  <a:lnTo>
                    <a:pt x="1026584" y="1723208"/>
                  </a:lnTo>
                  <a:lnTo>
                    <a:pt x="1000368" y="1723208"/>
                  </a:lnTo>
                  <a:lnTo>
                    <a:pt x="935914" y="1723208"/>
                  </a:lnTo>
                  <a:lnTo>
                    <a:pt x="909698" y="1723208"/>
                  </a:lnTo>
                  <a:lnTo>
                    <a:pt x="852545" y="1723208"/>
                  </a:lnTo>
                  <a:lnTo>
                    <a:pt x="830166" y="1723208"/>
                  </a:lnTo>
                  <a:cubicBezTo>
                    <a:pt x="754383" y="1723208"/>
                    <a:pt x="667774" y="1723208"/>
                    <a:pt x="568792" y="1723208"/>
                  </a:cubicBezTo>
                  <a:cubicBezTo>
                    <a:pt x="513644" y="1723208"/>
                    <a:pt x="444358" y="1683595"/>
                    <a:pt x="416077" y="1635491"/>
                  </a:cubicBezTo>
                  <a:cubicBezTo>
                    <a:pt x="416077" y="1635491"/>
                    <a:pt x="416077" y="1635491"/>
                    <a:pt x="20150" y="949320"/>
                  </a:cubicBezTo>
                  <a:cubicBezTo>
                    <a:pt x="6717" y="925270"/>
                    <a:pt x="0" y="893437"/>
                    <a:pt x="0" y="861604"/>
                  </a:cubicBezTo>
                  <a:cubicBezTo>
                    <a:pt x="0" y="829771"/>
                    <a:pt x="6717" y="797939"/>
                    <a:pt x="20150" y="773887"/>
                  </a:cubicBezTo>
                  <a:cubicBezTo>
                    <a:pt x="20150" y="773887"/>
                    <a:pt x="20150" y="773887"/>
                    <a:pt x="416077" y="87717"/>
                  </a:cubicBezTo>
                  <a:cubicBezTo>
                    <a:pt x="444358" y="39614"/>
                    <a:pt x="513644" y="0"/>
                    <a:pt x="568792" y="0"/>
                  </a:cubicBezTo>
                  <a:close/>
                </a:path>
              </a:pathLst>
            </a:custGeom>
            <a:solidFill>
              <a:schemeClr val="bg1"/>
            </a:solidFill>
            <a:ln>
              <a:noFill/>
            </a:ln>
            <a:effectLst>
              <a:outerShdw blurRad="63500" sx="102000" sy="102000" algn="ctr" rotWithShape="0">
                <a:srgbClr val="000000">
                  <a:alpha val="40000"/>
                </a:srgbClr>
              </a:outerShdw>
            </a:effectLst>
          </p:spPr>
          <p:txBody>
            <a:bodyPr wrap="square" anchor="ctr"/>
            <a:lstStyle/>
            <a:p>
              <a:pPr algn="ctr"/>
              <a:endParaRPr lang="zh-CN" sz="2590">
                <a:solidFill>
                  <a:schemeClr val="lt1"/>
                </a:solidFill>
                <a:latin typeface="微软雅黑" panose="020B0503020204020204" pitchFamily="34" charset="-122"/>
                <a:ea typeface="微软雅黑" panose="020B0503020204020204" pitchFamily="34" charset="-122"/>
              </a:endParaRPr>
            </a:p>
          </p:txBody>
        </p:sp>
        <p:sp>
          <p:nvSpPr>
            <p:cNvPr id="7" name="任意多边形 6"/>
            <p:cNvSpPr/>
            <p:nvPr/>
          </p:nvSpPr>
          <p:spPr>
            <a:xfrm>
              <a:off x="5257193" y="2633694"/>
              <a:ext cx="1677614" cy="1493004"/>
            </a:xfrm>
            <a:custGeom>
              <a:avLst/>
              <a:gdLst/>
              <a:ahLst/>
              <a:cxnLst/>
              <a:rect l="l" t="t" r="r" b="b"/>
              <a:pathLst>
                <a:path w="1677614" h="1493004">
                  <a:moveTo>
                    <a:pt x="492807" y="0"/>
                  </a:moveTo>
                  <a:lnTo>
                    <a:pt x="738653" y="0"/>
                  </a:lnTo>
                  <a:lnTo>
                    <a:pt x="938961" y="0"/>
                  </a:lnTo>
                  <a:lnTo>
                    <a:pt x="1184807" y="0"/>
                  </a:lnTo>
                  <a:cubicBezTo>
                    <a:pt x="1232588" y="0"/>
                    <a:pt x="1292618" y="34322"/>
                    <a:pt x="1317120" y="75999"/>
                  </a:cubicBezTo>
                  <a:cubicBezTo>
                    <a:pt x="1660156" y="670503"/>
                    <a:pt x="1660156" y="670503"/>
                    <a:pt x="1660156" y="670503"/>
                  </a:cubicBezTo>
                  <a:cubicBezTo>
                    <a:pt x="1671794" y="691342"/>
                    <a:pt x="1677614" y="718922"/>
                    <a:pt x="1677614" y="746502"/>
                  </a:cubicBezTo>
                  <a:cubicBezTo>
                    <a:pt x="1677614" y="774082"/>
                    <a:pt x="1671794" y="801663"/>
                    <a:pt x="1660156" y="822500"/>
                  </a:cubicBezTo>
                  <a:cubicBezTo>
                    <a:pt x="1317120" y="1417005"/>
                    <a:pt x="1317120" y="1417005"/>
                    <a:pt x="1317120" y="1417005"/>
                  </a:cubicBezTo>
                  <a:cubicBezTo>
                    <a:pt x="1292618" y="1458683"/>
                    <a:pt x="1232588" y="1493004"/>
                    <a:pt x="1184807" y="1493004"/>
                  </a:cubicBezTo>
                  <a:cubicBezTo>
                    <a:pt x="1099048" y="1493004"/>
                    <a:pt x="1024009" y="1493004"/>
                    <a:pt x="958350" y="1493004"/>
                  </a:cubicBezTo>
                  <a:lnTo>
                    <a:pt x="938961" y="1493004"/>
                  </a:lnTo>
                  <a:lnTo>
                    <a:pt x="889442" y="1493004"/>
                  </a:lnTo>
                  <a:lnTo>
                    <a:pt x="866728" y="1493004"/>
                  </a:lnTo>
                  <a:lnTo>
                    <a:pt x="810886" y="1493004"/>
                  </a:lnTo>
                  <a:lnTo>
                    <a:pt x="788172" y="1493004"/>
                  </a:lnTo>
                  <a:lnTo>
                    <a:pt x="738653" y="1493004"/>
                  </a:lnTo>
                  <a:lnTo>
                    <a:pt x="719264" y="1493004"/>
                  </a:lnTo>
                  <a:cubicBezTo>
                    <a:pt x="653605" y="1493004"/>
                    <a:pt x="578566" y="1493004"/>
                    <a:pt x="492807" y="1493004"/>
                  </a:cubicBezTo>
                  <a:cubicBezTo>
                    <a:pt x="445026" y="1493004"/>
                    <a:pt x="384996" y="1458683"/>
                    <a:pt x="360494" y="1417005"/>
                  </a:cubicBezTo>
                  <a:cubicBezTo>
                    <a:pt x="360494" y="1417005"/>
                    <a:pt x="360494" y="1417005"/>
                    <a:pt x="17458" y="822500"/>
                  </a:cubicBezTo>
                  <a:cubicBezTo>
                    <a:pt x="5820" y="801663"/>
                    <a:pt x="0" y="774082"/>
                    <a:pt x="0" y="746502"/>
                  </a:cubicBezTo>
                  <a:cubicBezTo>
                    <a:pt x="0" y="718922"/>
                    <a:pt x="5820" y="691342"/>
                    <a:pt x="17458" y="670503"/>
                  </a:cubicBezTo>
                  <a:cubicBezTo>
                    <a:pt x="17458" y="670503"/>
                    <a:pt x="17458" y="670503"/>
                    <a:pt x="360494" y="75999"/>
                  </a:cubicBezTo>
                  <a:cubicBezTo>
                    <a:pt x="384996" y="34322"/>
                    <a:pt x="445026" y="0"/>
                    <a:pt x="492807" y="0"/>
                  </a:cubicBezTo>
                  <a:close/>
                </a:path>
              </a:pathLst>
            </a:custGeom>
            <a:solidFill>
              <a:schemeClr val="accent2"/>
            </a:solidFill>
            <a:ln>
              <a:noFill/>
            </a:ln>
          </p:spPr>
          <p:txBody>
            <a:bodyPr wrap="square" anchor="ctr"/>
            <a:lstStyle/>
            <a:p>
              <a:pPr algn="ctr"/>
              <a:endParaRPr lang="zh-CN" sz="2590">
                <a:solidFill>
                  <a:schemeClr val="lt1"/>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5491220" y="3502820"/>
            <a:ext cx="1209562" cy="461665"/>
          </a:xfrm>
          <a:prstGeom prst="rect">
            <a:avLst/>
          </a:prstGeom>
          <a:noFill/>
        </p:spPr>
        <p:txBody>
          <a:bodyPr wrap="none">
            <a:spAutoFit/>
          </a:bodyPr>
          <a:lstStyle/>
          <a:p>
            <a:r>
              <a:rPr lang="en-US" sz="2400" dirty="0">
                <a:solidFill>
                  <a:schemeClr val="bg1"/>
                </a:solidFill>
                <a:latin typeface="微软雅黑" panose="020B0503020204020204" pitchFamily="34" charset="-122"/>
                <a:ea typeface="微软雅黑" panose="020B0503020204020204" pitchFamily="34" charset="-122"/>
              </a:rPr>
              <a:t>Part.01</a:t>
            </a:r>
          </a:p>
        </p:txBody>
      </p:sp>
      <p:sp>
        <p:nvSpPr>
          <p:cNvPr id="9" name="文本框 8"/>
          <p:cNvSpPr txBox="1"/>
          <p:nvPr/>
        </p:nvSpPr>
        <p:spPr>
          <a:xfrm>
            <a:off x="3327401" y="4789616"/>
            <a:ext cx="5537198" cy="707886"/>
          </a:xfrm>
          <a:prstGeom prst="rect">
            <a:avLst/>
          </a:prstGeom>
          <a:noFill/>
          <a:ln>
            <a:noFill/>
          </a:ln>
        </p:spPr>
        <p:txBody>
          <a:bodyPr wrap="square">
            <a:spAutoFit/>
          </a:bodyPr>
          <a:lstStyle/>
          <a:p>
            <a:pPr algn="ctr"/>
            <a:r>
              <a:rPr lang="zh-CN" sz="4000" b="1" spc="600" dirty="0">
                <a:solidFill>
                  <a:srgbClr val="004723"/>
                </a:solidFill>
                <a:latin typeface="微软雅黑" panose="020B0503020204020204" pitchFamily="34" charset="-122"/>
                <a:ea typeface="微软雅黑" panose="020B0503020204020204" pitchFamily="34" charset="-122"/>
              </a:rPr>
              <a:t>问题背景解读</a:t>
            </a:r>
          </a:p>
        </p:txBody>
      </p:sp>
      <p:pic>
        <p:nvPicPr>
          <p:cNvPr id="10" name="图片 9"/>
          <p:cNvPicPr>
            <a:picLocks noChangeAspect="1"/>
          </p:cNvPicPr>
          <p:nvPr/>
        </p:nvPicPr>
        <p:blipFill rotWithShape="1">
          <a:blip r:embed="rId4"/>
          <a:srcRect t="19562" b="3296"/>
          <a:stretch/>
        </p:blipFill>
        <p:spPr>
          <a:xfrm>
            <a:off x="2716059" y="661011"/>
            <a:ext cx="6759883" cy="2383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33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37805"/>
            <a:ext cx="2400000" cy="0"/>
          </a:xfrm>
          <a:prstGeom prst="line">
            <a:avLst/>
          </a:prstGeom>
          <a:ln w="6350">
            <a:solidFill>
              <a:schemeClr val="bg1">
                <a:lumMod val="75000"/>
              </a:schemeClr>
            </a:solidFill>
            <a:prstDash val="solid"/>
            <a:miter/>
          </a:ln>
        </p:spPr>
      </p:cxnSp>
      <p:sp>
        <p:nvSpPr>
          <p:cNvPr id="35" name="TextBox 6"/>
          <p:cNvSpPr txBox="1"/>
          <p:nvPr/>
        </p:nvSpPr>
        <p:spPr>
          <a:xfrm>
            <a:off x="681559" y="1117933"/>
            <a:ext cx="188838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2.4.2 </a:t>
            </a:r>
            <a:r>
              <a:rPr lang="zh-CN" sz="1865" b="1" dirty="0">
                <a:solidFill>
                  <a:srgbClr val="595959"/>
                </a:solidFill>
                <a:latin typeface="微软雅黑" panose="020B0503020204020204" pitchFamily="34" charset="-122"/>
                <a:ea typeface="微软雅黑" panose="020B0503020204020204" pitchFamily="34" charset="-122"/>
              </a:rPr>
              <a:t>关键技术</a:t>
            </a:r>
          </a:p>
        </p:txBody>
      </p:sp>
      <p:sp>
        <p:nvSpPr>
          <p:cNvPr id="80" name="文本框 115"/>
          <p:cNvSpPr txBox="1"/>
          <p:nvPr/>
        </p:nvSpPr>
        <p:spPr>
          <a:xfrm>
            <a:off x="681559" y="1758525"/>
            <a:ext cx="9063600" cy="442185"/>
          </a:xfrm>
          <a:prstGeom prst="rect">
            <a:avLst/>
          </a:prstGeom>
          <a:noFill/>
        </p:spPr>
        <p:txBody>
          <a:bodyPr wrap="square" lIns="115203" tIns="57601" rIns="115203" bIns="57601">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310896" lvl="0" indent="-310896" algn="l">
              <a:lnSpc>
                <a:spcPct val="150000"/>
              </a:lnSpc>
              <a:buFont typeface="Wingdings" charset="0"/>
              <a:buChar char="l"/>
            </a:pPr>
            <a:r>
              <a:rPr lang="zh-CN" sz="1600" b="1">
                <a:solidFill>
                  <a:srgbClr val="595959"/>
                </a:solidFill>
                <a:latin typeface="微软雅黑" panose="020B0503020204020204" pitchFamily="34" charset="-122"/>
                <a:ea typeface="微软雅黑" panose="020B0503020204020204" pitchFamily="34" charset="-122"/>
              </a:rPr>
              <a:t>3D Data Representation中的VQ-GAN</a:t>
            </a:r>
          </a:p>
        </p:txBody>
      </p:sp>
      <p:pic>
        <p:nvPicPr>
          <p:cNvPr id="81" name="图片 80"/>
          <p:cNvPicPr/>
          <p:nvPr/>
        </p:nvPicPr>
        <p:blipFill>
          <a:blip r:embed="rId3"/>
          <a:stretch/>
        </p:blipFill>
        <p:spPr>
          <a:xfrm>
            <a:off x="1190474" y="2378467"/>
            <a:ext cx="9152349" cy="3571058"/>
          </a:xfrm>
          <a:prstGeom prst="rect">
            <a:avLst/>
          </a:prstGeom>
        </p:spPr>
      </p:pic>
      <p:sp>
        <p:nvSpPr>
          <p:cNvPr id="18" name="矩形 4">
            <a:extLst>
              <a:ext uri="{FF2B5EF4-FFF2-40B4-BE49-F238E27FC236}">
                <a16:creationId xmlns:a16="http://schemas.microsoft.com/office/drawing/2014/main" id="{DC6C15A5-A405-4D6B-9BDB-F581158CA99A}"/>
              </a:ext>
            </a:extLst>
          </p:cNvPr>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C819D747-9089-4569-8758-5E855427192B}"/>
              </a:ext>
            </a:extLst>
          </p:cNvPr>
          <p:cNvSpPr/>
          <p:nvPr/>
        </p:nvSpPr>
        <p:spPr>
          <a:xfrm>
            <a:off x="4933648" y="64"/>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0" name="直接连接符 19">
            <a:extLst>
              <a:ext uri="{FF2B5EF4-FFF2-40B4-BE49-F238E27FC236}">
                <a16:creationId xmlns:a16="http://schemas.microsoft.com/office/drawing/2014/main" id="{B981ACC1-1180-4555-9295-4B8A6CFF7CD2}"/>
              </a:ext>
            </a:extLst>
          </p:cNvPr>
          <p:cNvCxnSpPr/>
          <p:nvPr/>
        </p:nvCxnSpPr>
        <p:spPr>
          <a:xfrm>
            <a:off x="10003249" y="285092"/>
            <a:ext cx="0" cy="245816"/>
          </a:xfrm>
          <a:prstGeom prst="line">
            <a:avLst/>
          </a:prstGeom>
          <a:ln w="6350">
            <a:solidFill>
              <a:schemeClr val="bg1">
                <a:lumMod val="75000"/>
              </a:schemeClr>
            </a:solidFill>
            <a:prstDash val="solid"/>
            <a:miter/>
          </a:ln>
        </p:spPr>
      </p:cxnSp>
      <p:sp>
        <p:nvSpPr>
          <p:cNvPr id="21" name="TextBox 6">
            <a:extLst>
              <a:ext uri="{FF2B5EF4-FFF2-40B4-BE49-F238E27FC236}">
                <a16:creationId xmlns:a16="http://schemas.microsoft.com/office/drawing/2014/main" id="{0E213333-0548-4CD0-934A-9034FEBCDC81}"/>
              </a:ext>
            </a:extLst>
          </p:cNvPr>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3" name="TextBox 7">
            <a:extLst>
              <a:ext uri="{FF2B5EF4-FFF2-40B4-BE49-F238E27FC236}">
                <a16:creationId xmlns:a16="http://schemas.microsoft.com/office/drawing/2014/main" id="{04A3DD15-3A4A-4BDC-B1EB-ECC8DBA4D8FA}"/>
              </a:ext>
            </a:extLst>
          </p:cNvPr>
          <p:cNvSpPr txBox="1"/>
          <p:nvPr/>
        </p:nvSpPr>
        <p:spPr>
          <a:xfrm>
            <a:off x="5068742" y="215904"/>
            <a:ext cx="145995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8" name="TextBox 10">
            <a:extLst>
              <a:ext uri="{FF2B5EF4-FFF2-40B4-BE49-F238E27FC236}">
                <a16:creationId xmlns:a16="http://schemas.microsoft.com/office/drawing/2014/main" id="{0768846A-0B08-4980-8D8E-F189B67C8E65}"/>
              </a:ext>
            </a:extLst>
          </p:cNvPr>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1" name="TextBox 11">
            <a:extLst>
              <a:ext uri="{FF2B5EF4-FFF2-40B4-BE49-F238E27FC236}">
                <a16:creationId xmlns:a16="http://schemas.microsoft.com/office/drawing/2014/main" id="{9E1A1162-E03F-426E-82DA-2DDA3178C85B}"/>
              </a:ext>
            </a:extLst>
          </p:cNvPr>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2" name="直接连接符 31">
            <a:extLst>
              <a:ext uri="{FF2B5EF4-FFF2-40B4-BE49-F238E27FC236}">
                <a16:creationId xmlns:a16="http://schemas.microsoft.com/office/drawing/2014/main" id="{F8B4F434-2932-4AC0-8851-C08D4AA4EF38}"/>
              </a:ext>
            </a:extLst>
          </p:cNvPr>
          <p:cNvCxnSpPr/>
          <p:nvPr/>
        </p:nvCxnSpPr>
        <p:spPr>
          <a:xfrm>
            <a:off x="3231850" y="285092"/>
            <a:ext cx="0" cy="245816"/>
          </a:xfrm>
          <a:prstGeom prst="line">
            <a:avLst/>
          </a:prstGeom>
          <a:ln w="6350">
            <a:solidFill>
              <a:schemeClr val="bg1">
                <a:lumMod val="75000"/>
              </a:schemeClr>
            </a:solidFill>
            <a:prstDash val="solid"/>
            <a:miter/>
          </a:ln>
        </p:spPr>
      </p:cxnSp>
      <p:cxnSp>
        <p:nvCxnSpPr>
          <p:cNvPr id="33" name="直接连接符 32">
            <a:extLst>
              <a:ext uri="{FF2B5EF4-FFF2-40B4-BE49-F238E27FC236}">
                <a16:creationId xmlns:a16="http://schemas.microsoft.com/office/drawing/2014/main" id="{1073E299-A843-49F0-BC12-ADEA7321B9B9}"/>
              </a:ext>
            </a:extLst>
          </p:cNvPr>
          <p:cNvCxnSpPr/>
          <p:nvPr/>
        </p:nvCxnSpPr>
        <p:spPr>
          <a:xfrm>
            <a:off x="4933648" y="285092"/>
            <a:ext cx="0" cy="245816"/>
          </a:xfrm>
          <a:prstGeom prst="line">
            <a:avLst/>
          </a:prstGeom>
          <a:ln w="6350">
            <a:solidFill>
              <a:schemeClr val="bg1">
                <a:lumMod val="75000"/>
              </a:schemeClr>
            </a:solidFill>
            <a:prstDash val="solid"/>
            <a:miter/>
          </a:ln>
        </p:spPr>
      </p:cxnSp>
      <p:pic>
        <p:nvPicPr>
          <p:cNvPr id="36" name="图片 35">
            <a:extLst>
              <a:ext uri="{FF2B5EF4-FFF2-40B4-BE49-F238E27FC236}">
                <a16:creationId xmlns:a16="http://schemas.microsoft.com/office/drawing/2014/main" id="{401717A7-8B94-4C58-A5CF-776C24901F34}"/>
              </a:ext>
            </a:extLst>
          </p:cNvPr>
          <p:cNvPicPr>
            <a:picLocks noChangeAspect="1"/>
          </p:cNvPicPr>
          <p:nvPr/>
        </p:nvPicPr>
        <p:blipFill>
          <a:blip r:embed="rId4"/>
          <a:stretch/>
        </p:blipFill>
        <p:spPr>
          <a:xfrm>
            <a:off x="373910" y="-274792"/>
            <a:ext cx="2508327" cy="1146352"/>
          </a:xfrm>
          <a:prstGeom prst="rect">
            <a:avLst/>
          </a:prstGeom>
        </p:spPr>
      </p:pic>
      <p:sp>
        <p:nvSpPr>
          <p:cNvPr id="38" name="TextBox 9">
            <a:extLst>
              <a:ext uri="{FF2B5EF4-FFF2-40B4-BE49-F238E27FC236}">
                <a16:creationId xmlns:a16="http://schemas.microsoft.com/office/drawing/2014/main" id="{273742FC-F9F7-4489-9219-8E281A047C5B}"/>
              </a:ext>
            </a:extLst>
          </p:cNvPr>
          <p:cNvSpPr txBox="1"/>
          <p:nvPr/>
        </p:nvSpPr>
        <p:spPr>
          <a:xfrm>
            <a:off x="6778549"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小组新见解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4933648" y="64"/>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7" name="TextBox 7"/>
          <p:cNvSpPr txBox="1"/>
          <p:nvPr/>
        </p:nvSpPr>
        <p:spPr>
          <a:xfrm>
            <a:off x="5068742" y="215904"/>
            <a:ext cx="145995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2.4.2 </a:t>
            </a:r>
            <a:r>
              <a:rPr lang="zh-CN" sz="1865" b="1" dirty="0">
                <a:solidFill>
                  <a:srgbClr val="595959"/>
                </a:solidFill>
                <a:latin typeface="微软雅黑" panose="020B0503020204020204" pitchFamily="34" charset="-122"/>
                <a:ea typeface="微软雅黑" panose="020B0503020204020204" pitchFamily="34" charset="-122"/>
              </a:rPr>
              <a:t>关键技术</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sp>
        <p:nvSpPr>
          <p:cNvPr id="80" name="文本框 115"/>
          <p:cNvSpPr txBox="1"/>
          <p:nvPr/>
        </p:nvSpPr>
        <p:spPr>
          <a:xfrm>
            <a:off x="681559" y="1749560"/>
            <a:ext cx="9063600" cy="811517"/>
          </a:xfrm>
          <a:prstGeom prst="rect">
            <a:avLst/>
          </a:prstGeom>
          <a:noFill/>
        </p:spPr>
        <p:txBody>
          <a:bodyPr wrap="square" lIns="115203" tIns="57601" rIns="115203" bIns="57601">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310896" lvl="0" indent="-310896" algn="l">
              <a:lnSpc>
                <a:spcPct val="150000"/>
              </a:lnSpc>
              <a:buFont typeface="Wingdings" charset="0"/>
              <a:buChar char="l"/>
            </a:pPr>
            <a:r>
              <a:rPr lang="zh-CN" sz="1600" b="1">
                <a:solidFill>
                  <a:srgbClr val="595959"/>
                </a:solidFill>
                <a:latin typeface="微软雅黑" panose="020B0503020204020204" pitchFamily="34" charset="-122"/>
                <a:ea typeface="微软雅黑" panose="020B0503020204020204" pitchFamily="34" charset="-122"/>
              </a:rPr>
              <a:t>3D Nearby Self-Attention</a:t>
            </a:r>
          </a:p>
          <a:p>
            <a:pPr>
              <a:lnSpc>
                <a:spcPct val="150000"/>
              </a:lnSpc>
            </a:pPr>
            <a:endParaRPr lang="zh-CN" sz="1600">
              <a:solidFill>
                <a:srgbClr val="595959"/>
              </a:solidFill>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3"/>
          <a:stretch/>
        </p:blipFill>
        <p:spPr>
          <a:xfrm>
            <a:off x="373910" y="-274792"/>
            <a:ext cx="2508327" cy="1146352"/>
          </a:xfrm>
          <a:prstGeom prst="rect">
            <a:avLst/>
          </a:prstGeom>
        </p:spPr>
      </p:pic>
      <p:sp>
        <p:nvSpPr>
          <p:cNvPr id="81" name="文本框 80"/>
          <p:cNvSpPr txBox="1"/>
          <p:nvPr/>
        </p:nvSpPr>
        <p:spPr>
          <a:xfrm>
            <a:off x="681559" y="2403610"/>
            <a:ext cx="11248571" cy="1477328"/>
          </a:xfrm>
          <a:prstGeom prst="rect">
            <a:avLst/>
          </a:prstGeom>
          <a:ln w="12700">
            <a:prstDash val="solid"/>
          </a:ln>
        </p:spPr>
        <p:txBody>
          <a:bodyPr>
            <a:spAutoFit/>
          </a:bodyPr>
          <a:lstStyle/>
          <a:p>
            <a:r>
              <a:rPr>
                <a:latin typeface="微软雅黑" panose="020B0503020204020204" pitchFamily="34" charset="-122"/>
                <a:ea typeface="微软雅黑" panose="020B0503020204020204" pitchFamily="34" charset="-122"/>
              </a:rPr>
              <a:t>基于3D Data Representation，定义3D Nearby Self-Attention为                                   。</a:t>
            </a:r>
          </a:p>
          <a:p>
            <a:endParaRPr>
              <a:latin typeface="微软雅黑" panose="020B0503020204020204" pitchFamily="34" charset="-122"/>
              <a:ea typeface="微软雅黑" panose="020B0503020204020204" pitchFamily="34" charset="-122"/>
            </a:endParaRPr>
          </a:p>
          <a:p>
            <a:r>
              <a:rPr>
                <a:latin typeface="微软雅黑" panose="020B0503020204020204" pitchFamily="34" charset="-122"/>
                <a:ea typeface="微软雅黑" panose="020B0503020204020204" pitchFamily="34" charset="-122"/>
              </a:rPr>
              <a:t>其中X和C均为上述基于3D Data Representation得到的数据，W为可学习的权重。</a:t>
            </a:r>
          </a:p>
          <a:p>
            <a:endParaRPr>
              <a:latin typeface="微软雅黑" panose="020B0503020204020204" pitchFamily="34" charset="-122"/>
              <a:ea typeface="微软雅黑" panose="020B0503020204020204" pitchFamily="34" charset="-122"/>
            </a:endParaRPr>
          </a:p>
          <a:p>
            <a:r>
              <a:rPr>
                <a:latin typeface="微软雅黑" panose="020B0503020204020204" pitchFamily="34" charset="-122"/>
                <a:ea typeface="微软雅黑" panose="020B0503020204020204" pitchFamily="34" charset="-122"/>
              </a:rPr>
              <a:t>当X=C时，Y表示目标X的自注意力；当X≠C时，Y表示目标X以C为条件的的交叉注意力。</a:t>
            </a:r>
          </a:p>
        </p:txBody>
      </p:sp>
      <p:pic>
        <p:nvPicPr>
          <p:cNvPr id="82" name="图形 81"/>
          <p:cNvPicPr/>
          <p:nvPr/>
        </p:nvPicPr>
        <p:blipFill>
          <a:blip r:embed="rId4">
            <a:extLst>
              <a:ext uri="{96DAC541-7B7A-43D3-8B79-37D633B846F1}">
                <asvg:svgBlip xmlns:asvg="http://schemas.microsoft.com/office/drawing/2016/SVG/main" r:embed="rId5"/>
              </a:ext>
            </a:extLst>
          </a:blip>
          <a:stretch/>
        </p:blipFill>
        <p:spPr>
          <a:xfrm>
            <a:off x="7598859" y="2502855"/>
            <a:ext cx="2146300" cy="228600"/>
          </a:xfrm>
          <a:prstGeom prst="rect">
            <a:avLst/>
          </a:prstGeom>
        </p:spPr>
      </p:pic>
      <p:sp>
        <p:nvSpPr>
          <p:cNvPr id="18" name="TextBox 9">
            <a:extLst>
              <a:ext uri="{FF2B5EF4-FFF2-40B4-BE49-F238E27FC236}">
                <a16:creationId xmlns:a16="http://schemas.microsoft.com/office/drawing/2014/main" id="{D1C7EF98-44D6-43C0-9F4B-31C510985589}"/>
              </a:ext>
            </a:extLst>
          </p:cNvPr>
          <p:cNvSpPr txBox="1"/>
          <p:nvPr/>
        </p:nvSpPr>
        <p:spPr>
          <a:xfrm>
            <a:off x="6778549"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小组新见解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4933648" y="64"/>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7" name="TextBox 7"/>
          <p:cNvSpPr txBox="1"/>
          <p:nvPr/>
        </p:nvSpPr>
        <p:spPr>
          <a:xfrm>
            <a:off x="5068742" y="215904"/>
            <a:ext cx="145995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2.4.2 </a:t>
            </a:r>
            <a:r>
              <a:rPr lang="zh-CN" sz="1865" b="1" dirty="0">
                <a:solidFill>
                  <a:srgbClr val="595959"/>
                </a:solidFill>
                <a:latin typeface="微软雅黑" panose="020B0503020204020204" pitchFamily="34" charset="-122"/>
                <a:ea typeface="微软雅黑" panose="020B0503020204020204" pitchFamily="34" charset="-122"/>
              </a:rPr>
              <a:t>关键技术</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sp>
        <p:nvSpPr>
          <p:cNvPr id="80" name="文本框 115"/>
          <p:cNvSpPr txBox="1"/>
          <p:nvPr/>
        </p:nvSpPr>
        <p:spPr>
          <a:xfrm>
            <a:off x="681559" y="1749560"/>
            <a:ext cx="10435200" cy="852234"/>
          </a:xfrm>
          <a:prstGeom prst="rect">
            <a:avLst/>
          </a:prstGeom>
          <a:noFill/>
        </p:spPr>
        <p:txBody>
          <a:bodyPr wrap="square" lIns="115203" tIns="57601" rIns="115203" bIns="57601">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310896" lvl="0" indent="-310896" algn="l">
              <a:lnSpc>
                <a:spcPct val="150000"/>
              </a:lnSpc>
              <a:buFont typeface="Wingdings" charset="0"/>
              <a:buChar char="l"/>
            </a:pPr>
            <a:r>
              <a:rPr lang="zh-CN" sz="1600" b="1">
                <a:solidFill>
                  <a:srgbClr val="595959"/>
                </a:solidFill>
                <a:latin typeface="微软雅黑" panose="020B0503020204020204" pitchFamily="34" charset="-122"/>
                <a:ea typeface="微软雅黑" panose="020B0503020204020204" pitchFamily="34" charset="-122"/>
              </a:rPr>
              <a:t>3D Encoder-Decoder</a:t>
            </a:r>
          </a:p>
          <a:p>
            <a:pPr>
              <a:lnSpc>
                <a:spcPct val="150000"/>
              </a:lnSpc>
            </a:pPr>
            <a:endParaRPr>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3"/>
          <a:stretch/>
        </p:blipFill>
        <p:spPr>
          <a:xfrm>
            <a:off x="373910" y="-274792"/>
            <a:ext cx="2508327" cy="1146352"/>
          </a:xfrm>
          <a:prstGeom prst="rect">
            <a:avLst/>
          </a:prstGeom>
        </p:spPr>
      </p:pic>
      <p:sp>
        <p:nvSpPr>
          <p:cNvPr id="81" name="文本框 80"/>
          <p:cNvSpPr txBox="1"/>
          <p:nvPr/>
        </p:nvSpPr>
        <p:spPr>
          <a:xfrm>
            <a:off x="927463" y="2396308"/>
            <a:ext cx="1778000" cy="369332"/>
          </a:xfrm>
          <a:prstGeom prst="rect">
            <a:avLst/>
          </a:prstGeom>
          <a:ln w="12700">
            <a:prstDash val="solid"/>
          </a:ln>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endParaRPr>
              <a:latin typeface="微软雅黑" panose="020B0503020204020204" pitchFamily="34" charset="-122"/>
              <a:ea typeface="微软雅黑" panose="020B0503020204020204" pitchFamily="34" charset="-122"/>
            </a:endParaRPr>
          </a:p>
        </p:txBody>
      </p:sp>
      <p:sp>
        <p:nvSpPr>
          <p:cNvPr id="82" name=" 81"/>
          <p:cNvSpPr/>
          <p:nvPr/>
        </p:nvSpPr>
        <p:spPr>
          <a:xfrm>
            <a:off x="552994" y="2470150"/>
            <a:ext cx="10746377" cy="819150"/>
          </a:xfrm>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nSpc>
                <a:spcPct val="150000"/>
              </a:lnSpc>
            </a:pPr>
            <a:r>
              <a:rPr lang="zh-CN" dirty="0">
                <a:solidFill>
                  <a:srgbClr val="595959"/>
                </a:solidFill>
                <a:latin typeface="微软雅黑" panose="020B0503020204020204" pitchFamily="34" charset="-122"/>
                <a:ea typeface="微软雅黑" panose="020B0503020204020204" pitchFamily="34" charset="-122"/>
              </a:rPr>
              <a:t>基于3D Data Representation 和 3D Nearby Self-Attention，为了在                            的条件下生成目标</a:t>
            </a:r>
            <a:r>
              <a:rPr lang="en-US" altLang="zh-CN" dirty="0">
                <a:solidFill>
                  <a:srgbClr val="595959"/>
                </a:solidFill>
                <a:latin typeface="微软雅黑" panose="020B0503020204020204" pitchFamily="34" charset="-122"/>
                <a:ea typeface="微软雅黑" panose="020B0503020204020204" pitchFamily="34" charset="-122"/>
              </a:rPr>
              <a:t>                         </a:t>
            </a:r>
            <a:r>
              <a:rPr lang="zh-CN" dirty="0">
                <a:solidFill>
                  <a:srgbClr val="595959"/>
                </a:solidFill>
                <a:latin typeface="微软雅黑" panose="020B0503020204020204" pitchFamily="34" charset="-122"/>
                <a:ea typeface="微软雅黑" panose="020B0503020204020204" pitchFamily="34" charset="-122"/>
              </a:rPr>
              <a:t>，C和Y的位置编码可由下面的公式进行迭代更新。</a:t>
            </a:r>
          </a:p>
        </p:txBody>
      </p:sp>
      <p:pic>
        <p:nvPicPr>
          <p:cNvPr id="83" name="图形 82"/>
          <p:cNvPicPr/>
          <p:nvPr/>
        </p:nvPicPr>
        <p:blipFill>
          <a:blip r:embed="rId4">
            <a:extLst>
              <a:ext uri="{96DAC541-7B7A-43D3-8B79-37D633B846F1}">
                <asvg:svgBlip xmlns:asvg="http://schemas.microsoft.com/office/drawing/2016/SVG/main" r:embed="rId5"/>
              </a:ext>
            </a:extLst>
          </a:blip>
          <a:stretch/>
        </p:blipFill>
        <p:spPr>
          <a:xfrm>
            <a:off x="7912103" y="2616884"/>
            <a:ext cx="1612900" cy="279400"/>
          </a:xfrm>
          <a:prstGeom prst="rect">
            <a:avLst/>
          </a:prstGeom>
        </p:spPr>
      </p:pic>
      <p:pic>
        <p:nvPicPr>
          <p:cNvPr id="84" name="图形 83"/>
          <p:cNvPicPr/>
          <p:nvPr/>
        </p:nvPicPr>
        <p:blipFill>
          <a:blip r:embed="rId6">
            <a:alphaModFix/>
            <a:extLst>
              <a:ext uri="{96DAC541-7B7A-43D3-8B79-37D633B846F1}">
                <asvg:svgBlip xmlns:asvg="http://schemas.microsoft.com/office/drawing/2016/SVG/main" r:embed="rId7"/>
              </a:ext>
            </a:extLst>
          </a:blip>
          <a:srcRect/>
          <a:stretch/>
        </p:blipFill>
        <p:spPr>
          <a:xfrm>
            <a:off x="1156063" y="3009900"/>
            <a:ext cx="1549400" cy="279400"/>
          </a:xfrm>
          <a:prstGeom prst="rect">
            <a:avLst/>
          </a:prstGeom>
        </p:spPr>
      </p:pic>
      <p:pic>
        <p:nvPicPr>
          <p:cNvPr id="85" name="图形 84"/>
          <p:cNvPicPr/>
          <p:nvPr/>
        </p:nvPicPr>
        <p:blipFill>
          <a:blip r:embed="rId8">
            <a:extLst>
              <a:ext uri="{96DAC541-7B7A-43D3-8B79-37D633B846F1}">
                <asvg:svgBlip xmlns:asvg="http://schemas.microsoft.com/office/drawing/2016/SVG/main" r:embed="rId9"/>
              </a:ext>
            </a:extLst>
          </a:blip>
          <a:stretch/>
        </p:blipFill>
        <p:spPr>
          <a:xfrm>
            <a:off x="3921400" y="3598881"/>
            <a:ext cx="3990703" cy="920931"/>
          </a:xfrm>
          <a:prstGeom prst="rect">
            <a:avLst/>
          </a:prstGeom>
        </p:spPr>
      </p:pic>
      <p:sp>
        <p:nvSpPr>
          <p:cNvPr id="21" name="TextBox 9">
            <a:extLst>
              <a:ext uri="{FF2B5EF4-FFF2-40B4-BE49-F238E27FC236}">
                <a16:creationId xmlns:a16="http://schemas.microsoft.com/office/drawing/2014/main" id="{632661B7-E9D5-4D8B-83F9-78DF35596472}"/>
              </a:ext>
            </a:extLst>
          </p:cNvPr>
          <p:cNvSpPr txBox="1"/>
          <p:nvPr/>
        </p:nvSpPr>
        <p:spPr>
          <a:xfrm>
            <a:off x="6778549"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小组新见解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4933648" y="64"/>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7" name="TextBox 7"/>
          <p:cNvSpPr txBox="1"/>
          <p:nvPr/>
        </p:nvSpPr>
        <p:spPr>
          <a:xfrm>
            <a:off x="5068742" y="215904"/>
            <a:ext cx="145995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100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2.4.2 </a:t>
            </a:r>
            <a:r>
              <a:rPr lang="zh-CN" sz="1865" b="1" dirty="0">
                <a:solidFill>
                  <a:srgbClr val="595959"/>
                </a:solidFill>
                <a:latin typeface="微软雅黑" panose="020B0503020204020204" pitchFamily="34" charset="-122"/>
                <a:ea typeface="微软雅黑" panose="020B0503020204020204" pitchFamily="34" charset="-122"/>
              </a:rPr>
              <a:t>关键技术</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sp>
        <p:nvSpPr>
          <p:cNvPr id="80" name="文本框 115"/>
          <p:cNvSpPr txBox="1"/>
          <p:nvPr/>
        </p:nvSpPr>
        <p:spPr>
          <a:xfrm>
            <a:off x="681559" y="1749560"/>
            <a:ext cx="10435200" cy="852234"/>
          </a:xfrm>
          <a:prstGeom prst="rect">
            <a:avLst/>
          </a:prstGeom>
          <a:noFill/>
        </p:spPr>
        <p:txBody>
          <a:bodyPr wrap="square" lIns="115203" tIns="57601" rIns="115203" bIns="57601">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marL="310896" lvl="0" indent="-310896" algn="l">
              <a:lnSpc>
                <a:spcPct val="150000"/>
              </a:lnSpc>
              <a:buFont typeface="Wingdings" charset="0"/>
              <a:buChar char="l"/>
            </a:pPr>
            <a:r>
              <a:rPr lang="zh-CN" sz="1600" b="1">
                <a:solidFill>
                  <a:srgbClr val="595959"/>
                </a:solidFill>
                <a:latin typeface="微软雅黑" panose="020B0503020204020204" pitchFamily="34" charset="-122"/>
                <a:ea typeface="微软雅黑" panose="020B0503020204020204" pitchFamily="34" charset="-122"/>
              </a:rPr>
              <a:t>3D Encoder-Decoder</a:t>
            </a:r>
          </a:p>
          <a:p>
            <a:pPr>
              <a:lnSpc>
                <a:spcPct val="150000"/>
              </a:lnSpc>
            </a:pPr>
            <a:endParaRPr>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3"/>
          <a:stretch/>
        </p:blipFill>
        <p:spPr>
          <a:xfrm>
            <a:off x="373910" y="-274792"/>
            <a:ext cx="2508327" cy="1146352"/>
          </a:xfrm>
          <a:prstGeom prst="rect">
            <a:avLst/>
          </a:prstGeom>
        </p:spPr>
      </p:pic>
      <p:sp>
        <p:nvSpPr>
          <p:cNvPr id="81" name="文本框 80"/>
          <p:cNvSpPr txBox="1"/>
          <p:nvPr/>
        </p:nvSpPr>
        <p:spPr>
          <a:xfrm>
            <a:off x="927463" y="2396308"/>
            <a:ext cx="1778000" cy="369332"/>
          </a:xfrm>
          <a:prstGeom prst="rect">
            <a:avLst/>
          </a:prstGeom>
          <a:ln w="12700">
            <a:prstDash val="solid"/>
          </a:ln>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endParaRPr>
              <a:latin typeface="微软雅黑" panose="020B0503020204020204" pitchFamily="34" charset="-122"/>
              <a:ea typeface="微软雅黑" panose="020B0503020204020204" pitchFamily="34" charset="-122"/>
            </a:endParaRPr>
          </a:p>
        </p:txBody>
      </p:sp>
      <p:sp>
        <p:nvSpPr>
          <p:cNvPr id="82" name=" 81"/>
          <p:cNvSpPr/>
          <p:nvPr/>
        </p:nvSpPr>
        <p:spPr>
          <a:xfrm>
            <a:off x="552994" y="2470150"/>
            <a:ext cx="10746377" cy="457200"/>
          </a:xfrm>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nSpc>
                <a:spcPct val="150000"/>
              </a:lnSpc>
            </a:pPr>
            <a:r>
              <a:rPr lang="zh-CN" dirty="0">
                <a:solidFill>
                  <a:srgbClr val="595959"/>
                </a:solidFill>
                <a:latin typeface="微软雅黑" panose="020B0503020204020204" pitchFamily="34" charset="-122"/>
                <a:ea typeface="微软雅黑" panose="020B0503020204020204" pitchFamily="34" charset="-122"/>
              </a:rPr>
              <a:t>随后，将条件C输入到具有  层的3DNA编码器以模拟自注意力交互，第   层计算公式如下：</a:t>
            </a:r>
          </a:p>
        </p:txBody>
      </p:sp>
      <p:pic>
        <p:nvPicPr>
          <p:cNvPr id="83" name="图形 82"/>
          <p:cNvPicPr/>
          <p:nvPr/>
        </p:nvPicPr>
        <p:blipFill>
          <a:blip r:embed="rId4">
            <a:extLst>
              <a:ext uri="{96DAC541-7B7A-43D3-8B79-37D633B846F1}">
                <asvg:svgBlip xmlns:asvg="http://schemas.microsoft.com/office/drawing/2016/SVG/main" r:embed="rId5"/>
              </a:ext>
            </a:extLst>
          </a:blip>
          <a:stretch/>
        </p:blipFill>
        <p:spPr>
          <a:xfrm>
            <a:off x="3342496" y="2639884"/>
            <a:ext cx="63500" cy="152400"/>
          </a:xfrm>
          <a:prstGeom prst="rect">
            <a:avLst/>
          </a:prstGeom>
        </p:spPr>
      </p:pic>
      <p:pic>
        <p:nvPicPr>
          <p:cNvPr id="84" name="图形 83"/>
          <p:cNvPicPr/>
          <p:nvPr/>
        </p:nvPicPr>
        <p:blipFill>
          <a:blip r:embed="rId4">
            <a:extLst>
              <a:ext uri="{96DAC541-7B7A-43D3-8B79-37D633B846F1}">
                <asvg:svgBlip xmlns:asvg="http://schemas.microsoft.com/office/drawing/2016/SVG/main" r:embed="rId5"/>
              </a:ext>
            </a:extLst>
          </a:blip>
          <a:stretch/>
        </p:blipFill>
        <p:spPr>
          <a:xfrm>
            <a:off x="7830101" y="2693659"/>
            <a:ext cx="63500" cy="152400"/>
          </a:xfrm>
          <a:prstGeom prst="rect">
            <a:avLst/>
          </a:prstGeom>
        </p:spPr>
      </p:pic>
      <p:pic>
        <p:nvPicPr>
          <p:cNvPr id="85" name="图形 84"/>
          <p:cNvPicPr/>
          <p:nvPr/>
        </p:nvPicPr>
        <p:blipFill>
          <a:blip r:embed="rId6">
            <a:alphaModFix/>
            <a:extLst>
              <a:ext uri="{96DAC541-7B7A-43D3-8B79-37D633B846F1}">
                <asvg:svgBlip xmlns:asvg="http://schemas.microsoft.com/office/drawing/2016/SVG/main" r:embed="rId7"/>
              </a:ext>
            </a:extLst>
          </a:blip>
          <a:srcRect/>
          <a:stretch/>
        </p:blipFill>
        <p:spPr>
          <a:xfrm>
            <a:off x="3333995" y="3155931"/>
            <a:ext cx="4675052" cy="425005"/>
          </a:xfrm>
          <a:prstGeom prst="rect">
            <a:avLst/>
          </a:prstGeom>
        </p:spPr>
      </p:pic>
      <p:sp>
        <p:nvSpPr>
          <p:cNvPr id="86" name="文本框 85"/>
          <p:cNvSpPr txBox="1"/>
          <p:nvPr/>
        </p:nvSpPr>
        <p:spPr>
          <a:xfrm>
            <a:off x="552994" y="4021092"/>
            <a:ext cx="9903097" cy="707886"/>
          </a:xfrm>
          <a:prstGeom prst="rect">
            <a:avLst/>
          </a:prstGeom>
          <a:ln w="12700">
            <a:prstDash val="solid"/>
          </a:ln>
        </p:spPr>
        <p:txBody>
          <a:bodyPr>
            <a:spAutoFit/>
          </a:bodyPr>
          <a:lstStyle/>
          <a:p>
            <a:r>
              <a:rPr sz="2000" dirty="0" err="1">
                <a:latin typeface="微软雅黑" panose="020B0503020204020204" pitchFamily="34" charset="-122"/>
                <a:ea typeface="微软雅黑" panose="020B0503020204020204" pitchFamily="34" charset="-122"/>
              </a:rPr>
              <a:t>类似地，解码器由一叠</a:t>
            </a:r>
            <a:r>
              <a:rPr sz="2000" dirty="0">
                <a:latin typeface="微软雅黑" panose="020B0503020204020204" pitchFamily="34" charset="-122"/>
                <a:ea typeface="微软雅黑" panose="020B0503020204020204" pitchFamily="34" charset="-122"/>
              </a:rPr>
              <a:t>   层的3DNA构成，同时计算生成结果的自注意力和生成结果与条件的交叉注意力，</a:t>
            </a:r>
            <a:r>
              <a:rPr lang="zh-CN" dirty="0">
                <a:solidFill>
                  <a:srgbClr val="595959"/>
                </a:solidFill>
                <a:latin typeface="微软雅黑" panose="020B0503020204020204" pitchFamily="34" charset="-122"/>
                <a:ea typeface="微软雅黑" panose="020B0503020204020204" pitchFamily="34" charset="-122"/>
              </a:rPr>
              <a:t>第   层计算公式如下：</a:t>
            </a:r>
          </a:p>
        </p:txBody>
      </p:sp>
      <p:pic>
        <p:nvPicPr>
          <p:cNvPr id="87" name="图形 86"/>
          <p:cNvPicPr/>
          <p:nvPr/>
        </p:nvPicPr>
        <p:blipFill>
          <a:blip r:embed="rId4">
            <a:extLst>
              <a:ext uri="{96DAC541-7B7A-43D3-8B79-37D633B846F1}">
                <asvg:svgBlip xmlns:asvg="http://schemas.microsoft.com/office/drawing/2016/SVG/main" r:embed="rId5"/>
              </a:ext>
            </a:extLst>
          </a:blip>
          <a:stretch/>
        </p:blipFill>
        <p:spPr>
          <a:xfrm>
            <a:off x="3268874" y="4167527"/>
            <a:ext cx="63500" cy="152400"/>
          </a:xfrm>
          <a:prstGeom prst="rect">
            <a:avLst/>
          </a:prstGeom>
        </p:spPr>
      </p:pic>
      <p:pic>
        <p:nvPicPr>
          <p:cNvPr id="88" name="图形 87"/>
          <p:cNvPicPr/>
          <p:nvPr/>
        </p:nvPicPr>
        <p:blipFill>
          <a:blip r:embed="rId4">
            <a:extLst>
              <a:ext uri="{96DAC541-7B7A-43D3-8B79-37D633B846F1}">
                <asvg:svgBlip xmlns:asvg="http://schemas.microsoft.com/office/drawing/2016/SVG/main" r:embed="rId5"/>
              </a:ext>
            </a:extLst>
          </a:blip>
          <a:stretch/>
        </p:blipFill>
        <p:spPr>
          <a:xfrm>
            <a:off x="3231850" y="4466361"/>
            <a:ext cx="63500" cy="152400"/>
          </a:xfrm>
          <a:prstGeom prst="rect">
            <a:avLst/>
          </a:prstGeom>
        </p:spPr>
      </p:pic>
      <p:pic>
        <p:nvPicPr>
          <p:cNvPr id="89" name="图形 88"/>
          <p:cNvPicPr/>
          <p:nvPr/>
        </p:nvPicPr>
        <p:blipFill>
          <a:blip r:embed="rId8">
            <a:alphaModFix/>
            <a:extLst>
              <a:ext uri="{96DAC541-7B7A-43D3-8B79-37D633B846F1}">
                <asvg:svgBlip xmlns:asvg="http://schemas.microsoft.com/office/drawing/2016/SVG/main" r:embed="rId9"/>
              </a:ext>
            </a:extLst>
          </a:blip>
          <a:srcRect/>
          <a:stretch/>
        </p:blipFill>
        <p:spPr>
          <a:xfrm>
            <a:off x="1302311" y="5060174"/>
            <a:ext cx="8879840" cy="525780"/>
          </a:xfrm>
          <a:prstGeom prst="rect">
            <a:avLst/>
          </a:prstGeom>
        </p:spPr>
      </p:pic>
      <p:sp>
        <p:nvSpPr>
          <p:cNvPr id="31" name="TextBox 9">
            <a:extLst>
              <a:ext uri="{FF2B5EF4-FFF2-40B4-BE49-F238E27FC236}">
                <a16:creationId xmlns:a16="http://schemas.microsoft.com/office/drawing/2014/main" id="{FACDA503-F020-4C87-8629-F1E8CCD93641}"/>
              </a:ext>
            </a:extLst>
          </p:cNvPr>
          <p:cNvSpPr txBox="1"/>
          <p:nvPr/>
        </p:nvSpPr>
        <p:spPr>
          <a:xfrm>
            <a:off x="6778549"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小组新见解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3939"/>
          </a:xfrm>
          <a:prstGeom prst="rect">
            <a:avLst/>
          </a:prstGeom>
          <a:noFill/>
        </p:spPr>
        <p:txBody>
          <a:bodyPr wrap="square" lIns="0" tIns="48000" rIns="0" bIns="48000">
            <a:spAutoFit/>
          </a:bodyPr>
          <a:lstStyle/>
          <a:p>
            <a:pPr algn="ctr"/>
            <a:r>
              <a:rPr lang="en-US" sz="1865" b="1" dirty="0">
                <a:solidFill>
                  <a:srgbClr val="595959"/>
                </a:solidFill>
                <a:latin typeface="微软雅黑" panose="020B0503020204020204" pitchFamily="34" charset="-122"/>
                <a:ea typeface="微软雅黑" panose="020B0503020204020204" pitchFamily="34" charset="-122"/>
              </a:rPr>
              <a:t>2.4.3 </a:t>
            </a:r>
            <a:r>
              <a:rPr lang="zh-CN" sz="1865" b="1" dirty="0">
                <a:solidFill>
                  <a:srgbClr val="595959"/>
                </a:solidFill>
                <a:latin typeface="微软雅黑" panose="020B0503020204020204" pitchFamily="34" charset="-122"/>
                <a:ea typeface="微软雅黑" panose="020B0503020204020204" pitchFamily="34" charset="-122"/>
              </a:rPr>
              <a:t>实验步骤</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grpSp>
        <p:nvGrpSpPr>
          <p:cNvPr id="19" name="组合 15"/>
          <p:cNvGrpSpPr/>
          <p:nvPr/>
        </p:nvGrpSpPr>
        <p:grpSpPr>
          <a:xfrm>
            <a:off x="7670246" y="2692966"/>
            <a:ext cx="2696336" cy="2191665"/>
            <a:chOff x="0" y="0"/>
            <a:chExt cx="1671177" cy="1609411"/>
          </a:xfrm>
          <a:solidFill>
            <a:schemeClr val="accent2"/>
          </a:solidFill>
        </p:grpSpPr>
        <p:sp>
          <p:nvSpPr>
            <p:cNvPr id="20" name="右箭头 55"/>
            <p:cNvSpPr/>
            <p:nvPr/>
          </p:nvSpPr>
          <p:spPr>
            <a:xfrm>
              <a:off x="0" y="0"/>
              <a:ext cx="1671177" cy="1609411"/>
            </a:xfrm>
            <a:custGeom>
              <a:avLst/>
              <a:gdLst/>
              <a:ahLst/>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grpFill/>
            <a:ln>
              <a:noFill/>
            </a:ln>
          </p:spPr>
          <p:txBody>
            <a:bodyPr anchor="ctr"/>
            <a:lstStyle/>
            <a:p>
              <a:pPr algn="ctr"/>
              <a:endParaRPr lang="zh-CN" sz="2420">
                <a:latin typeface="微软雅黑" panose="020B0503020204020204" pitchFamily="34" charset="-122"/>
                <a:ea typeface="微软雅黑" panose="020B0503020204020204" pitchFamily="34" charset="-122"/>
              </a:endParaRPr>
            </a:p>
          </p:txBody>
        </p:sp>
        <p:sp>
          <p:nvSpPr>
            <p:cNvPr id="21" name="TextBox 17"/>
            <p:cNvSpPr txBox="1">
              <a:spLocks noChangeArrowheads="1"/>
            </p:cNvSpPr>
            <p:nvPr/>
          </p:nvSpPr>
          <p:spPr>
            <a:xfrm>
              <a:off x="722612" y="543095"/>
              <a:ext cx="432386" cy="454281"/>
            </a:xfrm>
            <a:prstGeom prst="rect">
              <a:avLst/>
            </a:prstGeom>
            <a:grpFill/>
            <a:ln>
              <a:noFill/>
            </a:ln>
          </p:spPr>
          <p:txBody>
            <a:bodyPr wrap="non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buFont typeface="Arial" charset="0"/>
                <a:defRPr>
                  <a:solidFill>
                    <a:schemeClr val="tx1"/>
                  </a:solidFill>
                  <a:latin typeface="Calibri"/>
                  <a:ea typeface="宋体"/>
                </a:defRPr>
              </a:lvl6pPr>
              <a:lvl7pPr marL="2971800" lvl="6" indent="-228600">
                <a:spcBef>
                  <a:spcPct val="0"/>
                </a:spcBef>
                <a:spcAft>
                  <a:spcPct val="0"/>
                </a:spcAft>
                <a:buFont typeface="Arial" charset="0"/>
                <a:defRPr>
                  <a:solidFill>
                    <a:schemeClr val="tx1"/>
                  </a:solidFill>
                  <a:latin typeface="Calibri"/>
                  <a:ea typeface="宋体"/>
                </a:defRPr>
              </a:lvl7pPr>
              <a:lvl8pPr marL="3429000" lvl="7" indent="-228600">
                <a:spcBef>
                  <a:spcPct val="0"/>
                </a:spcBef>
                <a:spcAft>
                  <a:spcPct val="0"/>
                </a:spcAft>
                <a:buFont typeface="Arial" charset="0"/>
                <a:defRPr>
                  <a:solidFill>
                    <a:schemeClr val="tx1"/>
                  </a:solidFill>
                  <a:latin typeface="Calibri"/>
                  <a:ea typeface="宋体"/>
                </a:defRPr>
              </a:lvl8pPr>
              <a:lvl9pPr marL="3886200" lvl="8" indent="-228600">
                <a:spcBef>
                  <a:spcPct val="0"/>
                </a:spcBef>
                <a:spcAft>
                  <a:spcPct val="0"/>
                </a:spcAft>
                <a:buFont typeface="Arial" charset="0"/>
                <a:defRPr>
                  <a:solidFill>
                    <a:schemeClr val="tx1"/>
                  </a:solidFill>
                  <a:latin typeface="Calibri"/>
                  <a:ea typeface="宋体"/>
                </a:defRPr>
              </a:lvl9pPr>
            </a:lstStyle>
            <a:p>
              <a:pPr algn="ctr"/>
              <a:r>
                <a:rPr lang="en-US" sz="3420">
                  <a:solidFill>
                    <a:srgbClr val="FFFFFF"/>
                  </a:solidFill>
                  <a:latin typeface="微软雅黑" panose="020B0503020204020204" pitchFamily="34" charset="-122"/>
                  <a:ea typeface="微软雅黑" panose="020B0503020204020204" pitchFamily="34" charset="-122"/>
                </a:rPr>
                <a:t>04</a:t>
              </a:r>
              <a:endParaRPr lang="zh-CN" sz="3420">
                <a:solidFill>
                  <a:srgbClr val="FFFFFF"/>
                </a:solidFill>
                <a:latin typeface="微软雅黑" panose="020B0503020204020204" pitchFamily="34" charset="-122"/>
                <a:ea typeface="微软雅黑" panose="020B0503020204020204" pitchFamily="34" charset="-122"/>
              </a:endParaRPr>
            </a:p>
          </p:txBody>
        </p:sp>
      </p:grpSp>
      <p:grpSp>
        <p:nvGrpSpPr>
          <p:cNvPr id="32" name="组合 20"/>
          <p:cNvGrpSpPr/>
          <p:nvPr/>
        </p:nvGrpSpPr>
        <p:grpSpPr>
          <a:xfrm>
            <a:off x="5688028" y="2692966"/>
            <a:ext cx="2696333" cy="2191665"/>
            <a:chOff x="0" y="0"/>
            <a:chExt cx="1671177" cy="1609411"/>
          </a:xfrm>
          <a:solidFill>
            <a:schemeClr val="accent1"/>
          </a:solidFill>
        </p:grpSpPr>
        <p:sp>
          <p:nvSpPr>
            <p:cNvPr id="36" name="右箭头 55"/>
            <p:cNvSpPr/>
            <p:nvPr/>
          </p:nvSpPr>
          <p:spPr>
            <a:xfrm>
              <a:off x="0" y="0"/>
              <a:ext cx="1671177" cy="1609411"/>
            </a:xfrm>
            <a:custGeom>
              <a:avLst/>
              <a:gdLst/>
              <a:ahLst/>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grpFill/>
            <a:ln>
              <a:noFill/>
            </a:ln>
          </p:spPr>
          <p:txBody>
            <a:bodyPr anchor="ctr"/>
            <a:lstStyle/>
            <a:p>
              <a:pPr algn="ctr"/>
              <a:endParaRPr lang="zh-CN" sz="2420">
                <a:latin typeface="微软雅黑" panose="020B0503020204020204" pitchFamily="34" charset="-122"/>
                <a:ea typeface="微软雅黑" panose="020B0503020204020204" pitchFamily="34" charset="-122"/>
              </a:endParaRPr>
            </a:p>
          </p:txBody>
        </p:sp>
        <p:sp>
          <p:nvSpPr>
            <p:cNvPr id="37" name="TextBox 22"/>
            <p:cNvSpPr txBox="1">
              <a:spLocks noChangeArrowheads="1"/>
            </p:cNvSpPr>
            <p:nvPr/>
          </p:nvSpPr>
          <p:spPr>
            <a:xfrm>
              <a:off x="727808" y="543095"/>
              <a:ext cx="432387" cy="454281"/>
            </a:xfrm>
            <a:prstGeom prst="rect">
              <a:avLst/>
            </a:prstGeom>
            <a:grpFill/>
            <a:ln>
              <a:noFill/>
            </a:ln>
          </p:spPr>
          <p:txBody>
            <a:bodyPr wrap="non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buFont typeface="Arial" charset="0"/>
                <a:defRPr>
                  <a:solidFill>
                    <a:schemeClr val="tx1"/>
                  </a:solidFill>
                  <a:latin typeface="Calibri"/>
                  <a:ea typeface="宋体"/>
                </a:defRPr>
              </a:lvl6pPr>
              <a:lvl7pPr marL="2971800" lvl="6" indent="-228600">
                <a:spcBef>
                  <a:spcPct val="0"/>
                </a:spcBef>
                <a:spcAft>
                  <a:spcPct val="0"/>
                </a:spcAft>
                <a:buFont typeface="Arial" charset="0"/>
                <a:defRPr>
                  <a:solidFill>
                    <a:schemeClr val="tx1"/>
                  </a:solidFill>
                  <a:latin typeface="Calibri"/>
                  <a:ea typeface="宋体"/>
                </a:defRPr>
              </a:lvl7pPr>
              <a:lvl8pPr marL="3429000" lvl="7" indent="-228600">
                <a:spcBef>
                  <a:spcPct val="0"/>
                </a:spcBef>
                <a:spcAft>
                  <a:spcPct val="0"/>
                </a:spcAft>
                <a:buFont typeface="Arial" charset="0"/>
                <a:defRPr>
                  <a:solidFill>
                    <a:schemeClr val="tx1"/>
                  </a:solidFill>
                  <a:latin typeface="Calibri"/>
                  <a:ea typeface="宋体"/>
                </a:defRPr>
              </a:lvl8pPr>
              <a:lvl9pPr marL="3886200" lvl="8" indent="-228600">
                <a:spcBef>
                  <a:spcPct val="0"/>
                </a:spcBef>
                <a:spcAft>
                  <a:spcPct val="0"/>
                </a:spcAft>
                <a:buFont typeface="Arial" charset="0"/>
                <a:defRPr>
                  <a:solidFill>
                    <a:schemeClr val="tx1"/>
                  </a:solidFill>
                  <a:latin typeface="Calibri"/>
                  <a:ea typeface="宋体"/>
                </a:defRPr>
              </a:lvl9pPr>
            </a:lstStyle>
            <a:p>
              <a:pPr algn="ctr"/>
              <a:r>
                <a:rPr lang="en-US" sz="3420">
                  <a:solidFill>
                    <a:srgbClr val="FFFFFF"/>
                  </a:solidFill>
                  <a:latin typeface="微软雅黑" panose="020B0503020204020204" pitchFamily="34" charset="-122"/>
                  <a:ea typeface="微软雅黑" panose="020B0503020204020204" pitchFamily="34" charset="-122"/>
                </a:rPr>
                <a:t>03</a:t>
              </a:r>
              <a:endParaRPr lang="zh-CN" sz="3420">
                <a:solidFill>
                  <a:srgbClr val="FFFFFF"/>
                </a:solidFill>
                <a:latin typeface="微软雅黑" panose="020B0503020204020204" pitchFamily="34" charset="-122"/>
                <a:ea typeface="微软雅黑" panose="020B0503020204020204" pitchFamily="34" charset="-122"/>
              </a:endParaRPr>
            </a:p>
          </p:txBody>
        </p:sp>
      </p:grpSp>
      <p:grpSp>
        <p:nvGrpSpPr>
          <p:cNvPr id="38" name="组合 25"/>
          <p:cNvGrpSpPr/>
          <p:nvPr/>
        </p:nvGrpSpPr>
        <p:grpSpPr>
          <a:xfrm>
            <a:off x="3685891" y="2692966"/>
            <a:ext cx="2696336" cy="2191665"/>
            <a:chOff x="0" y="0"/>
            <a:chExt cx="1671177" cy="1609411"/>
          </a:xfrm>
          <a:solidFill>
            <a:schemeClr val="accent2"/>
          </a:solidFill>
        </p:grpSpPr>
        <p:sp>
          <p:nvSpPr>
            <p:cNvPr id="39" name="右箭头 55"/>
            <p:cNvSpPr/>
            <p:nvPr/>
          </p:nvSpPr>
          <p:spPr>
            <a:xfrm>
              <a:off x="0" y="0"/>
              <a:ext cx="1671177" cy="1609411"/>
            </a:xfrm>
            <a:custGeom>
              <a:avLst/>
              <a:gdLst/>
              <a:ahLst/>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grpFill/>
            <a:ln>
              <a:noFill/>
            </a:ln>
          </p:spPr>
          <p:txBody>
            <a:bodyPr anchor="ctr"/>
            <a:lstStyle/>
            <a:p>
              <a:pPr algn="ctr"/>
              <a:endParaRPr lang="zh-CN" sz="2420">
                <a:latin typeface="微软雅黑" panose="020B0503020204020204" pitchFamily="34" charset="-122"/>
                <a:ea typeface="微软雅黑" panose="020B0503020204020204" pitchFamily="34" charset="-122"/>
              </a:endParaRPr>
            </a:p>
          </p:txBody>
        </p:sp>
        <p:sp>
          <p:nvSpPr>
            <p:cNvPr id="40" name="TextBox 27"/>
            <p:cNvSpPr txBox="1">
              <a:spLocks noChangeArrowheads="1"/>
            </p:cNvSpPr>
            <p:nvPr/>
          </p:nvSpPr>
          <p:spPr>
            <a:xfrm>
              <a:off x="722612" y="543095"/>
              <a:ext cx="432386" cy="454281"/>
            </a:xfrm>
            <a:prstGeom prst="rect">
              <a:avLst/>
            </a:prstGeom>
            <a:grpFill/>
            <a:ln>
              <a:noFill/>
            </a:ln>
          </p:spPr>
          <p:txBody>
            <a:bodyPr wrap="non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buFont typeface="Arial" charset="0"/>
                <a:defRPr>
                  <a:solidFill>
                    <a:schemeClr val="tx1"/>
                  </a:solidFill>
                  <a:latin typeface="Calibri"/>
                  <a:ea typeface="宋体"/>
                </a:defRPr>
              </a:lvl6pPr>
              <a:lvl7pPr marL="2971800" lvl="6" indent="-228600">
                <a:spcBef>
                  <a:spcPct val="0"/>
                </a:spcBef>
                <a:spcAft>
                  <a:spcPct val="0"/>
                </a:spcAft>
                <a:buFont typeface="Arial" charset="0"/>
                <a:defRPr>
                  <a:solidFill>
                    <a:schemeClr val="tx1"/>
                  </a:solidFill>
                  <a:latin typeface="Calibri"/>
                  <a:ea typeface="宋体"/>
                </a:defRPr>
              </a:lvl7pPr>
              <a:lvl8pPr marL="3429000" lvl="7" indent="-228600">
                <a:spcBef>
                  <a:spcPct val="0"/>
                </a:spcBef>
                <a:spcAft>
                  <a:spcPct val="0"/>
                </a:spcAft>
                <a:buFont typeface="Arial" charset="0"/>
                <a:defRPr>
                  <a:solidFill>
                    <a:schemeClr val="tx1"/>
                  </a:solidFill>
                  <a:latin typeface="Calibri"/>
                  <a:ea typeface="宋体"/>
                </a:defRPr>
              </a:lvl8pPr>
              <a:lvl9pPr marL="3886200" lvl="8" indent="-228600">
                <a:spcBef>
                  <a:spcPct val="0"/>
                </a:spcBef>
                <a:spcAft>
                  <a:spcPct val="0"/>
                </a:spcAft>
                <a:buFont typeface="Arial" charset="0"/>
                <a:defRPr>
                  <a:solidFill>
                    <a:schemeClr val="tx1"/>
                  </a:solidFill>
                  <a:latin typeface="Calibri"/>
                  <a:ea typeface="宋体"/>
                </a:defRPr>
              </a:lvl9pPr>
            </a:lstStyle>
            <a:p>
              <a:pPr algn="ctr"/>
              <a:r>
                <a:rPr lang="en-US" sz="3420">
                  <a:solidFill>
                    <a:srgbClr val="FFFFFF"/>
                  </a:solidFill>
                  <a:latin typeface="微软雅黑" panose="020B0503020204020204" pitchFamily="34" charset="-122"/>
                  <a:ea typeface="微软雅黑" panose="020B0503020204020204" pitchFamily="34" charset="-122"/>
                </a:rPr>
                <a:t>02</a:t>
              </a:r>
              <a:endParaRPr lang="zh-CN" sz="3420">
                <a:solidFill>
                  <a:srgbClr val="FFFFFF"/>
                </a:solidFill>
                <a:latin typeface="微软雅黑" panose="020B0503020204020204" pitchFamily="34" charset="-122"/>
                <a:ea typeface="微软雅黑" panose="020B0503020204020204" pitchFamily="34" charset="-122"/>
              </a:endParaRPr>
            </a:p>
          </p:txBody>
        </p:sp>
      </p:grpSp>
      <p:grpSp>
        <p:nvGrpSpPr>
          <p:cNvPr id="41" name="组合 31"/>
          <p:cNvGrpSpPr/>
          <p:nvPr/>
        </p:nvGrpSpPr>
        <p:grpSpPr>
          <a:xfrm>
            <a:off x="1851787" y="2752189"/>
            <a:ext cx="2698750" cy="2191665"/>
            <a:chOff x="-287559" y="42302"/>
            <a:chExt cx="1671177" cy="1609411"/>
          </a:xfrm>
          <a:solidFill>
            <a:schemeClr val="accent1"/>
          </a:solidFill>
        </p:grpSpPr>
        <p:sp>
          <p:nvSpPr>
            <p:cNvPr id="42" name="右箭头 55"/>
            <p:cNvSpPr/>
            <p:nvPr/>
          </p:nvSpPr>
          <p:spPr>
            <a:xfrm>
              <a:off x="-287559" y="42302"/>
              <a:ext cx="1671177" cy="1609411"/>
            </a:xfrm>
            <a:custGeom>
              <a:avLst/>
              <a:gdLst/>
              <a:ahLst/>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grpFill/>
            <a:ln>
              <a:noFill/>
            </a:ln>
          </p:spPr>
          <p:txBody>
            <a:bodyPr anchor="ctr"/>
            <a:lstStyle/>
            <a:p>
              <a:pPr algn="ctr"/>
              <a:endParaRPr lang="zh-CN" sz="2420">
                <a:latin typeface="微软雅黑" panose="020B0503020204020204" pitchFamily="34" charset="-122"/>
                <a:ea typeface="微软雅黑" panose="020B0503020204020204" pitchFamily="34" charset="-122"/>
              </a:endParaRPr>
            </a:p>
          </p:txBody>
        </p:sp>
        <p:sp>
          <p:nvSpPr>
            <p:cNvPr id="43" name="TextBox 33"/>
            <p:cNvSpPr txBox="1">
              <a:spLocks noChangeArrowheads="1"/>
            </p:cNvSpPr>
            <p:nvPr/>
          </p:nvSpPr>
          <p:spPr>
            <a:xfrm>
              <a:off x="701805" y="543095"/>
              <a:ext cx="431999" cy="454281"/>
            </a:xfrm>
            <a:prstGeom prst="rect">
              <a:avLst/>
            </a:prstGeom>
            <a:grpFill/>
            <a:ln>
              <a:noFill/>
            </a:ln>
          </p:spPr>
          <p:txBody>
            <a:bodyPr wrap="non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buFont typeface="Arial" charset="0"/>
                <a:defRPr>
                  <a:solidFill>
                    <a:schemeClr val="tx1"/>
                  </a:solidFill>
                  <a:latin typeface="Calibri"/>
                  <a:ea typeface="宋体"/>
                </a:defRPr>
              </a:lvl6pPr>
              <a:lvl7pPr marL="2971800" lvl="6" indent="-228600">
                <a:spcBef>
                  <a:spcPct val="0"/>
                </a:spcBef>
                <a:spcAft>
                  <a:spcPct val="0"/>
                </a:spcAft>
                <a:buFont typeface="Arial" charset="0"/>
                <a:defRPr>
                  <a:solidFill>
                    <a:schemeClr val="tx1"/>
                  </a:solidFill>
                  <a:latin typeface="Calibri"/>
                  <a:ea typeface="宋体"/>
                </a:defRPr>
              </a:lvl7pPr>
              <a:lvl8pPr marL="3429000" lvl="7" indent="-228600">
                <a:spcBef>
                  <a:spcPct val="0"/>
                </a:spcBef>
                <a:spcAft>
                  <a:spcPct val="0"/>
                </a:spcAft>
                <a:buFont typeface="Arial" charset="0"/>
                <a:defRPr>
                  <a:solidFill>
                    <a:schemeClr val="tx1"/>
                  </a:solidFill>
                  <a:latin typeface="Calibri"/>
                  <a:ea typeface="宋体"/>
                </a:defRPr>
              </a:lvl8pPr>
              <a:lvl9pPr marL="3886200" lvl="8" indent="-228600">
                <a:spcBef>
                  <a:spcPct val="0"/>
                </a:spcBef>
                <a:spcAft>
                  <a:spcPct val="0"/>
                </a:spcAft>
                <a:buFont typeface="Arial" charset="0"/>
                <a:defRPr>
                  <a:solidFill>
                    <a:schemeClr val="tx1"/>
                  </a:solidFill>
                  <a:latin typeface="Calibri"/>
                  <a:ea typeface="宋体"/>
                </a:defRPr>
              </a:lvl9pPr>
            </a:lstStyle>
            <a:p>
              <a:pPr algn="ctr"/>
              <a:r>
                <a:rPr lang="en-US" sz="3420">
                  <a:solidFill>
                    <a:srgbClr val="FFFFFF"/>
                  </a:solidFill>
                  <a:latin typeface="微软雅黑" panose="020B0503020204020204" pitchFamily="34" charset="-122"/>
                  <a:ea typeface="微软雅黑" panose="020B0503020204020204" pitchFamily="34" charset="-122"/>
                </a:rPr>
                <a:t>01</a:t>
              </a:r>
              <a:endParaRPr lang="zh-CN" sz="3420">
                <a:solidFill>
                  <a:srgbClr val="FFFFFF"/>
                </a:solidFill>
                <a:latin typeface="微软雅黑" panose="020B0503020204020204" pitchFamily="34" charset="-122"/>
                <a:ea typeface="微软雅黑" panose="020B0503020204020204" pitchFamily="34" charset="-122"/>
              </a:endParaRPr>
            </a:p>
          </p:txBody>
        </p:sp>
      </p:grpSp>
      <p:cxnSp>
        <p:nvCxnSpPr>
          <p:cNvPr id="44" name="直接连接符 36"/>
          <p:cNvCxnSpPr/>
          <p:nvPr/>
        </p:nvCxnSpPr>
        <p:spPr>
          <a:xfrm flipV="1">
            <a:off x="1379909" y="1743182"/>
            <a:ext cx="0" cy="1181976"/>
          </a:xfrm>
          <a:prstGeom prst="line">
            <a:avLst/>
          </a:prstGeom>
          <a:noFill/>
          <a:ln w="6350">
            <a:solidFill>
              <a:schemeClr val="tx1">
                <a:alpha val="98038"/>
                <a:lumMod val="75000"/>
                <a:lumOff val="25000"/>
              </a:schemeClr>
            </a:solidFill>
            <a:prstDash val="sysDot"/>
            <a:round/>
            <a:headEnd type="oval" w="med" len="med"/>
            <a:tailEnd type="oval" w="med" len="med"/>
          </a:ln>
        </p:spPr>
      </p:cxnSp>
      <p:sp>
        <p:nvSpPr>
          <p:cNvPr id="45" name="矩形 1"/>
          <p:cNvSpPr>
            <a:spLocks noChangeArrowheads="1"/>
          </p:cNvSpPr>
          <p:nvPr/>
        </p:nvSpPr>
        <p:spPr>
          <a:xfrm>
            <a:off x="1567517" y="1437739"/>
            <a:ext cx="4447948" cy="1327150"/>
          </a:xfrm>
          <a:prstGeom prst="rect">
            <a:avLst/>
          </a:prstGeom>
          <a:noFill/>
          <a:ln>
            <a:noFill/>
          </a:ln>
        </p:spPr>
        <p:txBody>
          <a:bodyPr>
            <a:spAutoFit/>
          </a:bodyPr>
          <a:lstStyle/>
          <a:p>
            <a:pPr algn="l" defTabSz="1092200">
              <a:lnSpc>
                <a:spcPct val="150000"/>
              </a:lnSpc>
            </a:pPr>
            <a:r>
              <a:rPr lang="zh-CN" sz="1800" b="1" dirty="0">
                <a:solidFill>
                  <a:srgbClr val="595959"/>
                </a:solidFill>
                <a:latin typeface="微软雅黑" panose="020B0503020204020204" pitchFamily="34" charset="-122"/>
                <a:ea typeface="微软雅黑" panose="020B0503020204020204" pitchFamily="34" charset="-122"/>
              </a:rPr>
              <a:t>设置3D大小表示：</a:t>
            </a:r>
          </a:p>
          <a:p>
            <a:r>
              <a:rPr sz="1800" dirty="0">
                <a:solidFill>
                  <a:srgbClr val="000000"/>
                </a:solidFill>
                <a:latin typeface="微软雅黑" panose="020B0503020204020204" pitchFamily="34" charset="-122"/>
                <a:ea typeface="微软雅黑" panose="020B0503020204020204" pitchFamily="34" charset="-122"/>
              </a:rPr>
              <a:t>文本，三维表示的大小:1×1×77×1280</a:t>
            </a:r>
          </a:p>
          <a:p>
            <a:r>
              <a:rPr sz="1800" dirty="0">
                <a:solidFill>
                  <a:srgbClr val="000000"/>
                </a:solidFill>
                <a:latin typeface="微软雅黑" panose="020B0503020204020204" pitchFamily="34" charset="-122"/>
                <a:ea typeface="微软雅黑" panose="020B0503020204020204" pitchFamily="34" charset="-122"/>
              </a:rPr>
              <a:t>图像，三维表示的大小:21×21×1×1280</a:t>
            </a:r>
          </a:p>
          <a:p>
            <a:r>
              <a:rPr sz="1800" dirty="0">
                <a:solidFill>
                  <a:srgbClr val="000000"/>
                </a:solidFill>
                <a:latin typeface="微软雅黑" panose="020B0503020204020204" pitchFamily="34" charset="-122"/>
                <a:ea typeface="微软雅黑" panose="020B0503020204020204" pitchFamily="34" charset="-122"/>
              </a:rPr>
              <a:t>视频，三维表示的大小:21×21×10×1280</a:t>
            </a:r>
          </a:p>
        </p:txBody>
      </p:sp>
      <p:cxnSp>
        <p:nvCxnSpPr>
          <p:cNvPr id="46" name="直接连接符 38"/>
          <p:cNvCxnSpPr/>
          <p:nvPr/>
        </p:nvCxnSpPr>
        <p:spPr>
          <a:xfrm flipV="1">
            <a:off x="4046949" y="4589829"/>
            <a:ext cx="0" cy="1181975"/>
          </a:xfrm>
          <a:prstGeom prst="line">
            <a:avLst/>
          </a:prstGeom>
          <a:noFill/>
          <a:ln w="6350">
            <a:solidFill>
              <a:schemeClr val="tx1">
                <a:alpha val="98038"/>
                <a:lumMod val="75000"/>
                <a:lumOff val="25000"/>
              </a:schemeClr>
            </a:solidFill>
            <a:prstDash val="sysDot"/>
            <a:round/>
            <a:headEnd type="oval" w="med" len="med"/>
            <a:tailEnd type="oval" w="med" len="med"/>
          </a:ln>
        </p:spPr>
      </p:cxnSp>
      <p:sp>
        <p:nvSpPr>
          <p:cNvPr id="47" name="矩形 1"/>
          <p:cNvSpPr>
            <a:spLocks noChangeArrowheads="1"/>
          </p:cNvSpPr>
          <p:nvPr/>
        </p:nvSpPr>
        <p:spPr>
          <a:xfrm>
            <a:off x="4179826" y="4778029"/>
            <a:ext cx="3056602" cy="1477328"/>
          </a:xfrm>
          <a:prstGeom prst="rect">
            <a:avLst/>
          </a:prstGeom>
          <a:noFill/>
          <a:ln>
            <a:noFill/>
          </a:ln>
        </p:spPr>
        <p:txBody>
          <a:bodyPr>
            <a:spAutoFit/>
          </a:bodyPr>
          <a:lstStyle/>
          <a:p>
            <a:pPr marL="0" indent="0" algn="l" defTabSz="546100">
              <a:lnSpc>
                <a:spcPct val="150000"/>
              </a:lnSpc>
              <a:buNone/>
            </a:pPr>
            <a:r>
              <a:rPr lang="zh-CN" sz="1800" b="1" i="0" strike="noStrike" spc="0">
                <a:solidFill>
                  <a:srgbClr val="595959"/>
                </a:solidFill>
                <a:latin typeface="微软雅黑" panose="020B0503020204020204" pitchFamily="34" charset="-122"/>
                <a:ea typeface="微软雅黑" panose="020B0503020204020204" pitchFamily="34" charset="-122"/>
              </a:rPr>
              <a:t>图像与视频的VQ-GAN模型设置:</a:t>
            </a:r>
          </a:p>
          <a:p>
            <a:pPr algn="l"/>
            <a:r>
              <a:rPr sz="1800">
                <a:solidFill>
                  <a:srgbClr val="000000"/>
                </a:solidFill>
                <a:latin typeface="微软雅黑" panose="020B0503020204020204" pitchFamily="34" charset="-122"/>
                <a:ea typeface="微软雅黑" panose="020B0503020204020204" pitchFamily="34" charset="-122"/>
              </a:rPr>
              <a:t>网格特征的大小441×256，码本的大小为12288</a:t>
            </a:r>
          </a:p>
        </p:txBody>
      </p:sp>
      <p:cxnSp>
        <p:nvCxnSpPr>
          <p:cNvPr id="48" name="直接连接符 40"/>
          <p:cNvCxnSpPr/>
          <p:nvPr/>
        </p:nvCxnSpPr>
        <p:spPr>
          <a:xfrm flipV="1">
            <a:off x="6382227" y="1617401"/>
            <a:ext cx="0" cy="1181976"/>
          </a:xfrm>
          <a:prstGeom prst="line">
            <a:avLst/>
          </a:prstGeom>
          <a:noFill/>
          <a:ln w="6350">
            <a:solidFill>
              <a:schemeClr val="tx1">
                <a:alpha val="98038"/>
                <a:lumMod val="75000"/>
                <a:lumOff val="25000"/>
              </a:schemeClr>
            </a:solidFill>
            <a:prstDash val="sysDot"/>
            <a:round/>
            <a:headEnd type="oval" w="med" len="med"/>
            <a:tailEnd type="oval" w="med" len="med"/>
          </a:ln>
        </p:spPr>
      </p:cxnSp>
      <p:sp>
        <p:nvSpPr>
          <p:cNvPr id="49" name="矩形 1"/>
          <p:cNvSpPr>
            <a:spLocks noChangeArrowheads="1"/>
          </p:cNvSpPr>
          <p:nvPr/>
        </p:nvSpPr>
        <p:spPr>
          <a:xfrm>
            <a:off x="5922248" y="1284274"/>
            <a:ext cx="3056601" cy="458908"/>
          </a:xfrm>
          <a:prstGeom prst="rect">
            <a:avLst/>
          </a:prstGeom>
          <a:noFill/>
          <a:ln>
            <a:noFill/>
          </a:ln>
        </p:spPr>
        <p:txBody>
          <a:bodyPr>
            <a:spAutoFit/>
          </a:bodyPr>
          <a:lstStyle/>
          <a:p>
            <a:pPr algn="ctr" defTabSz="1092200">
              <a:lnSpc>
                <a:spcPct val="150000"/>
              </a:lnSpc>
            </a:pPr>
            <a:r>
              <a:rPr lang="zh-CN" sz="1800" b="1" i="0" strike="noStrike" spc="0">
                <a:solidFill>
                  <a:srgbClr val="595959"/>
                </a:solidFill>
                <a:latin typeface="微软雅黑" panose="020B0503020204020204" pitchFamily="34" charset="-122"/>
                <a:ea typeface="微软雅黑" panose="020B0503020204020204" pitchFamily="34" charset="-122"/>
              </a:rPr>
              <a:t>稀疏范围设置：</a:t>
            </a:r>
          </a:p>
        </p:txBody>
      </p:sp>
      <p:cxnSp>
        <p:nvCxnSpPr>
          <p:cNvPr id="50" name="直接连接符 43"/>
          <p:cNvCxnSpPr/>
          <p:nvPr/>
        </p:nvCxnSpPr>
        <p:spPr>
          <a:xfrm flipV="1">
            <a:off x="8301449" y="4589829"/>
            <a:ext cx="0" cy="1181975"/>
          </a:xfrm>
          <a:prstGeom prst="line">
            <a:avLst/>
          </a:prstGeom>
          <a:noFill/>
          <a:ln w="6350">
            <a:solidFill>
              <a:schemeClr val="tx1">
                <a:alpha val="98038"/>
                <a:lumMod val="75000"/>
                <a:lumOff val="25000"/>
              </a:schemeClr>
            </a:solidFill>
            <a:prstDash val="sysDot"/>
            <a:round/>
            <a:headEnd type="oval" w="med" len="med"/>
            <a:tailEnd type="oval" w="med" len="med"/>
          </a:ln>
        </p:spPr>
      </p:cxnSp>
      <p:sp>
        <p:nvSpPr>
          <p:cNvPr id="51" name="矩形 1"/>
          <p:cNvSpPr>
            <a:spLocks noChangeArrowheads="1"/>
          </p:cNvSpPr>
          <p:nvPr/>
        </p:nvSpPr>
        <p:spPr>
          <a:xfrm>
            <a:off x="8358961" y="4708179"/>
            <a:ext cx="3056602" cy="2169825"/>
          </a:xfrm>
          <a:prstGeom prst="rect">
            <a:avLst/>
          </a:prstGeom>
          <a:noFill/>
          <a:ln>
            <a:noFill/>
          </a:ln>
        </p:spPr>
        <p:txBody>
          <a:bodyPr>
            <a:spAutoFit/>
          </a:bodyPr>
          <a:lstStyle/>
          <a:p>
            <a:pPr marL="0" indent="0" algn="l" defTabSz="546100">
              <a:lnSpc>
                <a:spcPct val="150000"/>
              </a:lnSpc>
              <a:buNone/>
            </a:pPr>
            <a:r>
              <a:rPr lang="zh-CN" sz="1800" b="1" i="0" strike="noStrike" spc="0" dirty="0">
                <a:solidFill>
                  <a:srgbClr val="595959"/>
                </a:solidFill>
                <a:latin typeface="微软雅黑" panose="020B0503020204020204" pitchFamily="34" charset="-122"/>
                <a:ea typeface="微软雅黑" panose="020B0503020204020204" pitchFamily="34" charset="-122"/>
              </a:rPr>
              <a:t>训练参数设置：</a:t>
            </a:r>
          </a:p>
          <a:p>
            <a:r>
              <a:rPr lang="zh-CN" sz="1800" b="0" i="0" strike="noStrike" spc="0" dirty="0">
                <a:solidFill>
                  <a:srgbClr val="000000"/>
                </a:solidFill>
                <a:latin typeface="微软雅黑" panose="020B0503020204020204" pitchFamily="34" charset="-122"/>
                <a:ea typeface="微软雅黑" panose="020B0503020204020204" pitchFamily="34" charset="-122"/>
              </a:rPr>
              <a:t>在64个A100 GPU上进行为期两周的预训练图层设置为24，使用Adam优化器，学习率为1e-3，批量大小为128，预热总步骤为50M的5%</a:t>
            </a:r>
          </a:p>
        </p:txBody>
      </p:sp>
      <p:pic>
        <p:nvPicPr>
          <p:cNvPr id="54" name="图片 53"/>
          <p:cNvPicPr>
            <a:picLocks noChangeAspect="1"/>
          </p:cNvPicPr>
          <p:nvPr/>
        </p:nvPicPr>
        <p:blipFill>
          <a:blip r:embed="rId3"/>
          <a:stretch/>
        </p:blipFill>
        <p:spPr>
          <a:xfrm>
            <a:off x="373910" y="-274792"/>
            <a:ext cx="2508327" cy="1146352"/>
          </a:xfrm>
          <a:prstGeom prst="rect">
            <a:avLst/>
          </a:prstGeom>
        </p:spPr>
      </p:pic>
      <p:sp>
        <p:nvSpPr>
          <p:cNvPr id="55"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56" name="图形 55"/>
          <p:cNvPicPr/>
          <p:nvPr/>
        </p:nvPicPr>
        <p:blipFill>
          <a:blip r:embed="rId4">
            <a:alphaModFix/>
            <a:extLst>
              <a:ext uri="{96DAC541-7B7A-43D3-8B79-37D633B846F1}">
                <asvg:svgBlip xmlns:asvg="http://schemas.microsoft.com/office/drawing/2016/SVG/main" r:embed="rId5"/>
              </a:ext>
            </a:extLst>
          </a:blip>
          <a:srcRect/>
          <a:stretch/>
        </p:blipFill>
        <p:spPr>
          <a:xfrm>
            <a:off x="8266500" y="1836724"/>
            <a:ext cx="2197100" cy="279400"/>
          </a:xfrm>
          <a:prstGeom prst="rect">
            <a:avLst/>
          </a:prstGeom>
        </p:spPr>
      </p:pic>
      <p:pic>
        <p:nvPicPr>
          <p:cNvPr id="57" name="图形 56"/>
          <p:cNvPicPr/>
          <p:nvPr/>
        </p:nvPicPr>
        <p:blipFill>
          <a:blip r:embed="rId6">
            <a:alphaModFix/>
            <a:extLst>
              <a:ext uri="{96DAC541-7B7A-43D3-8B79-37D633B846F1}">
                <asvg:svgBlip xmlns:asvg="http://schemas.microsoft.com/office/drawing/2016/SVG/main" r:embed="rId7"/>
              </a:ext>
            </a:extLst>
          </a:blip>
          <a:srcRect/>
          <a:stretch/>
        </p:blipFill>
        <p:spPr>
          <a:xfrm>
            <a:off x="9436494" y="2120363"/>
            <a:ext cx="2082800" cy="279400"/>
          </a:xfrm>
          <a:prstGeom prst="rect">
            <a:avLst/>
          </a:prstGeom>
        </p:spPr>
      </p:pic>
      <p:pic>
        <p:nvPicPr>
          <p:cNvPr id="58" name="图形 57"/>
          <p:cNvPicPr/>
          <p:nvPr/>
        </p:nvPicPr>
        <p:blipFill>
          <a:blip r:embed="rId8">
            <a:alphaModFix/>
            <a:extLst>
              <a:ext uri="{96DAC541-7B7A-43D3-8B79-37D633B846F1}">
                <asvg:svgBlip xmlns:asvg="http://schemas.microsoft.com/office/drawing/2016/SVG/main" r:embed="rId9"/>
              </a:ext>
            </a:extLst>
          </a:blip>
          <a:srcRect/>
          <a:stretch/>
        </p:blipFill>
        <p:spPr>
          <a:xfrm>
            <a:off x="9437001" y="2438966"/>
            <a:ext cx="2082800" cy="279400"/>
          </a:xfrm>
          <a:prstGeom prst="rect">
            <a:avLst/>
          </a:prstGeom>
        </p:spPr>
      </p:pic>
      <p:sp>
        <p:nvSpPr>
          <p:cNvPr id="59" name="文本框 58"/>
          <p:cNvSpPr txBox="1"/>
          <p:nvPr/>
        </p:nvSpPr>
        <p:spPr>
          <a:xfrm>
            <a:off x="7015550" y="2390239"/>
            <a:ext cx="2500518" cy="369332"/>
          </a:xfrm>
          <a:prstGeom prst="rect">
            <a:avLst/>
          </a:prstGeom>
          <a:ln w="6350">
            <a:prstDash val="solid"/>
          </a:ln>
        </p:spPr>
        <p:txBody>
          <a:bodyPr>
            <a:spAutoFit/>
          </a:bodyPr>
          <a:lstStyle/>
          <a:p>
            <a:r>
              <a:rPr>
                <a:latin typeface="微软雅黑" panose="020B0503020204020204" pitchFamily="34" charset="-122"/>
                <a:ea typeface="微软雅黑" panose="020B0503020204020204" pitchFamily="34" charset="-122"/>
              </a:rPr>
              <a:t>视频和视频草图设置为</a:t>
            </a:r>
          </a:p>
        </p:txBody>
      </p:sp>
      <p:sp>
        <p:nvSpPr>
          <p:cNvPr id="60" name="文本框 59"/>
          <p:cNvSpPr txBox="1"/>
          <p:nvPr/>
        </p:nvSpPr>
        <p:spPr>
          <a:xfrm>
            <a:off x="7026834" y="2077016"/>
            <a:ext cx="2664254" cy="369332"/>
          </a:xfrm>
          <a:prstGeom prst="rect">
            <a:avLst/>
          </a:prstGeom>
          <a:ln w="6350">
            <a:prstDash val="solid"/>
          </a:ln>
        </p:spPr>
        <p:txBody>
          <a:bodyPr>
            <a:spAutoFit/>
          </a:bodyPr>
          <a:lstStyle/>
          <a:p>
            <a:r>
              <a:rPr dirty="0" err="1">
                <a:latin typeface="微软雅黑" panose="020B0503020204020204" pitchFamily="34" charset="-122"/>
                <a:ea typeface="微软雅黑" panose="020B0503020204020204" pitchFamily="34" charset="-122"/>
              </a:rPr>
              <a:t>图像和图像草图设置为</a:t>
            </a:r>
            <a:endParaRPr dirty="0">
              <a:latin typeface="微软雅黑" panose="020B0503020204020204" pitchFamily="34" charset="-122"/>
              <a:ea typeface="微软雅黑" panose="020B0503020204020204" pitchFamily="34" charset="-122"/>
            </a:endParaRPr>
          </a:p>
        </p:txBody>
      </p:sp>
      <p:sp>
        <p:nvSpPr>
          <p:cNvPr id="61" name="文本框 60"/>
          <p:cNvSpPr txBox="1"/>
          <p:nvPr/>
        </p:nvSpPr>
        <p:spPr>
          <a:xfrm>
            <a:off x="7043960" y="1799640"/>
            <a:ext cx="1778000" cy="369332"/>
          </a:xfrm>
          <a:prstGeom prst="rect">
            <a:avLst/>
          </a:prstGeom>
          <a:ln w="6350">
            <a:prstDash val="solid"/>
          </a:ln>
        </p:spPr>
        <p:txBody>
          <a:bodyPr>
            <a:spAutoFit/>
          </a:bodyPr>
          <a:lstStyle/>
          <a:p>
            <a:r>
              <a:rPr dirty="0" err="1">
                <a:latin typeface="微软雅黑" panose="020B0503020204020204" pitchFamily="34" charset="-122"/>
                <a:ea typeface="微软雅黑" panose="020B0503020204020204" pitchFamily="34" charset="-122"/>
              </a:rPr>
              <a:t>文本设置为</a:t>
            </a:r>
            <a:endParaRPr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2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4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6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122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par>
                          <p:cTn id="35" fill="hold">
                            <p:stCondLst>
                              <p:cond delay="12700"/>
                            </p:stCondLst>
                            <p:childTnLst>
                              <p:par>
                                <p:cTn id="36" presetID="2" presetClass="entr" presetSubtype="8"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300" fill="hold"/>
                                        <p:tgtEl>
                                          <p:spTgt spid="45"/>
                                        </p:tgtEl>
                                        <p:attrNameLst>
                                          <p:attrName>ppt_x</p:attrName>
                                        </p:attrNameLst>
                                      </p:cBhvr>
                                      <p:tavLst>
                                        <p:tav tm="0">
                                          <p:val>
                                            <p:strVal val="0-#ppt_w/2"/>
                                          </p:val>
                                        </p:tav>
                                        <p:tav tm="100000">
                                          <p:val>
                                            <p:strVal val="#ppt_x"/>
                                          </p:val>
                                        </p:tav>
                                      </p:tavLst>
                                    </p:anim>
                                    <p:anim calcmode="lin" valueType="num">
                                      <p:cBhvr additive="base">
                                        <p:cTn id="39" dur="300" fill="hold"/>
                                        <p:tgtEl>
                                          <p:spTgt spid="45"/>
                                        </p:tgtEl>
                                        <p:attrNameLst>
                                          <p:attrName>ppt_y</p:attrName>
                                        </p:attrNameLst>
                                      </p:cBhvr>
                                      <p:tavLst>
                                        <p:tav tm="0">
                                          <p:val>
                                            <p:strVal val="#ppt_y"/>
                                          </p:val>
                                        </p:tav>
                                        <p:tav tm="100000">
                                          <p:val>
                                            <p:strVal val="#ppt_y"/>
                                          </p:val>
                                        </p:tav>
                                      </p:tavLst>
                                    </p:anim>
                                  </p:childTnLst>
                                </p:cTn>
                              </p:par>
                            </p:childTnLst>
                          </p:cTn>
                        </p:par>
                        <p:par>
                          <p:cTn id="40" fill="hold">
                            <p:stCondLst>
                              <p:cond delay="13300"/>
                            </p:stCondLst>
                            <p:childTnLst>
                              <p:par>
                                <p:cTn id="41" presetID="10"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par>
                          <p:cTn id="44" fill="hold">
                            <p:stCondLst>
                              <p:cond delay="13800"/>
                            </p:stCondLst>
                            <p:childTnLst>
                              <p:par>
                                <p:cTn id="45" presetID="2" presetClass="entr" presetSubtype="8"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300" fill="hold"/>
                                        <p:tgtEl>
                                          <p:spTgt spid="47"/>
                                        </p:tgtEl>
                                        <p:attrNameLst>
                                          <p:attrName>ppt_x</p:attrName>
                                        </p:attrNameLst>
                                      </p:cBhvr>
                                      <p:tavLst>
                                        <p:tav tm="0">
                                          <p:val>
                                            <p:strVal val="0-#ppt_w/2"/>
                                          </p:val>
                                        </p:tav>
                                        <p:tav tm="100000">
                                          <p:val>
                                            <p:strVal val="#ppt_x"/>
                                          </p:val>
                                        </p:tav>
                                      </p:tavLst>
                                    </p:anim>
                                    <p:anim calcmode="lin" valueType="num">
                                      <p:cBhvr additive="base">
                                        <p:cTn id="48" dur="300" fill="hold"/>
                                        <p:tgtEl>
                                          <p:spTgt spid="47"/>
                                        </p:tgtEl>
                                        <p:attrNameLst>
                                          <p:attrName>ppt_y</p:attrName>
                                        </p:attrNameLst>
                                      </p:cBhvr>
                                      <p:tavLst>
                                        <p:tav tm="0">
                                          <p:val>
                                            <p:strVal val="#ppt_y"/>
                                          </p:val>
                                        </p:tav>
                                        <p:tav tm="100000">
                                          <p:val>
                                            <p:strVal val="#ppt_y"/>
                                          </p:val>
                                        </p:tav>
                                      </p:tavLst>
                                    </p:anim>
                                  </p:childTnLst>
                                </p:cTn>
                              </p:par>
                            </p:childTnLst>
                          </p:cTn>
                        </p:par>
                        <p:par>
                          <p:cTn id="49" fill="hold">
                            <p:stCondLst>
                              <p:cond delay="14400"/>
                            </p:stCondLst>
                            <p:childTnLst>
                              <p:par>
                                <p:cTn id="50" presetID="10" presetClass="entr" presetSubtype="0"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par>
                          <p:cTn id="53" fill="hold">
                            <p:stCondLst>
                              <p:cond delay="14900"/>
                            </p:stCondLst>
                            <p:childTnLst>
                              <p:par>
                                <p:cTn id="54" presetID="2" presetClass="entr" presetSubtype="8"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300" fill="hold"/>
                                        <p:tgtEl>
                                          <p:spTgt spid="49"/>
                                        </p:tgtEl>
                                        <p:attrNameLst>
                                          <p:attrName>ppt_x</p:attrName>
                                        </p:attrNameLst>
                                      </p:cBhvr>
                                      <p:tavLst>
                                        <p:tav tm="0">
                                          <p:val>
                                            <p:strVal val="0-#ppt_w/2"/>
                                          </p:val>
                                        </p:tav>
                                        <p:tav tm="100000">
                                          <p:val>
                                            <p:strVal val="#ppt_x"/>
                                          </p:val>
                                        </p:tav>
                                      </p:tavLst>
                                    </p:anim>
                                    <p:anim calcmode="lin" valueType="num">
                                      <p:cBhvr additive="base">
                                        <p:cTn id="57" dur="300" fill="hold"/>
                                        <p:tgtEl>
                                          <p:spTgt spid="49"/>
                                        </p:tgtEl>
                                        <p:attrNameLst>
                                          <p:attrName>ppt_y</p:attrName>
                                        </p:attrNameLst>
                                      </p:cBhvr>
                                      <p:tavLst>
                                        <p:tav tm="0">
                                          <p:val>
                                            <p:strVal val="#ppt_y"/>
                                          </p:val>
                                        </p:tav>
                                        <p:tav tm="100000">
                                          <p:val>
                                            <p:strVal val="#ppt_y"/>
                                          </p:val>
                                        </p:tav>
                                      </p:tavLst>
                                    </p:anim>
                                  </p:childTnLst>
                                </p:cTn>
                              </p:par>
                            </p:childTnLst>
                          </p:cTn>
                        </p:par>
                        <p:par>
                          <p:cTn id="58" fill="hold">
                            <p:stCondLst>
                              <p:cond delay="15500"/>
                            </p:stCondLst>
                            <p:childTnLst>
                              <p:par>
                                <p:cTn id="59" presetID="10"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childTnLst>
                          </p:cTn>
                        </p:par>
                        <p:par>
                          <p:cTn id="62" fill="hold">
                            <p:stCondLst>
                              <p:cond delay="16000"/>
                            </p:stCondLst>
                            <p:childTnLst>
                              <p:par>
                                <p:cTn id="63" presetID="2" presetClass="entr" presetSubtype="8" fill="hold" nodeType="after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300" fill="hold"/>
                                        <p:tgtEl>
                                          <p:spTgt spid="51"/>
                                        </p:tgtEl>
                                        <p:attrNameLst>
                                          <p:attrName>ppt_x</p:attrName>
                                        </p:attrNameLst>
                                      </p:cBhvr>
                                      <p:tavLst>
                                        <p:tav tm="0">
                                          <p:val>
                                            <p:strVal val="0-#ppt_w/2"/>
                                          </p:val>
                                        </p:tav>
                                        <p:tav tm="100000">
                                          <p:val>
                                            <p:strVal val="#ppt_x"/>
                                          </p:val>
                                        </p:tav>
                                      </p:tavLst>
                                    </p:anim>
                                    <p:anim calcmode="lin" valueType="num">
                                      <p:cBhvr additive="base">
                                        <p:cTn id="66" dur="3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200678"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stretch/>
        </p:blipFill>
        <p:spPr>
          <a:xfrm>
            <a:off x="64" y="2655938"/>
            <a:ext cx="12192000" cy="4202126"/>
          </a:xfrm>
          <a:prstGeom prst="rect">
            <a:avLst/>
          </a:prstGeom>
        </p:spPr>
      </p:pic>
      <p:sp>
        <p:nvSpPr>
          <p:cNvPr id="37" name="文本框 36"/>
          <p:cNvSpPr txBox="1"/>
          <p:nvPr/>
        </p:nvSpPr>
        <p:spPr>
          <a:xfrm>
            <a:off x="370268" y="1625958"/>
            <a:ext cx="11317310" cy="646331"/>
          </a:xfrm>
          <a:prstGeom prst="rect">
            <a:avLst/>
          </a:prstGeom>
          <a:ln w="12700">
            <a:prstDash val="solid"/>
          </a:ln>
        </p:spPr>
        <p:txBody>
          <a:bodyPr>
            <a:spAutoFit/>
          </a:bodyPr>
          <a:lstStyle/>
          <a:p>
            <a:r>
              <a:rPr>
                <a:latin typeface="微软雅黑" panose="020B0503020204020204" pitchFamily="34" charset="-122"/>
                <a:ea typeface="微软雅黑" panose="020B0503020204020204" pitchFamily="34" charset="-122"/>
              </a:rPr>
              <a:t>NÜWA是一个统一的多模态预训练模型，可以生成新的或处理现有的视觉数据（即图像和视频），用于以下8个视觉合成任务。</a:t>
            </a:r>
          </a:p>
        </p:txBody>
      </p:sp>
      <p:sp>
        <p:nvSpPr>
          <p:cNvPr id="38"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39"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0"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1"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2"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3"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4"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5"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6"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7"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8"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49" name="图片 53"/>
          <p:cNvPicPr>
            <a:picLocks noChangeAspect="1"/>
          </p:cNvPicPr>
          <p:nvPr/>
        </p:nvPicPr>
        <p:blipFill>
          <a:blip r:embed="rId4"/>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200678"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alphaModFix/>
          </a:blip>
          <a:srcRect/>
          <a:stretch/>
        </p:blipFill>
        <p:spPr>
          <a:xfrm>
            <a:off x="5376214" y="1108968"/>
            <a:ext cx="6719793" cy="5749096"/>
          </a:xfrm>
          <a:prstGeom prst="rect">
            <a:avLst/>
          </a:prstGeom>
          <a:noFill/>
        </p:spPr>
      </p:pic>
      <p:sp>
        <p:nvSpPr>
          <p:cNvPr id="37" name="文本框 36"/>
          <p:cNvSpPr txBox="1"/>
          <p:nvPr/>
        </p:nvSpPr>
        <p:spPr>
          <a:xfrm>
            <a:off x="256219" y="1645726"/>
            <a:ext cx="5016004" cy="2308324"/>
          </a:xfrm>
          <a:prstGeom prst="rect">
            <a:avLst/>
          </a:prstGeom>
          <a:ln w="12700">
            <a:prstDash val="solid"/>
          </a:ln>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sz="1800">
                <a:solidFill>
                  <a:srgbClr val="000000"/>
                </a:solidFill>
                <a:latin typeface="微软雅黑" panose="020B0503020204020204" pitchFamily="34" charset="-122"/>
                <a:ea typeface="微软雅黑" panose="020B0503020204020204" pitchFamily="34" charset="-122"/>
              </a:rPr>
              <a:t>文本 - 图像 (T2I) ：</a:t>
            </a:r>
          </a:p>
          <a:p>
            <a:r>
              <a:rPr sz="1800">
                <a:solidFill>
                  <a:srgbClr val="000000"/>
                </a:solidFill>
                <a:latin typeface="微软雅黑" panose="020B0503020204020204" pitchFamily="34" charset="-122"/>
                <a:ea typeface="微软雅黑" panose="020B0503020204020204" pitchFamily="34" charset="-122"/>
              </a:rPr>
              <a:t>通过比较NÜWA在 MSCOCO 数据集上的性能可以发现，NÜWA明显优于 CogView，其中 FID-0 为 12.9，CLIPSIM 为 0.3429 。尽管 XMC-GAN 的 FID-0 为 9.3，优于NÜWA，但NÜWA能生成更逼真的图像，如下图所示。NÜWA生成的男孩脸更清晰，并且男孩旁边的气球也很逼真。</a:t>
            </a:r>
          </a:p>
        </p:txBody>
      </p:sp>
      <p:pic>
        <p:nvPicPr>
          <p:cNvPr id="38" name="图片 37"/>
          <p:cNvPicPr/>
          <p:nvPr/>
        </p:nvPicPr>
        <p:blipFill>
          <a:blip r:embed="rId4"/>
          <a:stretch/>
        </p:blipFill>
        <p:spPr>
          <a:xfrm>
            <a:off x="373910" y="4234134"/>
            <a:ext cx="4499264" cy="2416882"/>
          </a:xfrm>
          <a:prstGeom prst="rect">
            <a:avLst/>
          </a:prstGeom>
        </p:spPr>
      </p:pic>
      <p:sp>
        <p:nvSpPr>
          <p:cNvPr id="39"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40"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1"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2"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3"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4"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5"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6"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7"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8"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9"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50" name="图片 53"/>
          <p:cNvPicPr>
            <a:picLocks noChangeAspect="1"/>
          </p:cNvPicPr>
          <p:nvPr/>
        </p:nvPicPr>
        <p:blipFill>
          <a:blip r:embed="rId5"/>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200678"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alphaModFix/>
          </a:blip>
          <a:srcRect/>
          <a:stretch/>
        </p:blipFill>
        <p:spPr>
          <a:xfrm>
            <a:off x="4502048" y="1108968"/>
            <a:ext cx="7620880" cy="5749096"/>
          </a:xfrm>
          <a:prstGeom prst="rect">
            <a:avLst/>
          </a:prstGeom>
          <a:noFill/>
        </p:spPr>
      </p:pic>
      <p:sp>
        <p:nvSpPr>
          <p:cNvPr id="37" name="文本框 36"/>
          <p:cNvSpPr txBox="1"/>
          <p:nvPr/>
        </p:nvSpPr>
        <p:spPr>
          <a:xfrm>
            <a:off x="370268" y="1625958"/>
            <a:ext cx="4222418" cy="2031325"/>
          </a:xfrm>
          <a:prstGeom prst="rect">
            <a:avLst/>
          </a:prstGeom>
          <a:ln w="12700">
            <a:prstDash val="solid"/>
          </a:ln>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sz="1800">
                <a:solidFill>
                  <a:srgbClr val="000000"/>
                </a:solidFill>
                <a:latin typeface="微软雅黑" panose="020B0503020204020204" pitchFamily="34" charset="-122"/>
                <a:ea typeface="微软雅黑" panose="020B0503020204020204" pitchFamily="34" charset="-122"/>
              </a:rPr>
              <a:t>草图 - 图像 (S2I)：</a:t>
            </a:r>
          </a:p>
          <a:p>
            <a:r>
              <a:rPr sz="1800">
                <a:solidFill>
                  <a:srgbClr val="000000"/>
                </a:solidFill>
                <a:latin typeface="微软雅黑" panose="020B0503020204020204" pitchFamily="34" charset="-122"/>
                <a:ea typeface="微软雅黑" panose="020B0503020204020204" pitchFamily="34" charset="-122"/>
              </a:rPr>
              <a:t>NÜWA算法在草图向图像的转换在 MSCOCO stuff 上进行。如下图 所示，NÜWA算法与 Taming-Transformers 和 SPADE 相比，NÜWA算法生成了种类繁多的逼真汽车， 甚至巴士车窗的反射也清晰可见。</a:t>
            </a:r>
          </a:p>
        </p:txBody>
      </p:sp>
      <p:pic>
        <p:nvPicPr>
          <p:cNvPr id="38" name="图片 37"/>
          <p:cNvPicPr/>
          <p:nvPr/>
        </p:nvPicPr>
        <p:blipFill>
          <a:blip r:embed="rId4"/>
          <a:stretch/>
        </p:blipFill>
        <p:spPr>
          <a:xfrm>
            <a:off x="138783" y="3885016"/>
            <a:ext cx="4172801" cy="2368912"/>
          </a:xfrm>
          <a:prstGeom prst="rect">
            <a:avLst/>
          </a:prstGeom>
        </p:spPr>
      </p:pic>
      <p:sp>
        <p:nvSpPr>
          <p:cNvPr id="39"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40"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1"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2"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3"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4"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5"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6"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7"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8"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9"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50" name="图片 53"/>
          <p:cNvPicPr>
            <a:picLocks noChangeAspect="1"/>
          </p:cNvPicPr>
          <p:nvPr/>
        </p:nvPicPr>
        <p:blipFill>
          <a:blip r:embed="rId5"/>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200678"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alphaModFix/>
          </a:blip>
          <a:srcRect/>
          <a:stretch/>
        </p:blipFill>
        <p:spPr>
          <a:xfrm>
            <a:off x="4567587" y="1108968"/>
            <a:ext cx="7624476" cy="5749096"/>
          </a:xfrm>
          <a:prstGeom prst="rect">
            <a:avLst/>
          </a:prstGeom>
          <a:noFill/>
        </p:spPr>
      </p:pic>
      <p:sp>
        <p:nvSpPr>
          <p:cNvPr id="37" name="文本框 36"/>
          <p:cNvSpPr txBox="1"/>
          <p:nvPr/>
        </p:nvSpPr>
        <p:spPr>
          <a:xfrm>
            <a:off x="370268" y="1625958"/>
            <a:ext cx="4257952" cy="1754326"/>
          </a:xfrm>
          <a:prstGeom prst="rect">
            <a:avLst/>
          </a:prstGeom>
          <a:ln w="12700">
            <a:prstDash val="solid"/>
          </a:ln>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sz="1800" dirty="0" err="1">
                <a:solidFill>
                  <a:srgbClr val="000000"/>
                </a:solidFill>
                <a:latin typeface="微软雅黑" panose="020B0503020204020204" pitchFamily="34" charset="-122"/>
                <a:ea typeface="微软雅黑" panose="020B0503020204020204" pitchFamily="34" charset="-122"/>
              </a:rPr>
              <a:t>图像补全</a:t>
            </a:r>
            <a:r>
              <a:rPr sz="1800" dirty="0">
                <a:solidFill>
                  <a:srgbClr val="000000"/>
                </a:solidFill>
                <a:latin typeface="微软雅黑" panose="020B0503020204020204" pitchFamily="34" charset="-122"/>
                <a:ea typeface="微软雅黑" panose="020B0503020204020204" pitchFamily="34" charset="-122"/>
              </a:rPr>
              <a:t> (I2I) </a:t>
            </a:r>
            <a:r>
              <a:rPr sz="1800" dirty="0" err="1">
                <a:solidFill>
                  <a:srgbClr val="000000"/>
                </a:solidFill>
                <a:latin typeface="微软雅黑" panose="020B0503020204020204" pitchFamily="34" charset="-122"/>
                <a:ea typeface="微软雅黑" panose="020B0503020204020204" pitchFamily="34" charset="-122"/>
              </a:rPr>
              <a:t>零样本评估</a:t>
            </a:r>
            <a:r>
              <a:rPr sz="1800" dirty="0">
                <a:solidFill>
                  <a:srgbClr val="000000"/>
                </a:solidFill>
                <a:latin typeface="微软雅黑" panose="020B0503020204020204" pitchFamily="34" charset="-122"/>
                <a:ea typeface="微软雅黑" panose="020B0503020204020204" pitchFamily="34" charset="-122"/>
              </a:rPr>
              <a:t>：</a:t>
            </a:r>
          </a:p>
          <a:p>
            <a:r>
              <a:rPr sz="1800" dirty="0" err="1">
                <a:solidFill>
                  <a:srgbClr val="000000"/>
                </a:solidFill>
                <a:latin typeface="微软雅黑" panose="020B0503020204020204" pitchFamily="34" charset="-122"/>
                <a:ea typeface="微软雅黑" panose="020B0503020204020204" pitchFamily="34" charset="-122"/>
              </a:rPr>
              <a:t>给定塔楼的上部，与</a:t>
            </a:r>
            <a:r>
              <a:rPr sz="1800" dirty="0">
                <a:solidFill>
                  <a:srgbClr val="000000"/>
                </a:solidFill>
                <a:latin typeface="微软雅黑" panose="020B0503020204020204" pitchFamily="34" charset="-122"/>
                <a:ea typeface="微软雅黑" panose="020B0503020204020204" pitchFamily="34" charset="-122"/>
              </a:rPr>
              <a:t> Taming</a:t>
            </a:r>
            <a:r>
              <a:rPr lang="en-US" sz="1800" dirty="0">
                <a:solidFill>
                  <a:srgbClr val="000000"/>
                </a:solidFill>
                <a:latin typeface="微软雅黑" panose="020B0503020204020204" pitchFamily="34" charset="-122"/>
                <a:ea typeface="微软雅黑" panose="020B0503020204020204" pitchFamily="34" charset="-122"/>
              </a:rPr>
              <a:t> </a:t>
            </a:r>
            <a:r>
              <a:rPr sz="1800" dirty="0">
                <a:solidFill>
                  <a:srgbClr val="000000"/>
                </a:solidFill>
                <a:latin typeface="微软雅黑" panose="020B0503020204020204" pitchFamily="34" charset="-122"/>
                <a:ea typeface="微软雅黑" panose="020B0503020204020204" pitchFamily="34" charset="-122"/>
              </a:rPr>
              <a:t>Transformers </a:t>
            </a:r>
            <a:r>
              <a:rPr sz="1800" dirty="0" err="1">
                <a:solidFill>
                  <a:srgbClr val="000000"/>
                </a:solidFill>
                <a:latin typeface="微软雅黑" panose="020B0503020204020204" pitchFamily="34" charset="-122"/>
                <a:ea typeface="微软雅黑" panose="020B0503020204020204" pitchFamily="34" charset="-122"/>
              </a:rPr>
              <a:t>模型进行比较，NÜWA算法可以生成对塔楼下半部分更丰富的想象，包括生成周围建筑物、湖泊、花草、树木、山脉等</a:t>
            </a:r>
            <a:r>
              <a:rPr sz="1800" dirty="0">
                <a:solidFill>
                  <a:srgbClr val="000000"/>
                </a:solidFill>
                <a:latin typeface="微软雅黑" panose="020B0503020204020204" pitchFamily="34" charset="-122"/>
                <a:ea typeface="微软雅黑" panose="020B0503020204020204" pitchFamily="34" charset="-122"/>
              </a:rPr>
              <a:t>。</a:t>
            </a:r>
          </a:p>
        </p:txBody>
      </p:sp>
      <p:pic>
        <p:nvPicPr>
          <p:cNvPr id="38" name="图片 37"/>
          <p:cNvPicPr/>
          <p:nvPr/>
        </p:nvPicPr>
        <p:blipFill>
          <a:blip r:embed="rId4"/>
          <a:stretch/>
        </p:blipFill>
        <p:spPr>
          <a:xfrm>
            <a:off x="425752" y="3530018"/>
            <a:ext cx="3657140" cy="3006324"/>
          </a:xfrm>
          <a:prstGeom prst="rect">
            <a:avLst/>
          </a:prstGeom>
        </p:spPr>
      </p:pic>
      <p:sp>
        <p:nvSpPr>
          <p:cNvPr id="39"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40"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1"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2"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3"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4"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5"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6"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7"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8"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9"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50" name="图片 53"/>
          <p:cNvPicPr>
            <a:picLocks noChangeAspect="1"/>
          </p:cNvPicPr>
          <p:nvPr/>
        </p:nvPicPr>
        <p:blipFill>
          <a:blip r:embed="rId5"/>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161177"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alphaModFix/>
          </a:blip>
          <a:srcRect/>
          <a:stretch/>
        </p:blipFill>
        <p:spPr>
          <a:xfrm>
            <a:off x="5423974" y="1108968"/>
            <a:ext cx="6768089" cy="5749096"/>
          </a:xfrm>
          <a:prstGeom prst="rect">
            <a:avLst/>
          </a:prstGeom>
          <a:noFill/>
        </p:spPr>
      </p:pic>
      <p:sp>
        <p:nvSpPr>
          <p:cNvPr id="37" name="文本框 36"/>
          <p:cNvSpPr txBox="1"/>
          <p:nvPr/>
        </p:nvSpPr>
        <p:spPr>
          <a:xfrm>
            <a:off x="370268" y="1625958"/>
            <a:ext cx="4944937" cy="1200329"/>
          </a:xfrm>
          <a:prstGeom prst="rect">
            <a:avLst/>
          </a:prstGeom>
          <a:ln w="12700">
            <a:prstDash val="solid"/>
          </a:ln>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sz="1800">
                <a:solidFill>
                  <a:srgbClr val="000000"/>
                </a:solidFill>
                <a:latin typeface="微软雅黑" panose="020B0503020204020204" pitchFamily="34" charset="-122"/>
                <a:ea typeface="微软雅黑" panose="020B0503020204020204" pitchFamily="34" charset="-122"/>
              </a:rPr>
              <a:t>文本 - 指导图像处理 (TI2I) 零样本评估：NÜWA算法显示了其强大的处理能力，可以生成高质量的文本一致性结果，而不会改变图像的其他部分。</a:t>
            </a:r>
          </a:p>
        </p:txBody>
      </p:sp>
      <p:pic>
        <p:nvPicPr>
          <p:cNvPr id="38" name="图片 37"/>
          <p:cNvPicPr/>
          <p:nvPr/>
        </p:nvPicPr>
        <p:blipFill>
          <a:blip r:embed="rId4"/>
          <a:stretch/>
        </p:blipFill>
        <p:spPr>
          <a:xfrm>
            <a:off x="480511" y="2961140"/>
            <a:ext cx="4506708" cy="3825856"/>
          </a:xfrm>
          <a:prstGeom prst="rect">
            <a:avLst/>
          </a:prstGeom>
        </p:spPr>
      </p:pic>
      <p:sp>
        <p:nvSpPr>
          <p:cNvPr id="39"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40"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1"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2"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3"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4"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5"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6"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7"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8"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9"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50" name="图片 53"/>
          <p:cNvPicPr>
            <a:picLocks noChangeAspect="1"/>
          </p:cNvPicPr>
          <p:nvPr/>
        </p:nvPicPr>
        <p:blipFill>
          <a:blip r:embed="rId5"/>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3231850"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813104" y="1108968"/>
            <a:ext cx="1625296" cy="38426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chemeClr val="tx1">
                    <a:lumMod val="65000"/>
                    <a:lumOff val="35000"/>
                  </a:schemeClr>
                </a:solidFill>
                <a:latin typeface="微软雅黑" panose="020B0503020204020204" pitchFamily="34" charset="-122"/>
                <a:ea typeface="微软雅黑" panose="020B0503020204020204" pitchFamily="34" charset="-122"/>
              </a:rPr>
              <a:t>1.1 </a:t>
            </a:r>
            <a:r>
              <a:rPr lang="zh-CN" sz="1865" b="1">
                <a:solidFill>
                  <a:schemeClr val="tx1">
                    <a:lumMod val="65000"/>
                    <a:lumOff val="35000"/>
                  </a:schemeClr>
                </a:solidFill>
                <a:latin typeface="微软雅黑" panose="020B0503020204020204" pitchFamily="34" charset="-122"/>
                <a:ea typeface="微软雅黑" panose="020B0503020204020204" pitchFamily="34" charset="-122"/>
              </a:rPr>
              <a:t>研究背景</a:t>
            </a:r>
          </a:p>
        </p:txBody>
      </p:sp>
      <p:sp>
        <p:nvSpPr>
          <p:cNvPr id="51" name="学论网-矩形 1"/>
          <p:cNvSpPr/>
          <p:nvPr/>
        </p:nvSpPr>
        <p:spPr>
          <a:xfrm>
            <a:off x="1003495" y="1631769"/>
            <a:ext cx="10222390" cy="621384"/>
          </a:xfrm>
          <a:prstGeom prst="rect">
            <a:avLst/>
          </a:prstGeom>
          <a:solidFill>
            <a:srgbClr val="004723"/>
          </a:solidFill>
          <a:ln w="12700" cap="flat" cmpd="sng">
            <a:solidFill>
              <a:schemeClr val="accent1"/>
            </a:solidFill>
            <a:prstDash val="solid"/>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lvl="0" algn="ctr"/>
            <a:r>
              <a:rPr lang="zh-CN" sz="2800" b="1">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研究背景解读</a:t>
            </a:r>
          </a:p>
        </p:txBody>
      </p:sp>
      <p:sp>
        <p:nvSpPr>
          <p:cNvPr id="52" name="学论网-矩形 1"/>
          <p:cNvSpPr/>
          <p:nvPr/>
        </p:nvSpPr>
        <p:spPr>
          <a:xfrm>
            <a:off x="984868" y="2625660"/>
            <a:ext cx="4512634" cy="3862484"/>
          </a:xfrm>
          <a:prstGeom prst="rect">
            <a:avLst/>
          </a:prstGeom>
          <a:noFill/>
          <a:ln w="12700" cap="flat" cmpd="sng">
            <a:solidFill>
              <a:schemeClr val="accent1"/>
            </a:solidFill>
            <a:prstDash val="sysDot"/>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lvl="0" algn="ctr"/>
            <a:endParaRPr lang="zh-CN" sz="2800" b="1" kern="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endParaRPr>
          </a:p>
        </p:txBody>
      </p:sp>
      <p:sp>
        <p:nvSpPr>
          <p:cNvPr id="55" name="学论网-www.xuelun.me"/>
          <p:cNvSpPr txBox="1"/>
          <p:nvPr/>
        </p:nvSpPr>
        <p:spPr>
          <a:xfrm>
            <a:off x="1285538" y="2912252"/>
            <a:ext cx="4023110" cy="3295650"/>
          </a:xfrm>
          <a:prstGeom prst="rect">
            <a:avLst/>
          </a:prstGeom>
          <a:noFill/>
          <a:ln>
            <a:noFill/>
          </a:ln>
        </p:spPr>
        <p:txBody>
          <a:bodyPr wrap="square" lIns="0" tIns="0" rIns="0" bIns="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lnSpc>
                <a:spcPct val="150000"/>
              </a:lnSpc>
            </a:pPr>
            <a:r>
              <a:rPr lang="en-US" sz="2400" b="1" dirty="0">
                <a:solidFill>
                  <a:srgbClr val="595959"/>
                </a:solidFill>
                <a:latin typeface="微软雅黑" panose="020B0503020204020204" pitchFamily="34" charset="-122"/>
                <a:ea typeface="微软雅黑" panose="020B0503020204020204" pitchFamily="34" charset="-122"/>
              </a:rPr>
              <a:t>First</a:t>
            </a:r>
          </a:p>
          <a:p>
            <a:pPr algn="l">
              <a:lnSpc>
                <a:spcPct val="200000"/>
              </a:lnSpc>
            </a:pPr>
            <a:r>
              <a:rPr lang="zh-CN" sz="1800" b="0" i="0" strike="noStrike" spc="0" dirty="0">
                <a:solidFill>
                  <a:srgbClr val="595959"/>
                </a:solidFill>
                <a:latin typeface="微软雅黑" panose="020B0503020204020204" pitchFamily="34" charset="-122"/>
                <a:ea typeface="微软雅黑" panose="020B0503020204020204" pitchFamily="34" charset="-122"/>
              </a:rPr>
              <a:t>随着图像和视频成为新的信息载体并在许多实际应用中使用，视觉合成成为了越来越热门的研究课题，其目的是为各种视觉场景建立能够生成新的或操作现有视觉数据(即图像和视频)的模型。</a:t>
            </a: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56" name="TextBox 6"/>
          <p:cNvSpPr txBox="1"/>
          <p:nvPr/>
        </p:nvSpPr>
        <p:spPr>
          <a:xfrm>
            <a:off x="3231850" y="227025"/>
            <a:ext cx="1595780" cy="373936"/>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800" b="1">
                <a:solidFill>
                  <a:srgbClr val="FFFFFF"/>
                </a:solidFill>
                <a:latin typeface="微软雅黑" panose="020B0503020204020204" pitchFamily="34" charset="-122"/>
                <a:ea typeface="微软雅黑" panose="020B0503020204020204" pitchFamily="34" charset="-122"/>
              </a:rPr>
              <a:t>问题背景解读</a:t>
            </a:r>
          </a:p>
        </p:txBody>
      </p:sp>
      <p:pic>
        <p:nvPicPr>
          <p:cNvPr id="57" name="图片 56"/>
          <p:cNvPicPr/>
          <p:nvPr/>
        </p:nvPicPr>
        <p:blipFill>
          <a:blip r:embed="rId4"/>
          <a:stretch/>
        </p:blipFill>
        <p:spPr>
          <a:xfrm>
            <a:off x="7214864" y="2703723"/>
            <a:ext cx="3912223" cy="1430346"/>
          </a:xfrm>
          <a:prstGeom prst="rect">
            <a:avLst/>
          </a:prstGeom>
        </p:spPr>
      </p:pic>
      <p:pic>
        <p:nvPicPr>
          <p:cNvPr id="58" name="图片 57"/>
          <p:cNvPicPr/>
          <p:nvPr/>
        </p:nvPicPr>
        <p:blipFill>
          <a:blip r:embed="rId5"/>
          <a:stretch/>
        </p:blipFill>
        <p:spPr>
          <a:xfrm>
            <a:off x="5872999" y="4323700"/>
            <a:ext cx="5231297" cy="2153952"/>
          </a:xfrm>
          <a:prstGeom prst="rect">
            <a:avLst/>
          </a:prstGeom>
        </p:spPr>
      </p:pic>
      <p:sp>
        <p:nvSpPr>
          <p:cNvPr id="59" name="箭头: 右 58"/>
          <p:cNvSpPr/>
          <p:nvPr/>
        </p:nvSpPr>
        <p:spPr>
          <a:xfrm>
            <a:off x="6114690" y="3264881"/>
            <a:ext cx="963834" cy="308029"/>
          </a:xfrm>
          <a:prstGeom prst="rightArrow">
            <a:avLst/>
          </a:prstGeom>
          <a:solidFill>
            <a:srgbClr val="004723"/>
          </a:solidFill>
          <a:ln w="12700">
            <a:solidFill>
              <a:srgbClr val="5C5C5C"/>
            </a:solidFill>
            <a:prstDash val="soli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60" name="箭头: 右 59"/>
          <p:cNvSpPr/>
          <p:nvPr/>
        </p:nvSpPr>
        <p:spPr>
          <a:xfrm rot="5400000">
            <a:off x="6176696" y="3626475"/>
            <a:ext cx="556440" cy="308029"/>
          </a:xfrm>
          <a:prstGeom prst="rightArrow">
            <a:avLst/>
          </a:prstGeom>
          <a:solidFill>
            <a:srgbClr val="004723"/>
          </a:solidFill>
          <a:ln w="12700">
            <a:solidFill>
              <a:srgbClr val="5C5C5C"/>
            </a:solidFill>
            <a:prstDash val="soli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26" name="TextBox 7">
            <a:extLst>
              <a:ext uri="{FF2B5EF4-FFF2-40B4-BE49-F238E27FC236}">
                <a16:creationId xmlns:a16="http://schemas.microsoft.com/office/drawing/2014/main" id="{C9D73229-A20D-44E9-B89B-6C6673F6227D}"/>
              </a:ext>
            </a:extLst>
          </p:cNvPr>
          <p:cNvSpPr txBox="1"/>
          <p:nvPr/>
        </p:nvSpPr>
        <p:spPr>
          <a:xfrm>
            <a:off x="5036808" y="215903"/>
            <a:ext cx="142792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808080"/>
                </a:solidFill>
                <a:latin typeface="微软雅黑" panose="020B0503020204020204" pitchFamily="34" charset="-122"/>
                <a:ea typeface="微软雅黑" panose="020B0503020204020204" pitchFamily="34" charset="-122"/>
              </a:rPr>
              <a:t>解决方案与联系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par>
                          <p:cTn id="15" fill="hold">
                            <p:stCondLst>
                              <p:cond delay="1500"/>
                            </p:stCondLst>
                            <p:childTnLst>
                              <p:par>
                                <p:cTn id="16" presetID="2" presetClass="entr" presetSubtype="4" decel="53300"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750" fill="hold"/>
                                        <p:tgtEl>
                                          <p:spTgt spid="52"/>
                                        </p:tgtEl>
                                        <p:attrNameLst>
                                          <p:attrName>ppt_x</p:attrName>
                                        </p:attrNameLst>
                                      </p:cBhvr>
                                      <p:tavLst>
                                        <p:tav tm="0">
                                          <p:val>
                                            <p:strVal val="#ppt_x"/>
                                          </p:val>
                                        </p:tav>
                                        <p:tav tm="100000">
                                          <p:val>
                                            <p:strVal val="#ppt_x"/>
                                          </p:val>
                                        </p:tav>
                                      </p:tavLst>
                                    </p:anim>
                                    <p:anim calcmode="lin" valueType="num">
                                      <p:cBhvr additive="base">
                                        <p:cTn id="19" dur="750" fill="hold"/>
                                        <p:tgtEl>
                                          <p:spTgt spid="52"/>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144193"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alphaModFix/>
          </a:blip>
          <a:srcRect/>
          <a:stretch/>
        </p:blipFill>
        <p:spPr>
          <a:xfrm>
            <a:off x="5591804" y="1108968"/>
            <a:ext cx="6600259" cy="5797392"/>
          </a:xfrm>
          <a:prstGeom prst="rect">
            <a:avLst/>
          </a:prstGeom>
          <a:noFill/>
        </p:spPr>
      </p:pic>
      <p:sp>
        <p:nvSpPr>
          <p:cNvPr id="37" name="文本框 36"/>
          <p:cNvSpPr txBox="1"/>
          <p:nvPr/>
        </p:nvSpPr>
        <p:spPr>
          <a:xfrm>
            <a:off x="370268" y="1625958"/>
            <a:ext cx="5122605" cy="2031325"/>
          </a:xfrm>
          <a:prstGeom prst="rect">
            <a:avLst/>
          </a:prstGeom>
          <a:ln w="12700">
            <a:prstDash val="solid"/>
          </a:ln>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sz="1800">
                <a:solidFill>
                  <a:srgbClr val="000000"/>
                </a:solidFill>
                <a:latin typeface="微软雅黑" panose="020B0503020204020204" pitchFamily="34" charset="-122"/>
                <a:ea typeface="微软雅黑" panose="020B0503020204020204" pitchFamily="34" charset="-122"/>
              </a:rPr>
              <a:t>文本 - 视频 (T2V) ：</a:t>
            </a:r>
          </a:p>
          <a:p>
            <a:r>
              <a:rPr sz="1800">
                <a:solidFill>
                  <a:srgbClr val="000000"/>
                </a:solidFill>
                <a:latin typeface="微软雅黑" panose="020B0503020204020204" pitchFamily="34" charset="-122"/>
                <a:ea typeface="微软雅黑" panose="020B0503020204020204" pitchFamily="34" charset="-122"/>
              </a:rPr>
              <a:t>在 Kinetics 数据集上评估NÜWA算法的结果如图所示，NÜWA算法在所有指标上实现了最好的性能。</a:t>
            </a:r>
          </a:p>
          <a:p>
            <a:r>
              <a:rPr sz="1800">
                <a:solidFill>
                  <a:srgbClr val="000000"/>
                </a:solidFill>
                <a:latin typeface="微软雅黑" panose="020B0503020204020204" pitchFamily="34" charset="-122"/>
                <a:ea typeface="微软雅黑" panose="020B0503020204020204" pitchFamily="34" charset="-122"/>
              </a:rPr>
              <a:t>另外在右图还展示了NÜWA算法强大的零样本生成能力，可以生成没见过的图像，例如：在游泳池里打高尔夫球，在海里奔跑等。</a:t>
            </a:r>
          </a:p>
        </p:txBody>
      </p:sp>
      <p:pic>
        <p:nvPicPr>
          <p:cNvPr id="38" name="图片 37"/>
          <p:cNvPicPr/>
          <p:nvPr/>
        </p:nvPicPr>
        <p:blipFill>
          <a:blip r:embed="rId4"/>
          <a:stretch/>
        </p:blipFill>
        <p:spPr>
          <a:xfrm>
            <a:off x="425752" y="4131232"/>
            <a:ext cx="4872062" cy="1522775"/>
          </a:xfrm>
          <a:prstGeom prst="rect">
            <a:avLst/>
          </a:prstGeom>
        </p:spPr>
      </p:pic>
      <p:sp>
        <p:nvSpPr>
          <p:cNvPr id="39"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40"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1"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2"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3"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4"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5"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6"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7"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8"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9"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50" name="图片 53"/>
          <p:cNvPicPr>
            <a:picLocks noChangeAspect="1"/>
          </p:cNvPicPr>
          <p:nvPr/>
        </p:nvPicPr>
        <p:blipFill>
          <a:blip r:embed="rId5"/>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144193"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alphaModFix/>
          </a:blip>
          <a:srcRect/>
          <a:stretch/>
        </p:blipFill>
        <p:spPr>
          <a:xfrm>
            <a:off x="4501436" y="1108968"/>
            <a:ext cx="7690627" cy="5749096"/>
          </a:xfrm>
          <a:prstGeom prst="rect">
            <a:avLst/>
          </a:prstGeom>
          <a:noFill/>
        </p:spPr>
      </p:pic>
      <p:sp>
        <p:nvSpPr>
          <p:cNvPr id="37" name="文本框 36"/>
          <p:cNvSpPr txBox="1"/>
          <p:nvPr/>
        </p:nvSpPr>
        <p:spPr>
          <a:xfrm>
            <a:off x="373911" y="1642446"/>
            <a:ext cx="3768882" cy="2031325"/>
          </a:xfrm>
          <a:prstGeom prst="rect">
            <a:avLst/>
          </a:prstGeom>
          <a:ln w="6350">
            <a:prstDash val="solid"/>
          </a:ln>
        </p:spPr>
        <p:txBody>
          <a:bodyPr wrap="square">
            <a:spAutoFit/>
          </a:bodyPr>
          <a:lstStyle/>
          <a:p>
            <a:r>
              <a:rPr lang="zh-CN" sz="1800" b="0" i="0" strike="noStrike" spc="0" dirty="0">
                <a:solidFill>
                  <a:srgbClr val="000000"/>
                </a:solidFill>
                <a:latin typeface="微软雅黑" panose="020B0503020204020204" pitchFamily="34" charset="-122"/>
                <a:ea typeface="微软雅黑" panose="020B0503020204020204" pitchFamily="34" charset="-122"/>
              </a:rPr>
              <a:t>草图 - 视频(S2V):</a:t>
            </a:r>
          </a:p>
          <a:p>
            <a:r>
              <a:rPr sz="1800" dirty="0">
                <a:solidFill>
                  <a:srgbClr val="000000"/>
                </a:solidFill>
                <a:latin typeface="微软雅黑" panose="020B0503020204020204" pitchFamily="34" charset="-122"/>
                <a:ea typeface="微软雅黑" panose="020B0503020204020204" pitchFamily="34" charset="-122"/>
              </a:rPr>
              <a:t>在</a:t>
            </a:r>
            <a:r>
              <a:rPr lang="zh-CN" sz="1800" b="0" i="0" strike="noStrike" spc="0" dirty="0">
                <a:solidFill>
                  <a:srgbClr val="000000"/>
                </a:solidFill>
                <a:latin typeface="微软雅黑" panose="020B0503020204020204" pitchFamily="34" charset="-122"/>
                <a:ea typeface="微软雅黑" panose="020B0503020204020204" pitchFamily="34" charset="-122"/>
              </a:rPr>
              <a:t> VSPW </a:t>
            </a:r>
            <a:r>
              <a:rPr sz="1800" dirty="0" err="1">
                <a:solidFill>
                  <a:srgbClr val="000000"/>
                </a:solidFill>
                <a:latin typeface="微软雅黑" panose="020B0503020204020204" pitchFamily="34" charset="-122"/>
                <a:ea typeface="微软雅黑" panose="020B0503020204020204" pitchFamily="34" charset="-122"/>
              </a:rPr>
              <a:t>数据集上评估NÜWA算法的结果如图所示，NÜWA算法在所有指标上实现了最好的性能</a:t>
            </a:r>
            <a:r>
              <a:rPr sz="1800" dirty="0">
                <a:solidFill>
                  <a:srgbClr val="000000"/>
                </a:solidFill>
                <a:latin typeface="微软雅黑" panose="020B0503020204020204" pitchFamily="34" charset="-122"/>
                <a:ea typeface="微软雅黑" panose="020B0503020204020204" pitchFamily="34" charset="-122"/>
              </a:rPr>
              <a:t>。</a:t>
            </a:r>
          </a:p>
          <a:p>
            <a:r>
              <a:rPr sz="1800" dirty="0" err="1">
                <a:solidFill>
                  <a:srgbClr val="000000"/>
                </a:solidFill>
                <a:latin typeface="微软雅黑" panose="020B0503020204020204" pitchFamily="34" charset="-122"/>
                <a:ea typeface="微软雅黑" panose="020B0503020204020204" pitchFamily="34" charset="-122"/>
              </a:rPr>
              <a:t>另外在右图还展示了NÜWA算法强大生成能力，可以生成逼真的视频片段</a:t>
            </a:r>
            <a:r>
              <a:rPr sz="1800" dirty="0">
                <a:solidFill>
                  <a:srgbClr val="000000"/>
                </a:solidFill>
                <a:latin typeface="微软雅黑" panose="020B0503020204020204" pitchFamily="34" charset="-122"/>
                <a:ea typeface="微软雅黑" panose="020B0503020204020204" pitchFamily="34" charset="-122"/>
              </a:rPr>
              <a:t>。</a:t>
            </a:r>
          </a:p>
        </p:txBody>
      </p:sp>
      <p:pic>
        <p:nvPicPr>
          <p:cNvPr id="38" name="图片 37"/>
          <p:cNvPicPr/>
          <p:nvPr/>
        </p:nvPicPr>
        <p:blipFill>
          <a:blip r:embed="rId4"/>
          <a:stretch/>
        </p:blipFill>
        <p:spPr>
          <a:xfrm>
            <a:off x="64" y="4088730"/>
            <a:ext cx="4541294" cy="1336704"/>
          </a:xfrm>
          <a:prstGeom prst="rect">
            <a:avLst/>
          </a:prstGeom>
        </p:spPr>
      </p:pic>
      <p:sp>
        <p:nvSpPr>
          <p:cNvPr id="39"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40"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1"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2"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3"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4"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5"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6"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7"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8"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9"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50" name="图片 53"/>
          <p:cNvPicPr>
            <a:picLocks noChangeAspect="1"/>
          </p:cNvPicPr>
          <p:nvPr/>
        </p:nvPicPr>
        <p:blipFill>
          <a:blip r:embed="rId5"/>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144193"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alphaModFix/>
          </a:blip>
          <a:srcRect/>
          <a:stretch/>
        </p:blipFill>
        <p:spPr>
          <a:xfrm>
            <a:off x="4501436" y="1108968"/>
            <a:ext cx="7690627" cy="5749096"/>
          </a:xfrm>
          <a:prstGeom prst="rect">
            <a:avLst/>
          </a:prstGeom>
          <a:noFill/>
        </p:spPr>
      </p:pic>
      <p:pic>
        <p:nvPicPr>
          <p:cNvPr id="37" name="图片 36"/>
          <p:cNvPicPr/>
          <p:nvPr/>
        </p:nvPicPr>
        <p:blipFill>
          <a:blip r:embed="rId4"/>
          <a:stretch/>
        </p:blipFill>
        <p:spPr>
          <a:xfrm>
            <a:off x="425752" y="3983516"/>
            <a:ext cx="3965577" cy="2676870"/>
          </a:xfrm>
          <a:prstGeom prst="rect">
            <a:avLst/>
          </a:prstGeom>
        </p:spPr>
      </p:pic>
      <p:sp>
        <p:nvSpPr>
          <p:cNvPr id="38" name="文本框 37"/>
          <p:cNvSpPr txBox="1"/>
          <p:nvPr/>
        </p:nvSpPr>
        <p:spPr>
          <a:xfrm>
            <a:off x="370268" y="1625958"/>
            <a:ext cx="4021061" cy="2308324"/>
          </a:xfrm>
          <a:prstGeom prst="rect">
            <a:avLst/>
          </a:prstGeom>
          <a:ln w="12700">
            <a:prstDash val="solid"/>
          </a:ln>
        </p:spPr>
        <p:txBody>
          <a:bodyPr>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sz="1800">
                <a:solidFill>
                  <a:srgbClr val="000000"/>
                </a:solidFill>
                <a:latin typeface="微软雅黑" panose="020B0503020204020204" pitchFamily="34" charset="-122"/>
                <a:ea typeface="微软雅黑" panose="020B0503020204020204" pitchFamily="34" charset="-122"/>
              </a:rPr>
              <a:t>视频预测 (V2V)：</a:t>
            </a:r>
          </a:p>
          <a:p>
            <a:r>
              <a:rPr sz="1800">
                <a:solidFill>
                  <a:srgbClr val="000000"/>
                </a:solidFill>
                <a:latin typeface="微软雅黑" panose="020B0503020204020204" pitchFamily="34" charset="-122"/>
                <a:ea typeface="微软雅黑" panose="020B0503020204020204" pitchFamily="34" charset="-122"/>
              </a:rPr>
              <a:t>该研究在 BAIR Robot Pushing 数据集上对NÜWA和其他模型进行了比较，结果如下表所示。为了进行公平比较，所有模型都使用 64×64 分辨率。</a:t>
            </a:r>
            <a:r>
              <a:rPr sz="1800" b="1">
                <a:solidFill>
                  <a:srgbClr val="000000"/>
                </a:solidFill>
                <a:latin typeface="微软雅黑" panose="020B0503020204020204" pitchFamily="34" charset="-122"/>
                <a:ea typeface="微软雅黑" panose="020B0503020204020204" pitchFamily="34" charset="-122"/>
              </a:rPr>
              <a:t>虽然只给出了一帧作为条件（Cond.）</a:t>
            </a:r>
            <a:r>
              <a:rPr sz="1800">
                <a:solidFill>
                  <a:srgbClr val="000000"/>
                </a:solidFill>
                <a:latin typeface="微软雅黑" panose="020B0503020204020204" pitchFamily="34" charset="-122"/>
                <a:ea typeface="微软雅黑" panose="020B0503020204020204" pitchFamily="34" charset="-122"/>
              </a:rPr>
              <a:t>，但NÜWA仍然将 SOTA FVD 得分从 94±2 降到 86.9 。</a:t>
            </a:r>
          </a:p>
        </p:txBody>
      </p:sp>
      <p:sp>
        <p:nvSpPr>
          <p:cNvPr id="39"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40"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1"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2"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3"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4"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5"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6"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7"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8"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9"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50" name="图片 53"/>
          <p:cNvPicPr>
            <a:picLocks noChangeAspect="1"/>
          </p:cNvPicPr>
          <p:nvPr/>
        </p:nvPicPr>
        <p:blipFill>
          <a:blip r:embed="rId5"/>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144193" cy="38393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dirty="0">
                <a:solidFill>
                  <a:srgbClr val="595959"/>
                </a:solidFill>
                <a:latin typeface="微软雅黑" panose="020B0503020204020204" pitchFamily="34" charset="-122"/>
                <a:ea typeface="微软雅黑" panose="020B0503020204020204" pitchFamily="34" charset="-122"/>
              </a:rPr>
              <a:t>2.5 </a:t>
            </a:r>
            <a:r>
              <a:rPr lang="en-US" sz="1865" b="1" dirty="0" err="1">
                <a:solidFill>
                  <a:srgbClr val="595959"/>
                </a:solidFill>
                <a:latin typeface="微软雅黑" panose="020B0503020204020204" pitchFamily="34" charset="-122"/>
                <a:ea typeface="微软雅黑" panose="020B0503020204020204" pitchFamily="34" charset="-122"/>
              </a:rPr>
              <a:t>结果展示与对比</a:t>
            </a:r>
            <a:endParaRPr lang="en-US" sz="1865" b="1" dirty="0">
              <a:solidFill>
                <a:srgbClr val="595959"/>
              </a:solidFill>
              <a:latin typeface="微软雅黑" panose="020B0503020204020204" pitchFamily="34" charset="-122"/>
              <a:ea typeface="微软雅黑" panose="020B0503020204020204" pitchFamily="34" charset="-122"/>
            </a:endParaRPr>
          </a:p>
        </p:txBody>
      </p:sp>
      <p:pic>
        <p:nvPicPr>
          <p:cNvPr id="36" name="图片 35"/>
          <p:cNvPicPr/>
          <p:nvPr/>
        </p:nvPicPr>
        <p:blipFill>
          <a:blip r:embed="rId3">
            <a:alphaModFix/>
          </a:blip>
          <a:srcRect/>
          <a:stretch/>
        </p:blipFill>
        <p:spPr>
          <a:xfrm>
            <a:off x="64" y="3256291"/>
            <a:ext cx="12192000" cy="3601772"/>
          </a:xfrm>
          <a:prstGeom prst="rect">
            <a:avLst/>
          </a:prstGeom>
          <a:noFill/>
        </p:spPr>
      </p:pic>
      <p:sp>
        <p:nvSpPr>
          <p:cNvPr id="37" name="文本框 36"/>
          <p:cNvSpPr txBox="1"/>
          <p:nvPr/>
        </p:nvSpPr>
        <p:spPr>
          <a:xfrm>
            <a:off x="370268" y="1625958"/>
            <a:ext cx="11460948" cy="923330"/>
          </a:xfrm>
          <a:prstGeom prst="rect">
            <a:avLst/>
          </a:prstGeom>
          <a:ln w="12700">
            <a:prstDash val="solid"/>
          </a:ln>
        </p:spPr>
        <p:txBody>
          <a:bodyPr wrap="square">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sz="1800" dirty="0" err="1">
                <a:solidFill>
                  <a:srgbClr val="000000"/>
                </a:solidFill>
                <a:latin typeface="微软雅黑" panose="020B0503020204020204" pitchFamily="34" charset="-122"/>
                <a:ea typeface="微软雅黑" panose="020B0503020204020204" pitchFamily="34" charset="-122"/>
              </a:rPr>
              <a:t>文本指导视频处理</a:t>
            </a:r>
            <a:r>
              <a:rPr sz="1800" dirty="0">
                <a:solidFill>
                  <a:srgbClr val="000000"/>
                </a:solidFill>
                <a:latin typeface="微软雅黑" panose="020B0503020204020204" pitchFamily="34" charset="-122"/>
                <a:ea typeface="微软雅黑" panose="020B0503020204020204" pitchFamily="34" charset="-122"/>
              </a:rPr>
              <a:t>(TV2V)：</a:t>
            </a:r>
          </a:p>
          <a:p>
            <a:r>
              <a:rPr sz="1800" dirty="0">
                <a:solidFill>
                  <a:srgbClr val="000000"/>
                </a:solidFill>
                <a:latin typeface="微软雅黑" panose="020B0503020204020204" pitchFamily="34" charset="-122"/>
                <a:ea typeface="微软雅黑" panose="020B0503020204020204" pitchFamily="34" charset="-122"/>
              </a:rPr>
              <a:t>第一张显示了原始视频帧，潜水员在潜水；第二张为潜水员正在向水面游；第三张显示可以让潜水员游到海底，另外NÜWA还可以实现生成让潜水员飞向天空的图片，从第四张图中可以看出，潜水员像火箭一样飞向天空。</a:t>
            </a:r>
          </a:p>
        </p:txBody>
      </p:sp>
      <p:sp>
        <p:nvSpPr>
          <p:cNvPr id="38"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39"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40" name="矩形 23"/>
          <p:cNvSpPr/>
          <p:nvPr/>
        </p:nvSpPr>
        <p:spPr>
          <a:xfrm>
            <a:off x="49336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41"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42"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43"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44"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45"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46"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47" name="直接连接符 14"/>
          <p:cNvCxnSpPr/>
          <p:nvPr/>
        </p:nvCxnSpPr>
        <p:spPr>
          <a:xfrm>
            <a:off x="3231850" y="285092"/>
            <a:ext cx="0" cy="245816"/>
          </a:xfrm>
          <a:prstGeom prst="line">
            <a:avLst/>
          </a:prstGeom>
          <a:ln w="6350">
            <a:solidFill>
              <a:schemeClr val="bg1">
                <a:lumMod val="75000"/>
              </a:schemeClr>
            </a:solidFill>
            <a:prstDash val="solid"/>
            <a:miter/>
          </a:ln>
        </p:spPr>
      </p:cxnSp>
      <p:sp>
        <p:nvSpPr>
          <p:cNvPr id="48" name="TextBox 7"/>
          <p:cNvSpPr txBox="1"/>
          <p:nvPr/>
        </p:nvSpPr>
        <p:spPr>
          <a:xfrm>
            <a:off x="5076749" y="215904"/>
            <a:ext cx="1441546"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解决方案与联系</a:t>
            </a:r>
          </a:p>
        </p:txBody>
      </p:sp>
      <p:pic>
        <p:nvPicPr>
          <p:cNvPr id="49" name="图片 53"/>
          <p:cNvPicPr>
            <a:picLocks noChangeAspect="1"/>
          </p:cNvPicPr>
          <p:nvPr/>
        </p:nvPicPr>
        <p:blipFill>
          <a:blip r:embed="rId4"/>
          <a:stretch/>
        </p:blipFill>
        <p:spPr>
          <a:xfrm>
            <a:off x="373910" y="-274792"/>
            <a:ext cx="2508327" cy="1146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t="21604" b="37591"/>
          <a:stretch/>
        </p:blipFill>
        <p:spPr>
          <a:xfrm>
            <a:off x="-17299" y="0"/>
            <a:ext cx="12209296" cy="3736490"/>
          </a:xfrm>
          <a:prstGeom prst="rect">
            <a:avLst/>
          </a:prstGeom>
        </p:spPr>
      </p:pic>
      <p:sp>
        <p:nvSpPr>
          <p:cNvPr id="11" name="矩形 10"/>
          <p:cNvSpPr/>
          <p:nvPr/>
        </p:nvSpPr>
        <p:spPr>
          <a:xfrm rot="5400000">
            <a:off x="4227759" y="-4227756"/>
            <a:ext cx="3736490" cy="12192002"/>
          </a:xfrm>
          <a:prstGeom prst="rect">
            <a:avLst/>
          </a:prstGeom>
          <a:gradFill>
            <a:gsLst>
              <a:gs pos="0">
                <a:srgbClr val="014723"/>
              </a:gs>
              <a:gs pos="59000">
                <a:srgbClr val="014723">
                  <a:alpha val="40000"/>
                </a:srgbClr>
              </a:gs>
              <a:gs pos="100000">
                <a:srgbClr val="014723">
                  <a:alpha val="10000"/>
                </a:srgbClr>
              </a:gs>
            </a:gsLst>
            <a:lin ang="10800000" scaled="1"/>
          </a:gradFill>
          <a:ln>
            <a:noFill/>
          </a:ln>
        </p:spPr>
        <p:txBody>
          <a:bodyPr anchor="ctr"/>
          <a:lstStyle/>
          <a:p>
            <a:pPr algn="ctr"/>
            <a:endParaRPr lang="zh-CN">
              <a:solidFill>
                <a:schemeClr val="lt1"/>
              </a:solidFill>
              <a:latin typeface="+mj-lt"/>
            </a:endParaRPr>
          </a:p>
        </p:txBody>
      </p:sp>
      <p:sp>
        <p:nvSpPr>
          <p:cNvPr id="9" name="文本框 8"/>
          <p:cNvSpPr txBox="1"/>
          <p:nvPr/>
        </p:nvSpPr>
        <p:spPr>
          <a:xfrm>
            <a:off x="3327401" y="4789616"/>
            <a:ext cx="5537198" cy="707886"/>
          </a:xfrm>
          <a:prstGeom prst="rect">
            <a:avLst/>
          </a:prstGeom>
          <a:noFill/>
          <a:ln>
            <a:noFill/>
          </a:ln>
        </p:spPr>
        <p:txBody>
          <a:bodyPr wrap="square">
            <a:spAutoFit/>
          </a:bodyPr>
          <a:lstStyle/>
          <a:p>
            <a:pPr algn="ctr"/>
            <a:r>
              <a:rPr lang="zh-CN" sz="4000" b="1" spc="600" dirty="0">
                <a:solidFill>
                  <a:srgbClr val="004723"/>
                </a:solidFill>
                <a:latin typeface="+mj-lt"/>
                <a:ea typeface="微软雅黑"/>
              </a:rPr>
              <a:t>小组新见解</a:t>
            </a:r>
          </a:p>
        </p:txBody>
      </p:sp>
      <p:grpSp>
        <p:nvGrpSpPr>
          <p:cNvPr id="13" name="组合 12"/>
          <p:cNvGrpSpPr/>
          <p:nvPr/>
        </p:nvGrpSpPr>
        <p:grpSpPr>
          <a:xfrm>
            <a:off x="5321300" y="3044202"/>
            <a:ext cx="1549400" cy="1378900"/>
            <a:chOff x="5127859" y="2518592"/>
            <a:chExt cx="1936282" cy="1723208"/>
          </a:xfrm>
        </p:grpSpPr>
        <p:sp>
          <p:nvSpPr>
            <p:cNvPr id="14" name="任意多边形 5"/>
            <p:cNvSpPr/>
            <p:nvPr/>
          </p:nvSpPr>
          <p:spPr>
            <a:xfrm>
              <a:off x="5127859" y="2518592"/>
              <a:ext cx="1936282" cy="1723208"/>
            </a:xfrm>
            <a:custGeom>
              <a:avLst/>
              <a:gdLst/>
              <a:ahLst/>
              <a:cxnLst/>
              <a:rect l="l" t="t" r="r" b="b"/>
              <a:pathLst>
                <a:path w="1936282" h="1723208">
                  <a:moveTo>
                    <a:pt x="568792" y="0"/>
                  </a:moveTo>
                  <a:lnTo>
                    <a:pt x="852545" y="0"/>
                  </a:lnTo>
                  <a:lnTo>
                    <a:pt x="1083737" y="0"/>
                  </a:lnTo>
                  <a:lnTo>
                    <a:pt x="1367490" y="0"/>
                  </a:lnTo>
                  <a:cubicBezTo>
                    <a:pt x="1422638" y="0"/>
                    <a:pt x="1491924" y="39614"/>
                    <a:pt x="1520205" y="87717"/>
                  </a:cubicBezTo>
                  <a:cubicBezTo>
                    <a:pt x="1916132" y="773887"/>
                    <a:pt x="1916132" y="773887"/>
                    <a:pt x="1916132" y="773887"/>
                  </a:cubicBezTo>
                  <a:cubicBezTo>
                    <a:pt x="1929565" y="797939"/>
                    <a:pt x="1936282" y="829771"/>
                    <a:pt x="1936282" y="861604"/>
                  </a:cubicBezTo>
                  <a:cubicBezTo>
                    <a:pt x="1936282" y="893437"/>
                    <a:pt x="1929565" y="925270"/>
                    <a:pt x="1916132" y="949320"/>
                  </a:cubicBezTo>
                  <a:cubicBezTo>
                    <a:pt x="1520205" y="1635491"/>
                    <a:pt x="1520205" y="1635491"/>
                    <a:pt x="1520205" y="1635491"/>
                  </a:cubicBezTo>
                  <a:cubicBezTo>
                    <a:pt x="1491924" y="1683595"/>
                    <a:pt x="1422638" y="1723208"/>
                    <a:pt x="1367490" y="1723208"/>
                  </a:cubicBezTo>
                  <a:cubicBezTo>
                    <a:pt x="1268508" y="1723208"/>
                    <a:pt x="1181899" y="1723208"/>
                    <a:pt x="1106116" y="1723208"/>
                  </a:cubicBezTo>
                  <a:lnTo>
                    <a:pt x="1083737" y="1723208"/>
                  </a:lnTo>
                  <a:lnTo>
                    <a:pt x="1026584" y="1723208"/>
                  </a:lnTo>
                  <a:lnTo>
                    <a:pt x="1000368" y="1723208"/>
                  </a:lnTo>
                  <a:lnTo>
                    <a:pt x="935914" y="1723208"/>
                  </a:lnTo>
                  <a:lnTo>
                    <a:pt x="909698" y="1723208"/>
                  </a:lnTo>
                  <a:lnTo>
                    <a:pt x="852545" y="1723208"/>
                  </a:lnTo>
                  <a:lnTo>
                    <a:pt x="830166" y="1723208"/>
                  </a:lnTo>
                  <a:cubicBezTo>
                    <a:pt x="754383" y="1723208"/>
                    <a:pt x="667774" y="1723208"/>
                    <a:pt x="568792" y="1723208"/>
                  </a:cubicBezTo>
                  <a:cubicBezTo>
                    <a:pt x="513644" y="1723208"/>
                    <a:pt x="444358" y="1683595"/>
                    <a:pt x="416077" y="1635491"/>
                  </a:cubicBezTo>
                  <a:cubicBezTo>
                    <a:pt x="416077" y="1635491"/>
                    <a:pt x="416077" y="1635491"/>
                    <a:pt x="20150" y="949320"/>
                  </a:cubicBezTo>
                  <a:cubicBezTo>
                    <a:pt x="6717" y="925270"/>
                    <a:pt x="0" y="893437"/>
                    <a:pt x="0" y="861604"/>
                  </a:cubicBezTo>
                  <a:cubicBezTo>
                    <a:pt x="0" y="829771"/>
                    <a:pt x="6717" y="797939"/>
                    <a:pt x="20150" y="773887"/>
                  </a:cubicBezTo>
                  <a:cubicBezTo>
                    <a:pt x="20150" y="773887"/>
                    <a:pt x="20150" y="773887"/>
                    <a:pt x="416077" y="87717"/>
                  </a:cubicBezTo>
                  <a:cubicBezTo>
                    <a:pt x="444358" y="39614"/>
                    <a:pt x="513644" y="0"/>
                    <a:pt x="568792" y="0"/>
                  </a:cubicBezTo>
                  <a:close/>
                </a:path>
              </a:pathLst>
            </a:custGeom>
            <a:solidFill>
              <a:schemeClr val="bg1"/>
            </a:solidFill>
            <a:ln>
              <a:noFill/>
            </a:ln>
            <a:effectLst>
              <a:outerShdw blurRad="63500" sx="102000" sy="102000" algn="ctr" rotWithShape="0">
                <a:srgbClr val="000000">
                  <a:alpha val="40000"/>
                </a:srgbClr>
              </a:outerShdw>
            </a:effectLst>
          </p:spPr>
          <p:txBody>
            <a:bodyPr wrap="square" anchor="ctr"/>
            <a:lstStyle/>
            <a:p>
              <a:pPr algn="ctr"/>
              <a:endParaRPr lang="zh-CN" sz="2590">
                <a:solidFill>
                  <a:schemeClr val="lt1"/>
                </a:solidFill>
                <a:latin typeface="+mj-lt"/>
              </a:endParaRPr>
            </a:p>
          </p:txBody>
        </p:sp>
        <p:sp>
          <p:nvSpPr>
            <p:cNvPr id="15" name="任意多边形 6"/>
            <p:cNvSpPr/>
            <p:nvPr/>
          </p:nvSpPr>
          <p:spPr>
            <a:xfrm>
              <a:off x="5257193" y="2633694"/>
              <a:ext cx="1677614" cy="1493004"/>
            </a:xfrm>
            <a:custGeom>
              <a:avLst/>
              <a:gdLst/>
              <a:ahLst/>
              <a:cxnLst/>
              <a:rect l="l" t="t" r="r" b="b"/>
              <a:pathLst>
                <a:path w="1677614" h="1493004">
                  <a:moveTo>
                    <a:pt x="492807" y="0"/>
                  </a:moveTo>
                  <a:lnTo>
                    <a:pt x="738653" y="0"/>
                  </a:lnTo>
                  <a:lnTo>
                    <a:pt x="938961" y="0"/>
                  </a:lnTo>
                  <a:lnTo>
                    <a:pt x="1184807" y="0"/>
                  </a:lnTo>
                  <a:cubicBezTo>
                    <a:pt x="1232588" y="0"/>
                    <a:pt x="1292618" y="34322"/>
                    <a:pt x="1317120" y="75999"/>
                  </a:cubicBezTo>
                  <a:cubicBezTo>
                    <a:pt x="1660156" y="670503"/>
                    <a:pt x="1660156" y="670503"/>
                    <a:pt x="1660156" y="670503"/>
                  </a:cubicBezTo>
                  <a:cubicBezTo>
                    <a:pt x="1671794" y="691342"/>
                    <a:pt x="1677614" y="718922"/>
                    <a:pt x="1677614" y="746502"/>
                  </a:cubicBezTo>
                  <a:cubicBezTo>
                    <a:pt x="1677614" y="774082"/>
                    <a:pt x="1671794" y="801663"/>
                    <a:pt x="1660156" y="822500"/>
                  </a:cubicBezTo>
                  <a:cubicBezTo>
                    <a:pt x="1317120" y="1417005"/>
                    <a:pt x="1317120" y="1417005"/>
                    <a:pt x="1317120" y="1417005"/>
                  </a:cubicBezTo>
                  <a:cubicBezTo>
                    <a:pt x="1292618" y="1458683"/>
                    <a:pt x="1232588" y="1493004"/>
                    <a:pt x="1184807" y="1493004"/>
                  </a:cubicBezTo>
                  <a:cubicBezTo>
                    <a:pt x="1099048" y="1493004"/>
                    <a:pt x="1024009" y="1493004"/>
                    <a:pt x="958350" y="1493004"/>
                  </a:cubicBezTo>
                  <a:lnTo>
                    <a:pt x="938961" y="1493004"/>
                  </a:lnTo>
                  <a:lnTo>
                    <a:pt x="889442" y="1493004"/>
                  </a:lnTo>
                  <a:lnTo>
                    <a:pt x="866728" y="1493004"/>
                  </a:lnTo>
                  <a:lnTo>
                    <a:pt x="810886" y="1493004"/>
                  </a:lnTo>
                  <a:lnTo>
                    <a:pt x="788172" y="1493004"/>
                  </a:lnTo>
                  <a:lnTo>
                    <a:pt x="738653" y="1493004"/>
                  </a:lnTo>
                  <a:lnTo>
                    <a:pt x="719264" y="1493004"/>
                  </a:lnTo>
                  <a:cubicBezTo>
                    <a:pt x="653605" y="1493004"/>
                    <a:pt x="578566" y="1493004"/>
                    <a:pt x="492807" y="1493004"/>
                  </a:cubicBezTo>
                  <a:cubicBezTo>
                    <a:pt x="445026" y="1493004"/>
                    <a:pt x="384996" y="1458683"/>
                    <a:pt x="360494" y="1417005"/>
                  </a:cubicBezTo>
                  <a:cubicBezTo>
                    <a:pt x="360494" y="1417005"/>
                    <a:pt x="360494" y="1417005"/>
                    <a:pt x="17458" y="822500"/>
                  </a:cubicBezTo>
                  <a:cubicBezTo>
                    <a:pt x="5820" y="801663"/>
                    <a:pt x="0" y="774082"/>
                    <a:pt x="0" y="746502"/>
                  </a:cubicBezTo>
                  <a:cubicBezTo>
                    <a:pt x="0" y="718922"/>
                    <a:pt x="5820" y="691342"/>
                    <a:pt x="17458" y="670503"/>
                  </a:cubicBezTo>
                  <a:cubicBezTo>
                    <a:pt x="17458" y="670503"/>
                    <a:pt x="17458" y="670503"/>
                    <a:pt x="360494" y="75999"/>
                  </a:cubicBezTo>
                  <a:cubicBezTo>
                    <a:pt x="384996" y="34322"/>
                    <a:pt x="445026" y="0"/>
                    <a:pt x="492807" y="0"/>
                  </a:cubicBezTo>
                  <a:close/>
                </a:path>
              </a:pathLst>
            </a:custGeom>
            <a:solidFill>
              <a:schemeClr val="accent2"/>
            </a:solidFill>
            <a:ln>
              <a:noFill/>
            </a:ln>
          </p:spPr>
          <p:txBody>
            <a:bodyPr wrap="square" anchor="ctr"/>
            <a:lstStyle/>
            <a:p>
              <a:pPr algn="ctr"/>
              <a:endParaRPr lang="zh-CN" sz="2590">
                <a:solidFill>
                  <a:schemeClr val="lt1"/>
                </a:solidFill>
                <a:latin typeface="+mj-lt"/>
              </a:endParaRPr>
            </a:p>
          </p:txBody>
        </p:sp>
      </p:grpSp>
      <p:sp>
        <p:nvSpPr>
          <p:cNvPr id="16" name="文本框 15"/>
          <p:cNvSpPr txBox="1"/>
          <p:nvPr/>
        </p:nvSpPr>
        <p:spPr>
          <a:xfrm>
            <a:off x="5491220" y="3502820"/>
            <a:ext cx="1209562" cy="461665"/>
          </a:xfrm>
          <a:prstGeom prst="rect">
            <a:avLst/>
          </a:prstGeom>
          <a:noFill/>
        </p:spPr>
        <p:txBody>
          <a:bodyPr wrap="none">
            <a:spAutoFit/>
          </a:bodyPr>
          <a:lstStyle/>
          <a:p>
            <a:r>
              <a:rPr lang="en-US" sz="2400" dirty="0">
                <a:solidFill>
                  <a:schemeClr val="bg1"/>
                </a:solidFill>
                <a:latin typeface="微软雅黑" panose="020B0503020204020204" pitchFamily="34" charset="-122"/>
                <a:ea typeface="微软雅黑" panose="020B0503020204020204" pitchFamily="34" charset="-122"/>
              </a:rPr>
              <a:t>Part.03</a:t>
            </a:r>
          </a:p>
        </p:txBody>
      </p:sp>
      <p:pic>
        <p:nvPicPr>
          <p:cNvPr id="18" name="图片 17"/>
          <p:cNvPicPr>
            <a:picLocks noChangeAspect="1"/>
          </p:cNvPicPr>
          <p:nvPr/>
        </p:nvPicPr>
        <p:blipFill rotWithShape="1">
          <a:blip r:embed="rId4"/>
          <a:srcRect t="19562" b="3296"/>
          <a:stretch/>
        </p:blipFill>
        <p:spPr>
          <a:xfrm>
            <a:off x="2716059" y="661011"/>
            <a:ext cx="6759883" cy="2383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2" presetClass="entr" presetSubtype="8" decel="533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0-#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66354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dirty="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dirty="0">
                <a:solidFill>
                  <a:srgbClr val="FFFFFF"/>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参考文献</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pic>
        <p:nvPicPr>
          <p:cNvPr id="33" name="图片 32"/>
          <p:cNvPicPr>
            <a:picLocks noChangeAspect="1"/>
          </p:cNvPicPr>
          <p:nvPr/>
        </p:nvPicPr>
        <p:blipFill>
          <a:blip r:embed="rId3"/>
          <a:stretch/>
        </p:blipFill>
        <p:spPr>
          <a:xfrm>
            <a:off x="373910" y="-274792"/>
            <a:ext cx="2508327" cy="1146352"/>
          </a:xfrm>
          <a:prstGeom prst="rect">
            <a:avLst/>
          </a:prstGeom>
        </p:spPr>
      </p:pic>
      <p:cxnSp>
        <p:nvCxnSpPr>
          <p:cNvPr id="27" name="直接连接符 26">
            <a:extLst>
              <a:ext uri="{FF2B5EF4-FFF2-40B4-BE49-F238E27FC236}">
                <a16:creationId xmlns:a16="http://schemas.microsoft.com/office/drawing/2014/main" id="{3A597555-5BE1-4052-98D0-C48FB49FC71D}"/>
              </a:ext>
            </a:extLst>
          </p:cNvPr>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6">
            <a:extLst>
              <a:ext uri="{FF2B5EF4-FFF2-40B4-BE49-F238E27FC236}">
                <a16:creationId xmlns:a16="http://schemas.microsoft.com/office/drawing/2014/main" id="{78DB6BC3-E322-49F0-87B2-86B708E64562}"/>
              </a:ext>
            </a:extLst>
          </p:cNvPr>
          <p:cNvSpPr txBox="1"/>
          <p:nvPr/>
        </p:nvSpPr>
        <p:spPr>
          <a:xfrm>
            <a:off x="813104" y="1108968"/>
            <a:ext cx="1625296" cy="384260"/>
          </a:xfrm>
          <a:prstGeom prst="rect">
            <a:avLst/>
          </a:prstGeom>
          <a:noFill/>
        </p:spPr>
        <p:txBody>
          <a:bodyPr wrap="square" lIns="0" tIns="48000" rIns="0" bIns="48000" rtlCol="0">
            <a:spAutoFit/>
          </a:bodyPr>
          <a:lstStyle/>
          <a:p>
            <a:pPr algn="ctr"/>
            <a:r>
              <a:rPr lang="en-US" altLang="zh-CN" sz="1865" b="1" dirty="0">
                <a:solidFill>
                  <a:schemeClr val="tx1">
                    <a:lumMod val="65000"/>
                    <a:lumOff val="35000"/>
                  </a:schemeClr>
                </a:solidFill>
                <a:latin typeface="微软雅黑" panose="020B0503020204020204" pitchFamily="34" charset="-122"/>
                <a:ea typeface="微软雅黑" panose="020B0503020204020204" pitchFamily="34" charset="-122"/>
              </a:rPr>
              <a:t>3.1 </a:t>
            </a:r>
            <a:r>
              <a:rPr lang="zh-CN" altLang="en-US" sz="1865" b="1" dirty="0">
                <a:solidFill>
                  <a:schemeClr val="tx1">
                    <a:lumMod val="65000"/>
                    <a:lumOff val="35000"/>
                  </a:schemeClr>
                </a:solidFill>
                <a:latin typeface="微软雅黑" panose="020B0503020204020204" pitchFamily="34" charset="-122"/>
                <a:ea typeface="微软雅黑" panose="020B0503020204020204" pitchFamily="34" charset="-122"/>
              </a:rPr>
              <a:t>发展趋势</a:t>
            </a:r>
          </a:p>
        </p:txBody>
      </p:sp>
      <p:sp>
        <p:nvSpPr>
          <p:cNvPr id="39" name="学论网-矩形 1">
            <a:extLst>
              <a:ext uri="{FF2B5EF4-FFF2-40B4-BE49-F238E27FC236}">
                <a16:creationId xmlns:a16="http://schemas.microsoft.com/office/drawing/2014/main" id="{451E59C3-16A2-470A-8F50-E5CE06CAF66C}"/>
              </a:ext>
            </a:extLst>
          </p:cNvPr>
          <p:cNvSpPr/>
          <p:nvPr/>
        </p:nvSpPr>
        <p:spPr>
          <a:xfrm>
            <a:off x="966242" y="1965597"/>
            <a:ext cx="10222390" cy="790303"/>
          </a:xfrm>
          <a:prstGeom prst="rect">
            <a:avLst/>
          </a:prstGeom>
          <a:solidFill>
            <a:schemeClr val="accent1"/>
          </a:solidFill>
          <a:ln w="12700" cap="flat" cmpd="sng" algn="ctr">
            <a:solidFill>
              <a:schemeClr val="accent1"/>
            </a:solidFill>
            <a:prstDash val="solid"/>
          </a:ln>
          <a:effectLst/>
        </p:spPr>
        <p:txBody>
          <a:bodyPr rtlCol="0" anchor="ctr"/>
          <a:lstStyle/>
          <a:p>
            <a:pPr lvl="0" algn="ctr"/>
            <a:r>
              <a:rPr lang="zh-CN" altLang="en-US" sz="28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rPr>
              <a:t>发展趋势概述</a:t>
            </a:r>
          </a:p>
        </p:txBody>
      </p:sp>
      <p:sp>
        <p:nvSpPr>
          <p:cNvPr id="40" name="学论网-矩形 1">
            <a:extLst>
              <a:ext uri="{FF2B5EF4-FFF2-40B4-BE49-F238E27FC236}">
                <a16:creationId xmlns:a16="http://schemas.microsoft.com/office/drawing/2014/main" id="{2D4592FE-2ADA-4E7A-B2C7-25F31C489A14}"/>
              </a:ext>
            </a:extLst>
          </p:cNvPr>
          <p:cNvSpPr/>
          <p:nvPr/>
        </p:nvSpPr>
        <p:spPr>
          <a:xfrm>
            <a:off x="966242" y="2879997"/>
            <a:ext cx="3312000" cy="3457303"/>
          </a:xfrm>
          <a:prstGeom prst="rect">
            <a:avLst/>
          </a:prstGeom>
          <a:noFill/>
          <a:ln w="12700" cap="flat" cmpd="sng" algn="ctr">
            <a:solidFill>
              <a:schemeClr val="accent1"/>
            </a:solidFill>
            <a:prstDash val="sysDot"/>
          </a:ln>
          <a:effectLst/>
        </p:spPr>
        <p:txBody>
          <a:bodyPr rtlCol="0" anchor="ctr"/>
          <a:lstStyle/>
          <a:p>
            <a:pPr lvl="0" algn="ctr"/>
            <a:endParaRPr lang="zh-CN" altLang="en-US" sz="28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endParaRPr>
          </a:p>
        </p:txBody>
      </p:sp>
      <p:sp>
        <p:nvSpPr>
          <p:cNvPr id="41" name="学论网-矩形 1">
            <a:extLst>
              <a:ext uri="{FF2B5EF4-FFF2-40B4-BE49-F238E27FC236}">
                <a16:creationId xmlns:a16="http://schemas.microsoft.com/office/drawing/2014/main" id="{D5B70EDD-F243-4665-89E3-42852065365F}"/>
              </a:ext>
            </a:extLst>
          </p:cNvPr>
          <p:cNvSpPr/>
          <p:nvPr/>
        </p:nvSpPr>
        <p:spPr>
          <a:xfrm>
            <a:off x="4421437" y="2879997"/>
            <a:ext cx="3312000" cy="3457303"/>
          </a:xfrm>
          <a:prstGeom prst="rect">
            <a:avLst/>
          </a:prstGeom>
          <a:noFill/>
          <a:ln w="12700" cap="flat" cmpd="sng" algn="ctr">
            <a:solidFill>
              <a:schemeClr val="accent1"/>
            </a:solidFill>
            <a:prstDash val="sysDot"/>
          </a:ln>
          <a:effectLst/>
        </p:spPr>
        <p:txBody>
          <a:bodyPr rtlCol="0" anchor="ctr"/>
          <a:lstStyle/>
          <a:p>
            <a:pPr lvl="0" algn="ctr"/>
            <a:endParaRPr lang="zh-CN" altLang="en-US" sz="28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endParaRPr>
          </a:p>
        </p:txBody>
      </p:sp>
      <p:sp>
        <p:nvSpPr>
          <p:cNvPr id="42" name="学论网-矩形 1">
            <a:extLst>
              <a:ext uri="{FF2B5EF4-FFF2-40B4-BE49-F238E27FC236}">
                <a16:creationId xmlns:a16="http://schemas.microsoft.com/office/drawing/2014/main" id="{2CFE1003-A8B9-4A1D-919B-0362F6725423}"/>
              </a:ext>
            </a:extLst>
          </p:cNvPr>
          <p:cNvSpPr/>
          <p:nvPr/>
        </p:nvSpPr>
        <p:spPr>
          <a:xfrm>
            <a:off x="7876632" y="2879997"/>
            <a:ext cx="3312000" cy="3457303"/>
          </a:xfrm>
          <a:prstGeom prst="rect">
            <a:avLst/>
          </a:prstGeom>
          <a:noFill/>
          <a:ln w="12700" cap="flat" cmpd="sng" algn="ctr">
            <a:solidFill>
              <a:schemeClr val="accent1"/>
            </a:solidFill>
            <a:prstDash val="sysDot"/>
          </a:ln>
          <a:effectLst/>
        </p:spPr>
        <p:txBody>
          <a:bodyPr rtlCol="0" anchor="ctr"/>
          <a:lstStyle/>
          <a:p>
            <a:pPr lvl="0" algn="ctr"/>
            <a:endParaRPr lang="zh-CN" altLang="en-US" sz="28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endParaRPr>
          </a:p>
        </p:txBody>
      </p:sp>
      <p:sp>
        <p:nvSpPr>
          <p:cNvPr id="43" name="学论网-www.xuelun.me">
            <a:extLst>
              <a:ext uri="{FF2B5EF4-FFF2-40B4-BE49-F238E27FC236}">
                <a16:creationId xmlns:a16="http://schemas.microsoft.com/office/drawing/2014/main" id="{CC4A48D5-2BE2-4F99-AA52-EE96106DB413}"/>
              </a:ext>
            </a:extLst>
          </p:cNvPr>
          <p:cNvSpPr txBox="1"/>
          <p:nvPr/>
        </p:nvSpPr>
        <p:spPr>
          <a:xfrm>
            <a:off x="1257299" y="3192656"/>
            <a:ext cx="2781302" cy="366575"/>
          </a:xfrm>
          <a:prstGeom prst="rect">
            <a:avLst/>
          </a:prstGeom>
          <a:noFill/>
          <a:ln>
            <a:noFill/>
          </a:ln>
        </p:spPr>
        <p:txBody>
          <a:bodyPr wrap="square" lIns="0" tIns="0" rIns="0" bIns="0" rtlCol="0">
            <a:spAutoFit/>
          </a:bodyPr>
          <a:lstStyle/>
          <a:p>
            <a:pPr algn="ctr">
              <a:lnSpc>
                <a:spcPct val="150000"/>
              </a:lnSpc>
            </a:pP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NLP</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和</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CV</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的趋势是统一的</a:t>
            </a:r>
            <a:endParaRPr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学论网-www.xuelun.me">
            <a:extLst>
              <a:ext uri="{FF2B5EF4-FFF2-40B4-BE49-F238E27FC236}">
                <a16:creationId xmlns:a16="http://schemas.microsoft.com/office/drawing/2014/main" id="{CC53EE7E-544D-4025-B1CF-3CEF1C740A4A}"/>
              </a:ext>
            </a:extLst>
          </p:cNvPr>
          <p:cNvSpPr txBox="1"/>
          <p:nvPr/>
        </p:nvSpPr>
        <p:spPr>
          <a:xfrm>
            <a:off x="4554111" y="3196008"/>
            <a:ext cx="3046651" cy="741357"/>
          </a:xfrm>
          <a:prstGeom prst="rect">
            <a:avLst/>
          </a:prstGeom>
          <a:noFill/>
          <a:ln>
            <a:noFill/>
          </a:ln>
        </p:spPr>
        <p:txBody>
          <a:bodyPr wrap="square" lIns="0" tIns="0" rIns="0" bIns="0" rtlCol="0">
            <a:spAutoFit/>
          </a:bodyPr>
          <a:lstStyle/>
          <a:p>
            <a:pPr algn="ctr">
              <a:lnSpc>
                <a:spcPct val="15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多模态</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AI</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成为创新的前沿阵地</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pPr>
            <a:endParaRPr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学论网-www.xuelun.me">
            <a:extLst>
              <a:ext uri="{FF2B5EF4-FFF2-40B4-BE49-F238E27FC236}">
                <a16:creationId xmlns:a16="http://schemas.microsoft.com/office/drawing/2014/main" id="{0E47DFF3-CEA5-4D96-82D2-B3ACAC19300F}"/>
              </a:ext>
            </a:extLst>
          </p:cNvPr>
          <p:cNvSpPr txBox="1"/>
          <p:nvPr/>
        </p:nvSpPr>
        <p:spPr>
          <a:xfrm>
            <a:off x="8141981" y="3192656"/>
            <a:ext cx="2781302" cy="366575"/>
          </a:xfrm>
          <a:prstGeom prst="rect">
            <a:avLst/>
          </a:prstGeom>
          <a:noFill/>
          <a:ln>
            <a:noFill/>
          </a:ln>
        </p:spPr>
        <p:txBody>
          <a:bodyPr wrap="square" lIns="0" tIns="0" rIns="0" bIns="0" rtlCol="0">
            <a:spAutoFit/>
          </a:bodyPr>
          <a:lstStyle/>
          <a:p>
            <a:pPr algn="ctr">
              <a:lnSpc>
                <a:spcPct val="150000"/>
              </a:lnSpc>
            </a:pP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AI</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将应用于视觉内容创作</a:t>
            </a:r>
            <a:endParaRPr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41086FAA-E291-4C60-AE9F-2A9CA5A15C95}"/>
              </a:ext>
            </a:extLst>
          </p:cNvPr>
          <p:cNvSpPr txBox="1"/>
          <p:nvPr/>
        </p:nvSpPr>
        <p:spPr>
          <a:xfrm>
            <a:off x="1114788" y="3747936"/>
            <a:ext cx="3173974" cy="2031325"/>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相似的主干（转化器）</a:t>
            </a:r>
          </a:p>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相似的表示格式</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（文本标记和离散的视觉标记）</a:t>
            </a:r>
          </a:p>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相似的预训练任务</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（自动回归解码、</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指代自动编码、</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对比性学习）</a:t>
            </a:r>
          </a:p>
        </p:txBody>
      </p:sp>
      <p:sp>
        <p:nvSpPr>
          <p:cNvPr id="47" name="文本框 46">
            <a:extLst>
              <a:ext uri="{FF2B5EF4-FFF2-40B4-BE49-F238E27FC236}">
                <a16:creationId xmlns:a16="http://schemas.microsoft.com/office/drawing/2014/main" id="{C836D827-3703-4520-AEF5-FFEDAC8F7172}"/>
              </a:ext>
            </a:extLst>
          </p:cNvPr>
          <p:cNvSpPr txBox="1"/>
          <p:nvPr/>
        </p:nvSpPr>
        <p:spPr>
          <a:xfrm>
            <a:off x="4421437" y="3747936"/>
            <a:ext cx="3312000" cy="2031325"/>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建立通用的视觉</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语言表征（预训练）</a:t>
            </a:r>
          </a:p>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从文本中生成图像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视频</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为多模态</a:t>
            </a:r>
            <a:r>
              <a:rPr lang="en-US" altLang="zh-CN" dirty="0">
                <a:latin typeface="微软雅黑" panose="020B0503020204020204" pitchFamily="34" charset="-122"/>
                <a:ea typeface="微软雅黑" panose="020B0503020204020204" pitchFamily="34" charset="-122"/>
              </a:rPr>
              <a:t>Al</a:t>
            </a:r>
            <a:r>
              <a:rPr lang="zh-CN" altLang="en-US" dirty="0">
                <a:latin typeface="微软雅黑" panose="020B0503020204020204" pitchFamily="34" charset="-122"/>
                <a:ea typeface="微软雅黑" panose="020B0503020204020204" pitchFamily="34" charset="-122"/>
              </a:rPr>
              <a:t>任务设计新的基准和衡量标准</a:t>
            </a:r>
          </a:p>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设计新的模型可视化和解释机   制</a:t>
            </a:r>
          </a:p>
        </p:txBody>
      </p:sp>
      <p:sp>
        <p:nvSpPr>
          <p:cNvPr id="48" name="文本框 47">
            <a:extLst>
              <a:ext uri="{FF2B5EF4-FFF2-40B4-BE49-F238E27FC236}">
                <a16:creationId xmlns:a16="http://schemas.microsoft.com/office/drawing/2014/main" id="{CE3484F8-242B-4A47-BE5B-0DCD2F0A5355}"/>
              </a:ext>
            </a:extLst>
          </p:cNvPr>
          <p:cNvSpPr txBox="1"/>
          <p:nvPr/>
        </p:nvSpPr>
        <p:spPr>
          <a:xfrm>
            <a:off x="7866111" y="3747936"/>
            <a:ext cx="3312000" cy="1477328"/>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多模态搜索引擎</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问题搜索</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对  话系统</a:t>
            </a:r>
          </a:p>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视觉广告</a:t>
            </a:r>
            <a:r>
              <a:rPr lang="en-US" altLang="zh-CN" dirty="0">
                <a:latin typeface="微软雅黑" panose="020B0503020204020204" pitchFamily="34" charset="-122"/>
                <a:ea typeface="微软雅黑" panose="020B0503020204020204" pitchFamily="34" charset="-122"/>
              </a:rPr>
              <a:t>/ppt/</a:t>
            </a:r>
            <a:r>
              <a:rPr lang="zh-CN" altLang="en-US" dirty="0">
                <a:latin typeface="微软雅黑" panose="020B0503020204020204" pitchFamily="34" charset="-122"/>
                <a:ea typeface="微软雅黑" panose="020B0503020204020204" pitchFamily="34" charset="-122"/>
              </a:rPr>
              <a:t>新闻创作</a:t>
            </a:r>
          </a:p>
          <a:p>
            <a:r>
              <a:rPr lang="en-US" altLang="zh-CN" dirty="0">
                <a:latin typeface="微软雅黑" panose="020B0503020204020204" pitchFamily="34" charset="-122"/>
                <a:ea typeface="微软雅黑" panose="020B0503020204020204" pitchFamily="34" charset="-122"/>
              </a:rPr>
              <a:t>-Al</a:t>
            </a:r>
            <a:r>
              <a:rPr lang="zh-CN" altLang="en-US" dirty="0">
                <a:latin typeface="微软雅黑" panose="020B0503020204020204" pitchFamily="34" charset="-122"/>
                <a:ea typeface="微软雅黑" panose="020B0503020204020204" pitchFamily="34" charset="-122"/>
              </a:rPr>
              <a:t>辅助的图像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视频编辑</a:t>
            </a:r>
          </a:p>
          <a:p>
            <a:r>
              <a:rPr lang="en-US" altLang="zh-CN" dirty="0">
                <a:latin typeface="微软雅黑" panose="020B0503020204020204" pitchFamily="34" charset="-122"/>
                <a:ea typeface="微软雅黑" panose="020B0503020204020204" pitchFamily="34" charset="-122"/>
              </a:rPr>
              <a:t>-AR/VR/Metaverse</a:t>
            </a:r>
            <a:r>
              <a:rPr lang="zh-CN" altLang="en-US" dirty="0">
                <a:latin typeface="微软雅黑" panose="020B0503020204020204" pitchFamily="34" charset="-122"/>
                <a:ea typeface="微软雅黑" panose="020B0503020204020204" pitchFamily="34" charset="-122"/>
              </a:rPr>
              <a:t>等</a:t>
            </a:r>
          </a:p>
        </p:txBody>
      </p:sp>
      <p:sp>
        <p:nvSpPr>
          <p:cNvPr id="31" name="TextBox 7">
            <a:extLst>
              <a:ext uri="{FF2B5EF4-FFF2-40B4-BE49-F238E27FC236}">
                <a16:creationId xmlns:a16="http://schemas.microsoft.com/office/drawing/2014/main" id="{3C3FC156-9D79-4700-B426-E08B15F05FF1}"/>
              </a:ext>
            </a:extLst>
          </p:cNvPr>
          <p:cNvSpPr txBox="1"/>
          <p:nvPr/>
        </p:nvSpPr>
        <p:spPr>
          <a:xfrm>
            <a:off x="5028791" y="215904"/>
            <a:ext cx="1463895"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595959"/>
                </a:solidFill>
                <a:latin typeface="微软雅黑" panose="020B0503020204020204" pitchFamily="34" charset="-122"/>
                <a:ea typeface="微软雅黑" panose="020B0503020204020204" pitchFamily="34" charset="-122"/>
              </a:rPr>
              <a:t>解决方案与联系</a:t>
            </a:r>
          </a:p>
        </p:txBody>
      </p:sp>
    </p:spTree>
    <p:extLst>
      <p:ext uri="{BB962C8B-B14F-4D97-AF65-F5344CB8AC3E}">
        <p14:creationId xmlns:p14="http://schemas.microsoft.com/office/powerpoint/2010/main" val="109816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par>
                          <p:cTn id="21" fill="hold">
                            <p:stCondLst>
                              <p:cond delay="1500"/>
                            </p:stCondLst>
                            <p:childTnLst>
                              <p:par>
                                <p:cTn id="22" presetID="2" presetClass="entr" presetSubtype="4" decel="53300"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750" fill="hold"/>
                                        <p:tgtEl>
                                          <p:spTgt spid="40"/>
                                        </p:tgtEl>
                                        <p:attrNameLst>
                                          <p:attrName>ppt_x</p:attrName>
                                        </p:attrNameLst>
                                      </p:cBhvr>
                                      <p:tavLst>
                                        <p:tav tm="0">
                                          <p:val>
                                            <p:strVal val="#ppt_x"/>
                                          </p:val>
                                        </p:tav>
                                        <p:tav tm="100000">
                                          <p:val>
                                            <p:strVal val="#ppt_x"/>
                                          </p:val>
                                        </p:tav>
                                      </p:tavLst>
                                    </p:anim>
                                    <p:anim calcmode="lin" valueType="num">
                                      <p:cBhvr additive="base">
                                        <p:cTn id="25" dur="750" fill="hold"/>
                                        <p:tgtEl>
                                          <p:spTgt spid="40"/>
                                        </p:tgtEl>
                                        <p:attrNameLst>
                                          <p:attrName>ppt_y</p:attrName>
                                        </p:attrNameLst>
                                      </p:cBhvr>
                                      <p:tavLst>
                                        <p:tav tm="0">
                                          <p:val>
                                            <p:strVal val="1+#ppt_h/2"/>
                                          </p:val>
                                        </p:tav>
                                        <p:tav tm="100000">
                                          <p:val>
                                            <p:strVal val="#ppt_y"/>
                                          </p:val>
                                        </p:tav>
                                      </p:tavLst>
                                    </p:anim>
                                  </p:childTnLst>
                                </p:cTn>
                              </p:par>
                              <p:par>
                                <p:cTn id="26" presetID="2" presetClass="entr" presetSubtype="4" decel="53300" fill="hold" grpId="0" nodeType="withEffect">
                                  <p:stCondLst>
                                    <p:cond delay="25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750" fill="hold"/>
                                        <p:tgtEl>
                                          <p:spTgt spid="41"/>
                                        </p:tgtEl>
                                        <p:attrNameLst>
                                          <p:attrName>ppt_x</p:attrName>
                                        </p:attrNameLst>
                                      </p:cBhvr>
                                      <p:tavLst>
                                        <p:tav tm="0">
                                          <p:val>
                                            <p:strVal val="#ppt_x"/>
                                          </p:val>
                                        </p:tav>
                                        <p:tav tm="100000">
                                          <p:val>
                                            <p:strVal val="#ppt_x"/>
                                          </p:val>
                                        </p:tav>
                                      </p:tavLst>
                                    </p:anim>
                                    <p:anim calcmode="lin" valueType="num">
                                      <p:cBhvr additive="base">
                                        <p:cTn id="29" dur="750" fill="hold"/>
                                        <p:tgtEl>
                                          <p:spTgt spid="41"/>
                                        </p:tgtEl>
                                        <p:attrNameLst>
                                          <p:attrName>ppt_y</p:attrName>
                                        </p:attrNameLst>
                                      </p:cBhvr>
                                      <p:tavLst>
                                        <p:tav tm="0">
                                          <p:val>
                                            <p:strVal val="1+#ppt_h/2"/>
                                          </p:val>
                                        </p:tav>
                                        <p:tav tm="100000">
                                          <p:val>
                                            <p:strVal val="#ppt_y"/>
                                          </p:val>
                                        </p:tav>
                                      </p:tavLst>
                                    </p:anim>
                                  </p:childTnLst>
                                </p:cTn>
                              </p:par>
                              <p:par>
                                <p:cTn id="30" presetID="2" presetClass="entr" presetSubtype="4" decel="53300" fill="hold" grpId="0" nodeType="withEffect">
                                  <p:stCondLst>
                                    <p:cond delay="5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ppt_x"/>
                                          </p:val>
                                        </p:tav>
                                        <p:tav tm="100000">
                                          <p:val>
                                            <p:strVal val="#ppt_x"/>
                                          </p:val>
                                        </p:tav>
                                      </p:tavLst>
                                    </p:anim>
                                    <p:anim calcmode="lin" valueType="num">
                                      <p:cBhvr additive="base">
                                        <p:cTn id="33" dur="750" fill="hold"/>
                                        <p:tgtEl>
                                          <p:spTgt spid="42"/>
                                        </p:tgtEl>
                                        <p:attrNameLst>
                                          <p:attrName>ppt_y</p:attrName>
                                        </p:attrNameLst>
                                      </p:cBhvr>
                                      <p:tavLst>
                                        <p:tav tm="0">
                                          <p:val>
                                            <p:strVal val="1+#ppt_h/2"/>
                                          </p:val>
                                        </p:tav>
                                        <p:tav tm="100000">
                                          <p:val>
                                            <p:strVal val="#ppt_y"/>
                                          </p:val>
                                        </p:tav>
                                      </p:tavLst>
                                    </p:anim>
                                  </p:childTnLst>
                                </p:cTn>
                              </p:par>
                            </p:childTnLst>
                          </p:cTn>
                        </p:par>
                        <p:par>
                          <p:cTn id="34" fill="hold">
                            <p:stCondLst>
                              <p:cond delay="2750"/>
                            </p:stCondLst>
                            <p:childTnLst>
                              <p:par>
                                <p:cTn id="35" presetID="22" presetClass="entr" presetSubtype="1"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300"/>
                                        <p:tgtEl>
                                          <p:spTgt spid="43"/>
                                        </p:tgtEl>
                                      </p:cBhvr>
                                    </p:animEffect>
                                  </p:childTnLst>
                                </p:cTn>
                              </p:par>
                            </p:childTnLst>
                          </p:cTn>
                        </p:par>
                        <p:par>
                          <p:cTn id="38" fill="hold">
                            <p:stCondLst>
                              <p:cond delay="3050"/>
                            </p:stCondLst>
                            <p:childTnLst>
                              <p:par>
                                <p:cTn id="39" presetID="22" presetClass="entr" presetSubtype="1"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up)">
                                      <p:cBhvr>
                                        <p:cTn id="41" dur="300"/>
                                        <p:tgtEl>
                                          <p:spTgt spid="44"/>
                                        </p:tgtEl>
                                      </p:cBhvr>
                                    </p:animEffect>
                                  </p:childTnLst>
                                </p:cTn>
                              </p:par>
                            </p:childTnLst>
                          </p:cTn>
                        </p:par>
                        <p:par>
                          <p:cTn id="42" fill="hold">
                            <p:stCondLst>
                              <p:cond delay="3350"/>
                            </p:stCondLst>
                            <p:childTnLst>
                              <p:par>
                                <p:cTn id="43" presetID="22" presetClass="entr" presetSubtype="1"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up)">
                                      <p:cBhvr>
                                        <p:cTn id="45" dur="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1" grpId="0" animBg="1"/>
      <p:bldP spid="42" grpId="0" animBg="1"/>
      <p:bldP spid="43" grpId="0" animBg="1"/>
      <p:bldP spid="44" grpId="0" animBg="1"/>
      <p:bldP spid="4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66354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3939"/>
          </a:xfrm>
          <a:prstGeom prst="rect">
            <a:avLst/>
          </a:prstGeom>
          <a:noFill/>
        </p:spPr>
        <p:txBody>
          <a:bodyPr wrap="square" lIns="0" tIns="48000" rIns="0" bIns="48000">
            <a:spAutoFit/>
          </a:bodyPr>
          <a:lstStyle/>
          <a:p>
            <a:pPr algn="ctr"/>
            <a:r>
              <a:rPr lang="en-US" sz="1865" b="1" dirty="0">
                <a:solidFill>
                  <a:srgbClr val="595959"/>
                </a:solidFill>
                <a:latin typeface="微软雅黑" panose="020B0503020204020204" pitchFamily="34" charset="-122"/>
                <a:ea typeface="微软雅黑" panose="020B0503020204020204" pitchFamily="34" charset="-122"/>
              </a:rPr>
              <a:t>3.2 </a:t>
            </a:r>
            <a:r>
              <a:rPr lang="zh-CN" sz="1865" b="1" dirty="0">
                <a:solidFill>
                  <a:srgbClr val="595959"/>
                </a:solidFill>
                <a:latin typeface="微软雅黑" panose="020B0503020204020204" pitchFamily="34" charset="-122"/>
                <a:ea typeface="微软雅黑" panose="020B0503020204020204" pitchFamily="34" charset="-122"/>
              </a:rPr>
              <a:t>实践难点</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sp>
        <p:nvSpPr>
          <p:cNvPr id="17" name="学论网www.xuelun.me-矩形 1"/>
          <p:cNvSpPr/>
          <p:nvPr/>
        </p:nvSpPr>
        <p:spPr>
          <a:xfrm>
            <a:off x="1129004" y="1942604"/>
            <a:ext cx="1385986" cy="1260000"/>
          </a:xfrm>
          <a:prstGeom prst="rect">
            <a:avLst/>
          </a:prstGeom>
          <a:solidFill>
            <a:schemeClr val="accent1"/>
          </a:solidFill>
          <a:ln w="19050">
            <a:solidFill>
              <a:schemeClr val="accent1"/>
            </a:solidFill>
            <a:prstDash val="solid"/>
            <a:miter/>
          </a:ln>
        </p:spPr>
        <p:txBody>
          <a:bodyPr anchor="ctr"/>
          <a:lstStyle/>
          <a:p>
            <a:r>
              <a:rPr lang="zh-CN" sz="2000" dirty="0">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样本</a:t>
            </a:r>
            <a:r>
              <a:rPr lang="zh-CN" dirty="0">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多样性</a:t>
            </a:r>
            <a:endParaRPr lang="zh-CN" sz="2000" dirty="0">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endParaRPr>
          </a:p>
        </p:txBody>
      </p:sp>
      <p:sp>
        <p:nvSpPr>
          <p:cNvPr id="18" name="学论网www.xuelun.me-矩形 4"/>
          <p:cNvSpPr/>
          <p:nvPr/>
        </p:nvSpPr>
        <p:spPr>
          <a:xfrm>
            <a:off x="2641242" y="1942604"/>
            <a:ext cx="8268057" cy="1260000"/>
          </a:xfrm>
          <a:prstGeom prst="rect">
            <a:avLst/>
          </a:prstGeom>
          <a:noFill/>
          <a:ln w="19050">
            <a:solidFill>
              <a:schemeClr val="accent1"/>
            </a:solidFill>
            <a:prstDash val="sysDot"/>
            <a:miter/>
          </a:ln>
        </p:spPr>
        <p:txBody>
          <a:bodyPr anchor="ctr"/>
          <a:lstStyle/>
          <a:p>
            <a:pPr algn="ctr"/>
            <a:endParaRPr lang="zh-CN" sz="4000" b="1">
              <a:solidFill>
                <a:srgbClr val="FFFDFB"/>
              </a:solidFill>
              <a:latin typeface="微软雅黑" panose="020B0503020204020204" pitchFamily="34" charset="-122"/>
              <a:ea typeface="微软雅黑" panose="020B0503020204020204" pitchFamily="34" charset="-122"/>
            </a:endParaRPr>
          </a:p>
        </p:txBody>
      </p:sp>
      <p:sp>
        <p:nvSpPr>
          <p:cNvPr id="19" name="学论网www.xuelun.me-矩形 1"/>
          <p:cNvSpPr/>
          <p:nvPr/>
        </p:nvSpPr>
        <p:spPr>
          <a:xfrm>
            <a:off x="1129004" y="3415804"/>
            <a:ext cx="1385986" cy="1260000"/>
          </a:xfrm>
          <a:prstGeom prst="rect">
            <a:avLst/>
          </a:prstGeom>
          <a:solidFill>
            <a:schemeClr val="accent1"/>
          </a:solidFill>
          <a:ln w="19050">
            <a:solidFill>
              <a:schemeClr val="accent1"/>
            </a:solidFill>
            <a:prstDash val="solid"/>
            <a:miter/>
          </a:ln>
        </p:spPr>
        <p:txBody>
          <a:bodyPr anchor="ctr"/>
          <a:lstStyle/>
          <a:p>
            <a:pPr algn="ctr"/>
            <a:r>
              <a:rPr lang="zh-CN" dirty="0">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泛化能力</a:t>
            </a:r>
          </a:p>
        </p:txBody>
      </p:sp>
      <p:sp>
        <p:nvSpPr>
          <p:cNvPr id="20" name="学论网www.xuelun.me-矩形 4"/>
          <p:cNvSpPr/>
          <p:nvPr/>
        </p:nvSpPr>
        <p:spPr>
          <a:xfrm>
            <a:off x="2641242" y="3415804"/>
            <a:ext cx="8268057" cy="1260000"/>
          </a:xfrm>
          <a:prstGeom prst="rect">
            <a:avLst/>
          </a:prstGeom>
          <a:noFill/>
          <a:ln w="19050">
            <a:solidFill>
              <a:schemeClr val="accent1"/>
            </a:solidFill>
            <a:prstDash val="sysDot"/>
            <a:miter/>
          </a:ln>
        </p:spPr>
        <p:txBody>
          <a:bodyPr anchor="ctr"/>
          <a:lstStyle/>
          <a:p>
            <a:pPr algn="ctr"/>
            <a:endParaRPr lang="zh-CN" sz="4000" b="1">
              <a:solidFill>
                <a:srgbClr val="FFFDFB"/>
              </a:solidFill>
              <a:latin typeface="微软雅黑" panose="020B0503020204020204" pitchFamily="34" charset="-122"/>
              <a:ea typeface="微软雅黑" panose="020B0503020204020204" pitchFamily="34" charset="-122"/>
            </a:endParaRPr>
          </a:p>
        </p:txBody>
      </p:sp>
      <p:sp>
        <p:nvSpPr>
          <p:cNvPr id="21" name="学论网www.xuelun.me-矩形 1"/>
          <p:cNvSpPr/>
          <p:nvPr/>
        </p:nvSpPr>
        <p:spPr>
          <a:xfrm>
            <a:off x="1129004" y="4889004"/>
            <a:ext cx="1385986" cy="1260000"/>
          </a:xfrm>
          <a:prstGeom prst="rect">
            <a:avLst/>
          </a:prstGeom>
          <a:solidFill>
            <a:schemeClr val="accent1"/>
          </a:solidFill>
          <a:ln w="19050">
            <a:solidFill>
              <a:schemeClr val="accent1"/>
            </a:solidFill>
            <a:prstDash val="solid"/>
            <a:miter/>
          </a:ln>
        </p:spPr>
        <p:txBody>
          <a:bodyPr anchor="ctr"/>
          <a:lstStyle/>
          <a:p>
            <a:pPr lvl="0" algn="ctr"/>
            <a:r>
              <a:rPr lang="zh-CN" dirty="0">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效率</a:t>
            </a:r>
          </a:p>
        </p:txBody>
      </p:sp>
      <p:sp>
        <p:nvSpPr>
          <p:cNvPr id="23" name="学论网www.xuelun.me-矩形 4"/>
          <p:cNvSpPr/>
          <p:nvPr/>
        </p:nvSpPr>
        <p:spPr>
          <a:xfrm>
            <a:off x="2641242" y="4889004"/>
            <a:ext cx="8268057" cy="1260000"/>
          </a:xfrm>
          <a:prstGeom prst="rect">
            <a:avLst/>
          </a:prstGeom>
          <a:noFill/>
          <a:ln w="19050">
            <a:solidFill>
              <a:schemeClr val="accent1"/>
            </a:solidFill>
            <a:prstDash val="sysDot"/>
            <a:miter/>
          </a:ln>
        </p:spPr>
        <p:txBody>
          <a:bodyPr anchor="ctr"/>
          <a:lstStyle/>
          <a:p>
            <a:pPr algn="ctr"/>
            <a:endParaRPr lang="zh-CN" sz="4000" b="1">
              <a:solidFill>
                <a:srgbClr val="FFFDFB"/>
              </a:solidFill>
              <a:latin typeface="微软雅黑" panose="020B0503020204020204" pitchFamily="34" charset="-122"/>
              <a:ea typeface="微软雅黑" panose="020B0503020204020204" pitchFamily="34" charset="-122"/>
            </a:endParaRPr>
          </a:p>
        </p:txBody>
      </p:sp>
      <p:sp>
        <p:nvSpPr>
          <p:cNvPr id="31" name="矩形 30"/>
          <p:cNvSpPr/>
          <p:nvPr/>
        </p:nvSpPr>
        <p:spPr>
          <a:xfrm>
            <a:off x="2641084" y="1942604"/>
            <a:ext cx="7988729" cy="1200329"/>
          </a:xfrm>
          <a:prstGeom prst="rect">
            <a:avLst/>
          </a:prstGeom>
        </p:spPr>
        <p:txBody>
          <a:bodyPr wrap="square">
            <a:spAutoFit/>
          </a:bodyPr>
          <a:lstStyle/>
          <a:p>
            <a:r>
              <a:rPr dirty="0">
                <a:solidFill>
                  <a:srgbClr val="808080"/>
                </a:solidFill>
                <a:latin typeface="微软雅黑" panose="020B0503020204020204" pitchFamily="34" charset="-122"/>
                <a:ea typeface="微软雅黑" panose="020B0503020204020204" pitchFamily="34" charset="-122"/>
              </a:rPr>
              <a:t>如何使深度生成模型生成的图像、文本和语音等样本具有多样性是一个值得研究的问题。度量多样性最基本的标准是熵，把训练样本看作多个概率分布的噪声混合后的随机变量，提取不同噪声的特征表示，得到不同层次的特征表示，在训练目标函数里显式地引入不同的归纳偏置</a:t>
            </a:r>
            <a:r>
              <a:rPr lang="zh-CN" altLang="en-US" dirty="0">
                <a:solidFill>
                  <a:srgbClr val="808080"/>
                </a:solidFill>
                <a:latin typeface="微软雅黑" panose="020B0503020204020204" pitchFamily="34" charset="-122"/>
                <a:ea typeface="微软雅黑" panose="020B0503020204020204" pitchFamily="34" charset="-122"/>
              </a:rPr>
              <a:t>。</a:t>
            </a:r>
            <a:endParaRPr dirty="0">
              <a:solidFill>
                <a:srgbClr val="808080"/>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2682539" y="3616330"/>
            <a:ext cx="8185461" cy="923330"/>
          </a:xfrm>
          <a:prstGeom prst="rect">
            <a:avLst/>
          </a:prstGeom>
          <a:noFill/>
        </p:spPr>
        <p:txBody>
          <a:bodyPr wrap="square">
            <a:spAutoFit/>
          </a:bodyPr>
          <a:lstStyle/>
          <a:p>
            <a:r>
              <a:rPr dirty="0">
                <a:solidFill>
                  <a:srgbClr val="808080"/>
                </a:solidFill>
                <a:latin typeface="微软雅黑" panose="020B0503020204020204" pitchFamily="34" charset="-122"/>
                <a:ea typeface="微软雅黑" panose="020B0503020204020204" pitchFamily="34" charset="-122"/>
              </a:rPr>
              <a:t>机器学习理论认为好的模型要具有更好的泛化能力。重新思考深度学习的泛化能力，从模型复杂性、偏差-方差权衡等观点，理论上讨论各种深度生成模型的学习机制，丰富模型的理论基础</a:t>
            </a:r>
          </a:p>
        </p:txBody>
      </p:sp>
      <p:sp>
        <p:nvSpPr>
          <p:cNvPr id="36" name="文本框 35"/>
          <p:cNvSpPr txBox="1"/>
          <p:nvPr/>
        </p:nvSpPr>
        <p:spPr>
          <a:xfrm>
            <a:off x="2641084" y="4980395"/>
            <a:ext cx="8090258" cy="923330"/>
          </a:xfrm>
          <a:prstGeom prst="rect">
            <a:avLst/>
          </a:prstGeom>
          <a:noFill/>
        </p:spPr>
        <p:txBody>
          <a:bodyPr wrap="square">
            <a:spAutoFit/>
          </a:bodyPr>
          <a:lstStyle/>
          <a:p>
            <a:r>
              <a:rPr dirty="0" err="1">
                <a:solidFill>
                  <a:srgbClr val="808080"/>
                </a:solidFill>
                <a:latin typeface="微软雅黑" panose="020B0503020204020204" pitchFamily="34" charset="-122"/>
                <a:ea typeface="微软雅黑" panose="020B0503020204020204" pitchFamily="34" charset="-122"/>
              </a:rPr>
              <a:t>代表着最先进的一批生成模型如</a:t>
            </a:r>
            <a:r>
              <a:rPr dirty="0">
                <a:solidFill>
                  <a:srgbClr val="808080"/>
                </a:solidFill>
                <a:latin typeface="微软雅黑" panose="020B0503020204020204" pitchFamily="34" charset="-122"/>
                <a:ea typeface="微软雅黑" panose="020B0503020204020204" pitchFamily="34" charset="-122"/>
              </a:rPr>
              <a:t> </a:t>
            </a:r>
            <a:r>
              <a:rPr dirty="0" err="1">
                <a:solidFill>
                  <a:srgbClr val="808080"/>
                </a:solidFill>
                <a:latin typeface="微软雅黑" panose="020B0503020204020204" pitchFamily="34" charset="-122"/>
                <a:ea typeface="微软雅黑" panose="020B0503020204020204" pitchFamily="34" charset="-122"/>
              </a:rPr>
              <a:t>BigGAN</a:t>
            </a:r>
            <a:r>
              <a:rPr dirty="0">
                <a:solidFill>
                  <a:srgbClr val="808080"/>
                </a:solidFill>
                <a:latin typeface="微软雅黑" panose="020B0503020204020204" pitchFamily="34" charset="-122"/>
                <a:ea typeface="微软雅黑" panose="020B0503020204020204" pitchFamily="34" charset="-122"/>
              </a:rPr>
              <a:t> 、 Glow </a:t>
            </a:r>
            <a:r>
              <a:rPr dirty="0" err="1">
                <a:solidFill>
                  <a:srgbClr val="808080"/>
                </a:solidFill>
                <a:latin typeface="微软雅黑" panose="020B0503020204020204" pitchFamily="34" charset="-122"/>
                <a:ea typeface="微软雅黑" panose="020B0503020204020204" pitchFamily="34" charset="-122"/>
              </a:rPr>
              <a:t>和VQ-VAE等已经可以生成足够清晰的图片样本，但这样的大型模型背后是远超常规的计算量，是所有大型生成模型的弊端</a:t>
            </a:r>
            <a:endParaRPr dirty="0">
              <a:solidFill>
                <a:srgbClr val="808080"/>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27" name="TextBox 7">
            <a:extLst>
              <a:ext uri="{FF2B5EF4-FFF2-40B4-BE49-F238E27FC236}">
                <a16:creationId xmlns:a16="http://schemas.microsoft.com/office/drawing/2014/main" id="{B799D069-E2EA-41AC-ABC5-072AC67C05A4}"/>
              </a:ext>
            </a:extLst>
          </p:cNvPr>
          <p:cNvSpPr txBox="1"/>
          <p:nvPr/>
        </p:nvSpPr>
        <p:spPr>
          <a:xfrm>
            <a:off x="5028791" y="215904"/>
            <a:ext cx="1463895"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595959"/>
                </a:solidFill>
                <a:latin typeface="微软雅黑" panose="020B0503020204020204" pitchFamily="34" charset="-122"/>
                <a:ea typeface="微软雅黑" panose="020B0503020204020204" pitchFamily="34" charset="-122"/>
              </a:rPr>
              <a:t>解决方案与联系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4000"/>
                            </p:stCondLst>
                            <p:childTnLst>
                              <p:par>
                                <p:cTn id="24" presetID="2" presetClass="entr" presetSubtype="2" decel="533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750" fill="hold"/>
                                        <p:tgtEl>
                                          <p:spTgt spid="18"/>
                                        </p:tgtEl>
                                        <p:attrNameLst>
                                          <p:attrName>ppt_x</p:attrName>
                                        </p:attrNameLst>
                                      </p:cBhvr>
                                      <p:tavLst>
                                        <p:tav tm="0">
                                          <p:val>
                                            <p:strVal val="1+#ppt_w/2"/>
                                          </p:val>
                                        </p:tav>
                                        <p:tav tm="100000">
                                          <p:val>
                                            <p:strVal val="#ppt_x"/>
                                          </p:val>
                                        </p:tav>
                                      </p:tavLst>
                                    </p:anim>
                                    <p:anim calcmode="lin" valueType="num">
                                      <p:cBhvr additive="base">
                                        <p:cTn id="27" dur="750" fill="hold"/>
                                        <p:tgtEl>
                                          <p:spTgt spid="18"/>
                                        </p:tgtEl>
                                        <p:attrNameLst>
                                          <p:attrName>ppt_y</p:attrName>
                                        </p:attrNameLst>
                                      </p:cBhvr>
                                      <p:tavLst>
                                        <p:tav tm="0">
                                          <p:val>
                                            <p:strVal val="#ppt_y"/>
                                          </p:val>
                                        </p:tav>
                                        <p:tav tm="100000">
                                          <p:val>
                                            <p:strVal val="#ppt_y"/>
                                          </p:val>
                                        </p:tav>
                                      </p:tavLst>
                                    </p:anim>
                                  </p:childTnLst>
                                </p:cTn>
                              </p:par>
                            </p:childTnLst>
                          </p:cTn>
                        </p:par>
                        <p:par>
                          <p:cTn id="28" fill="hold">
                            <p:stCondLst>
                              <p:cond delay="5500"/>
                            </p:stCondLst>
                            <p:childTnLst>
                              <p:par>
                                <p:cTn id="29" presetID="2" presetClass="entr" presetSubtype="2" decel="5330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750" fill="hold"/>
                                        <p:tgtEl>
                                          <p:spTgt spid="31"/>
                                        </p:tgtEl>
                                        <p:attrNameLst>
                                          <p:attrName>ppt_x</p:attrName>
                                        </p:attrNameLst>
                                      </p:cBhvr>
                                      <p:tavLst>
                                        <p:tav tm="0">
                                          <p:val>
                                            <p:strVal val="1+#ppt_w/2"/>
                                          </p:val>
                                        </p:tav>
                                        <p:tav tm="100000">
                                          <p:val>
                                            <p:strVal val="#ppt_x"/>
                                          </p:val>
                                        </p:tav>
                                      </p:tavLst>
                                    </p:anim>
                                    <p:anim calcmode="lin" valueType="num">
                                      <p:cBhvr additive="base">
                                        <p:cTn id="32" dur="750" fill="hold"/>
                                        <p:tgtEl>
                                          <p:spTgt spid="31"/>
                                        </p:tgtEl>
                                        <p:attrNameLst>
                                          <p:attrName>ppt_y</p:attrName>
                                        </p:attrNameLst>
                                      </p:cBhvr>
                                      <p:tavLst>
                                        <p:tav tm="0">
                                          <p:val>
                                            <p:strVal val="#ppt_y"/>
                                          </p:val>
                                        </p:tav>
                                        <p:tav tm="100000">
                                          <p:val>
                                            <p:strVal val="#ppt_y"/>
                                          </p:val>
                                        </p:tav>
                                      </p:tavLst>
                                    </p:anim>
                                  </p:childTnLst>
                                </p:cTn>
                              </p:par>
                            </p:childTnLst>
                          </p:cTn>
                        </p:par>
                        <p:par>
                          <p:cTn id="33" fill="hold">
                            <p:stCondLst>
                              <p:cond delay="7000"/>
                            </p:stCondLst>
                            <p:childTnLst>
                              <p:par>
                                <p:cTn id="34" presetID="53" presetClass="entr" presetSubtype="16"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par>
                          <p:cTn id="39" fill="hold">
                            <p:stCondLst>
                              <p:cond delay="8500"/>
                            </p:stCondLst>
                            <p:childTnLst>
                              <p:par>
                                <p:cTn id="40" presetID="2" presetClass="entr" presetSubtype="2" decel="533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750" fill="hold"/>
                                        <p:tgtEl>
                                          <p:spTgt spid="20"/>
                                        </p:tgtEl>
                                        <p:attrNameLst>
                                          <p:attrName>ppt_x</p:attrName>
                                        </p:attrNameLst>
                                      </p:cBhvr>
                                      <p:tavLst>
                                        <p:tav tm="0">
                                          <p:val>
                                            <p:strVal val="1+#ppt_w/2"/>
                                          </p:val>
                                        </p:tav>
                                        <p:tav tm="100000">
                                          <p:val>
                                            <p:strVal val="#ppt_x"/>
                                          </p:val>
                                        </p:tav>
                                      </p:tavLst>
                                    </p:anim>
                                    <p:anim calcmode="lin" valueType="num">
                                      <p:cBhvr additive="base">
                                        <p:cTn id="43" dur="750" fill="hold"/>
                                        <p:tgtEl>
                                          <p:spTgt spid="20"/>
                                        </p:tgtEl>
                                        <p:attrNameLst>
                                          <p:attrName>ppt_y</p:attrName>
                                        </p:attrNameLst>
                                      </p:cBhvr>
                                      <p:tavLst>
                                        <p:tav tm="0">
                                          <p:val>
                                            <p:strVal val="#ppt_y"/>
                                          </p:val>
                                        </p:tav>
                                        <p:tav tm="100000">
                                          <p:val>
                                            <p:strVal val="#ppt_y"/>
                                          </p:val>
                                        </p:tav>
                                      </p:tavLst>
                                    </p:anim>
                                  </p:childTnLst>
                                </p:cTn>
                              </p:par>
                            </p:childTnLst>
                          </p:cTn>
                        </p:par>
                        <p:par>
                          <p:cTn id="44" fill="hold">
                            <p:stCondLst>
                              <p:cond delay="10000"/>
                            </p:stCondLst>
                            <p:childTnLst>
                              <p:par>
                                <p:cTn id="45" presetID="2" presetClass="entr" presetSubtype="2" decel="5330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750" fill="hold"/>
                                        <p:tgtEl>
                                          <p:spTgt spid="32"/>
                                        </p:tgtEl>
                                        <p:attrNameLst>
                                          <p:attrName>ppt_x</p:attrName>
                                        </p:attrNameLst>
                                      </p:cBhvr>
                                      <p:tavLst>
                                        <p:tav tm="0">
                                          <p:val>
                                            <p:strVal val="1+#ppt_w/2"/>
                                          </p:val>
                                        </p:tav>
                                        <p:tav tm="100000">
                                          <p:val>
                                            <p:strVal val="#ppt_x"/>
                                          </p:val>
                                        </p:tav>
                                      </p:tavLst>
                                    </p:anim>
                                    <p:anim calcmode="lin" valueType="num">
                                      <p:cBhvr additive="base">
                                        <p:cTn id="48" dur="75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11500"/>
                            </p:stCondLst>
                            <p:childTnLst>
                              <p:par>
                                <p:cTn id="50" presetID="53" presetClass="entr" presetSubtype="16"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par>
                          <p:cTn id="55" fill="hold">
                            <p:stCondLst>
                              <p:cond delay="13000"/>
                            </p:stCondLst>
                            <p:childTnLst>
                              <p:par>
                                <p:cTn id="56" presetID="2" presetClass="entr" presetSubtype="2" decel="5330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750" fill="hold"/>
                                        <p:tgtEl>
                                          <p:spTgt spid="23"/>
                                        </p:tgtEl>
                                        <p:attrNameLst>
                                          <p:attrName>ppt_x</p:attrName>
                                        </p:attrNameLst>
                                      </p:cBhvr>
                                      <p:tavLst>
                                        <p:tav tm="0">
                                          <p:val>
                                            <p:strVal val="1+#ppt_w/2"/>
                                          </p:val>
                                        </p:tav>
                                        <p:tav tm="100000">
                                          <p:val>
                                            <p:strVal val="#ppt_x"/>
                                          </p:val>
                                        </p:tav>
                                      </p:tavLst>
                                    </p:anim>
                                    <p:anim calcmode="lin" valueType="num">
                                      <p:cBhvr additive="base">
                                        <p:cTn id="59" dur="750" fill="hold"/>
                                        <p:tgtEl>
                                          <p:spTgt spid="23"/>
                                        </p:tgtEl>
                                        <p:attrNameLst>
                                          <p:attrName>ppt_y</p:attrName>
                                        </p:attrNameLst>
                                      </p:cBhvr>
                                      <p:tavLst>
                                        <p:tav tm="0">
                                          <p:val>
                                            <p:strVal val="#ppt_y"/>
                                          </p:val>
                                        </p:tav>
                                        <p:tav tm="100000">
                                          <p:val>
                                            <p:strVal val="#ppt_y"/>
                                          </p:val>
                                        </p:tav>
                                      </p:tavLst>
                                    </p:anim>
                                  </p:childTnLst>
                                </p:cTn>
                              </p:par>
                            </p:childTnLst>
                          </p:cTn>
                        </p:par>
                        <p:par>
                          <p:cTn id="60" fill="hold">
                            <p:stCondLst>
                              <p:cond delay="14500"/>
                            </p:stCondLst>
                            <p:childTnLst>
                              <p:par>
                                <p:cTn id="61" presetID="2" presetClass="entr" presetSubtype="2" decel="5330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750" fill="hold"/>
                                        <p:tgtEl>
                                          <p:spTgt spid="36"/>
                                        </p:tgtEl>
                                        <p:attrNameLst>
                                          <p:attrName>ppt_x</p:attrName>
                                        </p:attrNameLst>
                                      </p:cBhvr>
                                      <p:tavLst>
                                        <p:tav tm="0">
                                          <p:val>
                                            <p:strVal val="1+#ppt_w/2"/>
                                          </p:val>
                                        </p:tav>
                                        <p:tav tm="100000">
                                          <p:val>
                                            <p:strVal val="#ppt_x"/>
                                          </p:val>
                                        </p:tav>
                                      </p:tavLst>
                                    </p:anim>
                                    <p:anim calcmode="lin" valueType="num">
                                      <p:cBhvr additive="base">
                                        <p:cTn id="64" dur="7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66354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3939"/>
          </a:xfrm>
          <a:prstGeom prst="rect">
            <a:avLst/>
          </a:prstGeom>
          <a:noFill/>
        </p:spPr>
        <p:txBody>
          <a:bodyPr wrap="square" lIns="0" tIns="48000" rIns="0" bIns="48000">
            <a:spAutoFit/>
          </a:bodyPr>
          <a:lstStyle/>
          <a:p>
            <a:pPr algn="ctr"/>
            <a:r>
              <a:rPr lang="en-US" sz="1865" b="1" dirty="0">
                <a:solidFill>
                  <a:srgbClr val="595959"/>
                </a:solidFill>
                <a:latin typeface="微软雅黑" panose="020B0503020204020204" pitchFamily="34" charset="-122"/>
                <a:ea typeface="微软雅黑" panose="020B0503020204020204" pitchFamily="34" charset="-122"/>
              </a:rPr>
              <a:t>3.3 </a:t>
            </a:r>
            <a:r>
              <a:rPr lang="zh-CN" altLang="en-US" sz="1865" b="1" dirty="0">
                <a:solidFill>
                  <a:srgbClr val="595959"/>
                </a:solidFill>
                <a:latin typeface="微软雅黑" panose="020B0503020204020204" pitchFamily="34" charset="-122"/>
                <a:ea typeface="微软雅黑" panose="020B0503020204020204" pitchFamily="34" charset="-122"/>
              </a:rPr>
              <a:t>解决方法</a:t>
            </a:r>
            <a:endParaRPr lang="zh-CN" sz="1865" b="1" dirty="0">
              <a:solidFill>
                <a:srgbClr val="595959"/>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sp>
        <p:nvSpPr>
          <p:cNvPr id="18" name="平行四边形 17"/>
          <p:cNvSpPr/>
          <p:nvPr/>
        </p:nvSpPr>
        <p:spPr>
          <a:xfrm rot="16200000">
            <a:off x="5140841" y="1793988"/>
            <a:ext cx="1979680" cy="2709369"/>
          </a:xfrm>
          <a:prstGeom prst="parallelogram">
            <a:avLst>
              <a:gd name="adj" fmla="val 53226"/>
            </a:avLst>
          </a:prstGeom>
          <a:solidFill>
            <a:schemeClr val="bg1">
              <a:lumMod val="85000"/>
            </a:schemeClr>
          </a:solidFill>
          <a:ln>
            <a:noFill/>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sp>
        <p:nvSpPr>
          <p:cNvPr id="19" name="右箭头 18"/>
          <p:cNvSpPr/>
          <p:nvPr/>
        </p:nvSpPr>
        <p:spPr>
          <a:xfrm>
            <a:off x="4775992" y="1930493"/>
            <a:ext cx="3528253" cy="1380471"/>
          </a:xfrm>
          <a:prstGeom prst="rightArrow">
            <a:avLst>
              <a:gd name="adj1" fmla="val 66953"/>
              <a:gd name="adj2" fmla="val 50000"/>
            </a:avLst>
          </a:prstGeom>
          <a:solidFill>
            <a:schemeClr val="accent1"/>
          </a:solidFill>
          <a:ln>
            <a:noFill/>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sp>
        <p:nvSpPr>
          <p:cNvPr id="20" name="右箭头 19"/>
          <p:cNvSpPr/>
          <p:nvPr/>
        </p:nvSpPr>
        <p:spPr>
          <a:xfrm rot="10800000">
            <a:off x="3957107" y="2986610"/>
            <a:ext cx="3528253" cy="1380471"/>
          </a:xfrm>
          <a:prstGeom prst="rightArrow">
            <a:avLst>
              <a:gd name="adj1" fmla="val 66953"/>
              <a:gd name="adj2" fmla="val 50000"/>
            </a:avLst>
          </a:prstGeom>
          <a:solidFill>
            <a:schemeClr val="accent2"/>
          </a:solidFill>
          <a:ln>
            <a:noFill/>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sp>
        <p:nvSpPr>
          <p:cNvPr id="31" name="TextBox 31"/>
          <p:cNvSpPr txBox="1"/>
          <p:nvPr/>
        </p:nvSpPr>
        <p:spPr>
          <a:xfrm>
            <a:off x="4968013" y="2436062"/>
            <a:ext cx="2517347" cy="369332"/>
          </a:xfrm>
          <a:prstGeom prst="rect">
            <a:avLst/>
          </a:prstGeom>
          <a:noFill/>
        </p:spPr>
        <p:txBody>
          <a:bodyPr wrap="square" lIns="0" tIns="0" rIns="0" bIns="0">
            <a:spAutoFit/>
          </a:bodyPr>
          <a:lstStyle>
            <a:lvl1pPr lvl="0" algn="ctr">
              <a:defRPr sz="2000" b="1">
                <a:solidFill>
                  <a:schemeClr val="tx2"/>
                </a:solidFill>
                <a:latin typeface="微软雅黑"/>
                <a:ea typeface="微软雅黑"/>
              </a:defRPr>
            </a:lvl1pPr>
          </a:lstStyle>
          <a:p>
            <a:r>
              <a:rPr lang="zh-CN" altLang="zh-CN" sz="2400" dirty="0">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样本多样性</a:t>
            </a:r>
          </a:p>
        </p:txBody>
      </p:sp>
      <p:sp>
        <p:nvSpPr>
          <p:cNvPr id="32" name="TextBox 32"/>
          <p:cNvSpPr txBox="1"/>
          <p:nvPr/>
        </p:nvSpPr>
        <p:spPr>
          <a:xfrm>
            <a:off x="8469372" y="2186250"/>
            <a:ext cx="2176857" cy="868956"/>
          </a:xfrm>
          <a:prstGeom prst="rect">
            <a:avLst/>
          </a:prstGeom>
          <a:noFill/>
        </p:spPr>
        <p:txBody>
          <a:bodyPr wrap="square" lIns="0" tIns="0" rIns="0" bIns="0">
            <a:spAutoFit/>
          </a:bodyPr>
          <a:lstStyle>
            <a:lvl1pPr lvl="0" algn="just">
              <a:defRPr sz="900">
                <a:solidFill>
                  <a:schemeClr val="tx1">
                    <a:lumMod val="65000"/>
                    <a:lumOff val="35000"/>
                  </a:schemeClr>
                </a:solidFill>
                <a:latin typeface="微软雅黑"/>
                <a:ea typeface="微软雅黑"/>
              </a:defRPr>
            </a:lvl1pPr>
          </a:lstStyle>
          <a:p>
            <a:pPr>
              <a:lnSpc>
                <a:spcPct val="150000"/>
              </a:lnSpc>
            </a:pPr>
            <a:r>
              <a:rPr lang="zh-CN" altLang="en-US" sz="2000" dirty="0">
                <a:latin typeface="微软雅黑" panose="020B0503020204020204" pitchFamily="34" charset="-122"/>
                <a:ea typeface="微软雅黑" panose="020B0503020204020204" pitchFamily="34" charset="-122"/>
              </a:rPr>
              <a:t>进行数据增强算法的研究</a:t>
            </a:r>
            <a:endParaRPr lang="zh-CN" sz="2000" dirty="0">
              <a:latin typeface="微软雅黑" panose="020B0503020204020204" pitchFamily="34" charset="-122"/>
              <a:ea typeface="微软雅黑" panose="020B0503020204020204" pitchFamily="34" charset="-122"/>
            </a:endParaRPr>
          </a:p>
        </p:txBody>
      </p:sp>
      <p:sp>
        <p:nvSpPr>
          <p:cNvPr id="36" name="TextBox 33"/>
          <p:cNvSpPr txBox="1"/>
          <p:nvPr/>
        </p:nvSpPr>
        <p:spPr>
          <a:xfrm>
            <a:off x="4718949" y="3492179"/>
            <a:ext cx="2490088" cy="369332"/>
          </a:xfrm>
          <a:prstGeom prst="rect">
            <a:avLst/>
          </a:prstGeom>
          <a:noFill/>
        </p:spPr>
        <p:txBody>
          <a:bodyPr wrap="square" lIns="0" tIns="0" rIns="0" bIns="0">
            <a:spAutoFit/>
          </a:bodyPr>
          <a:lstStyle>
            <a:lvl1pPr lvl="0" algn="ctr">
              <a:defRPr sz="2000" b="1">
                <a:solidFill>
                  <a:schemeClr val="tx2"/>
                </a:solidFill>
                <a:latin typeface="微软雅黑"/>
                <a:ea typeface="微软雅黑"/>
              </a:defRPr>
            </a:lvl1pPr>
          </a:lstStyle>
          <a:p>
            <a:r>
              <a:rPr lang="zh-CN" altLang="zh-CN" sz="2400" dirty="0">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泛化能力</a:t>
            </a:r>
          </a:p>
        </p:txBody>
      </p:sp>
      <p:sp>
        <p:nvSpPr>
          <p:cNvPr id="39" name="TextBox 36"/>
          <p:cNvSpPr txBox="1"/>
          <p:nvPr/>
        </p:nvSpPr>
        <p:spPr>
          <a:xfrm>
            <a:off x="1007671" y="3242367"/>
            <a:ext cx="2784308" cy="868956"/>
          </a:xfrm>
          <a:prstGeom prst="rect">
            <a:avLst/>
          </a:prstGeom>
          <a:noFill/>
        </p:spPr>
        <p:txBody>
          <a:bodyPr wrap="square" lIns="0" tIns="0" rIns="0" bIns="0">
            <a:spAutoFit/>
          </a:bodyPr>
          <a:lstStyle>
            <a:lvl1pPr lvl="0" algn="just">
              <a:defRPr sz="900">
                <a:solidFill>
                  <a:schemeClr val="tx1">
                    <a:lumMod val="65000"/>
                    <a:lumOff val="35000"/>
                  </a:schemeClr>
                </a:solidFill>
                <a:latin typeface="微软雅黑"/>
                <a:ea typeface="微软雅黑"/>
              </a:defRPr>
            </a:lvl1pPr>
          </a:lstStyle>
          <a:p>
            <a:pPr>
              <a:lnSpc>
                <a:spcPct val="150000"/>
              </a:lnSpc>
            </a:pPr>
            <a:r>
              <a:rPr lang="zh-CN" altLang="en-US" sz="2000" dirty="0">
                <a:latin typeface="微软雅黑" panose="020B0503020204020204" pitchFamily="34" charset="-122"/>
                <a:ea typeface="微软雅黑" panose="020B0503020204020204" pitchFamily="34" charset="-122"/>
              </a:rPr>
              <a:t>优化模型的同时，提高数据集的规模与难度</a:t>
            </a:r>
            <a:endParaRPr lang="zh-CN" sz="2000" dirty="0">
              <a:latin typeface="微软雅黑" panose="020B0503020204020204" pitchFamily="34" charset="-122"/>
              <a:ea typeface="微软雅黑" panose="020B0503020204020204" pitchFamily="34" charset="-122"/>
            </a:endParaRPr>
          </a:p>
        </p:txBody>
      </p:sp>
      <p:sp>
        <p:nvSpPr>
          <p:cNvPr id="40" name="TextBox 37"/>
          <p:cNvSpPr txBox="1"/>
          <p:nvPr/>
        </p:nvSpPr>
        <p:spPr>
          <a:xfrm>
            <a:off x="8469372" y="4531596"/>
            <a:ext cx="2784308" cy="868956"/>
          </a:xfrm>
          <a:prstGeom prst="rect">
            <a:avLst/>
          </a:prstGeom>
          <a:noFill/>
        </p:spPr>
        <p:txBody>
          <a:bodyPr wrap="square" lIns="0" tIns="0" rIns="0" bIns="0">
            <a:spAutoFit/>
          </a:bodyPr>
          <a:lstStyle>
            <a:lvl1pPr lvl="0" algn="just">
              <a:defRPr sz="900">
                <a:solidFill>
                  <a:schemeClr val="tx1">
                    <a:lumMod val="65000"/>
                    <a:lumOff val="35000"/>
                  </a:schemeClr>
                </a:solidFill>
                <a:latin typeface="微软雅黑"/>
                <a:ea typeface="微软雅黑"/>
              </a:defRPr>
            </a:lvl1pPr>
          </a:lstStyle>
          <a:p>
            <a:pPr>
              <a:lnSpc>
                <a:spcPct val="150000"/>
              </a:lnSpc>
            </a:pPr>
            <a:r>
              <a:rPr lang="zh-CN" altLang="en-US" sz="2000" dirty="0">
                <a:latin typeface="微软雅黑" panose="020B0503020204020204" pitchFamily="34" charset="-122"/>
                <a:ea typeface="微软雅黑" panose="020B0503020204020204" pitchFamily="34" charset="-122"/>
              </a:rPr>
              <a:t>通过一些条件独立性来简化模型</a:t>
            </a:r>
            <a:endParaRPr lang="zh-CN" sz="2000" dirty="0">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42" name="TextBox 7"/>
          <p:cNvSpPr txBox="1"/>
          <p:nvPr/>
        </p:nvSpPr>
        <p:spPr>
          <a:xfrm>
            <a:off x="5028791" y="215904"/>
            <a:ext cx="1463895"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595959"/>
                </a:solidFill>
                <a:latin typeface="微软雅黑" panose="020B0503020204020204" pitchFamily="34" charset="-122"/>
                <a:ea typeface="微软雅黑" panose="020B0503020204020204" pitchFamily="34" charset="-122"/>
              </a:rPr>
              <a:t>解决方案与联系</a:t>
            </a:r>
          </a:p>
        </p:txBody>
      </p:sp>
      <p:sp>
        <p:nvSpPr>
          <p:cNvPr id="43" name="右箭头 18">
            <a:extLst>
              <a:ext uri="{FF2B5EF4-FFF2-40B4-BE49-F238E27FC236}">
                <a16:creationId xmlns:a16="http://schemas.microsoft.com/office/drawing/2014/main" id="{41F36E29-F31F-4F9E-A81A-AD58CB55D306}"/>
              </a:ext>
            </a:extLst>
          </p:cNvPr>
          <p:cNvSpPr/>
          <p:nvPr/>
        </p:nvSpPr>
        <p:spPr>
          <a:xfrm>
            <a:off x="4775992" y="4275839"/>
            <a:ext cx="3528253" cy="1380471"/>
          </a:xfrm>
          <a:prstGeom prst="rightArrow">
            <a:avLst>
              <a:gd name="adj1" fmla="val 66953"/>
              <a:gd name="adj2" fmla="val 50000"/>
            </a:avLst>
          </a:prstGeom>
          <a:solidFill>
            <a:schemeClr val="accent1"/>
          </a:solidFill>
          <a:ln>
            <a:noFill/>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sp>
        <p:nvSpPr>
          <p:cNvPr id="44" name="TextBox 31">
            <a:extLst>
              <a:ext uri="{FF2B5EF4-FFF2-40B4-BE49-F238E27FC236}">
                <a16:creationId xmlns:a16="http://schemas.microsoft.com/office/drawing/2014/main" id="{40CEF946-E965-4BE7-B0B0-7CF0C52279AF}"/>
              </a:ext>
            </a:extLst>
          </p:cNvPr>
          <p:cNvSpPr txBox="1"/>
          <p:nvPr/>
        </p:nvSpPr>
        <p:spPr>
          <a:xfrm>
            <a:off x="4941119" y="4781408"/>
            <a:ext cx="2517347" cy="369332"/>
          </a:xfrm>
          <a:prstGeom prst="rect">
            <a:avLst/>
          </a:prstGeom>
          <a:noFill/>
        </p:spPr>
        <p:txBody>
          <a:bodyPr wrap="square" lIns="0" tIns="0" rIns="0" bIns="0">
            <a:spAutoFit/>
          </a:bodyPr>
          <a:lstStyle>
            <a:lvl1pPr lvl="0" algn="ctr">
              <a:defRPr sz="2000" b="1">
                <a:solidFill>
                  <a:schemeClr val="tx2"/>
                </a:solidFill>
                <a:latin typeface="微软雅黑"/>
                <a:ea typeface="微软雅黑"/>
              </a:defRPr>
            </a:lvl1pPr>
          </a:lstStyle>
          <a:p>
            <a:r>
              <a:rPr lang="zh-CN" altLang="en-US" sz="2400" dirty="0">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效率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1+#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Effect transition="in" filter="fade">
                                      <p:cBhvr>
                                        <p:cTn id="42" dur="500"/>
                                        <p:tgtEl>
                                          <p:spTgt spid="36"/>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2" presetClass="entr" presetSubtype="8"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500" fill="hold"/>
                                        <p:tgtEl>
                                          <p:spTgt spid="43"/>
                                        </p:tgtEl>
                                        <p:attrNameLst>
                                          <p:attrName>ppt_x</p:attrName>
                                        </p:attrNameLst>
                                      </p:cBhvr>
                                      <p:tavLst>
                                        <p:tav tm="0">
                                          <p:val>
                                            <p:strVal val="0-#ppt_w/2"/>
                                          </p:val>
                                        </p:tav>
                                        <p:tav tm="100000">
                                          <p:val>
                                            <p:strVal val="#ppt_x"/>
                                          </p:val>
                                        </p:tav>
                                      </p:tavLst>
                                    </p:anim>
                                    <p:anim calcmode="lin" valueType="num">
                                      <p:cBhvr additive="base">
                                        <p:cTn id="57" dur="500" fill="hold"/>
                                        <p:tgtEl>
                                          <p:spTgt spid="43"/>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t="21604" b="37591"/>
          <a:stretch/>
        </p:blipFill>
        <p:spPr>
          <a:xfrm>
            <a:off x="-17299" y="0"/>
            <a:ext cx="12209296" cy="3736490"/>
          </a:xfrm>
          <a:prstGeom prst="rect">
            <a:avLst/>
          </a:prstGeom>
        </p:spPr>
      </p:pic>
      <p:sp>
        <p:nvSpPr>
          <p:cNvPr id="11" name="矩形 10"/>
          <p:cNvSpPr/>
          <p:nvPr/>
        </p:nvSpPr>
        <p:spPr>
          <a:xfrm rot="5400000">
            <a:off x="4227759" y="-4227756"/>
            <a:ext cx="3736490" cy="12192002"/>
          </a:xfrm>
          <a:prstGeom prst="rect">
            <a:avLst/>
          </a:prstGeom>
          <a:gradFill>
            <a:gsLst>
              <a:gs pos="0">
                <a:srgbClr val="014723"/>
              </a:gs>
              <a:gs pos="59000">
                <a:srgbClr val="014723">
                  <a:alpha val="40000"/>
                </a:srgbClr>
              </a:gs>
              <a:gs pos="100000">
                <a:srgbClr val="014723">
                  <a:alpha val="10000"/>
                </a:srgbClr>
              </a:gs>
            </a:gsLst>
            <a:lin ang="10800000" scaled="1"/>
          </a:gra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a:solidFill>
                <a:schemeClr val="lt1"/>
              </a:solidFill>
              <a:latin typeface="+mj-lt"/>
            </a:endParaRPr>
          </a:p>
        </p:txBody>
      </p:sp>
      <p:sp>
        <p:nvSpPr>
          <p:cNvPr id="9" name="文本框 8"/>
          <p:cNvSpPr txBox="1"/>
          <p:nvPr/>
        </p:nvSpPr>
        <p:spPr>
          <a:xfrm>
            <a:off x="3327401" y="4789616"/>
            <a:ext cx="5537198" cy="707886"/>
          </a:xfrm>
          <a:prstGeom prst="rect">
            <a:avLst/>
          </a:prstGeom>
          <a:noFill/>
          <a:ln>
            <a:noFill/>
          </a:ln>
        </p:spPr>
        <p:txBody>
          <a:bodyPr wrap="square">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4000" b="1" spc="600" dirty="0">
                <a:solidFill>
                  <a:srgbClr val="004723"/>
                </a:solidFill>
                <a:latin typeface="+mj-lt"/>
                <a:ea typeface="微软雅黑"/>
              </a:rPr>
              <a:t>论文总结</a:t>
            </a:r>
          </a:p>
        </p:txBody>
      </p:sp>
      <p:grpSp>
        <p:nvGrpSpPr>
          <p:cNvPr id="13" name="组合 12"/>
          <p:cNvGrpSpPr/>
          <p:nvPr/>
        </p:nvGrpSpPr>
        <p:grpSpPr>
          <a:xfrm>
            <a:off x="5321300" y="3044202"/>
            <a:ext cx="1549400" cy="1378900"/>
            <a:chOff x="5127859" y="2518592"/>
            <a:chExt cx="1936282" cy="1723208"/>
          </a:xfrm>
        </p:grpSpPr>
        <p:sp>
          <p:nvSpPr>
            <p:cNvPr id="14" name="任意多边形 5"/>
            <p:cNvSpPr/>
            <p:nvPr/>
          </p:nvSpPr>
          <p:spPr>
            <a:xfrm>
              <a:off x="5127859" y="2518592"/>
              <a:ext cx="1936282" cy="1723208"/>
            </a:xfrm>
            <a:custGeom>
              <a:avLst/>
              <a:gdLst/>
              <a:ahLst/>
              <a:cxnLst/>
              <a:rect l="l" t="t" r="r" b="b"/>
              <a:pathLst>
                <a:path w="1936282" h="1723208">
                  <a:moveTo>
                    <a:pt x="568792" y="0"/>
                  </a:moveTo>
                  <a:lnTo>
                    <a:pt x="852545" y="0"/>
                  </a:lnTo>
                  <a:lnTo>
                    <a:pt x="1083737" y="0"/>
                  </a:lnTo>
                  <a:lnTo>
                    <a:pt x="1367490" y="0"/>
                  </a:lnTo>
                  <a:cubicBezTo>
                    <a:pt x="1422638" y="0"/>
                    <a:pt x="1491924" y="39614"/>
                    <a:pt x="1520205" y="87717"/>
                  </a:cubicBezTo>
                  <a:cubicBezTo>
                    <a:pt x="1916132" y="773887"/>
                    <a:pt x="1916132" y="773887"/>
                    <a:pt x="1916132" y="773887"/>
                  </a:cubicBezTo>
                  <a:cubicBezTo>
                    <a:pt x="1929565" y="797939"/>
                    <a:pt x="1936282" y="829771"/>
                    <a:pt x="1936282" y="861604"/>
                  </a:cubicBezTo>
                  <a:cubicBezTo>
                    <a:pt x="1936282" y="893437"/>
                    <a:pt x="1929565" y="925270"/>
                    <a:pt x="1916132" y="949320"/>
                  </a:cubicBezTo>
                  <a:cubicBezTo>
                    <a:pt x="1520205" y="1635491"/>
                    <a:pt x="1520205" y="1635491"/>
                    <a:pt x="1520205" y="1635491"/>
                  </a:cubicBezTo>
                  <a:cubicBezTo>
                    <a:pt x="1491924" y="1683595"/>
                    <a:pt x="1422638" y="1723208"/>
                    <a:pt x="1367490" y="1723208"/>
                  </a:cubicBezTo>
                  <a:cubicBezTo>
                    <a:pt x="1268508" y="1723208"/>
                    <a:pt x="1181899" y="1723208"/>
                    <a:pt x="1106116" y="1723208"/>
                  </a:cubicBezTo>
                  <a:lnTo>
                    <a:pt x="1083737" y="1723208"/>
                  </a:lnTo>
                  <a:lnTo>
                    <a:pt x="1026584" y="1723208"/>
                  </a:lnTo>
                  <a:lnTo>
                    <a:pt x="1000368" y="1723208"/>
                  </a:lnTo>
                  <a:lnTo>
                    <a:pt x="935914" y="1723208"/>
                  </a:lnTo>
                  <a:lnTo>
                    <a:pt x="909698" y="1723208"/>
                  </a:lnTo>
                  <a:lnTo>
                    <a:pt x="852545" y="1723208"/>
                  </a:lnTo>
                  <a:lnTo>
                    <a:pt x="830166" y="1723208"/>
                  </a:lnTo>
                  <a:cubicBezTo>
                    <a:pt x="754383" y="1723208"/>
                    <a:pt x="667774" y="1723208"/>
                    <a:pt x="568792" y="1723208"/>
                  </a:cubicBezTo>
                  <a:cubicBezTo>
                    <a:pt x="513644" y="1723208"/>
                    <a:pt x="444358" y="1683595"/>
                    <a:pt x="416077" y="1635491"/>
                  </a:cubicBezTo>
                  <a:cubicBezTo>
                    <a:pt x="416077" y="1635491"/>
                    <a:pt x="416077" y="1635491"/>
                    <a:pt x="20150" y="949320"/>
                  </a:cubicBezTo>
                  <a:cubicBezTo>
                    <a:pt x="6717" y="925270"/>
                    <a:pt x="0" y="893437"/>
                    <a:pt x="0" y="861604"/>
                  </a:cubicBezTo>
                  <a:cubicBezTo>
                    <a:pt x="0" y="829771"/>
                    <a:pt x="6717" y="797939"/>
                    <a:pt x="20150" y="773887"/>
                  </a:cubicBezTo>
                  <a:cubicBezTo>
                    <a:pt x="20150" y="773887"/>
                    <a:pt x="20150" y="773887"/>
                    <a:pt x="416077" y="87717"/>
                  </a:cubicBezTo>
                  <a:cubicBezTo>
                    <a:pt x="444358" y="39614"/>
                    <a:pt x="513644" y="0"/>
                    <a:pt x="568792" y="0"/>
                  </a:cubicBezTo>
                  <a:close/>
                </a:path>
              </a:pathLst>
            </a:custGeom>
            <a:solidFill>
              <a:schemeClr val="bg1"/>
            </a:solidFill>
            <a:ln>
              <a:noFill/>
            </a:ln>
            <a:effectLst>
              <a:outerShdw blurRad="63500" sx="102000" sy="102000" algn="ctr" rotWithShape="0">
                <a:srgbClr val="000000">
                  <a:alpha val="40000"/>
                </a:srgbClr>
              </a:outerShdw>
            </a:effectLst>
          </p:spPr>
          <p:txBody>
            <a:bodyPr wrap="square" anchor="ctr"/>
            <a:lstStyle/>
            <a:p>
              <a:pPr algn="ctr"/>
              <a:endParaRPr lang="zh-CN" sz="2590">
                <a:solidFill>
                  <a:schemeClr val="lt1"/>
                </a:solidFill>
                <a:latin typeface="+mj-lt"/>
              </a:endParaRPr>
            </a:p>
          </p:txBody>
        </p:sp>
        <p:sp>
          <p:nvSpPr>
            <p:cNvPr id="15" name="任意多边形 6"/>
            <p:cNvSpPr/>
            <p:nvPr/>
          </p:nvSpPr>
          <p:spPr>
            <a:xfrm>
              <a:off x="5257193" y="2633694"/>
              <a:ext cx="1677614" cy="1493004"/>
            </a:xfrm>
            <a:custGeom>
              <a:avLst/>
              <a:gdLst/>
              <a:ahLst/>
              <a:cxnLst/>
              <a:rect l="l" t="t" r="r" b="b"/>
              <a:pathLst>
                <a:path w="1677614" h="1493004">
                  <a:moveTo>
                    <a:pt x="492807" y="0"/>
                  </a:moveTo>
                  <a:lnTo>
                    <a:pt x="738653" y="0"/>
                  </a:lnTo>
                  <a:lnTo>
                    <a:pt x="938961" y="0"/>
                  </a:lnTo>
                  <a:lnTo>
                    <a:pt x="1184807" y="0"/>
                  </a:lnTo>
                  <a:cubicBezTo>
                    <a:pt x="1232588" y="0"/>
                    <a:pt x="1292618" y="34322"/>
                    <a:pt x="1317120" y="75999"/>
                  </a:cubicBezTo>
                  <a:cubicBezTo>
                    <a:pt x="1660156" y="670503"/>
                    <a:pt x="1660156" y="670503"/>
                    <a:pt x="1660156" y="670503"/>
                  </a:cubicBezTo>
                  <a:cubicBezTo>
                    <a:pt x="1671794" y="691342"/>
                    <a:pt x="1677614" y="718922"/>
                    <a:pt x="1677614" y="746502"/>
                  </a:cubicBezTo>
                  <a:cubicBezTo>
                    <a:pt x="1677614" y="774082"/>
                    <a:pt x="1671794" y="801663"/>
                    <a:pt x="1660156" y="822500"/>
                  </a:cubicBezTo>
                  <a:cubicBezTo>
                    <a:pt x="1317120" y="1417005"/>
                    <a:pt x="1317120" y="1417005"/>
                    <a:pt x="1317120" y="1417005"/>
                  </a:cubicBezTo>
                  <a:cubicBezTo>
                    <a:pt x="1292618" y="1458683"/>
                    <a:pt x="1232588" y="1493004"/>
                    <a:pt x="1184807" y="1493004"/>
                  </a:cubicBezTo>
                  <a:cubicBezTo>
                    <a:pt x="1099048" y="1493004"/>
                    <a:pt x="1024009" y="1493004"/>
                    <a:pt x="958350" y="1493004"/>
                  </a:cubicBezTo>
                  <a:lnTo>
                    <a:pt x="938961" y="1493004"/>
                  </a:lnTo>
                  <a:lnTo>
                    <a:pt x="889442" y="1493004"/>
                  </a:lnTo>
                  <a:lnTo>
                    <a:pt x="866728" y="1493004"/>
                  </a:lnTo>
                  <a:lnTo>
                    <a:pt x="810886" y="1493004"/>
                  </a:lnTo>
                  <a:lnTo>
                    <a:pt x="788172" y="1493004"/>
                  </a:lnTo>
                  <a:lnTo>
                    <a:pt x="738653" y="1493004"/>
                  </a:lnTo>
                  <a:lnTo>
                    <a:pt x="719264" y="1493004"/>
                  </a:lnTo>
                  <a:cubicBezTo>
                    <a:pt x="653605" y="1493004"/>
                    <a:pt x="578566" y="1493004"/>
                    <a:pt x="492807" y="1493004"/>
                  </a:cubicBezTo>
                  <a:cubicBezTo>
                    <a:pt x="445026" y="1493004"/>
                    <a:pt x="384996" y="1458683"/>
                    <a:pt x="360494" y="1417005"/>
                  </a:cubicBezTo>
                  <a:cubicBezTo>
                    <a:pt x="360494" y="1417005"/>
                    <a:pt x="360494" y="1417005"/>
                    <a:pt x="17458" y="822500"/>
                  </a:cubicBezTo>
                  <a:cubicBezTo>
                    <a:pt x="5820" y="801663"/>
                    <a:pt x="0" y="774082"/>
                    <a:pt x="0" y="746502"/>
                  </a:cubicBezTo>
                  <a:cubicBezTo>
                    <a:pt x="0" y="718922"/>
                    <a:pt x="5820" y="691342"/>
                    <a:pt x="17458" y="670503"/>
                  </a:cubicBezTo>
                  <a:cubicBezTo>
                    <a:pt x="17458" y="670503"/>
                    <a:pt x="17458" y="670503"/>
                    <a:pt x="360494" y="75999"/>
                  </a:cubicBezTo>
                  <a:cubicBezTo>
                    <a:pt x="384996" y="34322"/>
                    <a:pt x="445026" y="0"/>
                    <a:pt x="492807" y="0"/>
                  </a:cubicBezTo>
                  <a:close/>
                </a:path>
              </a:pathLst>
            </a:custGeom>
            <a:solidFill>
              <a:schemeClr val="accent2"/>
            </a:solidFill>
            <a:ln>
              <a:noFill/>
            </a:ln>
          </p:spPr>
          <p:txBody>
            <a:bodyPr wrap="square" anchor="ctr"/>
            <a:lstStyle/>
            <a:p>
              <a:pPr algn="ctr"/>
              <a:endParaRPr lang="zh-CN" sz="2590">
                <a:solidFill>
                  <a:schemeClr val="lt1"/>
                </a:solidFill>
                <a:latin typeface="+mj-lt"/>
              </a:endParaRPr>
            </a:p>
          </p:txBody>
        </p:sp>
      </p:grpSp>
      <p:sp>
        <p:nvSpPr>
          <p:cNvPr id="16" name="文本框 15"/>
          <p:cNvSpPr txBox="1"/>
          <p:nvPr/>
        </p:nvSpPr>
        <p:spPr>
          <a:xfrm>
            <a:off x="5491220" y="3502820"/>
            <a:ext cx="1209562" cy="461665"/>
          </a:xfrm>
          <a:prstGeom prst="rect">
            <a:avLst/>
          </a:prstGeom>
          <a:noFill/>
        </p:spPr>
        <p:txBody>
          <a:bodyPr wrap="none">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r>
              <a:rPr lang="en-US" sz="2400" dirty="0">
                <a:solidFill>
                  <a:srgbClr val="FFFFFF"/>
                </a:solidFill>
                <a:latin typeface="微软雅黑" panose="020B0503020204020204" pitchFamily="34" charset="-122"/>
                <a:ea typeface="微软雅黑" panose="020B0503020204020204" pitchFamily="34" charset="-122"/>
              </a:rPr>
              <a:t>Part.04</a:t>
            </a:r>
          </a:p>
        </p:txBody>
      </p:sp>
      <p:pic>
        <p:nvPicPr>
          <p:cNvPr id="18" name="图片 17"/>
          <p:cNvPicPr>
            <a:picLocks noChangeAspect="1"/>
          </p:cNvPicPr>
          <p:nvPr/>
        </p:nvPicPr>
        <p:blipFill rotWithShape="1">
          <a:blip r:embed="rId4"/>
          <a:srcRect t="19562" b="3296"/>
          <a:stretch/>
        </p:blipFill>
        <p:spPr>
          <a:xfrm>
            <a:off x="2716059" y="661011"/>
            <a:ext cx="6759883" cy="2383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2" presetClass="entr" presetSubtype="8" decel="533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0-#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83372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595959"/>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550291" cy="383939"/>
          </a:xfrm>
          <a:prstGeom prst="rect">
            <a:avLst/>
          </a:prstGeom>
          <a:noFill/>
        </p:spPr>
        <p:txBody>
          <a:bodyPr wrap="square" lIns="0" tIns="48000" rIns="0" bIns="48000">
            <a:spAutoFit/>
          </a:bodyPr>
          <a:lstStyle/>
          <a:p>
            <a:pPr algn="ctr"/>
            <a:r>
              <a:rPr lang="en-US" sz="1865" b="1" dirty="0">
                <a:solidFill>
                  <a:srgbClr val="595959"/>
                </a:solidFill>
                <a:latin typeface="微软雅黑" panose="020B0503020204020204" pitchFamily="34" charset="-122"/>
                <a:ea typeface="微软雅黑" panose="020B0503020204020204" pitchFamily="34" charset="-122"/>
              </a:rPr>
              <a:t>4.1 </a:t>
            </a:r>
            <a:r>
              <a:rPr lang="en-US" sz="1865" b="1" i="0" strike="noStrike" spc="0" dirty="0" err="1">
                <a:solidFill>
                  <a:srgbClr val="595959"/>
                </a:solidFill>
                <a:latin typeface="微软雅黑" panose="020B0503020204020204" pitchFamily="34" charset="-122"/>
                <a:ea typeface="微软雅黑" panose="020B0503020204020204" pitchFamily="34" charset="-122"/>
              </a:rPr>
              <a:t>NÜWA算法总结</a:t>
            </a:r>
            <a:endParaRPr lang="en-US" sz="1865" b="1" i="0" strike="noStrike" spc="0" dirty="0">
              <a:solidFill>
                <a:srgbClr val="595959"/>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cxnSp>
        <p:nvCxnSpPr>
          <p:cNvPr id="17" name="直接连接符 16"/>
          <p:cNvCxnSpPr/>
          <p:nvPr/>
        </p:nvCxnSpPr>
        <p:spPr>
          <a:xfrm>
            <a:off x="6635448" y="285092"/>
            <a:ext cx="0" cy="245816"/>
          </a:xfrm>
          <a:prstGeom prst="line">
            <a:avLst/>
          </a:prstGeom>
          <a:ln w="6350">
            <a:solidFill>
              <a:schemeClr val="bg1">
                <a:lumMod val="75000"/>
              </a:schemeClr>
            </a:solidFill>
            <a:prstDash val="solid"/>
            <a:miter/>
          </a:ln>
        </p:spPr>
      </p:cxnSp>
      <p:pic>
        <p:nvPicPr>
          <p:cNvPr id="32" name="图片 31"/>
          <p:cNvPicPr>
            <a:picLocks noChangeAspect="1"/>
          </p:cNvPicPr>
          <p:nvPr/>
        </p:nvPicPr>
        <p:blipFill>
          <a:blip r:embed="rId3"/>
          <a:stretch/>
        </p:blipFill>
        <p:spPr>
          <a:xfrm>
            <a:off x="373910" y="-274792"/>
            <a:ext cx="2508327" cy="1146352"/>
          </a:xfrm>
          <a:prstGeom prst="rect">
            <a:avLst/>
          </a:prstGeom>
        </p:spPr>
      </p:pic>
      <p:sp>
        <p:nvSpPr>
          <p:cNvPr id="36" name="TextBox 7"/>
          <p:cNvSpPr txBox="1"/>
          <p:nvPr/>
        </p:nvSpPr>
        <p:spPr>
          <a:xfrm>
            <a:off x="5028791" y="215904"/>
            <a:ext cx="1463895"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595959"/>
                </a:solidFill>
                <a:latin typeface="微软雅黑" panose="020B0503020204020204" pitchFamily="34" charset="-122"/>
                <a:ea typeface="微软雅黑" panose="020B0503020204020204" pitchFamily="34" charset="-122"/>
              </a:rPr>
              <a:t>解决方案与联系</a:t>
            </a:r>
          </a:p>
        </p:txBody>
      </p:sp>
      <p:pic>
        <p:nvPicPr>
          <p:cNvPr id="38" name="图片 37"/>
          <p:cNvPicPr/>
          <p:nvPr/>
        </p:nvPicPr>
        <p:blipFill>
          <a:blip r:embed="rId4"/>
          <a:stretch/>
        </p:blipFill>
        <p:spPr>
          <a:xfrm>
            <a:off x="111176" y="2041205"/>
            <a:ext cx="6303914" cy="3121858"/>
          </a:xfrm>
          <a:prstGeom prst="rect">
            <a:avLst/>
          </a:prstGeom>
        </p:spPr>
      </p:pic>
      <p:sp>
        <p:nvSpPr>
          <p:cNvPr id="18" name="文本框 17">
            <a:extLst>
              <a:ext uri="{FF2B5EF4-FFF2-40B4-BE49-F238E27FC236}">
                <a16:creationId xmlns:a16="http://schemas.microsoft.com/office/drawing/2014/main" id="{3F804987-C7E9-48BA-AD8C-1C6779062B8A}"/>
              </a:ext>
            </a:extLst>
          </p:cNvPr>
          <p:cNvSpPr txBox="1"/>
          <p:nvPr/>
        </p:nvSpPr>
        <p:spPr>
          <a:xfrm>
            <a:off x="6492686" y="1500039"/>
            <a:ext cx="5390761" cy="4247317"/>
          </a:xfrm>
          <a:prstGeom prst="rect">
            <a:avLst/>
          </a:prstGeom>
          <a:noFill/>
        </p:spPr>
        <p:txBody>
          <a:bodyPr wrap="square">
            <a:spAutoFit/>
          </a:bodyPr>
          <a:lstStyle/>
          <a:p>
            <a:r>
              <a:rPr lang="en-US" altLang="zh-CN" sz="1800" b="0" i="0" strike="noStrike" spc="0" dirty="0">
                <a:solidFill>
                  <a:srgbClr val="000000"/>
                </a:solidFill>
                <a:latin typeface="微软雅黑" panose="020B0503020204020204" pitchFamily="34" charset="-122"/>
                <a:ea typeface="微软雅黑" panose="020B0503020204020204" pitchFamily="34" charset="-122"/>
              </a:rPr>
              <a:t>NÜWA</a:t>
            </a:r>
            <a:r>
              <a:rPr lang="zh-CN" altLang="en-US" sz="1800" b="0" i="0" strike="noStrike" spc="0" dirty="0">
                <a:solidFill>
                  <a:srgbClr val="000000"/>
                </a:solidFill>
                <a:latin typeface="微软雅黑" panose="020B0503020204020204" pitchFamily="34" charset="-122"/>
                <a:ea typeface="微软雅黑" panose="020B0503020204020204" pitchFamily="34" charset="-122"/>
              </a:rPr>
              <a:t>是一个</a:t>
            </a:r>
            <a:r>
              <a:rPr lang="zh-CN" altLang="en-US" sz="1800" dirty="0">
                <a:solidFill>
                  <a:srgbClr val="000000"/>
                </a:solidFill>
                <a:latin typeface="微软雅黑" panose="020B0503020204020204" pitchFamily="34" charset="-122"/>
                <a:ea typeface="微软雅黑" panose="020B0503020204020204" pitchFamily="34" charset="-122"/>
              </a:rPr>
              <a:t>统一多模态预训练模型，该模型可以为各种视觉合成任务生成新的或操作现有的视觉数据（即图像和视频）。</a:t>
            </a:r>
            <a:endParaRPr lang="en-US" altLang="zh-CN" sz="1800" dirty="0">
              <a:solidFill>
                <a:srgbClr val="000000"/>
              </a:solidFill>
              <a:latin typeface="微软雅黑" panose="020B0503020204020204" pitchFamily="34" charset="-122"/>
              <a:ea typeface="微软雅黑" panose="020B0503020204020204" pitchFamily="34" charset="-122"/>
            </a:endParaRPr>
          </a:p>
          <a:p>
            <a:endParaRPr lang="zh-CN" altLang="en-US" sz="1800" dirty="0">
              <a:solidFill>
                <a:srgbClr val="000000"/>
              </a:solidFill>
              <a:latin typeface="微软雅黑" panose="020B0503020204020204" pitchFamily="34" charset="-122"/>
              <a:ea typeface="微软雅黑" panose="020B0503020204020204" pitchFamily="34" charset="-122"/>
            </a:endParaRPr>
          </a:p>
          <a:p>
            <a:r>
              <a:rPr lang="zh-CN" altLang="en-US" sz="1800" dirty="0">
                <a:solidFill>
                  <a:srgbClr val="000000"/>
                </a:solidFill>
                <a:latin typeface="微软雅黑" panose="020B0503020204020204" pitchFamily="34" charset="-122"/>
                <a:ea typeface="微软雅黑" panose="020B0503020204020204" pitchFamily="34" charset="-122"/>
              </a:rPr>
              <a:t>为了在不同场景下同时覆盖语言、图像和视频，</a:t>
            </a:r>
            <a:r>
              <a:rPr lang="en-US" altLang="zh-CN" sz="1800" b="0" i="0" strike="noStrike" spc="0" dirty="0">
                <a:solidFill>
                  <a:srgbClr val="000000"/>
                </a:solidFill>
                <a:latin typeface="微软雅黑" panose="020B0503020204020204" pitchFamily="34" charset="-122"/>
                <a:ea typeface="微软雅黑" panose="020B0503020204020204" pitchFamily="34" charset="-122"/>
              </a:rPr>
              <a:t>NÜWA</a:t>
            </a:r>
            <a:r>
              <a:rPr lang="zh-CN" altLang="en-US" sz="1800" dirty="0">
                <a:solidFill>
                  <a:srgbClr val="000000"/>
                </a:solidFill>
                <a:latin typeface="微软雅黑" panose="020B0503020204020204" pitchFamily="34" charset="-122"/>
                <a:ea typeface="微软雅黑" panose="020B0503020204020204" pitchFamily="34" charset="-122"/>
              </a:rPr>
              <a:t>设计了一个</a:t>
            </a:r>
            <a:r>
              <a:rPr lang="en-US" altLang="zh-CN" sz="1800" dirty="0">
                <a:solidFill>
                  <a:srgbClr val="000000"/>
                </a:solidFill>
                <a:latin typeface="微软雅黑" panose="020B0503020204020204" pitchFamily="34" charset="-122"/>
                <a:ea typeface="微软雅黑" panose="020B0503020204020204" pitchFamily="34" charset="-122"/>
              </a:rPr>
              <a:t>3D transformer</a:t>
            </a:r>
            <a:r>
              <a:rPr lang="zh-CN" altLang="en-US" sz="1800" dirty="0">
                <a:solidFill>
                  <a:srgbClr val="000000"/>
                </a:solidFill>
                <a:latin typeface="微软雅黑" panose="020B0503020204020204" pitchFamily="34" charset="-122"/>
                <a:ea typeface="微软雅黑" panose="020B0503020204020204" pitchFamily="34" charset="-122"/>
              </a:rPr>
              <a:t>编解码框架，该框架不仅可以将视频作为</a:t>
            </a:r>
            <a:r>
              <a:rPr lang="en-US" altLang="zh-CN" sz="1800" dirty="0">
                <a:solidFill>
                  <a:srgbClr val="000000"/>
                </a:solidFill>
                <a:latin typeface="微软雅黑" panose="020B0503020204020204" pitchFamily="34" charset="-122"/>
                <a:ea typeface="微软雅黑" panose="020B0503020204020204" pitchFamily="34" charset="-122"/>
              </a:rPr>
              <a:t>3D</a:t>
            </a:r>
            <a:r>
              <a:rPr lang="zh-CN" altLang="en-US" sz="1800" dirty="0">
                <a:solidFill>
                  <a:srgbClr val="000000"/>
                </a:solidFill>
                <a:latin typeface="微软雅黑" panose="020B0503020204020204" pitchFamily="34" charset="-122"/>
                <a:ea typeface="微软雅黑" panose="020B0503020204020204" pitchFamily="34" charset="-122"/>
              </a:rPr>
              <a:t>数据处理，还可以分别将文本和图像作为一维和二维数据处理。</a:t>
            </a:r>
            <a:endParaRPr lang="en-US" altLang="zh-CN" sz="1800" dirty="0">
              <a:solidFill>
                <a:srgbClr val="000000"/>
              </a:solidFill>
              <a:latin typeface="微软雅黑" panose="020B0503020204020204" pitchFamily="34" charset="-122"/>
              <a:ea typeface="微软雅黑" panose="020B0503020204020204" pitchFamily="34" charset="-122"/>
            </a:endParaRPr>
          </a:p>
          <a:p>
            <a:endParaRPr lang="zh-CN" altLang="en-US" sz="1800" dirty="0">
              <a:solidFill>
                <a:srgbClr val="000000"/>
              </a:solidFill>
              <a:latin typeface="微软雅黑" panose="020B0503020204020204" pitchFamily="34" charset="-122"/>
              <a:ea typeface="微软雅黑" panose="020B0503020204020204" pitchFamily="34" charset="-122"/>
            </a:endParaRPr>
          </a:p>
          <a:p>
            <a:r>
              <a:rPr lang="en-US" altLang="zh-CN" sz="1800" b="0" i="0" strike="noStrike" spc="0" dirty="0">
                <a:solidFill>
                  <a:srgbClr val="000000"/>
                </a:solidFill>
                <a:latin typeface="微软雅黑" panose="020B0503020204020204" pitchFamily="34" charset="-122"/>
                <a:ea typeface="微软雅黑" panose="020B0503020204020204" pitchFamily="34" charset="-122"/>
              </a:rPr>
              <a:t>NÜWA</a:t>
            </a:r>
            <a:r>
              <a:rPr lang="zh-CN" altLang="en-US" sz="1800" dirty="0">
                <a:solidFill>
                  <a:srgbClr val="000000"/>
                </a:solidFill>
                <a:latin typeface="微软雅黑" panose="020B0503020204020204" pitchFamily="34" charset="-122"/>
                <a:ea typeface="微软雅黑" panose="020B0503020204020204" pitchFamily="34" charset="-122"/>
              </a:rPr>
              <a:t>提出了一种</a:t>
            </a:r>
            <a:r>
              <a:rPr lang="en-US" altLang="zh-CN" sz="1800" dirty="0">
                <a:solidFill>
                  <a:srgbClr val="000000"/>
                </a:solidFill>
                <a:latin typeface="微软雅黑" panose="020B0503020204020204" pitchFamily="34" charset="-122"/>
                <a:ea typeface="微软雅黑" panose="020B0503020204020204" pitchFamily="34" charset="-122"/>
              </a:rPr>
              <a:t>3D</a:t>
            </a:r>
            <a:r>
              <a:rPr lang="zh-CN" altLang="en-US" sz="1800" dirty="0">
                <a:solidFill>
                  <a:srgbClr val="000000"/>
                </a:solidFill>
                <a:latin typeface="微软雅黑" panose="020B0503020204020204" pitchFamily="34" charset="-122"/>
                <a:ea typeface="微软雅黑" panose="020B0503020204020204" pitchFamily="34" charset="-122"/>
              </a:rPr>
              <a:t>邻近注意力（</a:t>
            </a:r>
            <a:r>
              <a:rPr lang="en-US" altLang="zh-CN" sz="1800" dirty="0">
                <a:solidFill>
                  <a:srgbClr val="000000"/>
                </a:solidFill>
                <a:latin typeface="微软雅黑" panose="020B0503020204020204" pitchFamily="34" charset="-122"/>
                <a:ea typeface="微软雅黑" panose="020B0503020204020204" pitchFamily="34" charset="-122"/>
              </a:rPr>
              <a:t>3DDNA</a:t>
            </a:r>
            <a:r>
              <a:rPr lang="zh-CN" altLang="en-US" sz="1800" dirty="0">
                <a:solidFill>
                  <a:srgbClr val="000000"/>
                </a:solidFill>
                <a:latin typeface="微软雅黑" panose="020B0503020204020204" pitchFamily="34" charset="-122"/>
                <a:ea typeface="微软雅黑" panose="020B0503020204020204" pitchFamily="34" charset="-122"/>
              </a:rPr>
              <a:t>）机制来考虑视觉数据的性质，从而达到降低计算复杂度的效果。</a:t>
            </a:r>
            <a:endParaRPr lang="en-US" altLang="zh-CN" sz="1800" dirty="0">
              <a:solidFill>
                <a:srgbClr val="000000"/>
              </a:solidFill>
              <a:latin typeface="微软雅黑" panose="020B0503020204020204" pitchFamily="34" charset="-122"/>
              <a:ea typeface="微软雅黑" panose="020B0503020204020204" pitchFamily="34" charset="-122"/>
            </a:endParaRPr>
          </a:p>
          <a:p>
            <a:endParaRPr lang="zh-CN" altLang="en-US" sz="1800" dirty="0">
              <a:solidFill>
                <a:srgbClr val="000000"/>
              </a:solidFill>
              <a:latin typeface="微软雅黑" panose="020B0503020204020204" pitchFamily="34" charset="-122"/>
              <a:ea typeface="微软雅黑" panose="020B0503020204020204" pitchFamily="34" charset="-122"/>
            </a:endParaRPr>
          </a:p>
          <a:p>
            <a:r>
              <a:rPr lang="zh-CN" altLang="en-US" sz="1800" b="0" i="0" strike="noStrike" spc="0" dirty="0">
                <a:solidFill>
                  <a:srgbClr val="000000"/>
                </a:solidFill>
                <a:latin typeface="微软雅黑" panose="020B0503020204020204" pitchFamily="34" charset="-122"/>
                <a:ea typeface="微软雅黑" panose="020B0503020204020204" pitchFamily="34" charset="-122"/>
              </a:rPr>
              <a:t>与其他同类算法相比，</a:t>
            </a:r>
            <a:r>
              <a:rPr lang="en-US" altLang="zh-CN" sz="1800" b="0" i="0" strike="noStrike" spc="0" dirty="0">
                <a:solidFill>
                  <a:srgbClr val="000000"/>
                </a:solidFill>
                <a:latin typeface="微软雅黑" panose="020B0503020204020204" pitchFamily="34" charset="-122"/>
                <a:ea typeface="微软雅黑" panose="020B0503020204020204" pitchFamily="34" charset="-122"/>
              </a:rPr>
              <a:t>NÜWA</a:t>
            </a:r>
            <a:r>
              <a:rPr lang="zh-CN" altLang="en-US" sz="1800" dirty="0">
                <a:solidFill>
                  <a:srgbClr val="000000"/>
                </a:solidFill>
                <a:latin typeface="微软雅黑" panose="020B0503020204020204" pitchFamily="34" charset="-122"/>
                <a:ea typeface="微软雅黑" panose="020B0503020204020204" pitchFamily="34" charset="-122"/>
              </a:rPr>
              <a:t>在</a:t>
            </a:r>
            <a:r>
              <a:rPr lang="en-US" altLang="zh-CN" sz="1800" dirty="0">
                <a:solidFill>
                  <a:srgbClr val="000000"/>
                </a:solidFill>
                <a:latin typeface="微软雅黑" panose="020B0503020204020204" pitchFamily="34" charset="-122"/>
                <a:ea typeface="微软雅黑" panose="020B0503020204020204" pitchFamily="34" charset="-122"/>
              </a:rPr>
              <a:t>8</a:t>
            </a:r>
            <a:r>
              <a:rPr lang="zh-CN" altLang="en-US" sz="1800" dirty="0">
                <a:solidFill>
                  <a:srgbClr val="000000"/>
                </a:solidFill>
                <a:latin typeface="微软雅黑" panose="020B0503020204020204" pitchFamily="34" charset="-122"/>
                <a:ea typeface="微软雅黑" panose="020B0503020204020204" pitchFamily="34" charset="-122"/>
              </a:rPr>
              <a:t>项下游任务中均获得了非常优秀的性能。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3231850"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813104" y="1108968"/>
            <a:ext cx="1625296" cy="384260"/>
          </a:xfrm>
          <a:prstGeom prst="rect">
            <a:avLst/>
          </a:prstGeom>
          <a:noFill/>
        </p:spPr>
        <p:txBody>
          <a:bodyPr wrap="square" lIns="0" tIns="48000" rIns="0" bIns="48000">
            <a:spAutoFit/>
          </a:bodyPr>
          <a:lstStyle/>
          <a:p>
            <a:pPr algn="ctr"/>
            <a:r>
              <a:rPr lang="en-US" sz="1865" b="1">
                <a:solidFill>
                  <a:schemeClr val="tx1">
                    <a:lumMod val="65000"/>
                    <a:lumOff val="35000"/>
                  </a:schemeClr>
                </a:solidFill>
                <a:latin typeface="微软雅黑" panose="020B0503020204020204" pitchFamily="34" charset="-122"/>
                <a:ea typeface="微软雅黑" panose="020B0503020204020204" pitchFamily="34" charset="-122"/>
              </a:rPr>
              <a:t>1.1 </a:t>
            </a:r>
            <a:r>
              <a:rPr lang="zh-CN" sz="1865" b="1">
                <a:solidFill>
                  <a:schemeClr val="tx1">
                    <a:lumMod val="65000"/>
                    <a:lumOff val="35000"/>
                  </a:schemeClr>
                </a:solidFill>
                <a:latin typeface="微软雅黑" panose="020B0503020204020204" pitchFamily="34" charset="-122"/>
                <a:ea typeface="微软雅黑" panose="020B0503020204020204" pitchFamily="34" charset="-122"/>
              </a:rPr>
              <a:t>研究背景</a:t>
            </a:r>
          </a:p>
        </p:txBody>
      </p:sp>
      <p:sp>
        <p:nvSpPr>
          <p:cNvPr id="53" name="学论网-矩形 1"/>
          <p:cNvSpPr/>
          <p:nvPr/>
        </p:nvSpPr>
        <p:spPr>
          <a:xfrm>
            <a:off x="902658" y="2852747"/>
            <a:ext cx="3312000" cy="3457303"/>
          </a:xfrm>
          <a:prstGeom prst="rect">
            <a:avLst/>
          </a:prstGeom>
          <a:noFill/>
          <a:ln w="12700" cap="flat" cmpd="sng">
            <a:solidFill>
              <a:schemeClr val="accent1"/>
            </a:solidFill>
            <a:prstDash val="sysDot"/>
          </a:ln>
        </p:spPr>
        <p:txBody>
          <a:bodyPr anchor="ctr"/>
          <a:lstStyle/>
          <a:p>
            <a:pPr lvl="0" algn="ctr"/>
            <a:endParaRPr lang="zh-CN" sz="2800" b="1" kern="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endParaRPr>
          </a:p>
        </p:txBody>
      </p:sp>
      <p:sp>
        <p:nvSpPr>
          <p:cNvPr id="56" name="学论网-www.xuelun.me"/>
          <p:cNvSpPr txBox="1"/>
          <p:nvPr/>
        </p:nvSpPr>
        <p:spPr>
          <a:xfrm>
            <a:off x="1120600" y="3125797"/>
            <a:ext cx="2781302" cy="2449517"/>
          </a:xfrm>
          <a:prstGeom prst="rect">
            <a:avLst/>
          </a:prstGeom>
          <a:noFill/>
          <a:ln>
            <a:noFill/>
          </a:ln>
        </p:spPr>
        <p:txBody>
          <a:bodyPr wrap="square" lIns="0" tIns="0" rIns="0" bIns="0">
            <a:spAutoFit/>
          </a:bodyPr>
          <a:lstStyle/>
          <a:p>
            <a:pPr algn="ctr">
              <a:lnSpc>
                <a:spcPct val="150000"/>
              </a:lnSpc>
            </a:pPr>
            <a:r>
              <a:rPr lang="en-US" sz="2400" b="1">
                <a:solidFill>
                  <a:srgbClr val="595959"/>
                </a:solidFill>
                <a:latin typeface="微软雅黑" panose="020B0503020204020204" pitchFamily="34" charset="-122"/>
                <a:ea typeface="微软雅黑" panose="020B0503020204020204" pitchFamily="34" charset="-122"/>
              </a:rPr>
              <a:t>Second</a:t>
            </a:r>
          </a:p>
          <a:p>
            <a:pPr algn="l">
              <a:lnSpc>
                <a:spcPct val="200000"/>
              </a:lnSpc>
            </a:pPr>
            <a:r>
              <a:rPr lang="zh-CN" sz="1600" b="0" i="0" strike="noStrike" spc="0">
                <a:solidFill>
                  <a:srgbClr val="595959"/>
                </a:solidFill>
                <a:latin typeface="微软雅黑" panose="020B0503020204020204" pitchFamily="34" charset="-122"/>
                <a:ea typeface="微软雅黑" panose="020B0503020204020204" pitchFamily="34" charset="-122"/>
              </a:rPr>
              <a:t> 与生成对抗网络模型相比，自回归模型由于其明确的密度建模和稳定的训练优势，在视觉合成任务中扮演着重要的角色。</a:t>
            </a: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57" name="TextBox 6"/>
          <p:cNvSpPr txBox="1"/>
          <p:nvPr/>
        </p:nvSpPr>
        <p:spPr>
          <a:xfrm>
            <a:off x="3231850" y="227025"/>
            <a:ext cx="1595780" cy="373936"/>
          </a:xfrm>
          <a:prstGeom prst="rect">
            <a:avLst/>
          </a:prstGeom>
          <a:noFill/>
        </p:spPr>
        <p:txBody>
          <a:bodyPr wrap="square" lIns="0" tIns="48000" rIns="0" bIns="48000">
            <a:spAutoFit/>
          </a:bodyPr>
          <a:lstStyle/>
          <a:p>
            <a:pPr algn="ctr"/>
            <a:r>
              <a:rPr lang="zh-CN" sz="1800" b="1">
                <a:solidFill>
                  <a:srgbClr val="FFFFFF"/>
                </a:solidFill>
                <a:latin typeface="微软雅黑" panose="020B0503020204020204" pitchFamily="34" charset="-122"/>
                <a:ea typeface="微软雅黑" panose="020B0503020204020204" pitchFamily="34" charset="-122"/>
              </a:rPr>
              <a:t>问题背景解读</a:t>
            </a:r>
          </a:p>
        </p:txBody>
      </p:sp>
      <p:sp>
        <p:nvSpPr>
          <p:cNvPr id="58" name="文本框 57"/>
          <p:cNvSpPr txBox="1"/>
          <p:nvPr/>
        </p:nvSpPr>
        <p:spPr>
          <a:xfrm>
            <a:off x="5266532" y="3398847"/>
            <a:ext cx="5524034" cy="584775"/>
          </a:xfrm>
          <a:prstGeom prst="rect">
            <a:avLst/>
          </a:prstGeom>
          <a:ln w="6350">
            <a:prstDash val="solid"/>
          </a:ln>
        </p:spPr>
        <p:txBody>
          <a:bodyPr>
            <a:spAutoFit/>
          </a:bodyPr>
          <a:lstStyle/>
          <a:p>
            <a:r>
              <a:rPr lang="zh-CN" sz="1600" b="0" i="0" strike="noStrike" spc="0">
                <a:solidFill>
                  <a:srgbClr val="595959"/>
                </a:solidFill>
                <a:latin typeface="微软雅黑" panose="020B0503020204020204" pitchFamily="34" charset="-122"/>
                <a:ea typeface="微软雅黑" panose="020B0503020204020204" pitchFamily="34" charset="-122"/>
              </a:rPr>
              <a:t>PixelCNN，PixelRNN、Image Transformer、iGPT和Video Transformer</a:t>
            </a:r>
          </a:p>
        </p:txBody>
      </p:sp>
      <p:sp>
        <p:nvSpPr>
          <p:cNvPr id="59" name="文本框 58"/>
          <p:cNvSpPr txBox="1"/>
          <p:nvPr/>
        </p:nvSpPr>
        <p:spPr>
          <a:xfrm>
            <a:off x="4378494" y="2852747"/>
            <a:ext cx="2751770" cy="499624"/>
          </a:xfrm>
          <a:prstGeom prst="rect">
            <a:avLst/>
          </a:prstGeom>
          <a:ln w="6350">
            <a:prstDash val="solid"/>
          </a:ln>
        </p:spPr>
        <p:txBody>
          <a:bodyPr>
            <a:spAutoFit/>
          </a:bodyPr>
          <a:lstStyle/>
          <a:p>
            <a:pPr marL="0" indent="0" algn="ctr" defTabSz="457200">
              <a:lnSpc>
                <a:spcPct val="150000"/>
              </a:lnSpc>
              <a:buNone/>
            </a:pPr>
            <a:r>
              <a:rPr lang="en-US" sz="2000" b="1" i="0" strike="noStrike" spc="0">
                <a:solidFill>
                  <a:srgbClr val="595959"/>
                </a:solidFill>
                <a:latin typeface="微软雅黑" panose="020B0503020204020204" pitchFamily="34" charset="-122"/>
                <a:ea typeface="微软雅黑" panose="020B0503020204020204" pitchFamily="34" charset="-122"/>
              </a:rPr>
              <a:t>早期自回归模型：</a:t>
            </a:r>
          </a:p>
        </p:txBody>
      </p:sp>
      <p:sp>
        <p:nvSpPr>
          <p:cNvPr id="60" name="文本框 59"/>
          <p:cNvSpPr txBox="1"/>
          <p:nvPr/>
        </p:nvSpPr>
        <p:spPr>
          <a:xfrm>
            <a:off x="4600187" y="3906912"/>
            <a:ext cx="2086029" cy="499624"/>
          </a:xfrm>
          <a:prstGeom prst="rect">
            <a:avLst/>
          </a:prstGeom>
          <a:ln w="6350">
            <a:prstDash val="solid"/>
          </a:ln>
        </p:spPr>
        <p:txBody>
          <a:bodyPr>
            <a:spAutoFit/>
          </a:bodyPr>
          <a:lstStyle/>
          <a:p>
            <a:pPr marL="0" indent="0" algn="ctr" defTabSz="228600">
              <a:lnSpc>
                <a:spcPct val="150000"/>
              </a:lnSpc>
              <a:buNone/>
            </a:pPr>
            <a:r>
              <a:rPr lang="en-US" sz="2000" b="1" i="0" strike="noStrike" spc="0">
                <a:solidFill>
                  <a:srgbClr val="595959"/>
                </a:solidFill>
                <a:latin typeface="微软雅黑" panose="020B0503020204020204" pitchFamily="34" charset="-122"/>
                <a:ea typeface="微软雅黑" panose="020B0503020204020204" pitchFamily="34" charset="-122"/>
              </a:rPr>
              <a:t>存在的缺陷：</a:t>
            </a:r>
          </a:p>
        </p:txBody>
      </p:sp>
      <p:sp>
        <p:nvSpPr>
          <p:cNvPr id="61" name="文本框 60"/>
          <p:cNvSpPr txBox="1"/>
          <p:nvPr/>
        </p:nvSpPr>
        <p:spPr>
          <a:xfrm>
            <a:off x="5921422" y="4496684"/>
            <a:ext cx="4122998" cy="336550"/>
          </a:xfrm>
          <a:prstGeom prst="rect">
            <a:avLst/>
          </a:prstGeom>
          <a:ln w="6350">
            <a:prstDash val="solid"/>
          </a:ln>
        </p:spPr>
        <p:txBody>
          <a:bodyPr>
            <a:spAutoFit/>
          </a:bodyPr>
          <a:lstStyle/>
          <a:p>
            <a:r>
              <a:rPr lang="zh-CN" sz="1600" b="0" i="0" strike="noStrike" spc="0">
                <a:solidFill>
                  <a:srgbClr val="595959"/>
                </a:solidFill>
                <a:latin typeface="微软雅黑" panose="020B0503020204020204" pitchFamily="34" charset="-122"/>
                <a:ea typeface="微软雅黑" panose="020B0503020204020204" pitchFamily="34" charset="-122"/>
              </a:rPr>
              <a:t>都是以“逐个像素”的方式进行视觉合成的</a:t>
            </a:r>
          </a:p>
        </p:txBody>
      </p:sp>
      <p:sp>
        <p:nvSpPr>
          <p:cNvPr id="62" name="文本框 61"/>
          <p:cNvSpPr txBox="1"/>
          <p:nvPr/>
        </p:nvSpPr>
        <p:spPr>
          <a:xfrm>
            <a:off x="6179224" y="5599628"/>
            <a:ext cx="3507484" cy="584775"/>
          </a:xfrm>
          <a:prstGeom prst="rect">
            <a:avLst/>
          </a:prstGeom>
          <a:ln w="6350">
            <a:prstDash val="solid"/>
          </a:ln>
        </p:spPr>
        <p:txBody>
          <a:bodyPr>
            <a:spAutoFit/>
          </a:bodyPr>
          <a:lstStyle/>
          <a:p>
            <a:pPr algn="ctr"/>
            <a:r>
              <a:rPr lang="zh-CN" sz="1600" b="0" i="0" strike="noStrike" spc="0">
                <a:solidFill>
                  <a:srgbClr val="595959"/>
                </a:solidFill>
                <a:latin typeface="微软雅黑" panose="020B0503020204020204" pitchFamily="34" charset="-122"/>
                <a:ea typeface="微软雅黑" panose="020B0503020204020204" pitchFamily="34" charset="-122"/>
              </a:rPr>
              <a:t>只能应用于低分辨率的图像或视频，并且很难放大</a:t>
            </a:r>
          </a:p>
        </p:txBody>
      </p:sp>
      <p:sp>
        <p:nvSpPr>
          <p:cNvPr id="63" name=" 62"/>
          <p:cNvSpPr/>
          <p:nvPr/>
        </p:nvSpPr>
        <p:spPr>
          <a:xfrm>
            <a:off x="8058965" y="5038219"/>
            <a:ext cx="1880702" cy="450850"/>
          </a:xfrm>
        </p:spPr>
        <p:txBody>
          <a:bodyPr>
            <a:spAutoFit/>
          </a:bodyPr>
          <a:lstStyle/>
          <a:p>
            <a:pPr algn="ctr"/>
            <a:r>
              <a:rPr lang="zh-CN" sz="1200" b="0" i="0" strike="noStrike" spc="0">
                <a:solidFill>
                  <a:srgbClr val="595959"/>
                </a:solidFill>
                <a:latin typeface="微软雅黑" panose="020B0503020204020204" pitchFamily="34" charset="-122"/>
                <a:ea typeface="微软雅黑" panose="020B0503020204020204" pitchFamily="34" charset="-122"/>
              </a:rPr>
              <a:t>在高维视觉数据上的计算代价很高</a:t>
            </a:r>
          </a:p>
        </p:txBody>
      </p:sp>
      <p:sp>
        <p:nvSpPr>
          <p:cNvPr id="64" name="箭头: 右 63"/>
          <p:cNvSpPr/>
          <p:nvPr/>
        </p:nvSpPr>
        <p:spPr>
          <a:xfrm rot="5400000">
            <a:off x="7401367" y="5167393"/>
            <a:ext cx="566376" cy="192503"/>
          </a:xfrm>
          <a:prstGeom prst="rightArrow">
            <a:avLst>
              <a:gd name="adj1" fmla="val 50000"/>
              <a:gd name="adj2" fmla="val 101617"/>
            </a:avLst>
          </a:prstGeom>
          <a:noFill/>
          <a:ln w="15875">
            <a:solidFill>
              <a:srgbClr val="004723"/>
            </a:solidFill>
            <a:prstDash val="solid"/>
            <a:headEnd/>
            <a:tailEn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26" name="TextBox 7">
            <a:extLst>
              <a:ext uri="{FF2B5EF4-FFF2-40B4-BE49-F238E27FC236}">
                <a16:creationId xmlns:a16="http://schemas.microsoft.com/office/drawing/2014/main" id="{1C178310-A79E-48EC-894A-F27D4818919A}"/>
              </a:ext>
            </a:extLst>
          </p:cNvPr>
          <p:cNvSpPr txBox="1"/>
          <p:nvPr/>
        </p:nvSpPr>
        <p:spPr>
          <a:xfrm>
            <a:off x="5036808" y="215903"/>
            <a:ext cx="142792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808080"/>
                </a:solidFill>
                <a:latin typeface="微软雅黑" panose="020B0503020204020204" pitchFamily="34" charset="-122"/>
                <a:ea typeface="微软雅黑" panose="020B0503020204020204" pitchFamily="34" charset="-122"/>
              </a:rPr>
              <a:t>解决方案与联系</a:t>
            </a:r>
          </a:p>
        </p:txBody>
      </p:sp>
      <p:sp>
        <p:nvSpPr>
          <p:cNvPr id="32" name="学论网-矩形 1">
            <a:extLst>
              <a:ext uri="{FF2B5EF4-FFF2-40B4-BE49-F238E27FC236}">
                <a16:creationId xmlns:a16="http://schemas.microsoft.com/office/drawing/2014/main" id="{70E87880-D8B8-45D3-87CF-04B929DE9BF7}"/>
              </a:ext>
            </a:extLst>
          </p:cNvPr>
          <p:cNvSpPr/>
          <p:nvPr/>
        </p:nvSpPr>
        <p:spPr>
          <a:xfrm>
            <a:off x="1003495" y="1631769"/>
            <a:ext cx="10222390" cy="621384"/>
          </a:xfrm>
          <a:prstGeom prst="rect">
            <a:avLst/>
          </a:prstGeom>
          <a:solidFill>
            <a:srgbClr val="004723"/>
          </a:solidFill>
          <a:ln w="12700" cap="flat" cmpd="sng">
            <a:solidFill>
              <a:schemeClr val="accent1"/>
            </a:solidFill>
            <a:prstDash val="solid"/>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lvl="0" algn="ctr"/>
            <a:r>
              <a:rPr lang="zh-CN" sz="2800" b="1">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研究背景解读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2" presetClass="entr" presetSubtype="4" decel="53300" fill="hold" nodeType="withEffect">
                                  <p:stCondLst>
                                    <p:cond delay="25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750" fill="hold"/>
                                        <p:tgtEl>
                                          <p:spTgt spid="53"/>
                                        </p:tgtEl>
                                        <p:attrNameLst>
                                          <p:attrName>ppt_x</p:attrName>
                                        </p:attrNameLst>
                                      </p:cBhvr>
                                      <p:tavLst>
                                        <p:tav tm="0">
                                          <p:val>
                                            <p:strVal val="#ppt_x"/>
                                          </p:val>
                                        </p:tav>
                                        <p:tav tm="100000">
                                          <p:val>
                                            <p:strVal val="#ppt_x"/>
                                          </p:val>
                                        </p:tav>
                                      </p:tavLst>
                                    </p:anim>
                                    <p:anim calcmode="lin" valueType="num">
                                      <p:cBhvr additive="base">
                                        <p:cTn id="14" dur="750" fill="hold"/>
                                        <p:tgtEl>
                                          <p:spTgt spid="5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8337248"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595959"/>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论文总结</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2550291" cy="383939"/>
          </a:xfrm>
          <a:prstGeom prst="rect">
            <a:avLst/>
          </a:prstGeom>
          <a:noFill/>
        </p:spPr>
        <p:txBody>
          <a:bodyPr wrap="square" lIns="0" tIns="48000" rIns="0" bIns="48000">
            <a:spAutoFit/>
          </a:bodyPr>
          <a:lstStyle/>
          <a:p>
            <a:pPr algn="ctr"/>
            <a:r>
              <a:rPr lang="en-US" sz="1865" b="1">
                <a:solidFill>
                  <a:srgbClr val="595959"/>
                </a:solidFill>
                <a:latin typeface="微软雅黑" panose="020B0503020204020204" pitchFamily="34" charset="-122"/>
                <a:ea typeface="微软雅黑" panose="020B0503020204020204" pitchFamily="34" charset="-122"/>
              </a:rPr>
              <a:t>4.2 </a:t>
            </a:r>
            <a:r>
              <a:rPr lang="en-US" sz="1865" b="1" i="0" strike="noStrike" spc="0">
                <a:solidFill>
                  <a:srgbClr val="595959"/>
                </a:solidFill>
                <a:latin typeface="微软雅黑" panose="020B0503020204020204" pitchFamily="34" charset="-122"/>
                <a:ea typeface="微软雅黑" panose="020B0503020204020204" pitchFamily="34" charset="-122"/>
              </a:rPr>
              <a:t>NÜWA获得的成就</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cxnSp>
        <p:nvCxnSpPr>
          <p:cNvPr id="17" name="直接连接符 16"/>
          <p:cNvCxnSpPr/>
          <p:nvPr/>
        </p:nvCxnSpPr>
        <p:spPr>
          <a:xfrm>
            <a:off x="6635448" y="285092"/>
            <a:ext cx="0" cy="245816"/>
          </a:xfrm>
          <a:prstGeom prst="line">
            <a:avLst/>
          </a:prstGeom>
          <a:ln w="6350">
            <a:solidFill>
              <a:schemeClr val="bg1">
                <a:lumMod val="75000"/>
              </a:schemeClr>
            </a:solidFill>
            <a:prstDash val="solid"/>
            <a:miter/>
          </a:ln>
        </p:spPr>
      </p:cxnSp>
      <p:grpSp>
        <p:nvGrpSpPr>
          <p:cNvPr id="44" name="组合 43"/>
          <p:cNvGrpSpPr/>
          <p:nvPr/>
        </p:nvGrpSpPr>
        <p:grpSpPr>
          <a:xfrm>
            <a:off x="1339492" y="1693297"/>
            <a:ext cx="8842659" cy="1368000"/>
            <a:chOff x="1339492" y="1226868"/>
            <a:chExt cx="8842659" cy="1368000"/>
          </a:xfrm>
        </p:grpSpPr>
        <p:sp>
          <p:nvSpPr>
            <p:cNvPr id="45" name="圆角矩形 44"/>
            <p:cNvSpPr/>
            <p:nvPr/>
          </p:nvSpPr>
          <p:spPr>
            <a:xfrm>
              <a:off x="1542151" y="1226868"/>
              <a:ext cx="8640000" cy="1368000"/>
            </a:xfrm>
            <a:prstGeom prst="roundRect">
              <a:avLst>
                <a:gd name="adj" fmla="val 7037"/>
              </a:avLst>
            </a:prstGeom>
            <a:solidFill>
              <a:schemeClr val="bg1">
                <a:lumMod val="95000"/>
              </a:schemeClr>
            </a:solidFill>
            <a:ln w="3175">
              <a:solidFill>
                <a:schemeClr val="bg1">
                  <a:lumMod val="75000"/>
                </a:schemeClr>
              </a:solidFill>
              <a:prstDash val="solid"/>
              <a:miter/>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46" name="流程图: 离页连接符 45"/>
            <p:cNvSpPr/>
            <p:nvPr/>
          </p:nvSpPr>
          <p:spPr>
            <a:xfrm rot="16200000">
              <a:off x="1291871" y="1522904"/>
              <a:ext cx="851242" cy="756000"/>
            </a:xfrm>
            <a:prstGeom prst="flowChartOffpageConnector">
              <a:avLst/>
            </a:prstGeom>
            <a:solidFill>
              <a:schemeClr val="accent1"/>
            </a:solidFill>
            <a:ln>
              <a:noFill/>
            </a:ln>
            <a:effectLst>
              <a:outerShdw blurRad="50800" dist="38100" algn="l" rotWithShape="0">
                <a:srgbClr val="000000">
                  <a:alpha val="40000"/>
                </a:srgbClr>
              </a:outerShdw>
            </a:effectLst>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47" name="矩形 46"/>
            <p:cNvSpPr/>
            <p:nvPr/>
          </p:nvSpPr>
          <p:spPr>
            <a:xfrm>
              <a:off x="2159125" y="1520468"/>
              <a:ext cx="1339660" cy="756000"/>
            </a:xfrm>
            <a:prstGeom prst="rect">
              <a:avLst/>
            </a:prstGeom>
            <a:noFill/>
            <a:ln>
              <a:noFill/>
            </a:ln>
          </p:spPr>
          <p:txBody>
            <a:bodyPr vert="horz" anchor="ctr"/>
            <a:lstStyle/>
            <a:p>
              <a:pPr algn="ctr"/>
              <a:endParaRPr lang="zh-CN" sz="2000" spc="300">
                <a:solidFill>
                  <a:srgbClr val="004723"/>
                </a:solidFill>
                <a:latin typeface="微软雅黑" panose="020B0503020204020204" pitchFamily="34" charset="-122"/>
                <a:ea typeface="微软雅黑" panose="020B0503020204020204" pitchFamily="34" charset="-122"/>
              </a:endParaRPr>
            </a:p>
          </p:txBody>
        </p:sp>
        <p:sp>
          <p:nvSpPr>
            <p:cNvPr id="48" name="矩形 47"/>
            <p:cNvSpPr/>
            <p:nvPr/>
          </p:nvSpPr>
          <p:spPr>
            <a:xfrm>
              <a:off x="2361707" y="1588135"/>
              <a:ext cx="6489558" cy="646331"/>
            </a:xfrm>
            <a:prstGeom prst="rect">
              <a:avLst/>
            </a:prstGeom>
          </p:spPr>
          <p:txBody>
            <a:bodyPr wrap="square">
              <a:spAutoFit/>
            </a:bodyPr>
            <a:lstStyle/>
            <a:p>
              <a:r>
                <a:rPr sz="1800" dirty="0" err="1">
                  <a:solidFill>
                    <a:srgbClr val="000000"/>
                  </a:solidFill>
                  <a:latin typeface="微软雅黑" panose="020B0503020204020204" pitchFamily="34" charset="-122"/>
                  <a:ea typeface="微软雅黑" panose="020B0503020204020204" pitchFamily="34" charset="-122"/>
                </a:rPr>
                <a:t>对图像与视频具有强大的处理能力，可以生成高质量的与文本一致性结果，而不会改变图像或视频的其他部分</a:t>
              </a:r>
              <a:r>
                <a:rPr sz="1800" dirty="0">
                  <a:solidFill>
                    <a:srgbClr val="000000"/>
                  </a:solidFill>
                  <a:latin typeface="微软雅黑" panose="020B0503020204020204" pitchFamily="34" charset="-122"/>
                  <a:ea typeface="微软雅黑" panose="020B0503020204020204" pitchFamily="34" charset="-122"/>
                </a:rPr>
                <a:t>。</a:t>
              </a:r>
            </a:p>
          </p:txBody>
        </p:sp>
        <p:sp>
          <p:nvSpPr>
            <p:cNvPr id="49" name="文本框 48"/>
            <p:cNvSpPr txBox="1"/>
            <p:nvPr/>
          </p:nvSpPr>
          <p:spPr>
            <a:xfrm>
              <a:off x="1394458" y="1700848"/>
              <a:ext cx="656484" cy="400110"/>
            </a:xfrm>
            <a:prstGeom prst="rect">
              <a:avLst/>
            </a:prstGeom>
            <a:noFill/>
          </p:spPr>
          <p:txBody>
            <a:bodyPr wrap="square">
              <a:spAutoFit/>
            </a:bodyPr>
            <a:lstStyle/>
            <a:p>
              <a:pPr algn="ctr"/>
              <a:r>
                <a:rPr lang="en-US" sz="2000" b="1">
                  <a:solidFill>
                    <a:schemeClr val="bg1"/>
                  </a:solidFill>
                  <a:latin typeface="微软雅黑" panose="020B0503020204020204" pitchFamily="34" charset="-122"/>
                  <a:ea typeface="微软雅黑" panose="020B0503020204020204" pitchFamily="34" charset="-122"/>
                </a:rPr>
                <a:t>01</a:t>
              </a:r>
              <a:endParaRPr lang="zh-CN" sz="2000" b="1">
                <a:solidFill>
                  <a:schemeClr val="bg1"/>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2050942" y="3385815"/>
            <a:ext cx="8801566" cy="1368000"/>
            <a:chOff x="2050942" y="3052737"/>
            <a:chExt cx="8801566" cy="1368000"/>
          </a:xfrm>
        </p:grpSpPr>
        <p:sp>
          <p:nvSpPr>
            <p:cNvPr id="51" name="圆角矩形 50"/>
            <p:cNvSpPr/>
            <p:nvPr/>
          </p:nvSpPr>
          <p:spPr>
            <a:xfrm>
              <a:off x="2212508" y="3052737"/>
              <a:ext cx="8640000" cy="1368000"/>
            </a:xfrm>
            <a:prstGeom prst="roundRect">
              <a:avLst>
                <a:gd name="adj" fmla="val 7037"/>
              </a:avLst>
            </a:prstGeom>
            <a:solidFill>
              <a:schemeClr val="bg1">
                <a:lumMod val="95000"/>
              </a:schemeClr>
            </a:solidFill>
            <a:ln w="3175">
              <a:solidFill>
                <a:schemeClr val="bg1">
                  <a:lumMod val="75000"/>
                </a:schemeClr>
              </a:solidFill>
              <a:prstDash val="solid"/>
              <a:miter/>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52" name="流程图: 离页连接符 51"/>
            <p:cNvSpPr/>
            <p:nvPr/>
          </p:nvSpPr>
          <p:spPr>
            <a:xfrm rot="16200000">
              <a:off x="2003321" y="3358736"/>
              <a:ext cx="851242" cy="756000"/>
            </a:xfrm>
            <a:prstGeom prst="flowChartOffpageConnector">
              <a:avLst/>
            </a:prstGeom>
            <a:solidFill>
              <a:schemeClr val="accent1"/>
            </a:solidFill>
            <a:ln>
              <a:noFill/>
            </a:ln>
            <a:effectLst>
              <a:outerShdw blurRad="50800" dist="38100" algn="l" rotWithShape="0">
                <a:srgbClr val="000000">
                  <a:alpha val="40000"/>
                </a:srgbClr>
              </a:outerShdw>
            </a:effectLst>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54" name="矩形 53"/>
            <p:cNvSpPr/>
            <p:nvPr/>
          </p:nvSpPr>
          <p:spPr>
            <a:xfrm>
              <a:off x="3002090" y="3300754"/>
              <a:ext cx="6489558" cy="908050"/>
            </a:xfrm>
            <a:prstGeom prst="rect">
              <a:avLst/>
            </a:prstGeom>
          </p:spPr>
          <p:txBody>
            <a:bodyPr wrap="square">
              <a:spAutoFit/>
            </a:bodyPr>
            <a:lstStyle/>
            <a:p>
              <a:pPr>
                <a:lnSpc>
                  <a:spcPct val="150000"/>
                </a:lnSpc>
              </a:pPr>
              <a:r>
                <a:rPr lang="zh-CN" sz="1800" b="0" i="0" strike="noStrike" spc="0">
                  <a:solidFill>
                    <a:srgbClr val="000000"/>
                  </a:solidFill>
                  <a:latin typeface="微软雅黑" panose="020B0503020204020204" pitchFamily="34" charset="-122"/>
                  <a:ea typeface="微软雅黑" panose="020B0503020204020204" pitchFamily="34" charset="-122"/>
                </a:rPr>
                <a:t>提出的</a:t>
              </a:r>
              <a:r>
                <a:rPr sz="1800">
                  <a:latin typeface="微软雅黑" panose="020B0503020204020204" pitchFamily="34" charset="-122"/>
                  <a:ea typeface="微软雅黑" panose="020B0503020204020204" pitchFamily="34" charset="-122"/>
                </a:rPr>
                <a:t>3D邻近注意(3DNA)机制不仅降低了计算复杂度，而且提高了生成结果的视觉质量。</a:t>
              </a:r>
            </a:p>
          </p:txBody>
        </p:sp>
        <p:sp>
          <p:nvSpPr>
            <p:cNvPr id="55" name="文本框 54"/>
            <p:cNvSpPr txBox="1"/>
            <p:nvPr/>
          </p:nvSpPr>
          <p:spPr>
            <a:xfrm>
              <a:off x="2105908" y="3559148"/>
              <a:ext cx="656484" cy="400110"/>
            </a:xfrm>
            <a:prstGeom prst="rect">
              <a:avLst/>
            </a:prstGeom>
            <a:noFill/>
          </p:spPr>
          <p:txBody>
            <a:bodyPr wrap="square">
              <a:spAutoFit/>
            </a:bodyPr>
            <a:lstStyle/>
            <a:p>
              <a:pPr algn="ctr"/>
              <a:r>
                <a:rPr lang="en-US" sz="2000" b="1">
                  <a:solidFill>
                    <a:schemeClr val="bg1"/>
                  </a:solidFill>
                  <a:latin typeface="微软雅黑" panose="020B0503020204020204" pitchFamily="34" charset="-122"/>
                  <a:ea typeface="微软雅黑" panose="020B0503020204020204" pitchFamily="34" charset="-122"/>
                </a:rPr>
                <a:t>02</a:t>
              </a:r>
              <a:endParaRPr lang="zh-CN" sz="2000" b="1">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1339492" y="5088299"/>
            <a:ext cx="8801566" cy="1368000"/>
            <a:chOff x="1339492" y="4888571"/>
            <a:chExt cx="8801566" cy="1368000"/>
          </a:xfrm>
        </p:grpSpPr>
        <p:sp>
          <p:nvSpPr>
            <p:cNvPr id="57" name="圆角矩形 56"/>
            <p:cNvSpPr/>
            <p:nvPr/>
          </p:nvSpPr>
          <p:spPr>
            <a:xfrm>
              <a:off x="1501058" y="4888571"/>
              <a:ext cx="8640000" cy="1368000"/>
            </a:xfrm>
            <a:prstGeom prst="roundRect">
              <a:avLst>
                <a:gd name="adj" fmla="val 7037"/>
              </a:avLst>
            </a:prstGeom>
            <a:solidFill>
              <a:schemeClr val="bg1">
                <a:lumMod val="95000"/>
              </a:schemeClr>
            </a:solidFill>
            <a:ln w="3175">
              <a:solidFill>
                <a:schemeClr val="bg1">
                  <a:lumMod val="75000"/>
                </a:schemeClr>
              </a:solidFill>
              <a:prstDash val="solid"/>
              <a:miter/>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58" name="流程图: 离页连接符 57"/>
            <p:cNvSpPr/>
            <p:nvPr/>
          </p:nvSpPr>
          <p:spPr>
            <a:xfrm rot="16200000">
              <a:off x="1291871" y="5194570"/>
              <a:ext cx="851242" cy="756000"/>
            </a:xfrm>
            <a:prstGeom prst="flowChartOffpageConnector">
              <a:avLst/>
            </a:prstGeom>
            <a:solidFill>
              <a:schemeClr val="accent1"/>
            </a:solidFill>
            <a:ln>
              <a:noFill/>
            </a:ln>
            <a:effectLst>
              <a:outerShdw blurRad="50800" dist="38100" algn="l" rotWithShape="0">
                <a:srgbClr val="000000">
                  <a:alpha val="40000"/>
                </a:srgbClr>
              </a:outerShdw>
            </a:effectLst>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60" name="矩形 59"/>
            <p:cNvSpPr/>
            <p:nvPr/>
          </p:nvSpPr>
          <p:spPr>
            <a:xfrm>
              <a:off x="2338018" y="5151406"/>
              <a:ext cx="6489558" cy="908050"/>
            </a:xfrm>
            <a:prstGeom prst="rect">
              <a:avLst/>
            </a:prstGeom>
          </p:spPr>
          <p:txBody>
            <a:bodyPr wrap="square">
              <a:spAutoFit/>
            </a:bodyPr>
            <a:lstStyle/>
            <a:p>
              <a:pPr marL="0" indent="0" algn="l" defTabSz="457200">
                <a:lnSpc>
                  <a:spcPct val="150000"/>
                </a:lnSpc>
                <a:buNone/>
              </a:pPr>
              <a:r>
                <a:rPr lang="zh-CN" sz="1800" b="0" i="0" strike="noStrike" spc="0">
                  <a:solidFill>
                    <a:srgbClr val="000000"/>
                  </a:solidFill>
                  <a:latin typeface="微软雅黑" panose="020B0503020204020204" pitchFamily="34" charset="-122"/>
                  <a:ea typeface="微软雅黑" panose="020B0503020204020204" pitchFamily="34" charset="-122"/>
                </a:rPr>
                <a:t>在多个领域都取得了SOTA的结果，例如文本生成图片、文本生成视频、视频预测等领域。</a:t>
              </a:r>
            </a:p>
          </p:txBody>
        </p:sp>
        <p:sp>
          <p:nvSpPr>
            <p:cNvPr id="61" name="文本框 60"/>
            <p:cNvSpPr txBox="1"/>
            <p:nvPr/>
          </p:nvSpPr>
          <p:spPr>
            <a:xfrm>
              <a:off x="1394458" y="5372515"/>
              <a:ext cx="656484" cy="400110"/>
            </a:xfrm>
            <a:prstGeom prst="rect">
              <a:avLst/>
            </a:prstGeom>
            <a:noFill/>
          </p:spPr>
          <p:txBody>
            <a:bodyPr wrap="square">
              <a:spAutoFit/>
            </a:bodyPr>
            <a:lstStyle/>
            <a:p>
              <a:pPr algn="ctr"/>
              <a:r>
                <a:rPr lang="en-US" sz="2000" b="1">
                  <a:solidFill>
                    <a:schemeClr val="bg1"/>
                  </a:solidFill>
                  <a:latin typeface="微软雅黑" panose="020B0503020204020204" pitchFamily="34" charset="-122"/>
                  <a:ea typeface="微软雅黑" panose="020B0503020204020204" pitchFamily="34" charset="-122"/>
                </a:rPr>
                <a:t>03</a:t>
              </a:r>
              <a:endParaRPr lang="zh-CN" sz="2000" b="1">
                <a:solidFill>
                  <a:schemeClr val="bg1"/>
                </a:solidFill>
                <a:latin typeface="微软雅黑" panose="020B0503020204020204" pitchFamily="34" charset="-122"/>
                <a:ea typeface="微软雅黑" panose="020B0503020204020204" pitchFamily="34" charset="-122"/>
              </a:endParaRPr>
            </a:p>
          </p:txBody>
        </p:sp>
      </p:grpSp>
      <p:pic>
        <p:nvPicPr>
          <p:cNvPr id="32" name="图片 31"/>
          <p:cNvPicPr>
            <a:picLocks noChangeAspect="1"/>
          </p:cNvPicPr>
          <p:nvPr/>
        </p:nvPicPr>
        <p:blipFill>
          <a:blip r:embed="rId3"/>
          <a:stretch/>
        </p:blipFill>
        <p:spPr>
          <a:xfrm>
            <a:off x="373910" y="-274792"/>
            <a:ext cx="2508327" cy="1146352"/>
          </a:xfrm>
          <a:prstGeom prst="rect">
            <a:avLst/>
          </a:prstGeom>
        </p:spPr>
      </p:pic>
      <p:sp>
        <p:nvSpPr>
          <p:cNvPr id="62" name="TextBox 7"/>
          <p:cNvSpPr txBox="1"/>
          <p:nvPr/>
        </p:nvSpPr>
        <p:spPr>
          <a:xfrm>
            <a:off x="5028791" y="215904"/>
            <a:ext cx="1463895"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595959"/>
                </a:solidFill>
                <a:latin typeface="微软雅黑" panose="020B0503020204020204" pitchFamily="34" charset="-122"/>
                <a:ea typeface="微软雅黑" panose="020B0503020204020204" pitchFamily="34" charset="-122"/>
              </a:rPr>
              <a:t>解决方案与联系</a:t>
            </a:r>
          </a:p>
        </p:txBody>
      </p:sp>
      <p:sp>
        <p:nvSpPr>
          <p:cNvPr id="31" name="TextBox 11">
            <a:extLst>
              <a:ext uri="{FF2B5EF4-FFF2-40B4-BE49-F238E27FC236}">
                <a16:creationId xmlns:a16="http://schemas.microsoft.com/office/drawing/2014/main" id="{596EEC66-148B-4062-9E4C-94DA99CBC9C9}"/>
              </a:ext>
            </a:extLst>
          </p:cNvPr>
          <p:cNvSpPr txBox="1"/>
          <p:nvPr/>
        </p:nvSpPr>
        <p:spPr>
          <a:xfrm>
            <a:off x="10182151"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参考文献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750" fill="hold"/>
                                        <p:tgtEl>
                                          <p:spTgt spid="44"/>
                                        </p:tgtEl>
                                        <p:attrNameLst>
                                          <p:attrName>ppt_x</p:attrName>
                                        </p:attrNameLst>
                                      </p:cBhvr>
                                      <p:tavLst>
                                        <p:tav tm="0">
                                          <p:val>
                                            <p:strVal val="#ppt_x"/>
                                          </p:val>
                                        </p:tav>
                                        <p:tav tm="100000">
                                          <p:val>
                                            <p:strVal val="#ppt_x"/>
                                          </p:val>
                                        </p:tav>
                                      </p:tavLst>
                                    </p:anim>
                                    <p:anim calcmode="lin" valueType="num">
                                      <p:cBhvr additive="base">
                                        <p:cTn id="21" dur="750" fill="hold"/>
                                        <p:tgtEl>
                                          <p:spTgt spid="4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5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750" fill="hold"/>
                                        <p:tgtEl>
                                          <p:spTgt spid="50"/>
                                        </p:tgtEl>
                                        <p:attrNameLst>
                                          <p:attrName>ppt_x</p:attrName>
                                        </p:attrNameLst>
                                      </p:cBhvr>
                                      <p:tavLst>
                                        <p:tav tm="0">
                                          <p:val>
                                            <p:strVal val="#ppt_x"/>
                                          </p:val>
                                        </p:tav>
                                        <p:tav tm="100000">
                                          <p:val>
                                            <p:strVal val="#ppt_x"/>
                                          </p:val>
                                        </p:tav>
                                      </p:tavLst>
                                    </p:anim>
                                    <p:anim calcmode="lin" valueType="num">
                                      <p:cBhvr additive="base">
                                        <p:cTn id="25" dur="750" fill="hold"/>
                                        <p:tgtEl>
                                          <p:spTgt spid="5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50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750" fill="hold"/>
                                        <p:tgtEl>
                                          <p:spTgt spid="56"/>
                                        </p:tgtEl>
                                        <p:attrNameLst>
                                          <p:attrName>ppt_x</p:attrName>
                                        </p:attrNameLst>
                                      </p:cBhvr>
                                      <p:tavLst>
                                        <p:tav tm="0">
                                          <p:val>
                                            <p:strVal val="#ppt_x"/>
                                          </p:val>
                                        </p:tav>
                                        <p:tav tm="100000">
                                          <p:val>
                                            <p:strVal val="#ppt_x"/>
                                          </p:val>
                                        </p:tav>
                                      </p:tavLst>
                                    </p:anim>
                                    <p:anim calcmode="lin" valueType="num">
                                      <p:cBhvr additive="base">
                                        <p:cTn id="29" dur="75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8337248" y="64"/>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595959"/>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论文总结</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3939"/>
          </a:xfrm>
          <a:prstGeom prst="rect">
            <a:avLst/>
          </a:prstGeom>
          <a:noFill/>
        </p:spPr>
        <p:txBody>
          <a:bodyPr wrap="square" lIns="0" tIns="48000" rIns="0" bIns="48000">
            <a:spAutoFit/>
          </a:bodyPr>
          <a:lstStyle/>
          <a:p>
            <a:pPr algn="ctr"/>
            <a:r>
              <a:rPr lang="en-US" sz="1865" b="1" dirty="0">
                <a:solidFill>
                  <a:srgbClr val="595959"/>
                </a:solidFill>
                <a:latin typeface="微软雅黑" panose="020B0503020204020204" pitchFamily="34" charset="-122"/>
                <a:ea typeface="微软雅黑" panose="020B0503020204020204" pitchFamily="34" charset="-122"/>
              </a:rPr>
              <a:t>4.3 </a:t>
            </a:r>
            <a:r>
              <a:rPr lang="zh-CN" sz="1865" b="1" dirty="0">
                <a:solidFill>
                  <a:srgbClr val="595959"/>
                </a:solidFill>
                <a:latin typeface="微软雅黑" panose="020B0503020204020204" pitchFamily="34" charset="-122"/>
                <a:ea typeface="微软雅黑" panose="020B0503020204020204" pitchFamily="34" charset="-122"/>
              </a:rPr>
              <a:t>亮点与不足</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cxnSp>
        <p:nvCxnSpPr>
          <p:cNvPr id="17" name="直接连接符 16"/>
          <p:cNvCxnSpPr/>
          <p:nvPr/>
        </p:nvCxnSpPr>
        <p:spPr>
          <a:xfrm>
            <a:off x="6635448" y="285092"/>
            <a:ext cx="0" cy="245816"/>
          </a:xfrm>
          <a:prstGeom prst="line">
            <a:avLst/>
          </a:prstGeom>
          <a:ln w="6350">
            <a:solidFill>
              <a:schemeClr val="bg1">
                <a:lumMod val="75000"/>
              </a:schemeClr>
            </a:solidFill>
            <a:prstDash val="solid"/>
            <a:miter/>
          </a:ln>
        </p:spPr>
      </p:cxnSp>
      <p:cxnSp>
        <p:nvCxnSpPr>
          <p:cNvPr id="19" name="直接连接符 18"/>
          <p:cNvCxnSpPr/>
          <p:nvPr/>
        </p:nvCxnSpPr>
        <p:spPr>
          <a:xfrm>
            <a:off x="8337248" y="313246"/>
            <a:ext cx="0" cy="245816"/>
          </a:xfrm>
          <a:prstGeom prst="line">
            <a:avLst/>
          </a:prstGeom>
          <a:ln w="6350">
            <a:solidFill>
              <a:schemeClr val="bg1">
                <a:lumMod val="75000"/>
              </a:schemeClr>
            </a:solidFill>
            <a:prstDash val="solid"/>
            <a:miter/>
          </a:ln>
        </p:spPr>
      </p:cxnSp>
      <p:sp>
        <p:nvSpPr>
          <p:cNvPr id="18" name="任意多边形 17"/>
          <p:cNvSpPr/>
          <p:nvPr/>
        </p:nvSpPr>
        <p:spPr>
          <a:xfrm>
            <a:off x="5414537" y="2180862"/>
            <a:ext cx="3579932" cy="1408815"/>
          </a:xfrm>
          <a:custGeom>
            <a:avLst/>
            <a:gdLst/>
            <a:ahLst/>
            <a:cxnLst/>
            <a:rect l="l" t="t" r="r" b="b"/>
            <a:pathLst>
              <a:path w="3579932" h="1408815">
                <a:moveTo>
                  <a:pt x="3151796" y="0"/>
                </a:moveTo>
                <a:lnTo>
                  <a:pt x="3579932" y="428111"/>
                </a:lnTo>
                <a:lnTo>
                  <a:pt x="3151796" y="856220"/>
                </a:lnTo>
                <a:lnTo>
                  <a:pt x="3151796" y="642165"/>
                </a:lnTo>
                <a:lnTo>
                  <a:pt x="1207004" y="642165"/>
                </a:lnTo>
                <a:lnTo>
                  <a:pt x="1206975" y="643690"/>
                </a:lnTo>
                <a:cubicBezTo>
                  <a:pt x="1001671" y="640023"/>
                  <a:pt x="803504" y="719009"/>
                  <a:pt x="657019" y="862895"/>
                </a:cubicBezTo>
                <a:cubicBezTo>
                  <a:pt x="510533" y="1006778"/>
                  <a:pt x="428017" y="1203491"/>
                  <a:pt x="428017" y="1408815"/>
                </a:cubicBezTo>
                <a:lnTo>
                  <a:pt x="0" y="1408815"/>
                </a:lnTo>
                <a:cubicBezTo>
                  <a:pt x="0" y="1088656"/>
                  <a:pt x="128666" y="781925"/>
                  <a:pt x="357079" y="557570"/>
                </a:cubicBezTo>
                <a:cubicBezTo>
                  <a:pt x="528390" y="389303"/>
                  <a:pt x="745027" y="277958"/>
                  <a:pt x="977694" y="235213"/>
                </a:cubicBezTo>
                <a:lnTo>
                  <a:pt x="1193309" y="217516"/>
                </a:lnTo>
                <a:lnTo>
                  <a:pt x="1193309" y="214054"/>
                </a:lnTo>
                <a:lnTo>
                  <a:pt x="3151796" y="214054"/>
                </a:lnTo>
                <a:close/>
              </a:path>
            </a:pathLst>
          </a:custGeom>
          <a:solidFill>
            <a:schemeClr val="accent1"/>
          </a:solidFill>
          <a:ln>
            <a:noFill/>
          </a:ln>
          <a:effectLst>
            <a:reflection blurRad="6350" stA="52000" endA="300" endPos="35000" dir="5400000" sy="-100000" algn="bl" rotWithShape="0"/>
          </a:effectLst>
        </p:spPr>
        <p:txBody>
          <a:bodyPr vert="horz" wrap="square" lIns="115205" tIns="0" rIns="115205" bIns="0" numCol="1" spcCol="0" anchor="ctr" anchorCtr="0"/>
          <a:lstStyle/>
          <a:p>
            <a:pPr algn="ctr"/>
            <a:endParaRPr lang="zh-CN" sz="4535">
              <a:solidFill>
                <a:schemeClr val="tx1"/>
              </a:solidFill>
              <a:latin typeface="微软雅黑" panose="020B0503020204020204" pitchFamily="34" charset="-122"/>
              <a:ea typeface="微软雅黑" panose="020B0503020204020204" pitchFamily="34" charset="-122"/>
            </a:endParaRPr>
          </a:p>
        </p:txBody>
      </p:sp>
      <p:sp>
        <p:nvSpPr>
          <p:cNvPr id="20" name="任意多边形 19"/>
          <p:cNvSpPr/>
          <p:nvPr/>
        </p:nvSpPr>
        <p:spPr>
          <a:xfrm flipH="1">
            <a:off x="2900379" y="2180862"/>
            <a:ext cx="3579932" cy="1408815"/>
          </a:xfrm>
          <a:custGeom>
            <a:avLst/>
            <a:gdLst/>
            <a:ahLst/>
            <a:cxnLst/>
            <a:rect l="l" t="t" r="r" b="b"/>
            <a:pathLst>
              <a:path w="3579932" h="1408815">
                <a:moveTo>
                  <a:pt x="3151796" y="0"/>
                </a:moveTo>
                <a:lnTo>
                  <a:pt x="3579932" y="428111"/>
                </a:lnTo>
                <a:lnTo>
                  <a:pt x="3151796" y="856220"/>
                </a:lnTo>
                <a:lnTo>
                  <a:pt x="3151796" y="642165"/>
                </a:lnTo>
                <a:lnTo>
                  <a:pt x="1207004" y="642165"/>
                </a:lnTo>
                <a:lnTo>
                  <a:pt x="1206975" y="643690"/>
                </a:lnTo>
                <a:cubicBezTo>
                  <a:pt x="1001671" y="640023"/>
                  <a:pt x="803504" y="719009"/>
                  <a:pt x="657019" y="862895"/>
                </a:cubicBezTo>
                <a:cubicBezTo>
                  <a:pt x="510533" y="1006778"/>
                  <a:pt x="428017" y="1203491"/>
                  <a:pt x="428017" y="1408815"/>
                </a:cubicBezTo>
                <a:lnTo>
                  <a:pt x="0" y="1408815"/>
                </a:lnTo>
                <a:cubicBezTo>
                  <a:pt x="0" y="1088656"/>
                  <a:pt x="128666" y="781925"/>
                  <a:pt x="357079" y="557570"/>
                </a:cubicBezTo>
                <a:cubicBezTo>
                  <a:pt x="528390" y="389303"/>
                  <a:pt x="745027" y="277958"/>
                  <a:pt x="977694" y="235213"/>
                </a:cubicBezTo>
                <a:lnTo>
                  <a:pt x="1193309" y="217516"/>
                </a:lnTo>
                <a:lnTo>
                  <a:pt x="1193309" y="214054"/>
                </a:lnTo>
                <a:lnTo>
                  <a:pt x="3151796" y="214054"/>
                </a:lnTo>
                <a:close/>
              </a:path>
            </a:pathLst>
          </a:custGeom>
          <a:solidFill>
            <a:schemeClr val="accent2"/>
          </a:solidFill>
          <a:ln>
            <a:noFill/>
          </a:ln>
          <a:effectLst>
            <a:reflection blurRad="6350" stA="52000" endA="300" endPos="35000" dir="5400000" sy="-100000" algn="bl" rotWithShape="0"/>
          </a:effectLst>
        </p:spPr>
        <p:txBody>
          <a:bodyPr vert="horz" wrap="square" lIns="115205" tIns="0" rIns="115205" bIns="0" numCol="1" spcCol="0" anchor="ctr" anchorCtr="0"/>
          <a:lstStyle/>
          <a:p>
            <a:pPr algn="ctr"/>
            <a:endParaRPr lang="zh-CN" sz="4535">
              <a:solidFill>
                <a:schemeClr val="tx1"/>
              </a:solidFill>
              <a:latin typeface="微软雅黑" panose="020B0503020204020204" pitchFamily="34" charset="-122"/>
              <a:ea typeface="微软雅黑" panose="020B0503020204020204" pitchFamily="34" charset="-122"/>
            </a:endParaRPr>
          </a:p>
        </p:txBody>
      </p:sp>
      <p:sp>
        <p:nvSpPr>
          <p:cNvPr id="21" name="空心弧 40"/>
          <p:cNvSpPr/>
          <p:nvPr/>
        </p:nvSpPr>
        <p:spPr>
          <a:xfrm flipH="1" flipV="1">
            <a:off x="5231678" y="3571457"/>
            <a:ext cx="1248639" cy="1193240"/>
          </a:xfrm>
          <a:custGeom>
            <a:avLst/>
            <a:gdLst/>
            <a:ahLst/>
            <a:cxnLst/>
            <a:rect l="l" t="t" r="r" b="b"/>
            <a:pathLst>
              <a:path w="1248639" h="1193240">
                <a:moveTo>
                  <a:pt x="0" y="1193240"/>
                </a:moveTo>
                <a:cubicBezTo>
                  <a:pt x="0" y="873081"/>
                  <a:pt x="128666" y="566349"/>
                  <a:pt x="357079" y="341993"/>
                </a:cubicBezTo>
                <a:cubicBezTo>
                  <a:pt x="585492" y="117636"/>
                  <a:pt x="894489" y="-5525"/>
                  <a:pt x="1214616" y="191"/>
                </a:cubicBezTo>
                <a:cubicBezTo>
                  <a:pt x="1248505" y="133722"/>
                  <a:pt x="1273288" y="299136"/>
                  <a:pt x="1206975" y="428113"/>
                </a:cubicBezTo>
                <a:cubicBezTo>
                  <a:pt x="1001671" y="424447"/>
                  <a:pt x="803503" y="503433"/>
                  <a:pt x="657019" y="647319"/>
                </a:cubicBezTo>
                <a:cubicBezTo>
                  <a:pt x="510533" y="791203"/>
                  <a:pt x="428017" y="987916"/>
                  <a:pt x="428017" y="1193240"/>
                </a:cubicBezTo>
                <a:lnTo>
                  <a:pt x="0" y="1193240"/>
                </a:lnTo>
                <a:close/>
              </a:path>
            </a:pathLst>
          </a:custGeom>
          <a:solidFill>
            <a:schemeClr val="accent2"/>
          </a:solidFill>
          <a:ln>
            <a:noFill/>
          </a:ln>
          <a:effectLst>
            <a:reflection blurRad="6350" stA="52000" endA="300" endPos="35000" dir="5400000" sy="-100000" algn="bl" rotWithShape="0"/>
          </a:effectLst>
        </p:spPr>
        <p:txBody>
          <a:bodyPr vert="horz" wrap="square" lIns="115205" tIns="0" rIns="115205" bIns="0" numCol="1" spcCol="0" anchor="ctr" anchorCtr="0"/>
          <a:lstStyle/>
          <a:p>
            <a:pPr algn="ctr"/>
            <a:endParaRPr lang="zh-CN" sz="4535">
              <a:solidFill>
                <a:schemeClr val="tx1"/>
              </a:solidFill>
              <a:latin typeface="微软雅黑" panose="020B0503020204020204" pitchFamily="34" charset="-122"/>
              <a:ea typeface="微软雅黑" panose="020B0503020204020204" pitchFamily="34" charset="-122"/>
            </a:endParaRPr>
          </a:p>
        </p:txBody>
      </p:sp>
      <p:sp>
        <p:nvSpPr>
          <p:cNvPr id="23" name="空心弧 40"/>
          <p:cNvSpPr/>
          <p:nvPr/>
        </p:nvSpPr>
        <p:spPr>
          <a:xfrm flipV="1">
            <a:off x="5414534" y="3571457"/>
            <a:ext cx="1248639" cy="1193240"/>
          </a:xfrm>
          <a:custGeom>
            <a:avLst/>
            <a:gdLst/>
            <a:ahLst/>
            <a:cxnLst/>
            <a:rect l="l" t="t" r="r" b="b"/>
            <a:pathLst>
              <a:path w="1248639" h="1193240">
                <a:moveTo>
                  <a:pt x="0" y="1193240"/>
                </a:moveTo>
                <a:cubicBezTo>
                  <a:pt x="0" y="873081"/>
                  <a:pt x="128666" y="566349"/>
                  <a:pt x="357079" y="341993"/>
                </a:cubicBezTo>
                <a:cubicBezTo>
                  <a:pt x="585492" y="117636"/>
                  <a:pt x="894489" y="-5525"/>
                  <a:pt x="1214616" y="191"/>
                </a:cubicBezTo>
                <a:cubicBezTo>
                  <a:pt x="1248505" y="133722"/>
                  <a:pt x="1273288" y="299136"/>
                  <a:pt x="1206975" y="428113"/>
                </a:cubicBezTo>
                <a:cubicBezTo>
                  <a:pt x="1001671" y="424447"/>
                  <a:pt x="803503" y="503433"/>
                  <a:pt x="657019" y="647319"/>
                </a:cubicBezTo>
                <a:cubicBezTo>
                  <a:pt x="510533" y="791203"/>
                  <a:pt x="428017" y="987916"/>
                  <a:pt x="428017" y="1193240"/>
                </a:cubicBezTo>
                <a:lnTo>
                  <a:pt x="0" y="1193240"/>
                </a:lnTo>
                <a:close/>
              </a:path>
            </a:pathLst>
          </a:custGeom>
          <a:solidFill>
            <a:schemeClr val="accent1"/>
          </a:solidFill>
          <a:ln>
            <a:noFill/>
          </a:ln>
          <a:effectLst>
            <a:reflection blurRad="6350" stA="52000" endA="300" endPos="35000" dir="5400000" sy="-100000" algn="bl" rotWithShape="0"/>
          </a:effectLst>
        </p:spPr>
        <p:txBody>
          <a:bodyPr vert="horz" wrap="square" lIns="115205" tIns="0" rIns="115205" bIns="0" numCol="1" spcCol="0" anchor="ctr" anchorCtr="0"/>
          <a:lstStyle/>
          <a:p>
            <a:pPr algn="ctr"/>
            <a:endParaRPr lang="zh-CN" sz="4535">
              <a:solidFill>
                <a:schemeClr val="tx1"/>
              </a:solidFill>
              <a:latin typeface="微软雅黑" panose="020B0503020204020204" pitchFamily="34" charset="-122"/>
              <a:ea typeface="微软雅黑" panose="020B0503020204020204" pitchFamily="34" charset="-122"/>
            </a:endParaRPr>
          </a:p>
        </p:txBody>
      </p:sp>
      <p:sp>
        <p:nvSpPr>
          <p:cNvPr id="25" name="文本框 13"/>
          <p:cNvSpPr txBox="1"/>
          <p:nvPr/>
        </p:nvSpPr>
        <p:spPr>
          <a:xfrm>
            <a:off x="7085686" y="3153954"/>
            <a:ext cx="4133328" cy="3409950"/>
          </a:xfrm>
          <a:prstGeom prst="rect">
            <a:avLst/>
          </a:prstGeom>
          <a:noFill/>
        </p:spPr>
        <p:txBody>
          <a:bodyPr wrap="square" lIns="115205" tIns="57603" rIns="115205" bIns="57603">
            <a:spAutoFit/>
          </a:bodyPr>
          <a:lstStyle/>
          <a:p>
            <a:pPr marL="349758" indent="-349758" algn="l">
              <a:lnSpc>
                <a:spcPct val="150000"/>
              </a:lnSpc>
              <a:spcBef>
                <a:spcPct val="0"/>
              </a:spcBef>
              <a:buFont typeface="Wingdings" charset="0"/>
              <a:buChar char="l"/>
            </a:pPr>
            <a:r>
              <a:rPr lang="zh-CN" sz="1800" dirty="0">
                <a:solidFill>
                  <a:srgbClr val="595959"/>
                </a:solidFill>
                <a:latin typeface="微软雅黑" panose="020B0503020204020204" pitchFamily="34" charset="-122"/>
                <a:ea typeface="微软雅黑" panose="020B0503020204020204" pitchFamily="34" charset="-122"/>
              </a:rPr>
              <a:t>虽然该模型能实现热门的8个任务，但是不能实现逆转化，例如从images到texts和videos到texts的转化。</a:t>
            </a:r>
          </a:p>
          <a:p>
            <a:pPr marL="349758" indent="-349758" algn="l">
              <a:lnSpc>
                <a:spcPct val="150000"/>
              </a:lnSpc>
              <a:spcBef>
                <a:spcPct val="0"/>
              </a:spcBef>
              <a:buFont typeface="Wingdings" charset="0"/>
              <a:buChar char="l"/>
            </a:pPr>
            <a:r>
              <a:rPr lang="zh-CN" sz="1800" dirty="0">
                <a:solidFill>
                  <a:srgbClr val="595959"/>
                </a:solidFill>
                <a:latin typeface="微软雅黑" panose="020B0503020204020204" pitchFamily="34" charset="-122"/>
                <a:ea typeface="微软雅黑" panose="020B0503020204020204" pitchFamily="34" charset="-122"/>
              </a:rPr>
              <a:t>作为预训练模型，其鲁棒性还有待提高。</a:t>
            </a:r>
          </a:p>
          <a:p>
            <a:pPr marL="349758" indent="-349758" algn="l" defTabSz="457200">
              <a:lnSpc>
                <a:spcPct val="150000"/>
              </a:lnSpc>
              <a:buFont typeface="Wingdings" charset="0"/>
              <a:buChar char="l"/>
            </a:pPr>
            <a:r>
              <a:rPr lang="zh-CN" sz="1800" b="0" i="0" strike="noStrike" spc="0" dirty="0">
                <a:solidFill>
                  <a:srgbClr val="595959"/>
                </a:solidFill>
                <a:latin typeface="微软雅黑" panose="020B0503020204020204" pitchFamily="34" charset="-122"/>
                <a:ea typeface="微软雅黑" panose="020B0503020204020204" pitchFamily="34" charset="-122"/>
              </a:rPr>
              <a:t>生成的图像或视频仍无法与人类的视觉认知达成高度一致。</a:t>
            </a:r>
          </a:p>
        </p:txBody>
      </p:sp>
      <p:sp>
        <p:nvSpPr>
          <p:cNvPr id="32" name="矩形 31"/>
          <p:cNvSpPr/>
          <p:nvPr/>
        </p:nvSpPr>
        <p:spPr>
          <a:xfrm>
            <a:off x="1007435" y="2325031"/>
            <a:ext cx="1550424" cy="502766"/>
          </a:xfrm>
          <a:prstGeom prst="rect">
            <a:avLst/>
          </a:prstGeom>
        </p:spPr>
        <p:txBody>
          <a:bodyPr wrap="none">
            <a:spAutoFit/>
          </a:bodyPr>
          <a:lstStyle/>
          <a:p>
            <a:r>
              <a:rPr lang="zh-CN" sz="2665" b="1" dirty="0">
                <a:solidFill>
                  <a:schemeClr val="tx1">
                    <a:lumMod val="75000"/>
                    <a:lumOff val="25000"/>
                  </a:schemeClr>
                </a:solidFill>
                <a:latin typeface="微软雅黑" panose="020B0503020204020204" pitchFamily="34" charset="-122"/>
                <a:ea typeface="微软雅黑" panose="020B0503020204020204" pitchFamily="34" charset="-122"/>
              </a:rPr>
              <a:t>亮点之处</a:t>
            </a:r>
          </a:p>
        </p:txBody>
      </p:sp>
      <p:sp>
        <p:nvSpPr>
          <p:cNvPr id="36" name="矩形 35"/>
          <p:cNvSpPr/>
          <p:nvPr/>
        </p:nvSpPr>
        <p:spPr>
          <a:xfrm>
            <a:off x="9282416" y="2282447"/>
            <a:ext cx="1550424" cy="502766"/>
          </a:xfrm>
          <a:prstGeom prst="rect">
            <a:avLst/>
          </a:prstGeom>
        </p:spPr>
        <p:txBody>
          <a:bodyPr wrap="none">
            <a:spAutoFit/>
          </a:bodyPr>
          <a:lstStyle/>
          <a:p>
            <a:r>
              <a:rPr lang="zh-CN" sz="2665" b="1">
                <a:solidFill>
                  <a:schemeClr val="tx1">
                    <a:lumMod val="75000"/>
                    <a:lumOff val="25000"/>
                  </a:schemeClr>
                </a:solidFill>
                <a:latin typeface="微软雅黑" panose="020B0503020204020204" pitchFamily="34" charset="-122"/>
                <a:ea typeface="微软雅黑" panose="020B0503020204020204" pitchFamily="34" charset="-122"/>
              </a:rPr>
              <a:t>不足之处</a:t>
            </a: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37" name="TextBox 7"/>
          <p:cNvSpPr txBox="1"/>
          <p:nvPr/>
        </p:nvSpPr>
        <p:spPr>
          <a:xfrm>
            <a:off x="5028791" y="215904"/>
            <a:ext cx="1463895"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595959"/>
                </a:solidFill>
                <a:latin typeface="微软雅黑" panose="020B0503020204020204" pitchFamily="34" charset="-122"/>
                <a:ea typeface="微软雅黑" panose="020B0503020204020204" pitchFamily="34" charset="-122"/>
              </a:rPr>
              <a:t>解决方案与联系</a:t>
            </a:r>
          </a:p>
        </p:txBody>
      </p:sp>
      <p:sp>
        <p:nvSpPr>
          <p:cNvPr id="38" name="文本框 37"/>
          <p:cNvSpPr txBox="1"/>
          <p:nvPr/>
        </p:nvSpPr>
        <p:spPr>
          <a:xfrm>
            <a:off x="940526" y="3153954"/>
            <a:ext cx="3584547" cy="2971800"/>
          </a:xfrm>
          <a:prstGeom prst="rect">
            <a:avLst/>
          </a:prstGeom>
          <a:ln w="6350">
            <a:prstDash val="solid"/>
          </a:ln>
        </p:spPr>
        <p:txBody>
          <a:bodyPr>
            <a:spAutoFit/>
          </a:bodyPr>
          <a:lstStyle/>
          <a:p>
            <a:pPr marL="349758" indent="-349758">
              <a:lnSpc>
                <a:spcPct val="150000"/>
              </a:lnSpc>
              <a:buFont typeface="Wingdings" charset="0"/>
              <a:buChar char="l"/>
            </a:pPr>
            <a:r>
              <a:rPr dirty="0">
                <a:latin typeface="微软雅黑" panose="020B0503020204020204" pitchFamily="34" charset="-122"/>
                <a:ea typeface="微软雅黑" panose="020B0503020204020204" pitchFamily="34" charset="-122"/>
              </a:rPr>
              <a:t>提出了一个大一统的、涵盖了文本、图像、视频的3D编码解码器；</a:t>
            </a:r>
          </a:p>
          <a:p>
            <a:pPr marL="349758" indent="-349758">
              <a:lnSpc>
                <a:spcPct val="150000"/>
              </a:lnSpc>
              <a:buFont typeface="Wingdings" charset="0"/>
              <a:buChar char="l"/>
            </a:pPr>
            <a:r>
              <a:rPr dirty="0" err="1">
                <a:latin typeface="微软雅黑" panose="020B0503020204020204" pitchFamily="34" charset="-122"/>
                <a:ea typeface="微软雅黑" panose="020B0503020204020204" pitchFamily="34" charset="-122"/>
              </a:rPr>
              <a:t>提出了一个结合了空间和时间特征的近邻稀疏注意力机制</a:t>
            </a:r>
            <a:r>
              <a:rPr dirty="0">
                <a:latin typeface="微软雅黑" panose="020B0503020204020204" pitchFamily="34" charset="-122"/>
                <a:ea typeface="微软雅黑" panose="020B0503020204020204" pitchFamily="34" charset="-122"/>
              </a:rPr>
              <a:t>；</a:t>
            </a:r>
          </a:p>
          <a:p>
            <a:pPr marL="349758" indent="-349758">
              <a:lnSpc>
                <a:spcPct val="150000"/>
              </a:lnSpc>
              <a:buFont typeface="Wingdings" charset="0"/>
              <a:buChar char="l"/>
            </a:pPr>
            <a:r>
              <a:rPr dirty="0">
                <a:latin typeface="微软雅黑" panose="020B0503020204020204" pitchFamily="34" charset="-122"/>
                <a:ea typeface="微软雅黑" panose="020B0503020204020204" pitchFamily="34" charset="-122"/>
              </a:rPr>
              <a:t>进行了全面的实验，包括视觉合成最主要的8个任务。</a:t>
            </a:r>
          </a:p>
        </p:txBody>
      </p:sp>
      <p:sp>
        <p:nvSpPr>
          <p:cNvPr id="27" name="TextBox 11">
            <a:extLst>
              <a:ext uri="{FF2B5EF4-FFF2-40B4-BE49-F238E27FC236}">
                <a16:creationId xmlns:a16="http://schemas.microsoft.com/office/drawing/2014/main" id="{0610788C-E559-430B-B097-E3072A755A48}"/>
              </a:ext>
            </a:extLst>
          </p:cNvPr>
          <p:cNvSpPr txBox="1"/>
          <p:nvPr/>
        </p:nvSpPr>
        <p:spPr>
          <a:xfrm>
            <a:off x="10182151"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参考文献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4500"/>
                            </p:stCondLst>
                            <p:childTnLst>
                              <p:par>
                                <p:cTn id="32" presetID="47"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8337248" y="64"/>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595959"/>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论文总结</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3939"/>
          </a:xfrm>
          <a:prstGeom prst="rect">
            <a:avLst/>
          </a:prstGeom>
          <a:noFill/>
        </p:spPr>
        <p:txBody>
          <a:bodyPr wrap="square" lIns="0" tIns="48000" rIns="0" bIns="48000">
            <a:spAutoFit/>
          </a:bodyPr>
          <a:lstStyle/>
          <a:p>
            <a:pPr algn="ctr"/>
            <a:r>
              <a:rPr lang="en-US" sz="1865" b="1" dirty="0">
                <a:solidFill>
                  <a:srgbClr val="595959"/>
                </a:solidFill>
                <a:latin typeface="微软雅黑" panose="020B0503020204020204" pitchFamily="34" charset="-122"/>
                <a:ea typeface="微软雅黑" panose="020B0503020204020204" pitchFamily="34" charset="-122"/>
              </a:rPr>
              <a:t>4.4 </a:t>
            </a:r>
            <a:r>
              <a:rPr lang="zh-CN" altLang="en-US" sz="1865" b="1">
                <a:solidFill>
                  <a:srgbClr val="595959"/>
                </a:solidFill>
                <a:latin typeface="微软雅黑" panose="020B0503020204020204" pitchFamily="34" charset="-122"/>
                <a:ea typeface="微软雅黑" panose="020B0503020204020204" pitchFamily="34" charset="-122"/>
              </a:rPr>
              <a:t>面临的挑战</a:t>
            </a:r>
            <a:endParaRPr lang="en-US" sz="1865" b="1" dirty="0">
              <a:solidFill>
                <a:srgbClr val="595959"/>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cxnSp>
        <p:nvCxnSpPr>
          <p:cNvPr id="17" name="直接连接符 16"/>
          <p:cNvCxnSpPr/>
          <p:nvPr/>
        </p:nvCxnSpPr>
        <p:spPr>
          <a:xfrm>
            <a:off x="6635448" y="285092"/>
            <a:ext cx="0" cy="245816"/>
          </a:xfrm>
          <a:prstGeom prst="line">
            <a:avLst/>
          </a:prstGeom>
          <a:ln w="6350">
            <a:solidFill>
              <a:schemeClr val="bg1">
                <a:lumMod val="75000"/>
              </a:schemeClr>
            </a:solidFill>
            <a:prstDash val="solid"/>
            <a:miter/>
          </a:ln>
        </p:spPr>
      </p:cxnSp>
      <p:cxnSp>
        <p:nvCxnSpPr>
          <p:cNvPr id="19" name="直接连接符 18"/>
          <p:cNvCxnSpPr/>
          <p:nvPr/>
        </p:nvCxnSpPr>
        <p:spPr>
          <a:xfrm>
            <a:off x="8337248" y="313246"/>
            <a:ext cx="0" cy="245816"/>
          </a:xfrm>
          <a:prstGeom prst="line">
            <a:avLst/>
          </a:prstGeom>
          <a:ln w="6350">
            <a:solidFill>
              <a:schemeClr val="bg1">
                <a:lumMod val="75000"/>
              </a:schemeClr>
            </a:solidFill>
            <a:prstDash val="solid"/>
            <a:miter/>
          </a:ln>
        </p:spPr>
      </p:cxnSp>
      <p:sp>
        <p:nvSpPr>
          <p:cNvPr id="18" name="矩形 3"/>
          <p:cNvSpPr/>
          <p:nvPr/>
        </p:nvSpPr>
        <p:spPr>
          <a:xfrm>
            <a:off x="1793696" y="3713626"/>
            <a:ext cx="3458785" cy="869659"/>
          </a:xfrm>
          <a:custGeom>
            <a:avLst/>
            <a:gdLst/>
            <a:ahLst/>
            <a:cxnLst/>
            <a:rect l="l" t="t" r="r" b="b"/>
            <a:pathLst>
              <a:path w="3458785" h="869659">
                <a:moveTo>
                  <a:pt x="431692" y="0"/>
                </a:moveTo>
                <a:lnTo>
                  <a:pt x="3117779" y="0"/>
                </a:lnTo>
                <a:lnTo>
                  <a:pt x="3117779" y="356"/>
                </a:lnTo>
                <a:lnTo>
                  <a:pt x="3168713" y="356"/>
                </a:lnTo>
                <a:cubicBezTo>
                  <a:pt x="3185258" y="0"/>
                  <a:pt x="3202156" y="3911"/>
                  <a:pt x="3217645" y="13155"/>
                </a:cubicBezTo>
                <a:cubicBezTo>
                  <a:pt x="3232078" y="21332"/>
                  <a:pt x="3243695" y="33065"/>
                  <a:pt x="3251440" y="46932"/>
                </a:cubicBezTo>
                <a:lnTo>
                  <a:pt x="3445408" y="386120"/>
                </a:lnTo>
                <a:cubicBezTo>
                  <a:pt x="3453856" y="400342"/>
                  <a:pt x="3458785" y="417052"/>
                  <a:pt x="3458785" y="434830"/>
                </a:cubicBezTo>
                <a:cubicBezTo>
                  <a:pt x="3458785" y="452963"/>
                  <a:pt x="3453856" y="469673"/>
                  <a:pt x="3445056" y="483894"/>
                </a:cubicBezTo>
                <a:lnTo>
                  <a:pt x="3251440" y="823083"/>
                </a:lnTo>
                <a:cubicBezTo>
                  <a:pt x="3243343" y="836594"/>
                  <a:pt x="3232078" y="848327"/>
                  <a:pt x="3217645" y="856860"/>
                </a:cubicBezTo>
                <a:cubicBezTo>
                  <a:pt x="3202507" y="865748"/>
                  <a:pt x="3185962" y="869659"/>
                  <a:pt x="3169417" y="869303"/>
                </a:cubicBezTo>
                <a:lnTo>
                  <a:pt x="3117779" y="869303"/>
                </a:lnTo>
                <a:lnTo>
                  <a:pt x="3117779" y="869659"/>
                </a:lnTo>
                <a:lnTo>
                  <a:pt x="431692" y="869659"/>
                </a:lnTo>
                <a:lnTo>
                  <a:pt x="431692" y="869303"/>
                </a:lnTo>
                <a:lnTo>
                  <a:pt x="287256" y="869303"/>
                </a:lnTo>
                <a:cubicBezTo>
                  <a:pt x="271767" y="869303"/>
                  <a:pt x="255574" y="865393"/>
                  <a:pt x="241140" y="856860"/>
                </a:cubicBezTo>
                <a:cubicBezTo>
                  <a:pt x="226707" y="848327"/>
                  <a:pt x="215090" y="836594"/>
                  <a:pt x="207345" y="822728"/>
                </a:cubicBezTo>
                <a:lnTo>
                  <a:pt x="12673" y="482117"/>
                </a:lnTo>
                <a:cubicBezTo>
                  <a:pt x="4576" y="468251"/>
                  <a:pt x="0" y="452251"/>
                  <a:pt x="0" y="434830"/>
                </a:cubicBezTo>
                <a:cubicBezTo>
                  <a:pt x="0" y="417408"/>
                  <a:pt x="4576" y="401408"/>
                  <a:pt x="12673" y="387187"/>
                </a:cubicBezTo>
                <a:lnTo>
                  <a:pt x="206641" y="47999"/>
                </a:lnTo>
                <a:cubicBezTo>
                  <a:pt x="214738" y="34132"/>
                  <a:pt x="226355" y="21688"/>
                  <a:pt x="241140" y="13155"/>
                </a:cubicBezTo>
                <a:cubicBezTo>
                  <a:pt x="254869" y="4978"/>
                  <a:pt x="270007" y="711"/>
                  <a:pt x="285144" y="356"/>
                </a:cubicBezTo>
                <a:lnTo>
                  <a:pt x="431692" y="356"/>
                </a:lnTo>
                <a:close/>
              </a:path>
            </a:pathLst>
          </a:custGeom>
          <a:solidFill>
            <a:schemeClr val="accent1"/>
          </a:solidFill>
          <a:ln>
            <a:noFill/>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sp>
        <p:nvSpPr>
          <p:cNvPr id="20" name="TextBox 74"/>
          <p:cNvSpPr txBox="1"/>
          <p:nvPr/>
        </p:nvSpPr>
        <p:spPr>
          <a:xfrm>
            <a:off x="5513470" y="2052480"/>
            <a:ext cx="5088565" cy="1107996"/>
          </a:xfrm>
          <a:prstGeom prst="rect">
            <a:avLst/>
          </a:prstGeom>
          <a:noFill/>
        </p:spPr>
        <p:txBody>
          <a:bodyPr wrap="square" lIns="0" tIns="0" rIns="0" bIns="0">
            <a:spAutoFit/>
          </a:bodyPr>
          <a:lstStyle/>
          <a:p>
            <a:r>
              <a:rPr lang="zh-CN" altLang="en-US" dirty="0">
                <a:solidFill>
                  <a:srgbClr val="595959"/>
                </a:solidFill>
                <a:latin typeface="微软雅黑" panose="020B0503020204020204" pitchFamily="34" charset="-122"/>
                <a:ea typeface="微软雅黑" panose="020B0503020204020204" pitchFamily="34" charset="-122"/>
              </a:rPr>
              <a:t>由于</a:t>
            </a:r>
            <a:r>
              <a:rPr lang="zh-CN" dirty="0">
                <a:solidFill>
                  <a:srgbClr val="595959"/>
                </a:solidFill>
                <a:latin typeface="微软雅黑" panose="020B0503020204020204" pitchFamily="34" charset="-122"/>
                <a:ea typeface="微软雅黑" panose="020B0503020204020204" pitchFamily="34" charset="-122"/>
              </a:rPr>
              <a:t>训练过程复杂、结构不易理解和使用、训练速度慢等问题，在大规模数据上学习模型很困难，在不同的应用领域应该有相应的有效评估指标和实用的评估系统</a:t>
            </a:r>
            <a:r>
              <a:rPr lang="zh-CN" altLang="en-US" dirty="0">
                <a:solidFill>
                  <a:srgbClr val="595959"/>
                </a:solidFill>
                <a:latin typeface="微软雅黑" panose="020B0503020204020204" pitchFamily="34" charset="-122"/>
                <a:ea typeface="微软雅黑" panose="020B0503020204020204" pitchFamily="34" charset="-122"/>
              </a:rPr>
              <a:t>。</a:t>
            </a:r>
            <a:endParaRPr lang="zh-CN" dirty="0">
              <a:solidFill>
                <a:srgbClr val="595959"/>
              </a:solidFill>
              <a:latin typeface="微软雅黑" panose="020B0503020204020204" pitchFamily="34" charset="-122"/>
              <a:ea typeface="微软雅黑" panose="020B0503020204020204" pitchFamily="34" charset="-122"/>
            </a:endParaRPr>
          </a:p>
        </p:txBody>
      </p:sp>
      <p:sp>
        <p:nvSpPr>
          <p:cNvPr id="21" name="TextBox 75"/>
          <p:cNvSpPr txBox="1"/>
          <p:nvPr/>
        </p:nvSpPr>
        <p:spPr>
          <a:xfrm>
            <a:off x="5513470" y="3579037"/>
            <a:ext cx="5088565" cy="1107996"/>
          </a:xfrm>
          <a:prstGeom prst="rect">
            <a:avLst/>
          </a:prstGeom>
          <a:noFill/>
        </p:spPr>
        <p:txBody>
          <a:bodyPr wrap="square" lIns="0" tIns="0" rIns="0" bIns="0">
            <a:spAutoFit/>
          </a:bodyPr>
          <a:lstStyle/>
          <a:p>
            <a:r>
              <a:rPr lang="zh-CN" dirty="0">
                <a:solidFill>
                  <a:srgbClr val="595959"/>
                </a:solidFill>
                <a:latin typeface="微软雅黑" panose="020B0503020204020204" pitchFamily="34" charset="-122"/>
                <a:ea typeface="微软雅黑" panose="020B0503020204020204" pitchFamily="34" charset="-122"/>
              </a:rPr>
              <a:t>实际过程限于求解的难度不得不进行近似和简化，使模型偏离原来的目标。训练好的模型难以在理论上分析透彻，只能借助实验结果反向判断调整方法，对生成模型的训练造成很大困扰</a:t>
            </a:r>
          </a:p>
        </p:txBody>
      </p:sp>
      <p:sp>
        <p:nvSpPr>
          <p:cNvPr id="23" name="TextBox 76"/>
          <p:cNvSpPr txBox="1"/>
          <p:nvPr/>
        </p:nvSpPr>
        <p:spPr>
          <a:xfrm>
            <a:off x="5513470" y="5236513"/>
            <a:ext cx="5088564" cy="1107996"/>
          </a:xfrm>
          <a:prstGeom prst="rect">
            <a:avLst/>
          </a:prstGeom>
          <a:noFill/>
        </p:spPr>
        <p:txBody>
          <a:bodyPr wrap="square" lIns="0" tIns="0" rIns="0" bIns="0">
            <a:spAutoFit/>
          </a:bodyPr>
          <a:lstStyle/>
          <a:p>
            <a:r>
              <a:rPr lang="zh-CN" dirty="0">
                <a:solidFill>
                  <a:srgbClr val="595959"/>
                </a:solidFill>
                <a:latin typeface="微软雅黑" panose="020B0503020204020204" pitchFamily="34" charset="-122"/>
                <a:ea typeface="微软雅黑" panose="020B0503020204020204" pitchFamily="34" charset="-122"/>
              </a:rPr>
              <a:t>深度生产模型的应用范围相对较小，如何将其他深度生成模型的思想以及成果运用在常见场景中、如何加速与这些领域的融合，是未来进一步发展深度生成模型的关键方向</a:t>
            </a:r>
          </a:p>
        </p:txBody>
      </p:sp>
      <p:sp>
        <p:nvSpPr>
          <p:cNvPr id="25" name="矩形 3"/>
          <p:cNvSpPr/>
          <p:nvPr/>
        </p:nvSpPr>
        <p:spPr>
          <a:xfrm>
            <a:off x="1793696" y="2171649"/>
            <a:ext cx="3458785" cy="869659"/>
          </a:xfrm>
          <a:custGeom>
            <a:avLst/>
            <a:gdLst/>
            <a:ahLst/>
            <a:cxnLst/>
            <a:rect l="l" t="t" r="r" b="b"/>
            <a:pathLst>
              <a:path w="3458785" h="869659">
                <a:moveTo>
                  <a:pt x="431692" y="0"/>
                </a:moveTo>
                <a:lnTo>
                  <a:pt x="3117779" y="0"/>
                </a:lnTo>
                <a:lnTo>
                  <a:pt x="3117779" y="356"/>
                </a:lnTo>
                <a:lnTo>
                  <a:pt x="3168713" y="356"/>
                </a:lnTo>
                <a:cubicBezTo>
                  <a:pt x="3185258" y="0"/>
                  <a:pt x="3202156" y="3911"/>
                  <a:pt x="3217645" y="13155"/>
                </a:cubicBezTo>
                <a:cubicBezTo>
                  <a:pt x="3232078" y="21332"/>
                  <a:pt x="3243695" y="33065"/>
                  <a:pt x="3251440" y="46932"/>
                </a:cubicBezTo>
                <a:lnTo>
                  <a:pt x="3445408" y="386120"/>
                </a:lnTo>
                <a:cubicBezTo>
                  <a:pt x="3453856" y="400342"/>
                  <a:pt x="3458785" y="417052"/>
                  <a:pt x="3458785" y="434830"/>
                </a:cubicBezTo>
                <a:cubicBezTo>
                  <a:pt x="3458785" y="452963"/>
                  <a:pt x="3453856" y="469673"/>
                  <a:pt x="3445056" y="483894"/>
                </a:cubicBezTo>
                <a:lnTo>
                  <a:pt x="3251440" y="823083"/>
                </a:lnTo>
                <a:cubicBezTo>
                  <a:pt x="3243343" y="836594"/>
                  <a:pt x="3232078" y="848327"/>
                  <a:pt x="3217645" y="856860"/>
                </a:cubicBezTo>
                <a:cubicBezTo>
                  <a:pt x="3202507" y="865748"/>
                  <a:pt x="3185962" y="869659"/>
                  <a:pt x="3169417" y="869303"/>
                </a:cubicBezTo>
                <a:lnTo>
                  <a:pt x="3117779" y="869303"/>
                </a:lnTo>
                <a:lnTo>
                  <a:pt x="3117779" y="869659"/>
                </a:lnTo>
                <a:lnTo>
                  <a:pt x="431692" y="869659"/>
                </a:lnTo>
                <a:lnTo>
                  <a:pt x="431692" y="869303"/>
                </a:lnTo>
                <a:lnTo>
                  <a:pt x="287256" y="869303"/>
                </a:lnTo>
                <a:cubicBezTo>
                  <a:pt x="271767" y="869303"/>
                  <a:pt x="255574" y="865393"/>
                  <a:pt x="241140" y="856860"/>
                </a:cubicBezTo>
                <a:cubicBezTo>
                  <a:pt x="226707" y="848327"/>
                  <a:pt x="215090" y="836594"/>
                  <a:pt x="207345" y="822728"/>
                </a:cubicBezTo>
                <a:lnTo>
                  <a:pt x="12673" y="482117"/>
                </a:lnTo>
                <a:cubicBezTo>
                  <a:pt x="4576" y="468251"/>
                  <a:pt x="0" y="452251"/>
                  <a:pt x="0" y="434830"/>
                </a:cubicBezTo>
                <a:cubicBezTo>
                  <a:pt x="0" y="417408"/>
                  <a:pt x="4576" y="401408"/>
                  <a:pt x="12673" y="387187"/>
                </a:cubicBezTo>
                <a:lnTo>
                  <a:pt x="206641" y="47999"/>
                </a:lnTo>
                <a:cubicBezTo>
                  <a:pt x="214738" y="34132"/>
                  <a:pt x="226355" y="21688"/>
                  <a:pt x="241140" y="13155"/>
                </a:cubicBezTo>
                <a:cubicBezTo>
                  <a:pt x="254869" y="4978"/>
                  <a:pt x="270007" y="711"/>
                  <a:pt x="285144" y="356"/>
                </a:cubicBezTo>
                <a:lnTo>
                  <a:pt x="431692" y="356"/>
                </a:lnTo>
                <a:close/>
              </a:path>
            </a:pathLst>
          </a:custGeom>
          <a:solidFill>
            <a:schemeClr val="accent1"/>
          </a:solidFill>
          <a:ln>
            <a:noFill/>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1488630" y="2286537"/>
            <a:ext cx="672074" cy="672075"/>
            <a:chOff x="2769119" y="1848492"/>
            <a:chExt cx="504056" cy="504056"/>
          </a:xfrm>
          <a:solidFill>
            <a:schemeClr val="accent2"/>
          </a:solidFill>
        </p:grpSpPr>
        <p:sp>
          <p:nvSpPr>
            <p:cNvPr id="32" name="椭圆 31"/>
            <p:cNvSpPr/>
            <p:nvPr/>
          </p:nvSpPr>
          <p:spPr>
            <a:xfrm>
              <a:off x="2769119" y="1848492"/>
              <a:ext cx="504056" cy="504056"/>
            </a:xfrm>
            <a:prstGeom prst="ellipse">
              <a:avLst/>
            </a:prstGeom>
            <a:grpFill/>
            <a:ln w="12700">
              <a:solidFill>
                <a:schemeClr val="bg1"/>
              </a:solidFill>
              <a:prstDash val="solid"/>
              <a:miter/>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sp>
          <p:nvSpPr>
            <p:cNvPr id="36" name="TextBox 66"/>
            <p:cNvSpPr txBox="1"/>
            <p:nvPr/>
          </p:nvSpPr>
          <p:spPr>
            <a:xfrm>
              <a:off x="2808589" y="1931243"/>
              <a:ext cx="390973" cy="315423"/>
            </a:xfrm>
            <a:prstGeom prst="rect">
              <a:avLst/>
            </a:prstGeom>
            <a:grpFill/>
          </p:spPr>
          <p:txBody>
            <a:bodyPr wrap="none">
              <a:spAutoFit/>
            </a:bodyPr>
            <a:lstStyle/>
            <a:p>
              <a:r>
                <a:rPr lang="en-US" sz="2135" b="1">
                  <a:solidFill>
                    <a:schemeClr val="bg1"/>
                  </a:solidFill>
                  <a:latin typeface="微软雅黑" panose="020B0503020204020204" pitchFamily="34" charset="-122"/>
                  <a:ea typeface="微软雅黑" panose="020B0503020204020204" pitchFamily="34" charset="-122"/>
                </a:rPr>
                <a:t>01</a:t>
              </a:r>
              <a:endParaRPr lang="zh-CN" sz="2135" b="1">
                <a:solidFill>
                  <a:schemeClr val="bg1"/>
                </a:solidFill>
                <a:latin typeface="微软雅黑" panose="020B0503020204020204" pitchFamily="34" charset="-122"/>
                <a:ea typeface="微软雅黑" panose="020B0503020204020204" pitchFamily="34" charset="-122"/>
              </a:endParaRPr>
            </a:p>
          </p:txBody>
        </p:sp>
      </p:grpSp>
      <p:sp>
        <p:nvSpPr>
          <p:cNvPr id="37" name="矩形 3"/>
          <p:cNvSpPr/>
          <p:nvPr/>
        </p:nvSpPr>
        <p:spPr>
          <a:xfrm>
            <a:off x="1793696" y="5355682"/>
            <a:ext cx="3458785" cy="869659"/>
          </a:xfrm>
          <a:custGeom>
            <a:avLst/>
            <a:gdLst/>
            <a:ahLst/>
            <a:cxnLst/>
            <a:rect l="l" t="t" r="r" b="b"/>
            <a:pathLst>
              <a:path w="3458785" h="869659">
                <a:moveTo>
                  <a:pt x="431692" y="0"/>
                </a:moveTo>
                <a:lnTo>
                  <a:pt x="3117779" y="0"/>
                </a:lnTo>
                <a:lnTo>
                  <a:pt x="3117779" y="356"/>
                </a:lnTo>
                <a:lnTo>
                  <a:pt x="3168713" y="356"/>
                </a:lnTo>
                <a:cubicBezTo>
                  <a:pt x="3185258" y="0"/>
                  <a:pt x="3202156" y="3911"/>
                  <a:pt x="3217645" y="13155"/>
                </a:cubicBezTo>
                <a:cubicBezTo>
                  <a:pt x="3232078" y="21332"/>
                  <a:pt x="3243695" y="33065"/>
                  <a:pt x="3251440" y="46932"/>
                </a:cubicBezTo>
                <a:lnTo>
                  <a:pt x="3445408" y="386120"/>
                </a:lnTo>
                <a:cubicBezTo>
                  <a:pt x="3453856" y="400342"/>
                  <a:pt x="3458785" y="417052"/>
                  <a:pt x="3458785" y="434830"/>
                </a:cubicBezTo>
                <a:cubicBezTo>
                  <a:pt x="3458785" y="452963"/>
                  <a:pt x="3453856" y="469673"/>
                  <a:pt x="3445056" y="483894"/>
                </a:cubicBezTo>
                <a:lnTo>
                  <a:pt x="3251440" y="823083"/>
                </a:lnTo>
                <a:cubicBezTo>
                  <a:pt x="3243343" y="836594"/>
                  <a:pt x="3232078" y="848327"/>
                  <a:pt x="3217645" y="856860"/>
                </a:cubicBezTo>
                <a:cubicBezTo>
                  <a:pt x="3202507" y="865748"/>
                  <a:pt x="3185962" y="869659"/>
                  <a:pt x="3169417" y="869303"/>
                </a:cubicBezTo>
                <a:lnTo>
                  <a:pt x="3117779" y="869303"/>
                </a:lnTo>
                <a:lnTo>
                  <a:pt x="3117779" y="869659"/>
                </a:lnTo>
                <a:lnTo>
                  <a:pt x="431692" y="869659"/>
                </a:lnTo>
                <a:lnTo>
                  <a:pt x="431692" y="869303"/>
                </a:lnTo>
                <a:lnTo>
                  <a:pt x="287256" y="869303"/>
                </a:lnTo>
                <a:cubicBezTo>
                  <a:pt x="271767" y="869303"/>
                  <a:pt x="255574" y="865393"/>
                  <a:pt x="241140" y="856860"/>
                </a:cubicBezTo>
                <a:cubicBezTo>
                  <a:pt x="226707" y="848327"/>
                  <a:pt x="215090" y="836594"/>
                  <a:pt x="207345" y="822728"/>
                </a:cubicBezTo>
                <a:lnTo>
                  <a:pt x="12673" y="482117"/>
                </a:lnTo>
                <a:cubicBezTo>
                  <a:pt x="4576" y="468251"/>
                  <a:pt x="0" y="452251"/>
                  <a:pt x="0" y="434830"/>
                </a:cubicBezTo>
                <a:cubicBezTo>
                  <a:pt x="0" y="417408"/>
                  <a:pt x="4576" y="401408"/>
                  <a:pt x="12673" y="387187"/>
                </a:cubicBezTo>
                <a:lnTo>
                  <a:pt x="206641" y="47999"/>
                </a:lnTo>
                <a:cubicBezTo>
                  <a:pt x="214738" y="34132"/>
                  <a:pt x="226355" y="21688"/>
                  <a:pt x="241140" y="13155"/>
                </a:cubicBezTo>
                <a:cubicBezTo>
                  <a:pt x="254869" y="4978"/>
                  <a:pt x="270007" y="711"/>
                  <a:pt x="285144" y="356"/>
                </a:cubicBezTo>
                <a:lnTo>
                  <a:pt x="431692" y="356"/>
                </a:lnTo>
                <a:close/>
              </a:path>
            </a:pathLst>
          </a:custGeom>
          <a:solidFill>
            <a:schemeClr val="accent1"/>
          </a:solidFill>
          <a:ln>
            <a:noFill/>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1480080" y="3812418"/>
            <a:ext cx="672074" cy="672075"/>
            <a:chOff x="2471142" y="2586760"/>
            <a:chExt cx="504056" cy="504056"/>
          </a:xfrm>
          <a:solidFill>
            <a:schemeClr val="accent2"/>
          </a:solidFill>
        </p:grpSpPr>
        <p:sp>
          <p:nvSpPr>
            <p:cNvPr id="39" name="椭圆 38"/>
            <p:cNvSpPr/>
            <p:nvPr/>
          </p:nvSpPr>
          <p:spPr>
            <a:xfrm>
              <a:off x="2471142" y="2586760"/>
              <a:ext cx="504056" cy="504056"/>
            </a:xfrm>
            <a:prstGeom prst="ellipse">
              <a:avLst/>
            </a:prstGeom>
            <a:grpFill/>
            <a:ln w="12700">
              <a:solidFill>
                <a:schemeClr val="bg1"/>
              </a:solidFill>
              <a:prstDash val="solid"/>
              <a:miter/>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sp>
          <p:nvSpPr>
            <p:cNvPr id="40" name="TextBox 69"/>
            <p:cNvSpPr txBox="1"/>
            <p:nvPr/>
          </p:nvSpPr>
          <p:spPr>
            <a:xfrm>
              <a:off x="2510612" y="2669511"/>
              <a:ext cx="390973" cy="315423"/>
            </a:xfrm>
            <a:prstGeom prst="rect">
              <a:avLst/>
            </a:prstGeom>
            <a:grpFill/>
          </p:spPr>
          <p:txBody>
            <a:bodyPr wrap="none">
              <a:spAutoFit/>
            </a:bodyPr>
            <a:lstStyle/>
            <a:p>
              <a:r>
                <a:rPr lang="en-US" sz="2135" b="1">
                  <a:solidFill>
                    <a:schemeClr val="bg1"/>
                  </a:solidFill>
                  <a:latin typeface="微软雅黑" panose="020B0503020204020204" pitchFamily="34" charset="-122"/>
                  <a:ea typeface="微软雅黑" panose="020B0503020204020204" pitchFamily="34" charset="-122"/>
                </a:rPr>
                <a:t>02</a:t>
              </a:r>
              <a:endParaRPr lang="zh-CN" sz="2135" b="1">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520528" y="5454474"/>
            <a:ext cx="672074" cy="672075"/>
            <a:chOff x="2769119" y="3325028"/>
            <a:chExt cx="504056" cy="504056"/>
          </a:xfrm>
          <a:solidFill>
            <a:schemeClr val="accent2"/>
          </a:solidFill>
        </p:grpSpPr>
        <p:sp>
          <p:nvSpPr>
            <p:cNvPr id="42" name="椭圆 41"/>
            <p:cNvSpPr/>
            <p:nvPr/>
          </p:nvSpPr>
          <p:spPr>
            <a:xfrm>
              <a:off x="2769119" y="3325028"/>
              <a:ext cx="504056" cy="504056"/>
            </a:xfrm>
            <a:prstGeom prst="ellipse">
              <a:avLst/>
            </a:prstGeom>
            <a:grpFill/>
            <a:ln w="12700">
              <a:solidFill>
                <a:schemeClr val="bg1"/>
              </a:solidFill>
              <a:prstDash val="solid"/>
              <a:miter/>
            </a:ln>
          </p:spPr>
          <p:txBody>
            <a:bodyPr anchor="ctr"/>
            <a:lstStyle/>
            <a:p>
              <a:pPr algn="ctr"/>
              <a:endParaRPr lang="zh-CN" sz="3200">
                <a:solidFill>
                  <a:schemeClr val="lt1"/>
                </a:solidFill>
                <a:latin typeface="微软雅黑" panose="020B0503020204020204" pitchFamily="34" charset="-122"/>
                <a:ea typeface="微软雅黑" panose="020B0503020204020204" pitchFamily="34" charset="-122"/>
              </a:endParaRPr>
            </a:p>
          </p:txBody>
        </p:sp>
        <p:sp>
          <p:nvSpPr>
            <p:cNvPr id="43" name="TextBox 72"/>
            <p:cNvSpPr txBox="1"/>
            <p:nvPr/>
          </p:nvSpPr>
          <p:spPr>
            <a:xfrm>
              <a:off x="2808589" y="3407779"/>
              <a:ext cx="390973" cy="315423"/>
            </a:xfrm>
            <a:prstGeom prst="rect">
              <a:avLst/>
            </a:prstGeom>
            <a:grpFill/>
          </p:spPr>
          <p:txBody>
            <a:bodyPr wrap="none">
              <a:spAutoFit/>
            </a:bodyPr>
            <a:lstStyle/>
            <a:p>
              <a:r>
                <a:rPr lang="en-US" sz="2135" b="1">
                  <a:solidFill>
                    <a:schemeClr val="bg1"/>
                  </a:solidFill>
                  <a:latin typeface="微软雅黑" panose="020B0503020204020204" pitchFamily="34" charset="-122"/>
                  <a:ea typeface="微软雅黑" panose="020B0503020204020204" pitchFamily="34" charset="-122"/>
                </a:rPr>
                <a:t>03</a:t>
              </a:r>
              <a:endParaRPr lang="zh-CN" sz="2135" b="1">
                <a:solidFill>
                  <a:schemeClr val="bg1"/>
                </a:solidFill>
                <a:latin typeface="微软雅黑" panose="020B0503020204020204" pitchFamily="34" charset="-122"/>
                <a:ea typeface="微软雅黑" panose="020B0503020204020204" pitchFamily="34" charset="-122"/>
              </a:endParaRPr>
            </a:p>
          </p:txBody>
        </p:sp>
      </p:grpSp>
      <p:sp>
        <p:nvSpPr>
          <p:cNvPr id="44" name="TextBox 82"/>
          <p:cNvSpPr txBox="1"/>
          <p:nvPr/>
        </p:nvSpPr>
        <p:spPr>
          <a:xfrm>
            <a:off x="2439925" y="2396871"/>
            <a:ext cx="2201476" cy="451662"/>
          </a:xfrm>
          <a:prstGeom prst="rect">
            <a:avLst/>
          </a:prstGeom>
          <a:noFill/>
        </p:spPr>
        <p:txBody>
          <a:bodyPr wrap="square" lIns="0" tIns="0" rIns="0" bIns="0">
            <a:spAutoFit/>
          </a:bodyPr>
          <a:lstStyle>
            <a:lvl1pPr lvl="0" algn="ctr">
              <a:defRPr sz="2000" b="1">
                <a:solidFill>
                  <a:schemeClr val="tx2"/>
                </a:solidFill>
                <a:latin typeface="微软雅黑"/>
                <a:ea typeface="微软雅黑"/>
              </a:defRPr>
            </a:lvl1pPr>
          </a:lstStyle>
          <a:p>
            <a:r>
              <a:rPr lang="zh-CN" sz="2935">
                <a:solidFill>
                  <a:srgbClr val="FFFFFF"/>
                </a:solidFill>
                <a:latin typeface="微软雅黑" panose="020B0503020204020204" pitchFamily="34" charset="-122"/>
                <a:ea typeface="微软雅黑" panose="020B0503020204020204" pitchFamily="34" charset="-122"/>
              </a:rPr>
              <a:t>评估指标</a:t>
            </a:r>
          </a:p>
        </p:txBody>
      </p:sp>
      <p:sp>
        <p:nvSpPr>
          <p:cNvPr id="45" name="TextBox 83"/>
          <p:cNvSpPr txBox="1"/>
          <p:nvPr/>
        </p:nvSpPr>
        <p:spPr>
          <a:xfrm>
            <a:off x="2439925" y="3922752"/>
            <a:ext cx="2298067" cy="451662"/>
          </a:xfrm>
          <a:prstGeom prst="rect">
            <a:avLst/>
          </a:prstGeom>
          <a:noFill/>
        </p:spPr>
        <p:txBody>
          <a:bodyPr wrap="square" lIns="0" tIns="0" rIns="0" bIns="0">
            <a:spAutoFit/>
          </a:bodyPr>
          <a:lstStyle>
            <a:lvl1pPr lvl="0" algn="ctr">
              <a:defRPr sz="2000" b="1">
                <a:solidFill>
                  <a:schemeClr val="tx2"/>
                </a:solidFill>
                <a:latin typeface="微软雅黑"/>
                <a:ea typeface="微软雅黑"/>
              </a:defRPr>
            </a:lvl1pPr>
          </a:lstStyle>
          <a:p>
            <a:pPr algn="ctr"/>
            <a:r>
              <a:rPr lang="zh-CN" sz="2935" dirty="0">
                <a:solidFill>
                  <a:srgbClr val="FFFFFF"/>
                </a:solidFill>
                <a:latin typeface="微软雅黑" panose="020B0503020204020204" pitchFamily="34" charset="-122"/>
                <a:ea typeface="微软雅黑" panose="020B0503020204020204" pitchFamily="34" charset="-122"/>
              </a:rPr>
              <a:t>不确定性</a:t>
            </a:r>
          </a:p>
        </p:txBody>
      </p:sp>
      <p:sp>
        <p:nvSpPr>
          <p:cNvPr id="46" name="TextBox 84"/>
          <p:cNvSpPr txBox="1"/>
          <p:nvPr/>
        </p:nvSpPr>
        <p:spPr>
          <a:xfrm>
            <a:off x="2439925" y="5564808"/>
            <a:ext cx="2298067" cy="451662"/>
          </a:xfrm>
          <a:prstGeom prst="rect">
            <a:avLst/>
          </a:prstGeom>
          <a:noFill/>
        </p:spPr>
        <p:txBody>
          <a:bodyPr wrap="square" lIns="0" tIns="0" rIns="0" bIns="0">
            <a:spAutoFit/>
          </a:bodyPr>
          <a:lstStyle>
            <a:lvl1pPr lvl="0" algn="ctr">
              <a:defRPr sz="2000" b="1">
                <a:solidFill>
                  <a:schemeClr val="tx2"/>
                </a:solidFill>
                <a:latin typeface="微软雅黑"/>
                <a:ea typeface="微软雅黑"/>
              </a:defRPr>
            </a:lvl1pPr>
          </a:lstStyle>
          <a:p>
            <a:r>
              <a:rPr lang="zh-CN" sz="2935">
                <a:solidFill>
                  <a:srgbClr val="FFFFFF"/>
                </a:solidFill>
                <a:latin typeface="微软雅黑" panose="020B0503020204020204" pitchFamily="34" charset="-122"/>
                <a:ea typeface="微软雅黑" panose="020B0503020204020204" pitchFamily="34" charset="-122"/>
              </a:rPr>
              <a:t>应用领域扩展</a:t>
            </a: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47" name="TextBox 7"/>
          <p:cNvSpPr txBox="1"/>
          <p:nvPr/>
        </p:nvSpPr>
        <p:spPr>
          <a:xfrm>
            <a:off x="5028791" y="215904"/>
            <a:ext cx="1463895"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595959"/>
                </a:solidFill>
                <a:latin typeface="微软雅黑" panose="020B0503020204020204" pitchFamily="34" charset="-122"/>
                <a:ea typeface="微软雅黑" panose="020B0503020204020204" pitchFamily="34" charset="-122"/>
              </a:rPr>
              <a:t>解决方案与联系</a:t>
            </a:r>
          </a:p>
        </p:txBody>
      </p:sp>
      <p:sp>
        <p:nvSpPr>
          <p:cNvPr id="48" name="TextBox 11">
            <a:extLst>
              <a:ext uri="{FF2B5EF4-FFF2-40B4-BE49-F238E27FC236}">
                <a16:creationId xmlns:a16="http://schemas.microsoft.com/office/drawing/2014/main" id="{6A0A3756-2498-42DE-8597-DF23AAC94928}"/>
              </a:ext>
            </a:extLst>
          </p:cNvPr>
          <p:cNvSpPr txBox="1"/>
          <p:nvPr/>
        </p:nvSpPr>
        <p:spPr>
          <a:xfrm>
            <a:off x="10182151" y="215903"/>
            <a:ext cx="1344000" cy="343159"/>
          </a:xfrm>
          <a:prstGeom prst="rect">
            <a:avLst/>
          </a:prstGeom>
          <a:noFill/>
        </p:spPr>
        <p:txBody>
          <a:bodyPr wrap="square" lIns="0" tIns="48000" rIns="0" bIns="48000">
            <a:spAutoFit/>
          </a:bodyPr>
          <a:lstStyle/>
          <a:p>
            <a:pPr algn="ctr"/>
            <a:r>
              <a:rPr lang="zh-CN" sz="1600" b="1" dirty="0">
                <a:solidFill>
                  <a:srgbClr val="808080"/>
                </a:solidFill>
                <a:latin typeface="微软雅黑" panose="020B0503020204020204" pitchFamily="34" charset="-122"/>
                <a:ea typeface="微软雅黑" panose="020B0503020204020204" pitchFamily="34" charset="-122"/>
              </a:rPr>
              <a:t>参考文献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53" presetClass="entr" presetSubtype="528"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fltVal val="0.5"/>
                                          </p:val>
                                        </p:tav>
                                        <p:tav tm="100000">
                                          <p:val>
                                            <p:strVal val="#ppt_x"/>
                                          </p:val>
                                        </p:tav>
                                      </p:tavLst>
                                    </p:anim>
                                    <p:anim calcmode="lin" valueType="num">
                                      <p:cBhvr>
                                        <p:cTn id="23" dur="500" fill="hold"/>
                                        <p:tgtEl>
                                          <p:spTgt spid="31"/>
                                        </p:tgtEl>
                                        <p:attrNameLst>
                                          <p:attrName>ppt_y</p:attrName>
                                        </p:attrNameLst>
                                      </p:cBhvr>
                                      <p:tavLst>
                                        <p:tav tm="0">
                                          <p:val>
                                            <p:fltVal val="0.5"/>
                                          </p:val>
                                        </p:tav>
                                        <p:tav tm="100000">
                                          <p:val>
                                            <p:strVal val="#ppt_y"/>
                                          </p:val>
                                        </p:tav>
                                      </p:tavLst>
                                    </p:anim>
                                  </p:childTnLst>
                                </p:cTn>
                              </p:par>
                              <p:par>
                                <p:cTn id="24" presetID="53" presetClass="entr" presetSubtype="528" fill="hold" nodeType="withEffect">
                                  <p:stCondLst>
                                    <p:cond delay="20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anim calcmode="lin" valueType="num">
                                      <p:cBhvr>
                                        <p:cTn id="29" dur="500" fill="hold"/>
                                        <p:tgtEl>
                                          <p:spTgt spid="38"/>
                                        </p:tgtEl>
                                        <p:attrNameLst>
                                          <p:attrName>ppt_x</p:attrName>
                                        </p:attrNameLst>
                                      </p:cBhvr>
                                      <p:tavLst>
                                        <p:tav tm="0">
                                          <p:val>
                                            <p:fltVal val="0.5"/>
                                          </p:val>
                                        </p:tav>
                                        <p:tav tm="100000">
                                          <p:val>
                                            <p:strVal val="#ppt_x"/>
                                          </p:val>
                                        </p:tav>
                                      </p:tavLst>
                                    </p:anim>
                                    <p:anim calcmode="lin" valueType="num">
                                      <p:cBhvr>
                                        <p:cTn id="30" dur="500" fill="hold"/>
                                        <p:tgtEl>
                                          <p:spTgt spid="38"/>
                                        </p:tgtEl>
                                        <p:attrNameLst>
                                          <p:attrName>ppt_y</p:attrName>
                                        </p:attrNameLst>
                                      </p:cBhvr>
                                      <p:tavLst>
                                        <p:tav tm="0">
                                          <p:val>
                                            <p:fltVal val="0.5"/>
                                          </p:val>
                                        </p:tav>
                                        <p:tav tm="100000">
                                          <p:val>
                                            <p:strVal val="#ppt_y"/>
                                          </p:val>
                                        </p:tav>
                                      </p:tavLst>
                                    </p:anim>
                                  </p:childTnLst>
                                </p:cTn>
                              </p:par>
                              <p:par>
                                <p:cTn id="31" presetID="53" presetClass="entr" presetSubtype="528" fill="hold" nodeType="withEffect">
                                  <p:stCondLst>
                                    <p:cond delay="400"/>
                                  </p:stCondLst>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ppt_w</p:attrName>
                                        </p:attrNameLst>
                                      </p:cBhvr>
                                      <p:tavLst>
                                        <p:tav tm="0">
                                          <p:val>
                                            <p:fltVal val="0"/>
                                          </p:val>
                                        </p:tav>
                                        <p:tav tm="100000">
                                          <p:val>
                                            <p:strVal val="#ppt_w"/>
                                          </p:val>
                                        </p:tav>
                                      </p:tavLst>
                                    </p:anim>
                                    <p:anim calcmode="lin" valueType="num">
                                      <p:cBhvr>
                                        <p:cTn id="34" dur="500" fill="hold"/>
                                        <p:tgtEl>
                                          <p:spTgt spid="41"/>
                                        </p:tgtEl>
                                        <p:attrNameLst>
                                          <p:attrName>ppt_h</p:attrName>
                                        </p:attrNameLst>
                                      </p:cBhvr>
                                      <p:tavLst>
                                        <p:tav tm="0">
                                          <p:val>
                                            <p:fltVal val="0"/>
                                          </p:val>
                                        </p:tav>
                                        <p:tav tm="100000">
                                          <p:val>
                                            <p:strVal val="#ppt_h"/>
                                          </p:val>
                                        </p:tav>
                                      </p:tavLst>
                                    </p:anim>
                                    <p:animEffect transition="in" filter="fade">
                                      <p:cBhvr>
                                        <p:cTn id="35" dur="500"/>
                                        <p:tgtEl>
                                          <p:spTgt spid="41"/>
                                        </p:tgtEl>
                                      </p:cBhvr>
                                    </p:animEffect>
                                    <p:anim calcmode="lin" valueType="num">
                                      <p:cBhvr>
                                        <p:cTn id="36" dur="500" fill="hold"/>
                                        <p:tgtEl>
                                          <p:spTgt spid="41"/>
                                        </p:tgtEl>
                                        <p:attrNameLst>
                                          <p:attrName>ppt_x</p:attrName>
                                        </p:attrNameLst>
                                      </p:cBhvr>
                                      <p:tavLst>
                                        <p:tav tm="0">
                                          <p:val>
                                            <p:fltVal val="0.5"/>
                                          </p:val>
                                        </p:tav>
                                        <p:tav tm="100000">
                                          <p:val>
                                            <p:strVal val="#ppt_x"/>
                                          </p:val>
                                        </p:tav>
                                      </p:tavLst>
                                    </p:anim>
                                    <p:anim calcmode="lin" valueType="num">
                                      <p:cBhvr>
                                        <p:cTn id="37" dur="500" fill="hold"/>
                                        <p:tgtEl>
                                          <p:spTgt spid="41"/>
                                        </p:tgtEl>
                                        <p:attrNameLst>
                                          <p:attrName>ppt_y</p:attrName>
                                        </p:attrNameLst>
                                      </p:cBhvr>
                                      <p:tavLst>
                                        <p:tav tm="0">
                                          <p:val>
                                            <p:fltVal val="0.5"/>
                                          </p:val>
                                        </p:tav>
                                        <p:tav tm="100000">
                                          <p:val>
                                            <p:strVal val="#ppt_y"/>
                                          </p:val>
                                        </p:tav>
                                      </p:tavLst>
                                    </p:anim>
                                  </p:childTnLst>
                                </p:cTn>
                              </p:par>
                            </p:childTnLst>
                          </p:cTn>
                        </p:par>
                        <p:par>
                          <p:cTn id="38" fill="hold">
                            <p:stCondLst>
                              <p:cond delay="10600"/>
                            </p:stCondLst>
                            <p:childTnLst>
                              <p:par>
                                <p:cTn id="39" presetID="55"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800" fill="hold"/>
                                        <p:tgtEl>
                                          <p:spTgt spid="25"/>
                                        </p:tgtEl>
                                        <p:attrNameLst>
                                          <p:attrName>ppt_w</p:attrName>
                                        </p:attrNameLst>
                                      </p:cBhvr>
                                      <p:tavLst>
                                        <p:tav tm="0">
                                          <p:val>
                                            <p:strVal val="#ppt_w*0.70"/>
                                          </p:val>
                                        </p:tav>
                                        <p:tav tm="100000">
                                          <p:val>
                                            <p:strVal val="#ppt_w"/>
                                          </p:val>
                                        </p:tav>
                                      </p:tavLst>
                                    </p:anim>
                                    <p:anim calcmode="lin" valueType="num">
                                      <p:cBhvr>
                                        <p:cTn id="42" dur="800" fill="hold"/>
                                        <p:tgtEl>
                                          <p:spTgt spid="25"/>
                                        </p:tgtEl>
                                        <p:attrNameLst>
                                          <p:attrName>ppt_h</p:attrName>
                                        </p:attrNameLst>
                                      </p:cBhvr>
                                      <p:tavLst>
                                        <p:tav tm="0">
                                          <p:val>
                                            <p:strVal val="#ppt_h"/>
                                          </p:val>
                                        </p:tav>
                                        <p:tav tm="100000">
                                          <p:val>
                                            <p:strVal val="#ppt_h"/>
                                          </p:val>
                                        </p:tav>
                                      </p:tavLst>
                                    </p:anim>
                                    <p:animEffect transition="in" filter="fade">
                                      <p:cBhvr>
                                        <p:cTn id="43" dur="800"/>
                                        <p:tgtEl>
                                          <p:spTgt spid="25"/>
                                        </p:tgtEl>
                                      </p:cBhvr>
                                    </p:animEffect>
                                  </p:childTnLst>
                                </p:cTn>
                              </p:par>
                              <p:par>
                                <p:cTn id="44" presetID="55"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800" fill="hold"/>
                                        <p:tgtEl>
                                          <p:spTgt spid="18"/>
                                        </p:tgtEl>
                                        <p:attrNameLst>
                                          <p:attrName>ppt_w</p:attrName>
                                        </p:attrNameLst>
                                      </p:cBhvr>
                                      <p:tavLst>
                                        <p:tav tm="0">
                                          <p:val>
                                            <p:strVal val="#ppt_w*0.70"/>
                                          </p:val>
                                        </p:tav>
                                        <p:tav tm="100000">
                                          <p:val>
                                            <p:strVal val="#ppt_w"/>
                                          </p:val>
                                        </p:tav>
                                      </p:tavLst>
                                    </p:anim>
                                    <p:anim calcmode="lin" valueType="num">
                                      <p:cBhvr>
                                        <p:cTn id="47" dur="800" fill="hold"/>
                                        <p:tgtEl>
                                          <p:spTgt spid="18"/>
                                        </p:tgtEl>
                                        <p:attrNameLst>
                                          <p:attrName>ppt_h</p:attrName>
                                        </p:attrNameLst>
                                      </p:cBhvr>
                                      <p:tavLst>
                                        <p:tav tm="0">
                                          <p:val>
                                            <p:strVal val="#ppt_h"/>
                                          </p:val>
                                        </p:tav>
                                        <p:tav tm="100000">
                                          <p:val>
                                            <p:strVal val="#ppt_h"/>
                                          </p:val>
                                        </p:tav>
                                      </p:tavLst>
                                    </p:anim>
                                    <p:animEffect transition="in" filter="fade">
                                      <p:cBhvr>
                                        <p:cTn id="48" dur="800"/>
                                        <p:tgtEl>
                                          <p:spTgt spid="18"/>
                                        </p:tgtEl>
                                      </p:cBhvr>
                                    </p:animEffect>
                                  </p:childTnLst>
                                </p:cTn>
                              </p:par>
                              <p:par>
                                <p:cTn id="49" presetID="55"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800" fill="hold"/>
                                        <p:tgtEl>
                                          <p:spTgt spid="37"/>
                                        </p:tgtEl>
                                        <p:attrNameLst>
                                          <p:attrName>ppt_w</p:attrName>
                                        </p:attrNameLst>
                                      </p:cBhvr>
                                      <p:tavLst>
                                        <p:tav tm="0">
                                          <p:val>
                                            <p:strVal val="#ppt_w*0.70"/>
                                          </p:val>
                                        </p:tav>
                                        <p:tav tm="100000">
                                          <p:val>
                                            <p:strVal val="#ppt_w"/>
                                          </p:val>
                                        </p:tav>
                                      </p:tavLst>
                                    </p:anim>
                                    <p:anim calcmode="lin" valueType="num">
                                      <p:cBhvr>
                                        <p:cTn id="52" dur="800" fill="hold"/>
                                        <p:tgtEl>
                                          <p:spTgt spid="37"/>
                                        </p:tgtEl>
                                        <p:attrNameLst>
                                          <p:attrName>ppt_h</p:attrName>
                                        </p:attrNameLst>
                                      </p:cBhvr>
                                      <p:tavLst>
                                        <p:tav tm="0">
                                          <p:val>
                                            <p:strVal val="#ppt_h"/>
                                          </p:val>
                                        </p:tav>
                                        <p:tav tm="100000">
                                          <p:val>
                                            <p:strVal val="#ppt_h"/>
                                          </p:val>
                                        </p:tav>
                                      </p:tavLst>
                                    </p:anim>
                                    <p:animEffect transition="in" filter="fade">
                                      <p:cBhvr>
                                        <p:cTn id="53" dur="800"/>
                                        <p:tgtEl>
                                          <p:spTgt spid="37"/>
                                        </p:tgtEl>
                                      </p:cBhvr>
                                    </p:animEffect>
                                  </p:childTnLst>
                                </p:cTn>
                              </p:par>
                            </p:childTnLst>
                          </p:cTn>
                        </p:par>
                        <p:par>
                          <p:cTn id="54" fill="hold">
                            <p:stCondLst>
                              <p:cond delay="17800"/>
                            </p:stCondLst>
                            <p:childTnLst>
                              <p:par>
                                <p:cTn id="55" presetID="53" presetClass="entr" presetSubtype="16"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500" fill="hold"/>
                                        <p:tgtEl>
                                          <p:spTgt spid="44"/>
                                        </p:tgtEl>
                                        <p:attrNameLst>
                                          <p:attrName>ppt_w</p:attrName>
                                        </p:attrNameLst>
                                      </p:cBhvr>
                                      <p:tavLst>
                                        <p:tav tm="0">
                                          <p:val>
                                            <p:fltVal val="0"/>
                                          </p:val>
                                        </p:tav>
                                        <p:tav tm="100000">
                                          <p:val>
                                            <p:strVal val="#ppt_w"/>
                                          </p:val>
                                        </p:tav>
                                      </p:tavLst>
                                    </p:anim>
                                    <p:anim calcmode="lin" valueType="num">
                                      <p:cBhvr>
                                        <p:cTn id="58" dur="500" fill="hold"/>
                                        <p:tgtEl>
                                          <p:spTgt spid="44"/>
                                        </p:tgtEl>
                                        <p:attrNameLst>
                                          <p:attrName>ppt_h</p:attrName>
                                        </p:attrNameLst>
                                      </p:cBhvr>
                                      <p:tavLst>
                                        <p:tav tm="0">
                                          <p:val>
                                            <p:fltVal val="0"/>
                                          </p:val>
                                        </p:tav>
                                        <p:tav tm="100000">
                                          <p:val>
                                            <p:strVal val="#ppt_h"/>
                                          </p:val>
                                        </p:tav>
                                      </p:tavLst>
                                    </p:anim>
                                    <p:animEffect transition="in" filter="fade">
                                      <p:cBhvr>
                                        <p:cTn id="59" dur="500"/>
                                        <p:tgtEl>
                                          <p:spTgt spid="44"/>
                                        </p:tgtEl>
                                      </p:cBhvr>
                                    </p:animEffect>
                                  </p:childTnLst>
                                </p:cTn>
                              </p:par>
                            </p:childTnLst>
                          </p:cTn>
                        </p:par>
                        <p:par>
                          <p:cTn id="60" fill="hold">
                            <p:stCondLst>
                              <p:cond delay="19300"/>
                            </p:stCondLst>
                            <p:childTnLst>
                              <p:par>
                                <p:cTn id="61" presetID="53" presetClass="entr" presetSubtype="16"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Effect transition="in" filter="fade">
                                      <p:cBhvr>
                                        <p:cTn id="65" dur="500"/>
                                        <p:tgtEl>
                                          <p:spTgt spid="45"/>
                                        </p:tgtEl>
                                      </p:cBhvr>
                                    </p:animEffect>
                                  </p:childTnLst>
                                </p:cTn>
                              </p:par>
                            </p:childTnLst>
                          </p:cTn>
                        </p:par>
                        <p:par>
                          <p:cTn id="66" fill="hold">
                            <p:stCondLst>
                              <p:cond delay="20800"/>
                            </p:stCondLst>
                            <p:childTnLst>
                              <p:par>
                                <p:cTn id="67" presetID="53" presetClass="entr" presetSubtype="16" fill="hold" nodeType="after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p:cTn id="69" dur="500" fill="hold"/>
                                        <p:tgtEl>
                                          <p:spTgt spid="46"/>
                                        </p:tgtEl>
                                        <p:attrNameLst>
                                          <p:attrName>ppt_w</p:attrName>
                                        </p:attrNameLst>
                                      </p:cBhvr>
                                      <p:tavLst>
                                        <p:tav tm="0">
                                          <p:val>
                                            <p:fltVal val="0"/>
                                          </p:val>
                                        </p:tav>
                                        <p:tav tm="100000">
                                          <p:val>
                                            <p:strVal val="#ppt_w"/>
                                          </p:val>
                                        </p:tav>
                                      </p:tavLst>
                                    </p:anim>
                                    <p:anim calcmode="lin" valueType="num">
                                      <p:cBhvr>
                                        <p:cTn id="70" dur="500" fill="hold"/>
                                        <p:tgtEl>
                                          <p:spTgt spid="46"/>
                                        </p:tgtEl>
                                        <p:attrNameLst>
                                          <p:attrName>ppt_h</p:attrName>
                                        </p:attrNameLst>
                                      </p:cBhvr>
                                      <p:tavLst>
                                        <p:tav tm="0">
                                          <p:val>
                                            <p:fltVal val="0"/>
                                          </p:val>
                                        </p:tav>
                                        <p:tav tm="100000">
                                          <p:val>
                                            <p:strVal val="#ppt_h"/>
                                          </p:val>
                                        </p:tav>
                                      </p:tavLst>
                                    </p:anim>
                                    <p:animEffect transition="in" filter="fade">
                                      <p:cBhvr>
                                        <p:cTn id="71" dur="500"/>
                                        <p:tgtEl>
                                          <p:spTgt spid="46"/>
                                        </p:tgtEl>
                                      </p:cBhvr>
                                    </p:animEffect>
                                  </p:childTnLst>
                                </p:cTn>
                              </p:par>
                            </p:childTnLst>
                          </p:cTn>
                        </p:par>
                        <p:par>
                          <p:cTn id="72" fill="hold">
                            <p:stCondLst>
                              <p:cond delay="22300"/>
                            </p:stCondLst>
                            <p:childTnLst>
                              <p:par>
                                <p:cTn id="73" presetID="10"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22800"/>
                            </p:stCondLst>
                            <p:childTnLst>
                              <p:par>
                                <p:cTn id="77" presetID="10"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par>
                          <p:cTn id="80" fill="hold">
                            <p:stCondLst>
                              <p:cond delay="23300"/>
                            </p:stCondLst>
                            <p:childTnLst>
                              <p:par>
                                <p:cTn id="81" presetID="10" presetClass="entr" presetSubtype="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t="21604" b="37591"/>
          <a:stretch/>
        </p:blipFill>
        <p:spPr>
          <a:xfrm>
            <a:off x="-17299" y="0"/>
            <a:ext cx="12209296" cy="3736490"/>
          </a:xfrm>
          <a:prstGeom prst="rect">
            <a:avLst/>
          </a:prstGeom>
        </p:spPr>
      </p:pic>
      <p:sp>
        <p:nvSpPr>
          <p:cNvPr id="11" name="矩形 10"/>
          <p:cNvSpPr/>
          <p:nvPr/>
        </p:nvSpPr>
        <p:spPr>
          <a:xfrm rot="5400000">
            <a:off x="4227759" y="-4227756"/>
            <a:ext cx="3736490" cy="12192002"/>
          </a:xfrm>
          <a:prstGeom prst="rect">
            <a:avLst/>
          </a:prstGeom>
          <a:gradFill>
            <a:gsLst>
              <a:gs pos="0">
                <a:srgbClr val="014723"/>
              </a:gs>
              <a:gs pos="59000">
                <a:srgbClr val="014723">
                  <a:alpha val="40000"/>
                </a:srgbClr>
              </a:gs>
              <a:gs pos="100000">
                <a:srgbClr val="014723">
                  <a:alpha val="10000"/>
                </a:srgbClr>
              </a:gs>
            </a:gsLst>
            <a:lin ang="10800000" scaled="1"/>
          </a:gradFill>
          <a:ln>
            <a:noFill/>
          </a:ln>
        </p:spPr>
        <p:txBody>
          <a:bodyPr anchor="ctr"/>
          <a:lstStyle/>
          <a:p>
            <a:pPr algn="ctr"/>
            <a:endParaRPr lang="zh-CN">
              <a:solidFill>
                <a:schemeClr val="lt1"/>
              </a:solidFill>
              <a:latin typeface="+mj-lt"/>
            </a:endParaRPr>
          </a:p>
        </p:txBody>
      </p:sp>
      <p:sp>
        <p:nvSpPr>
          <p:cNvPr id="9" name="文本框 8"/>
          <p:cNvSpPr txBox="1"/>
          <p:nvPr/>
        </p:nvSpPr>
        <p:spPr>
          <a:xfrm>
            <a:off x="3327401" y="4789616"/>
            <a:ext cx="5537198" cy="707886"/>
          </a:xfrm>
          <a:prstGeom prst="rect">
            <a:avLst/>
          </a:prstGeom>
          <a:noFill/>
          <a:ln>
            <a:noFill/>
          </a:ln>
        </p:spPr>
        <p:txBody>
          <a:bodyPr wrap="square">
            <a:spAutoFit/>
          </a:bodyPr>
          <a:lstStyle/>
          <a:p>
            <a:pPr algn="ctr"/>
            <a:r>
              <a:rPr lang="zh-CN" sz="4000" b="1" spc="600" dirty="0">
                <a:solidFill>
                  <a:srgbClr val="004723"/>
                </a:solidFill>
                <a:latin typeface="+mj-lt"/>
                <a:ea typeface="微软雅黑"/>
              </a:rPr>
              <a:t>参考文献</a:t>
            </a:r>
          </a:p>
        </p:txBody>
      </p:sp>
      <p:grpSp>
        <p:nvGrpSpPr>
          <p:cNvPr id="13" name="组合 12"/>
          <p:cNvGrpSpPr/>
          <p:nvPr/>
        </p:nvGrpSpPr>
        <p:grpSpPr>
          <a:xfrm>
            <a:off x="5321300" y="3044202"/>
            <a:ext cx="1549400" cy="1378900"/>
            <a:chOff x="5127859" y="2518592"/>
            <a:chExt cx="1936282" cy="1723208"/>
          </a:xfrm>
        </p:grpSpPr>
        <p:sp>
          <p:nvSpPr>
            <p:cNvPr id="14" name="任意多边形 5"/>
            <p:cNvSpPr/>
            <p:nvPr/>
          </p:nvSpPr>
          <p:spPr>
            <a:xfrm>
              <a:off x="5127859" y="2518592"/>
              <a:ext cx="1936282" cy="1723208"/>
            </a:xfrm>
            <a:custGeom>
              <a:avLst/>
              <a:gdLst/>
              <a:ahLst/>
              <a:cxnLst/>
              <a:rect l="l" t="t" r="r" b="b"/>
              <a:pathLst>
                <a:path w="1936282" h="1723208">
                  <a:moveTo>
                    <a:pt x="568792" y="0"/>
                  </a:moveTo>
                  <a:lnTo>
                    <a:pt x="852545" y="0"/>
                  </a:lnTo>
                  <a:lnTo>
                    <a:pt x="1083737" y="0"/>
                  </a:lnTo>
                  <a:lnTo>
                    <a:pt x="1367490" y="0"/>
                  </a:lnTo>
                  <a:cubicBezTo>
                    <a:pt x="1422638" y="0"/>
                    <a:pt x="1491924" y="39614"/>
                    <a:pt x="1520205" y="87717"/>
                  </a:cubicBezTo>
                  <a:cubicBezTo>
                    <a:pt x="1916132" y="773887"/>
                    <a:pt x="1916132" y="773887"/>
                    <a:pt x="1916132" y="773887"/>
                  </a:cubicBezTo>
                  <a:cubicBezTo>
                    <a:pt x="1929565" y="797939"/>
                    <a:pt x="1936282" y="829771"/>
                    <a:pt x="1936282" y="861604"/>
                  </a:cubicBezTo>
                  <a:cubicBezTo>
                    <a:pt x="1936282" y="893437"/>
                    <a:pt x="1929565" y="925270"/>
                    <a:pt x="1916132" y="949320"/>
                  </a:cubicBezTo>
                  <a:cubicBezTo>
                    <a:pt x="1520205" y="1635491"/>
                    <a:pt x="1520205" y="1635491"/>
                    <a:pt x="1520205" y="1635491"/>
                  </a:cubicBezTo>
                  <a:cubicBezTo>
                    <a:pt x="1491924" y="1683595"/>
                    <a:pt x="1422638" y="1723208"/>
                    <a:pt x="1367490" y="1723208"/>
                  </a:cubicBezTo>
                  <a:cubicBezTo>
                    <a:pt x="1268508" y="1723208"/>
                    <a:pt x="1181899" y="1723208"/>
                    <a:pt x="1106116" y="1723208"/>
                  </a:cubicBezTo>
                  <a:lnTo>
                    <a:pt x="1083737" y="1723208"/>
                  </a:lnTo>
                  <a:lnTo>
                    <a:pt x="1026584" y="1723208"/>
                  </a:lnTo>
                  <a:lnTo>
                    <a:pt x="1000368" y="1723208"/>
                  </a:lnTo>
                  <a:lnTo>
                    <a:pt x="935914" y="1723208"/>
                  </a:lnTo>
                  <a:lnTo>
                    <a:pt x="909698" y="1723208"/>
                  </a:lnTo>
                  <a:lnTo>
                    <a:pt x="852545" y="1723208"/>
                  </a:lnTo>
                  <a:lnTo>
                    <a:pt x="830166" y="1723208"/>
                  </a:lnTo>
                  <a:cubicBezTo>
                    <a:pt x="754383" y="1723208"/>
                    <a:pt x="667774" y="1723208"/>
                    <a:pt x="568792" y="1723208"/>
                  </a:cubicBezTo>
                  <a:cubicBezTo>
                    <a:pt x="513644" y="1723208"/>
                    <a:pt x="444358" y="1683595"/>
                    <a:pt x="416077" y="1635491"/>
                  </a:cubicBezTo>
                  <a:cubicBezTo>
                    <a:pt x="416077" y="1635491"/>
                    <a:pt x="416077" y="1635491"/>
                    <a:pt x="20150" y="949320"/>
                  </a:cubicBezTo>
                  <a:cubicBezTo>
                    <a:pt x="6717" y="925270"/>
                    <a:pt x="0" y="893437"/>
                    <a:pt x="0" y="861604"/>
                  </a:cubicBezTo>
                  <a:cubicBezTo>
                    <a:pt x="0" y="829771"/>
                    <a:pt x="6717" y="797939"/>
                    <a:pt x="20150" y="773887"/>
                  </a:cubicBezTo>
                  <a:cubicBezTo>
                    <a:pt x="20150" y="773887"/>
                    <a:pt x="20150" y="773887"/>
                    <a:pt x="416077" y="87717"/>
                  </a:cubicBezTo>
                  <a:cubicBezTo>
                    <a:pt x="444358" y="39614"/>
                    <a:pt x="513644" y="0"/>
                    <a:pt x="568792" y="0"/>
                  </a:cubicBezTo>
                  <a:close/>
                </a:path>
              </a:pathLst>
            </a:custGeom>
            <a:solidFill>
              <a:schemeClr val="bg1"/>
            </a:solidFill>
            <a:ln>
              <a:noFill/>
            </a:ln>
            <a:effectLst>
              <a:outerShdw blurRad="63500" sx="102000" sy="102000" algn="ctr" rotWithShape="0">
                <a:srgbClr val="000000">
                  <a:alpha val="40000"/>
                </a:srgbClr>
              </a:outerShdw>
            </a:effectLst>
          </p:spPr>
          <p:txBody>
            <a:bodyPr wrap="square" anchor="ctr"/>
            <a:lstStyle/>
            <a:p>
              <a:pPr algn="ctr"/>
              <a:endParaRPr lang="zh-CN" sz="2590">
                <a:solidFill>
                  <a:schemeClr val="lt1"/>
                </a:solidFill>
                <a:latin typeface="+mj-lt"/>
              </a:endParaRPr>
            </a:p>
          </p:txBody>
        </p:sp>
        <p:sp>
          <p:nvSpPr>
            <p:cNvPr id="15" name="任意多边形 6"/>
            <p:cNvSpPr/>
            <p:nvPr/>
          </p:nvSpPr>
          <p:spPr>
            <a:xfrm>
              <a:off x="5257193" y="2633694"/>
              <a:ext cx="1677614" cy="1493004"/>
            </a:xfrm>
            <a:custGeom>
              <a:avLst/>
              <a:gdLst/>
              <a:ahLst/>
              <a:cxnLst/>
              <a:rect l="l" t="t" r="r" b="b"/>
              <a:pathLst>
                <a:path w="1677614" h="1493004">
                  <a:moveTo>
                    <a:pt x="492807" y="0"/>
                  </a:moveTo>
                  <a:lnTo>
                    <a:pt x="738653" y="0"/>
                  </a:lnTo>
                  <a:lnTo>
                    <a:pt x="938961" y="0"/>
                  </a:lnTo>
                  <a:lnTo>
                    <a:pt x="1184807" y="0"/>
                  </a:lnTo>
                  <a:cubicBezTo>
                    <a:pt x="1232588" y="0"/>
                    <a:pt x="1292618" y="34322"/>
                    <a:pt x="1317120" y="75999"/>
                  </a:cubicBezTo>
                  <a:cubicBezTo>
                    <a:pt x="1660156" y="670503"/>
                    <a:pt x="1660156" y="670503"/>
                    <a:pt x="1660156" y="670503"/>
                  </a:cubicBezTo>
                  <a:cubicBezTo>
                    <a:pt x="1671794" y="691342"/>
                    <a:pt x="1677614" y="718922"/>
                    <a:pt x="1677614" y="746502"/>
                  </a:cubicBezTo>
                  <a:cubicBezTo>
                    <a:pt x="1677614" y="774082"/>
                    <a:pt x="1671794" y="801663"/>
                    <a:pt x="1660156" y="822500"/>
                  </a:cubicBezTo>
                  <a:cubicBezTo>
                    <a:pt x="1317120" y="1417005"/>
                    <a:pt x="1317120" y="1417005"/>
                    <a:pt x="1317120" y="1417005"/>
                  </a:cubicBezTo>
                  <a:cubicBezTo>
                    <a:pt x="1292618" y="1458683"/>
                    <a:pt x="1232588" y="1493004"/>
                    <a:pt x="1184807" y="1493004"/>
                  </a:cubicBezTo>
                  <a:cubicBezTo>
                    <a:pt x="1099048" y="1493004"/>
                    <a:pt x="1024009" y="1493004"/>
                    <a:pt x="958350" y="1493004"/>
                  </a:cubicBezTo>
                  <a:lnTo>
                    <a:pt x="938961" y="1493004"/>
                  </a:lnTo>
                  <a:lnTo>
                    <a:pt x="889442" y="1493004"/>
                  </a:lnTo>
                  <a:lnTo>
                    <a:pt x="866728" y="1493004"/>
                  </a:lnTo>
                  <a:lnTo>
                    <a:pt x="810886" y="1493004"/>
                  </a:lnTo>
                  <a:lnTo>
                    <a:pt x="788172" y="1493004"/>
                  </a:lnTo>
                  <a:lnTo>
                    <a:pt x="738653" y="1493004"/>
                  </a:lnTo>
                  <a:lnTo>
                    <a:pt x="719264" y="1493004"/>
                  </a:lnTo>
                  <a:cubicBezTo>
                    <a:pt x="653605" y="1493004"/>
                    <a:pt x="578566" y="1493004"/>
                    <a:pt x="492807" y="1493004"/>
                  </a:cubicBezTo>
                  <a:cubicBezTo>
                    <a:pt x="445026" y="1493004"/>
                    <a:pt x="384996" y="1458683"/>
                    <a:pt x="360494" y="1417005"/>
                  </a:cubicBezTo>
                  <a:cubicBezTo>
                    <a:pt x="360494" y="1417005"/>
                    <a:pt x="360494" y="1417005"/>
                    <a:pt x="17458" y="822500"/>
                  </a:cubicBezTo>
                  <a:cubicBezTo>
                    <a:pt x="5820" y="801663"/>
                    <a:pt x="0" y="774082"/>
                    <a:pt x="0" y="746502"/>
                  </a:cubicBezTo>
                  <a:cubicBezTo>
                    <a:pt x="0" y="718922"/>
                    <a:pt x="5820" y="691342"/>
                    <a:pt x="17458" y="670503"/>
                  </a:cubicBezTo>
                  <a:cubicBezTo>
                    <a:pt x="17458" y="670503"/>
                    <a:pt x="17458" y="670503"/>
                    <a:pt x="360494" y="75999"/>
                  </a:cubicBezTo>
                  <a:cubicBezTo>
                    <a:pt x="384996" y="34322"/>
                    <a:pt x="445026" y="0"/>
                    <a:pt x="492807" y="0"/>
                  </a:cubicBezTo>
                  <a:close/>
                </a:path>
              </a:pathLst>
            </a:custGeom>
            <a:solidFill>
              <a:schemeClr val="accent2"/>
            </a:solidFill>
            <a:ln>
              <a:noFill/>
            </a:ln>
          </p:spPr>
          <p:txBody>
            <a:bodyPr wrap="square" anchor="ctr"/>
            <a:lstStyle/>
            <a:p>
              <a:pPr algn="ctr"/>
              <a:endParaRPr lang="zh-CN" sz="2590">
                <a:solidFill>
                  <a:schemeClr val="lt1"/>
                </a:solidFill>
                <a:latin typeface="+mj-lt"/>
              </a:endParaRPr>
            </a:p>
          </p:txBody>
        </p:sp>
      </p:grpSp>
      <p:sp>
        <p:nvSpPr>
          <p:cNvPr id="16" name="文本框 15"/>
          <p:cNvSpPr txBox="1"/>
          <p:nvPr/>
        </p:nvSpPr>
        <p:spPr>
          <a:xfrm>
            <a:off x="5491220" y="3502820"/>
            <a:ext cx="1209562" cy="461665"/>
          </a:xfrm>
          <a:prstGeom prst="rect">
            <a:avLst/>
          </a:prstGeom>
          <a:noFill/>
        </p:spPr>
        <p:txBody>
          <a:bodyPr wrap="none">
            <a:spAutoFit/>
          </a:bodyPr>
          <a:lstStyle/>
          <a:p>
            <a:r>
              <a:rPr lang="en-US" sz="2400" dirty="0">
                <a:solidFill>
                  <a:schemeClr val="bg1"/>
                </a:solidFill>
                <a:latin typeface="微软雅黑" panose="020B0503020204020204" pitchFamily="34" charset="-122"/>
                <a:ea typeface="微软雅黑" panose="020B0503020204020204" pitchFamily="34" charset="-122"/>
              </a:rPr>
              <a:t>Part.05</a:t>
            </a:r>
          </a:p>
        </p:txBody>
      </p:sp>
      <p:pic>
        <p:nvPicPr>
          <p:cNvPr id="18" name="图片 17"/>
          <p:cNvPicPr>
            <a:picLocks noChangeAspect="1"/>
          </p:cNvPicPr>
          <p:nvPr/>
        </p:nvPicPr>
        <p:blipFill rotWithShape="1">
          <a:blip r:embed="rId4"/>
          <a:srcRect t="19562" b="3296"/>
          <a:stretch/>
        </p:blipFill>
        <p:spPr>
          <a:xfrm>
            <a:off x="2716059" y="661011"/>
            <a:ext cx="6759883" cy="2383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2" presetClass="entr" presetSubtype="8" decel="533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0-#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nvSpPr>
        <p:spPr>
          <a:xfrm>
            <a:off x="10003249"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sp>
        <p:nvSpPr>
          <p:cNvPr id="26" name="TextBox 6"/>
          <p:cNvSpPr txBox="1"/>
          <p:nvPr/>
        </p:nvSpPr>
        <p:spPr>
          <a:xfrm>
            <a:off x="3374949" y="215903"/>
            <a:ext cx="1344000" cy="343159"/>
          </a:xfrm>
          <a:prstGeom prst="rect">
            <a:avLst/>
          </a:prstGeom>
          <a:noFill/>
        </p:spPr>
        <p:txBody>
          <a:bodyPr wrap="square" lIns="0" tIns="48000" rIns="0" bIns="48000">
            <a:spAutoFit/>
          </a:bodyPr>
          <a:lstStyle/>
          <a:p>
            <a:pPr marL="0" indent="0" algn="ctr" defTabSz="457200">
              <a:lnSpc>
                <a:spcPct val="100000"/>
              </a:lnSpc>
            </a:pPr>
            <a:r>
              <a:rPr lang="zh-CN" sz="1600" b="1" i="0" strike="noStrike" spc="0">
                <a:solidFill>
                  <a:srgbClr val="595959"/>
                </a:solidFill>
                <a:latin typeface="微软雅黑" panose="020B0503020204020204" pitchFamily="34" charset="-122"/>
                <a:ea typeface="微软雅黑" panose="020B0503020204020204" pitchFamily="34" charset="-122"/>
              </a:rPr>
              <a:t>问题背景解读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p>
            <a:pPr algn="ctr"/>
            <a:r>
              <a:rPr lang="zh-CN" sz="1600" b="1">
                <a:solidFill>
                  <a:srgbClr val="595959"/>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595959"/>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FFFFFF"/>
                </a:solidFill>
                <a:latin typeface="微软雅黑" panose="020B0503020204020204" pitchFamily="34" charset="-122"/>
                <a:ea typeface="微软雅黑" panose="020B0503020204020204" pitchFamily="34" charset="-122"/>
              </a:rPr>
              <a:t>参考文献</a:t>
            </a:r>
          </a:p>
        </p:txBody>
      </p: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681559" y="1108968"/>
            <a:ext cx="1888386" cy="383939"/>
          </a:xfrm>
          <a:prstGeom prst="rect">
            <a:avLst/>
          </a:prstGeom>
          <a:noFill/>
        </p:spPr>
        <p:txBody>
          <a:bodyPr wrap="square" lIns="0" tIns="48000" rIns="0" bIns="48000">
            <a:spAutoFit/>
          </a:bodyPr>
          <a:lstStyle/>
          <a:p>
            <a:pPr algn="ctr"/>
            <a:r>
              <a:rPr lang="zh-CN" sz="1865" b="1">
                <a:solidFill>
                  <a:srgbClr val="595959"/>
                </a:solidFill>
                <a:latin typeface="微软雅黑" panose="020B0503020204020204" pitchFamily="34" charset="-122"/>
                <a:ea typeface="微软雅黑" panose="020B0503020204020204" pitchFamily="34" charset="-122"/>
              </a:rPr>
              <a:t>文献目录</a:t>
            </a:r>
          </a:p>
        </p:txBody>
      </p:sp>
      <p:cxnSp>
        <p:nvCxnSpPr>
          <p:cNvPr id="15" name="直接连接符 14"/>
          <p:cNvCxnSpPr/>
          <p:nvPr/>
        </p:nvCxnSpPr>
        <p:spPr>
          <a:xfrm>
            <a:off x="3231850" y="285092"/>
            <a:ext cx="0" cy="245816"/>
          </a:xfrm>
          <a:prstGeom prst="line">
            <a:avLst/>
          </a:prstGeom>
          <a:ln w="6350">
            <a:solidFill>
              <a:schemeClr val="bg1">
                <a:lumMod val="75000"/>
              </a:schemeClr>
            </a:solidFill>
            <a:prstDash val="solid"/>
            <a:miter/>
          </a:ln>
        </p:spPr>
      </p:cxnSp>
      <p:cxnSp>
        <p:nvCxnSpPr>
          <p:cNvPr id="16" name="直接连接符 15"/>
          <p:cNvCxnSpPr/>
          <p:nvPr/>
        </p:nvCxnSpPr>
        <p:spPr>
          <a:xfrm>
            <a:off x="4933648" y="285092"/>
            <a:ext cx="0" cy="245816"/>
          </a:xfrm>
          <a:prstGeom prst="line">
            <a:avLst/>
          </a:prstGeom>
          <a:ln w="6350">
            <a:solidFill>
              <a:schemeClr val="bg1">
                <a:lumMod val="75000"/>
              </a:schemeClr>
            </a:solidFill>
            <a:prstDash val="solid"/>
            <a:miter/>
          </a:ln>
        </p:spPr>
      </p:cxnSp>
      <p:cxnSp>
        <p:nvCxnSpPr>
          <p:cNvPr id="17" name="直接连接符 16"/>
          <p:cNvCxnSpPr/>
          <p:nvPr/>
        </p:nvCxnSpPr>
        <p:spPr>
          <a:xfrm>
            <a:off x="6635448" y="285092"/>
            <a:ext cx="0" cy="245816"/>
          </a:xfrm>
          <a:prstGeom prst="line">
            <a:avLst/>
          </a:prstGeom>
          <a:ln w="6350">
            <a:solidFill>
              <a:schemeClr val="bg1">
                <a:lumMod val="75000"/>
              </a:schemeClr>
            </a:solidFill>
            <a:prstDash val="solid"/>
            <a:miter/>
          </a:ln>
        </p:spPr>
      </p:cxnSp>
      <p:cxnSp>
        <p:nvCxnSpPr>
          <p:cNvPr id="19" name="直接连接符 18"/>
          <p:cNvCxnSpPr/>
          <p:nvPr/>
        </p:nvCxnSpPr>
        <p:spPr>
          <a:xfrm>
            <a:off x="8337248" y="313246"/>
            <a:ext cx="0" cy="245816"/>
          </a:xfrm>
          <a:prstGeom prst="line">
            <a:avLst/>
          </a:prstGeom>
          <a:ln w="6350">
            <a:solidFill>
              <a:schemeClr val="bg1">
                <a:lumMod val="75000"/>
              </a:schemeClr>
            </a:solidFill>
            <a:prstDash val="solid"/>
            <a:miter/>
          </a:ln>
        </p:spPr>
      </p:cxnSp>
      <p:cxnSp>
        <p:nvCxnSpPr>
          <p:cNvPr id="18" name="直接连接符 17"/>
          <p:cNvCxnSpPr/>
          <p:nvPr/>
        </p:nvCxnSpPr>
        <p:spPr>
          <a:xfrm>
            <a:off x="1549400" y="1851356"/>
            <a:ext cx="0" cy="5194300"/>
          </a:xfrm>
          <a:prstGeom prst="line">
            <a:avLst/>
          </a:prstGeom>
          <a:ln w="6350">
            <a:solidFill>
              <a:schemeClr val="accent1"/>
            </a:solidFill>
            <a:prstDash val="solid"/>
            <a:miter/>
          </a:ln>
        </p:spPr>
      </p:cxnSp>
      <p:sp>
        <p:nvSpPr>
          <p:cNvPr id="20" name="菱形 19"/>
          <p:cNvSpPr/>
          <p:nvPr/>
        </p:nvSpPr>
        <p:spPr>
          <a:xfrm>
            <a:off x="1374113" y="2243157"/>
            <a:ext cx="355600" cy="355600"/>
          </a:xfrm>
          <a:prstGeom prst="diamond">
            <a:avLst/>
          </a:prstGeom>
          <a:solidFill>
            <a:schemeClr val="accent1"/>
          </a:solidFill>
          <a:ln w="12700">
            <a:solidFill>
              <a:schemeClr val="accent1"/>
            </a:solidFill>
            <a:prstDash val="solid"/>
            <a:miter/>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21" name="菱形 20"/>
          <p:cNvSpPr/>
          <p:nvPr/>
        </p:nvSpPr>
        <p:spPr>
          <a:xfrm>
            <a:off x="1374113" y="3080208"/>
            <a:ext cx="355600" cy="355600"/>
          </a:xfrm>
          <a:prstGeom prst="diamond">
            <a:avLst/>
          </a:prstGeom>
          <a:solidFill>
            <a:schemeClr val="accent2"/>
          </a:solidFill>
          <a:ln w="12700">
            <a:solidFill>
              <a:schemeClr val="accent2"/>
            </a:solidFill>
            <a:prstDash val="solid"/>
            <a:miter/>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23" name="菱形 22"/>
          <p:cNvSpPr/>
          <p:nvPr/>
        </p:nvSpPr>
        <p:spPr>
          <a:xfrm>
            <a:off x="1374113" y="3842268"/>
            <a:ext cx="355600" cy="355600"/>
          </a:xfrm>
          <a:prstGeom prst="diamond">
            <a:avLst/>
          </a:prstGeom>
          <a:solidFill>
            <a:schemeClr val="accent1"/>
          </a:solidFill>
          <a:ln w="12700">
            <a:solidFill>
              <a:schemeClr val="accent1"/>
            </a:solidFill>
            <a:prstDash val="solid"/>
            <a:miter/>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25" name="菱形 24"/>
          <p:cNvSpPr/>
          <p:nvPr/>
        </p:nvSpPr>
        <p:spPr>
          <a:xfrm>
            <a:off x="1374113" y="4764624"/>
            <a:ext cx="355600" cy="355600"/>
          </a:xfrm>
          <a:prstGeom prst="diamond">
            <a:avLst/>
          </a:prstGeom>
          <a:solidFill>
            <a:schemeClr val="accent2"/>
          </a:solidFill>
          <a:ln w="12700">
            <a:solidFill>
              <a:schemeClr val="accent2"/>
            </a:solidFill>
            <a:prstDash val="solid"/>
            <a:miter/>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31" name="菱形 30"/>
          <p:cNvSpPr/>
          <p:nvPr/>
        </p:nvSpPr>
        <p:spPr>
          <a:xfrm>
            <a:off x="1374113" y="5547031"/>
            <a:ext cx="355600" cy="355600"/>
          </a:xfrm>
          <a:prstGeom prst="diamond">
            <a:avLst/>
          </a:prstGeom>
          <a:solidFill>
            <a:schemeClr val="accent1"/>
          </a:solidFill>
          <a:ln w="12700">
            <a:solidFill>
              <a:schemeClr val="accent1"/>
            </a:solidFill>
            <a:prstDash val="solid"/>
            <a:miter/>
          </a:ln>
        </p:spPr>
        <p:txBody>
          <a:bodyPr anchor="ctr"/>
          <a:lstStyle/>
          <a:p>
            <a:pPr algn="ctr"/>
            <a:endParaRPr lang="zh-CN">
              <a:solidFill>
                <a:schemeClr val="lt1"/>
              </a:solidFill>
              <a:latin typeface="微软雅黑" panose="020B0503020204020204" pitchFamily="34" charset="-122"/>
              <a:ea typeface="微软雅黑" panose="020B0503020204020204" pitchFamily="34" charset="-122"/>
            </a:endParaRPr>
          </a:p>
        </p:txBody>
      </p:sp>
      <p:sp>
        <p:nvSpPr>
          <p:cNvPr id="37" name="Rectangle 5"/>
          <p:cNvSpPr>
            <a:spLocks noChangeArrowheads="1"/>
          </p:cNvSpPr>
          <p:nvPr/>
        </p:nvSpPr>
        <p:spPr>
          <a:xfrm>
            <a:off x="1890408" y="2138866"/>
            <a:ext cx="10114465" cy="564182"/>
          </a:xfrm>
          <a:prstGeom prst="rect">
            <a:avLst/>
          </a:prstGeom>
          <a:noFill/>
          <a:ln>
            <a:noFill/>
          </a:ln>
        </p:spPr>
        <p:txBody>
          <a:bodyPr lIns="0" tIns="118800" rIns="158400" bIns="79200"/>
          <a:lstStyle>
            <a:lvl1pPr marL="190500" lvl="0" indent="-19050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r>
              <a:rPr lang="zh-CN" sz="1800" dirty="0">
                <a:solidFill>
                  <a:srgbClr val="404040"/>
                </a:solidFill>
                <a:latin typeface="微软雅黑" panose="020B0503020204020204" pitchFamily="34" charset="-122"/>
                <a:ea typeface="微软雅黑" panose="020B0503020204020204" pitchFamily="34" charset="-122"/>
              </a:rPr>
              <a:t>[1] WU C, LIANG J, JI L, et al. Nüwa: Visual synthesis pre-training for neural visual world creation[Z]. 2021.</a:t>
            </a:r>
          </a:p>
        </p:txBody>
      </p:sp>
      <p:sp>
        <p:nvSpPr>
          <p:cNvPr id="38" name="Rectangle 5"/>
          <p:cNvSpPr>
            <a:spLocks noChangeArrowheads="1"/>
          </p:cNvSpPr>
          <p:nvPr/>
        </p:nvSpPr>
        <p:spPr>
          <a:xfrm>
            <a:off x="1890408" y="2975917"/>
            <a:ext cx="10162761" cy="564182"/>
          </a:xfrm>
          <a:prstGeom prst="rect">
            <a:avLst/>
          </a:prstGeom>
          <a:noFill/>
          <a:ln>
            <a:noFill/>
          </a:ln>
        </p:spPr>
        <p:txBody>
          <a:bodyPr lIns="0" tIns="118800" rIns="158400" bIns="79200"/>
          <a:lstStyle>
            <a:lvl1pPr marL="190500" lvl="0" indent="-19050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r>
              <a:rPr lang="zh-CN" sz="1800" dirty="0">
                <a:solidFill>
                  <a:srgbClr val="404040"/>
                </a:solidFill>
                <a:latin typeface="微软雅黑" panose="020B0503020204020204" pitchFamily="34" charset="-122"/>
                <a:ea typeface="微软雅黑" panose="020B0503020204020204" pitchFamily="34" charset="-122"/>
              </a:rPr>
              <a:t>[2] 谭明奎,许守恺,张书海,陈奇. 2021. 深度对抗视觉生成综述. 中国图象图形学报,26(12):2751- 2766</a:t>
            </a:r>
          </a:p>
        </p:txBody>
      </p:sp>
      <p:sp>
        <p:nvSpPr>
          <p:cNvPr id="39" name="Rectangle 5"/>
          <p:cNvSpPr>
            <a:spLocks noChangeArrowheads="1"/>
          </p:cNvSpPr>
          <p:nvPr/>
        </p:nvSpPr>
        <p:spPr>
          <a:xfrm>
            <a:off x="1890408" y="3737977"/>
            <a:ext cx="10066169" cy="660774"/>
          </a:xfrm>
          <a:prstGeom prst="rect">
            <a:avLst/>
          </a:prstGeom>
          <a:noFill/>
          <a:ln>
            <a:noFill/>
          </a:ln>
        </p:spPr>
        <p:txBody>
          <a:bodyPr lIns="0" tIns="118800" rIns="158400" bIns="79200"/>
          <a:lstStyle>
            <a:lvl1pPr marL="190500" lvl="0" indent="-19050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r>
              <a:rPr lang="zh-CN" sz="1800" dirty="0">
                <a:solidFill>
                  <a:srgbClr val="404040"/>
                </a:solidFill>
                <a:latin typeface="微软雅黑" panose="020B0503020204020204" pitchFamily="34" charset="-122"/>
                <a:ea typeface="微软雅黑" panose="020B0503020204020204" pitchFamily="34" charset="-122"/>
              </a:rPr>
              <a:t>[3] Bond-Taylor S ,  Leach A ,  Long Y , et al. Deep Generative Modelling: A Comparative Review of VAEs, GANs, Normalizing Flows, Energy-Based and Autoregressive Models[J].  2021.</a:t>
            </a:r>
          </a:p>
        </p:txBody>
      </p:sp>
      <p:sp>
        <p:nvSpPr>
          <p:cNvPr id="40" name="Rectangle 5"/>
          <p:cNvSpPr>
            <a:spLocks noChangeArrowheads="1"/>
          </p:cNvSpPr>
          <p:nvPr/>
        </p:nvSpPr>
        <p:spPr>
          <a:xfrm>
            <a:off x="1890408" y="4660332"/>
            <a:ext cx="10611715" cy="564182"/>
          </a:xfrm>
          <a:prstGeom prst="rect">
            <a:avLst/>
          </a:prstGeom>
          <a:noFill/>
          <a:ln>
            <a:noFill/>
          </a:ln>
        </p:spPr>
        <p:txBody>
          <a:bodyPr lIns="0" tIns="118800" rIns="158400" bIns="79200"/>
          <a:lstStyle>
            <a:lvl1pPr marL="190500" lvl="0" indent="-19050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r>
              <a:rPr lang="zh-CN" sz="1800" dirty="0">
                <a:solidFill>
                  <a:srgbClr val="404040"/>
                </a:solidFill>
                <a:latin typeface="微软雅黑" panose="020B0503020204020204" pitchFamily="34" charset="-122"/>
                <a:ea typeface="微软雅黑" panose="020B0503020204020204" pitchFamily="34" charset="-122"/>
              </a:rPr>
              <a:t>[4] Oord A , Vinyals O , Kavukcuoglu K . Neural Discrete Representation Learning[J]. 2017.</a:t>
            </a:r>
          </a:p>
        </p:txBody>
      </p:sp>
      <p:sp>
        <p:nvSpPr>
          <p:cNvPr id="41" name="Rectangle 5"/>
          <p:cNvSpPr>
            <a:spLocks noChangeArrowheads="1"/>
          </p:cNvSpPr>
          <p:nvPr/>
        </p:nvSpPr>
        <p:spPr>
          <a:xfrm>
            <a:off x="1890408" y="5442739"/>
            <a:ext cx="10499025" cy="564182"/>
          </a:xfrm>
          <a:prstGeom prst="rect">
            <a:avLst/>
          </a:prstGeom>
          <a:noFill/>
          <a:ln>
            <a:noFill/>
          </a:ln>
        </p:spPr>
        <p:txBody>
          <a:bodyPr lIns="0" tIns="118800" rIns="158400" bIns="79200"/>
          <a:lstStyle>
            <a:lvl1pPr marL="190500" lvl="0" indent="-19050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r>
              <a:rPr lang="zh-CN" sz="1800" dirty="0">
                <a:solidFill>
                  <a:srgbClr val="404040"/>
                </a:solidFill>
                <a:latin typeface="微软雅黑" panose="020B0503020204020204" pitchFamily="34" charset="-122"/>
                <a:ea typeface="微软雅黑" panose="020B0503020204020204" pitchFamily="34" charset="-122"/>
              </a:rPr>
              <a:t>[5] 胡铭菲，刘建伟，左信．深度生成模型综述．自动化学报</a:t>
            </a: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42" name="TextBox 7"/>
          <p:cNvSpPr txBox="1"/>
          <p:nvPr/>
        </p:nvSpPr>
        <p:spPr>
          <a:xfrm>
            <a:off x="5028791" y="215904"/>
            <a:ext cx="1463895"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595959"/>
                </a:solidFill>
                <a:latin typeface="微软雅黑" panose="020B0503020204020204" pitchFamily="34" charset="-122"/>
                <a:ea typeface="微软雅黑" panose="020B0503020204020204" pitchFamily="34" charset="-122"/>
              </a:rPr>
              <a:t>解决方案与联系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2" presetClass="entr" presetSubtype="2" decel="6000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25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par>
                                <p:cTn id="36" presetID="2" presetClass="entr" presetSubtype="2" decel="60000" fill="hold" nodeType="withEffect">
                                  <p:stCondLst>
                                    <p:cond delay="25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500" fill="hold"/>
                                        <p:tgtEl>
                                          <p:spTgt spid="38"/>
                                        </p:tgtEl>
                                        <p:attrNameLst>
                                          <p:attrName>ppt_x</p:attrName>
                                        </p:attrNameLst>
                                      </p:cBhvr>
                                      <p:tavLst>
                                        <p:tav tm="0">
                                          <p:val>
                                            <p:strVal val="1+#ppt_w/2"/>
                                          </p:val>
                                        </p:tav>
                                        <p:tav tm="100000">
                                          <p:val>
                                            <p:strVal val="#ppt_x"/>
                                          </p:val>
                                        </p:tav>
                                      </p:tavLst>
                                    </p:anim>
                                    <p:anim calcmode="lin" valueType="num">
                                      <p:cBhvr additive="base">
                                        <p:cTn id="39" dur="500" fill="hold"/>
                                        <p:tgtEl>
                                          <p:spTgt spid="38"/>
                                        </p:tgtEl>
                                        <p:attrNameLst>
                                          <p:attrName>ppt_y</p:attrName>
                                        </p:attrNameLst>
                                      </p:cBhvr>
                                      <p:tavLst>
                                        <p:tav tm="0">
                                          <p:val>
                                            <p:strVal val="#ppt_y"/>
                                          </p:val>
                                        </p:tav>
                                        <p:tav tm="100000">
                                          <p:val>
                                            <p:strVal val="#ppt_y"/>
                                          </p:val>
                                        </p:tav>
                                      </p:tavLst>
                                    </p:anim>
                                  </p:childTnLst>
                                </p:cTn>
                              </p:par>
                              <p:par>
                                <p:cTn id="40" presetID="53" presetClass="entr" presetSubtype="16" fill="hold" nodeType="withEffect">
                                  <p:stCondLst>
                                    <p:cond delay="50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2" presetClass="entr" presetSubtype="2" decel="60000" fill="hold" nodeType="withEffect">
                                  <p:stCondLst>
                                    <p:cond delay="50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1+#ppt_w/2"/>
                                          </p:val>
                                        </p:tav>
                                        <p:tav tm="100000">
                                          <p:val>
                                            <p:strVal val="#ppt_x"/>
                                          </p:val>
                                        </p:tav>
                                      </p:tavLst>
                                    </p:anim>
                                    <p:anim calcmode="lin" valueType="num">
                                      <p:cBhvr additive="base">
                                        <p:cTn id="48" dur="500" fill="hold"/>
                                        <p:tgtEl>
                                          <p:spTgt spid="39"/>
                                        </p:tgtEl>
                                        <p:attrNameLst>
                                          <p:attrName>ppt_y</p:attrName>
                                        </p:attrNameLst>
                                      </p:cBhvr>
                                      <p:tavLst>
                                        <p:tav tm="0">
                                          <p:val>
                                            <p:strVal val="#ppt_y"/>
                                          </p:val>
                                        </p:tav>
                                        <p:tav tm="100000">
                                          <p:val>
                                            <p:strVal val="#ppt_y"/>
                                          </p:val>
                                        </p:tav>
                                      </p:tavLst>
                                    </p:anim>
                                  </p:childTnLst>
                                </p:cTn>
                              </p:par>
                              <p:par>
                                <p:cTn id="49" presetID="53" presetClass="entr" presetSubtype="16" fill="hold" nodeType="withEffect">
                                  <p:stCondLst>
                                    <p:cond delay="75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par>
                                <p:cTn id="54" presetID="2" presetClass="entr" presetSubtype="2" decel="60000" fill="hold" nodeType="withEffect">
                                  <p:stCondLst>
                                    <p:cond delay="750"/>
                                  </p:stCondLst>
                                  <p:childTnLst>
                                    <p:set>
                                      <p:cBhvr>
                                        <p:cTn id="55" dur="1" fill="hold">
                                          <p:stCondLst>
                                            <p:cond delay="0"/>
                                          </p:stCondLst>
                                        </p:cTn>
                                        <p:tgtEl>
                                          <p:spTgt spid="40"/>
                                        </p:tgtEl>
                                        <p:attrNameLst>
                                          <p:attrName>style.visibility</p:attrName>
                                        </p:attrNameLst>
                                      </p:cBhvr>
                                      <p:to>
                                        <p:strVal val="visible"/>
                                      </p:to>
                                    </p:set>
                                    <p:anim calcmode="lin" valueType="num">
                                      <p:cBhvr additive="base">
                                        <p:cTn id="56" dur="500" fill="hold"/>
                                        <p:tgtEl>
                                          <p:spTgt spid="40"/>
                                        </p:tgtEl>
                                        <p:attrNameLst>
                                          <p:attrName>ppt_x</p:attrName>
                                        </p:attrNameLst>
                                      </p:cBhvr>
                                      <p:tavLst>
                                        <p:tav tm="0">
                                          <p:val>
                                            <p:strVal val="1+#ppt_w/2"/>
                                          </p:val>
                                        </p:tav>
                                        <p:tav tm="100000">
                                          <p:val>
                                            <p:strVal val="#ppt_x"/>
                                          </p:val>
                                        </p:tav>
                                      </p:tavLst>
                                    </p:anim>
                                    <p:anim calcmode="lin" valueType="num">
                                      <p:cBhvr additive="base">
                                        <p:cTn id="57" dur="500" fill="hold"/>
                                        <p:tgtEl>
                                          <p:spTgt spid="40"/>
                                        </p:tgtEl>
                                        <p:attrNameLst>
                                          <p:attrName>ppt_y</p:attrName>
                                        </p:attrNameLst>
                                      </p:cBhvr>
                                      <p:tavLst>
                                        <p:tav tm="0">
                                          <p:val>
                                            <p:strVal val="#ppt_y"/>
                                          </p:val>
                                        </p:tav>
                                        <p:tav tm="100000">
                                          <p:val>
                                            <p:strVal val="#ppt_y"/>
                                          </p:val>
                                        </p:tav>
                                      </p:tavLst>
                                    </p:anim>
                                  </p:childTnLst>
                                </p:cTn>
                              </p:par>
                              <p:par>
                                <p:cTn id="58" presetID="53" presetClass="entr" presetSubtype="16"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2" presetClass="entr" presetSubtype="2" decel="60000" fill="hold" nodeType="withEffect">
                                  <p:stCondLst>
                                    <p:cond delay="100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500" fill="hold"/>
                                        <p:tgtEl>
                                          <p:spTgt spid="41"/>
                                        </p:tgtEl>
                                        <p:attrNameLst>
                                          <p:attrName>ppt_x</p:attrName>
                                        </p:attrNameLst>
                                      </p:cBhvr>
                                      <p:tavLst>
                                        <p:tav tm="0">
                                          <p:val>
                                            <p:strVal val="1+#ppt_w/2"/>
                                          </p:val>
                                        </p:tav>
                                        <p:tav tm="100000">
                                          <p:val>
                                            <p:strVal val="#ppt_x"/>
                                          </p:val>
                                        </p:tav>
                                      </p:tavLst>
                                    </p:anim>
                                    <p:anim calcmode="lin" valueType="num">
                                      <p:cBhvr additive="base">
                                        <p:cTn id="6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p:cNvSpPr txBox="1"/>
          <p:nvPr/>
        </p:nvSpPr>
        <p:spPr>
          <a:xfrm>
            <a:off x="2040722" y="5628832"/>
            <a:ext cx="4801266" cy="400085"/>
          </a:xfrm>
          <a:prstGeom prst="rect">
            <a:avLst/>
          </a:prstGeom>
          <a:noFill/>
        </p:spPr>
        <p:txBody>
          <a:bodyPr wrap="none" lIns="91416" tIns="45708" rIns="91416" bIns="45708">
            <a:spAutoFit/>
          </a:bodyPr>
          <a:lstStyle>
            <a:lvl1pPr lvl="0">
              <a:defRPr sz="2000">
                <a:solidFill>
                  <a:schemeClr val="accent2"/>
                </a:solidFill>
                <a:latin typeface="等线"/>
                <a:ea typeface="等线"/>
              </a:defRPr>
            </a:lvl1pPr>
          </a:lstStyle>
          <a:p>
            <a:pPr algn="ctr"/>
            <a:r>
              <a:rPr lang="zh-CN" b="1" dirty="0">
                <a:solidFill>
                  <a:srgbClr val="014723"/>
                </a:solidFill>
                <a:latin typeface="+mj-lt"/>
                <a:ea typeface="微软雅黑"/>
              </a:rPr>
              <a:t>方桂安，唐迅，凌海涛，张书戬，潘嘉雯</a:t>
            </a:r>
          </a:p>
        </p:txBody>
      </p:sp>
      <p:sp>
        <p:nvSpPr>
          <p:cNvPr id="14" name="TextBox 7"/>
          <p:cNvSpPr txBox="1"/>
          <p:nvPr/>
        </p:nvSpPr>
        <p:spPr>
          <a:xfrm>
            <a:off x="7914037" y="5628830"/>
            <a:ext cx="2749422" cy="400085"/>
          </a:xfrm>
          <a:prstGeom prst="rect">
            <a:avLst/>
          </a:prstGeom>
          <a:noFill/>
        </p:spPr>
        <p:txBody>
          <a:bodyPr wrap="none" lIns="91416" tIns="45708" rIns="91416" bIns="45708">
            <a:spAutoFit/>
          </a:bodyPr>
          <a:lstStyle/>
          <a:p>
            <a:pPr algn="l"/>
            <a:r>
              <a:rPr lang="zh-CN" sz="2000" b="1">
                <a:solidFill>
                  <a:srgbClr val="004723"/>
                </a:solidFill>
                <a:latin typeface="+mj-lt"/>
                <a:ea typeface="微软雅黑"/>
              </a:rPr>
              <a:t>指导老师</a:t>
            </a:r>
            <a:r>
              <a:rPr lang="zh-CN" sz="2000">
                <a:solidFill>
                  <a:srgbClr val="004723"/>
                </a:solidFill>
                <a:latin typeface="+mj-lt"/>
                <a:ea typeface="微软雅黑"/>
              </a:rPr>
              <a:t>：刘梦源老师</a:t>
            </a:r>
          </a:p>
        </p:txBody>
      </p:sp>
      <p:sp>
        <p:nvSpPr>
          <p:cNvPr id="11" name="Freeform 7"/>
          <p:cNvSpPr>
            <a:spLocks noChangeAspect="1" noEditPoints="1"/>
          </p:cNvSpPr>
          <p:nvPr/>
        </p:nvSpPr>
        <p:spPr>
          <a:xfrm>
            <a:off x="1560163" y="5595752"/>
            <a:ext cx="462900" cy="466244"/>
          </a:xfrm>
          <a:custGeom>
            <a:avLst/>
            <a:gdLst/>
            <a:ahLst/>
            <a:cxnLst/>
            <a:rect l="0" t="0" r="r" b="b"/>
            <a:pathLst>
              <a:path w="462900" h="466244">
                <a:moveTo>
                  <a:pt x="338470" y="237501"/>
                </a:moveTo>
                <a:lnTo>
                  <a:pt x="338470" y="174648"/>
                </a:lnTo>
                <a:cubicBezTo>
                  <a:pt x="338470" y="156617"/>
                  <a:pt x="309795" y="156617"/>
                  <a:pt x="309795" y="174648"/>
                </a:cubicBezTo>
                <a:lnTo>
                  <a:pt x="309795" y="237501"/>
                </a:lnTo>
                <a:cubicBezTo>
                  <a:pt x="309795" y="279746"/>
                  <a:pt x="275487" y="314264"/>
                  <a:pt x="233498" y="314264"/>
                </a:cubicBezTo>
                <a:cubicBezTo>
                  <a:pt x="232986" y="314264"/>
                  <a:pt x="232474" y="314264"/>
                  <a:pt x="231962" y="314264"/>
                </a:cubicBezTo>
                <a:lnTo>
                  <a:pt x="231450" y="314264"/>
                </a:lnTo>
                <a:lnTo>
                  <a:pt x="230938" y="314264"/>
                </a:lnTo>
                <a:cubicBezTo>
                  <a:pt x="230426" y="314264"/>
                  <a:pt x="229914" y="314264"/>
                  <a:pt x="229402" y="314264"/>
                </a:cubicBezTo>
                <a:cubicBezTo>
                  <a:pt x="187413" y="314264"/>
                  <a:pt x="153105" y="279746"/>
                  <a:pt x="153105" y="237501"/>
                </a:cubicBezTo>
                <a:lnTo>
                  <a:pt x="153105" y="174648"/>
                </a:lnTo>
                <a:cubicBezTo>
                  <a:pt x="153105" y="156617"/>
                  <a:pt x="124942" y="156617"/>
                  <a:pt x="124942" y="174648"/>
                </a:cubicBezTo>
                <a:cubicBezTo>
                  <a:pt x="124942" y="182891"/>
                  <a:pt x="124942" y="237501"/>
                  <a:pt x="124942" y="237501"/>
                </a:cubicBezTo>
                <a:cubicBezTo>
                  <a:pt x="124942" y="290565"/>
                  <a:pt x="163858" y="334871"/>
                  <a:pt x="214552" y="342084"/>
                </a:cubicBezTo>
                <a:lnTo>
                  <a:pt x="214552" y="387420"/>
                </a:lnTo>
                <a:lnTo>
                  <a:pt x="151057" y="405452"/>
                </a:lnTo>
                <a:lnTo>
                  <a:pt x="312355" y="405452"/>
                </a:lnTo>
                <a:lnTo>
                  <a:pt x="247836" y="386905"/>
                </a:lnTo>
                <a:lnTo>
                  <a:pt x="247836" y="342084"/>
                </a:lnTo>
                <a:cubicBezTo>
                  <a:pt x="299042" y="334871"/>
                  <a:pt x="338470" y="290565"/>
                  <a:pt x="338470" y="237501"/>
                </a:cubicBezTo>
                <a:close/>
                <a:moveTo>
                  <a:pt x="230426" y="287474"/>
                </a:moveTo>
                <a:cubicBezTo>
                  <a:pt x="230938" y="287474"/>
                  <a:pt x="230938" y="287474"/>
                  <a:pt x="231450" y="287474"/>
                </a:cubicBezTo>
                <a:cubicBezTo>
                  <a:pt x="231962" y="287474"/>
                  <a:pt x="231962" y="287474"/>
                  <a:pt x="232474" y="287474"/>
                </a:cubicBezTo>
                <a:cubicBezTo>
                  <a:pt x="260637" y="287474"/>
                  <a:pt x="283680" y="264806"/>
                  <a:pt x="283680" y="236471"/>
                </a:cubicBezTo>
                <a:lnTo>
                  <a:pt x="283680" y="112311"/>
                </a:lnTo>
                <a:cubicBezTo>
                  <a:pt x="283680" y="83975"/>
                  <a:pt x="260637" y="60792"/>
                  <a:pt x="232474" y="60792"/>
                </a:cubicBezTo>
                <a:cubicBezTo>
                  <a:pt x="231962" y="60792"/>
                  <a:pt x="231962" y="60792"/>
                  <a:pt x="231450" y="60792"/>
                </a:cubicBezTo>
                <a:cubicBezTo>
                  <a:pt x="231450" y="60792"/>
                  <a:pt x="230938" y="60792"/>
                  <a:pt x="230426" y="60792"/>
                </a:cubicBezTo>
                <a:cubicBezTo>
                  <a:pt x="202263" y="60792"/>
                  <a:pt x="179732" y="83975"/>
                  <a:pt x="179732" y="112311"/>
                </a:cubicBezTo>
                <a:lnTo>
                  <a:pt x="179732" y="236471"/>
                </a:lnTo>
                <a:cubicBezTo>
                  <a:pt x="179732" y="264806"/>
                  <a:pt x="202263" y="287474"/>
                  <a:pt x="230426" y="287474"/>
                </a:cubicBezTo>
                <a:close/>
                <a:moveTo>
                  <a:pt x="231450" y="0"/>
                </a:moveTo>
                <a:cubicBezTo>
                  <a:pt x="359464" y="0"/>
                  <a:pt x="462900" y="104583"/>
                  <a:pt x="462900" y="233380"/>
                </a:cubicBezTo>
                <a:cubicBezTo>
                  <a:pt x="462900" y="361661"/>
                  <a:pt x="359464" y="466244"/>
                  <a:pt x="231450" y="466244"/>
                </a:cubicBezTo>
                <a:cubicBezTo>
                  <a:pt x="103436" y="466244"/>
                  <a:pt x="0" y="361661"/>
                  <a:pt x="0" y="233380"/>
                </a:cubicBezTo>
                <a:cubicBezTo>
                  <a:pt x="0" y="104583"/>
                  <a:pt x="103436" y="0"/>
                  <a:pt x="231450" y="0"/>
                </a:cubicBezTo>
                <a:close/>
              </a:path>
            </a:pathLst>
          </a:custGeom>
          <a:solidFill>
            <a:schemeClr val="accent1"/>
          </a:solidFill>
          <a:ln>
            <a:noFill/>
          </a:ln>
        </p:spPr>
        <p:txBody>
          <a:bodyPr vert="horz" wrap="square" lIns="91416" tIns="45708" rIns="91416" bIns="45708" numCol="1" anchor="t" anchorCtr="0"/>
          <a:lstStyle/>
          <a:p>
            <a:endParaRPr lang="zh-CN">
              <a:solidFill>
                <a:srgbClr val="C00000"/>
              </a:solidFill>
              <a:latin typeface="+mj-lt"/>
              <a:ea typeface="微软雅黑"/>
            </a:endParaRPr>
          </a:p>
        </p:txBody>
      </p:sp>
      <p:sp>
        <p:nvSpPr>
          <p:cNvPr id="12" name="Freeform 8"/>
          <p:cNvSpPr>
            <a:spLocks noChangeAspect="1" noEditPoints="1"/>
          </p:cNvSpPr>
          <p:nvPr/>
        </p:nvSpPr>
        <p:spPr>
          <a:xfrm>
            <a:off x="7436002" y="5595750"/>
            <a:ext cx="464288" cy="466246"/>
          </a:xfrm>
          <a:custGeom>
            <a:avLst/>
            <a:gdLst/>
            <a:ahLst/>
            <a:cxnLst/>
            <a:rect l="0" t="0" r="r" b="b"/>
            <a:pathLst>
              <a:path w="464288" h="466246">
                <a:moveTo>
                  <a:pt x="232144" y="0"/>
                </a:moveTo>
                <a:cubicBezTo>
                  <a:pt x="359768" y="0"/>
                  <a:pt x="464288" y="103856"/>
                  <a:pt x="464288" y="233123"/>
                </a:cubicBezTo>
                <a:cubicBezTo>
                  <a:pt x="464288" y="361285"/>
                  <a:pt x="359768" y="466246"/>
                  <a:pt x="232144" y="466246"/>
                </a:cubicBezTo>
                <a:cubicBezTo>
                  <a:pt x="103420" y="466246"/>
                  <a:pt x="0" y="361285"/>
                  <a:pt x="0" y="233123"/>
                </a:cubicBezTo>
                <a:cubicBezTo>
                  <a:pt x="0" y="103856"/>
                  <a:pt x="103420" y="0"/>
                  <a:pt x="232144" y="0"/>
                </a:cubicBezTo>
                <a:close/>
                <a:moveTo>
                  <a:pt x="374071" y="129267"/>
                </a:moveTo>
                <a:cubicBezTo>
                  <a:pt x="375171" y="129267"/>
                  <a:pt x="377372" y="130372"/>
                  <a:pt x="378472" y="131477"/>
                </a:cubicBezTo>
                <a:cubicBezTo>
                  <a:pt x="379572" y="132582"/>
                  <a:pt x="379572" y="133687"/>
                  <a:pt x="379572" y="135896"/>
                </a:cubicBezTo>
                <a:lnTo>
                  <a:pt x="379572" y="245276"/>
                </a:lnTo>
                <a:cubicBezTo>
                  <a:pt x="379572" y="246381"/>
                  <a:pt x="379572" y="248591"/>
                  <a:pt x="378472" y="249696"/>
                </a:cubicBezTo>
                <a:lnTo>
                  <a:pt x="378472" y="249696"/>
                </a:lnTo>
                <a:cubicBezTo>
                  <a:pt x="377372" y="250801"/>
                  <a:pt x="375171" y="250801"/>
                  <a:pt x="374071" y="250801"/>
                </a:cubicBezTo>
                <a:lnTo>
                  <a:pt x="242046" y="250801"/>
                </a:lnTo>
                <a:cubicBezTo>
                  <a:pt x="240946" y="250801"/>
                  <a:pt x="239845" y="250801"/>
                  <a:pt x="238745" y="249696"/>
                </a:cubicBezTo>
                <a:lnTo>
                  <a:pt x="238745" y="249696"/>
                </a:lnTo>
                <a:cubicBezTo>
                  <a:pt x="237645" y="248591"/>
                  <a:pt x="236545" y="246381"/>
                  <a:pt x="236545" y="245276"/>
                </a:cubicBezTo>
                <a:lnTo>
                  <a:pt x="236545" y="197768"/>
                </a:lnTo>
                <a:lnTo>
                  <a:pt x="314660" y="181195"/>
                </a:lnTo>
                <a:lnTo>
                  <a:pt x="314660" y="178985"/>
                </a:lnTo>
                <a:lnTo>
                  <a:pt x="236545" y="188929"/>
                </a:lnTo>
                <a:lnTo>
                  <a:pt x="236545" y="135896"/>
                </a:lnTo>
                <a:cubicBezTo>
                  <a:pt x="236545" y="133687"/>
                  <a:pt x="237645" y="132582"/>
                  <a:pt x="238745" y="131477"/>
                </a:cubicBezTo>
                <a:lnTo>
                  <a:pt x="238745" y="131477"/>
                </a:lnTo>
                <a:cubicBezTo>
                  <a:pt x="239845" y="130372"/>
                  <a:pt x="240946" y="129267"/>
                  <a:pt x="242046" y="129267"/>
                </a:cubicBezTo>
                <a:lnTo>
                  <a:pt x="374071" y="129267"/>
                </a:lnTo>
                <a:close/>
                <a:moveTo>
                  <a:pt x="242046" y="106065"/>
                </a:moveTo>
                <a:cubicBezTo>
                  <a:pt x="234344" y="106065"/>
                  <a:pt x="226643" y="109380"/>
                  <a:pt x="222242" y="114904"/>
                </a:cubicBezTo>
                <a:lnTo>
                  <a:pt x="222242" y="114904"/>
                </a:lnTo>
                <a:cubicBezTo>
                  <a:pt x="216741" y="120428"/>
                  <a:pt x="213440" y="127058"/>
                  <a:pt x="213440" y="135896"/>
                </a:cubicBezTo>
                <a:lnTo>
                  <a:pt x="213440" y="192244"/>
                </a:lnTo>
                <a:lnTo>
                  <a:pt x="204639" y="193348"/>
                </a:lnTo>
                <a:lnTo>
                  <a:pt x="204639" y="183405"/>
                </a:lnTo>
                <a:lnTo>
                  <a:pt x="178234" y="183405"/>
                </a:lnTo>
                <a:lnTo>
                  <a:pt x="150729" y="166832"/>
                </a:lnTo>
                <a:lnTo>
                  <a:pt x="84716" y="166832"/>
                </a:lnTo>
                <a:cubicBezTo>
                  <a:pt x="70413" y="166832"/>
                  <a:pt x="59411" y="177881"/>
                  <a:pt x="59411" y="191139"/>
                </a:cubicBezTo>
                <a:lnTo>
                  <a:pt x="59411" y="268478"/>
                </a:lnTo>
                <a:lnTo>
                  <a:pt x="84716" y="268478"/>
                </a:lnTo>
                <a:lnTo>
                  <a:pt x="84716" y="212131"/>
                </a:lnTo>
                <a:lnTo>
                  <a:pt x="89117" y="212131"/>
                </a:lnTo>
                <a:lnTo>
                  <a:pt x="89117" y="268478"/>
                </a:lnTo>
                <a:lnTo>
                  <a:pt x="89117" y="282841"/>
                </a:lnTo>
                <a:lnTo>
                  <a:pt x="89117" y="386697"/>
                </a:lnTo>
                <a:lnTo>
                  <a:pt x="116622" y="386697"/>
                </a:lnTo>
                <a:lnTo>
                  <a:pt x="116622" y="300519"/>
                </a:lnTo>
                <a:lnTo>
                  <a:pt x="123223" y="300519"/>
                </a:lnTo>
                <a:lnTo>
                  <a:pt x="123223" y="386697"/>
                </a:lnTo>
                <a:lnTo>
                  <a:pt x="150729" y="386697"/>
                </a:lnTo>
                <a:lnTo>
                  <a:pt x="150729" y="371229"/>
                </a:lnTo>
                <a:lnTo>
                  <a:pt x="150729" y="282841"/>
                </a:lnTo>
                <a:lnTo>
                  <a:pt x="150729" y="268478"/>
                </a:lnTo>
                <a:lnTo>
                  <a:pt x="150729" y="212131"/>
                </a:lnTo>
                <a:lnTo>
                  <a:pt x="150729" y="195558"/>
                </a:lnTo>
                <a:lnTo>
                  <a:pt x="178234" y="212131"/>
                </a:lnTo>
                <a:lnTo>
                  <a:pt x="204639" y="212131"/>
                </a:lnTo>
                <a:lnTo>
                  <a:pt x="204639" y="204397"/>
                </a:lnTo>
                <a:lnTo>
                  <a:pt x="213440" y="203292"/>
                </a:lnTo>
                <a:lnTo>
                  <a:pt x="213440" y="245276"/>
                </a:lnTo>
                <a:cubicBezTo>
                  <a:pt x="213440" y="253010"/>
                  <a:pt x="216741" y="260744"/>
                  <a:pt x="222242" y="265164"/>
                </a:cubicBezTo>
                <a:lnTo>
                  <a:pt x="222242" y="265164"/>
                </a:lnTo>
                <a:lnTo>
                  <a:pt x="222242" y="266268"/>
                </a:lnTo>
                <a:cubicBezTo>
                  <a:pt x="227743" y="270688"/>
                  <a:pt x="234344" y="274002"/>
                  <a:pt x="242046" y="274002"/>
                </a:cubicBezTo>
                <a:lnTo>
                  <a:pt x="374071" y="274002"/>
                </a:lnTo>
                <a:cubicBezTo>
                  <a:pt x="381772" y="274002"/>
                  <a:pt x="389474" y="270688"/>
                  <a:pt x="394975" y="265164"/>
                </a:cubicBezTo>
                <a:lnTo>
                  <a:pt x="394975" y="266268"/>
                </a:lnTo>
                <a:cubicBezTo>
                  <a:pt x="399376" y="260744"/>
                  <a:pt x="402676" y="253010"/>
                  <a:pt x="402676" y="245276"/>
                </a:cubicBezTo>
                <a:lnTo>
                  <a:pt x="402676" y="135896"/>
                </a:lnTo>
                <a:cubicBezTo>
                  <a:pt x="402676" y="127058"/>
                  <a:pt x="399376" y="120428"/>
                  <a:pt x="394975" y="114904"/>
                </a:cubicBezTo>
                <a:cubicBezTo>
                  <a:pt x="389474" y="109380"/>
                  <a:pt x="381772" y="106065"/>
                  <a:pt x="374071" y="106065"/>
                </a:cubicBezTo>
                <a:lnTo>
                  <a:pt x="242046" y="106065"/>
                </a:lnTo>
                <a:close/>
                <a:moveTo>
                  <a:pt x="378472" y="280631"/>
                </a:moveTo>
                <a:lnTo>
                  <a:pt x="378472" y="306043"/>
                </a:lnTo>
                <a:lnTo>
                  <a:pt x="357568" y="306043"/>
                </a:lnTo>
                <a:lnTo>
                  <a:pt x="380672" y="387802"/>
                </a:lnTo>
                <a:lnTo>
                  <a:pt x="350967" y="387802"/>
                </a:lnTo>
                <a:lnTo>
                  <a:pt x="327862" y="306043"/>
                </a:lnTo>
                <a:lnTo>
                  <a:pt x="298157" y="306043"/>
                </a:lnTo>
                <a:lnTo>
                  <a:pt x="275052" y="387802"/>
                </a:lnTo>
                <a:lnTo>
                  <a:pt x="245347" y="387802"/>
                </a:lnTo>
                <a:lnTo>
                  <a:pt x="268451" y="306043"/>
                </a:lnTo>
                <a:lnTo>
                  <a:pt x="243146" y="306043"/>
                </a:lnTo>
                <a:lnTo>
                  <a:pt x="243146" y="280631"/>
                </a:lnTo>
                <a:lnTo>
                  <a:pt x="378472" y="280631"/>
                </a:lnTo>
                <a:close/>
                <a:moveTo>
                  <a:pt x="119923" y="82864"/>
                </a:moveTo>
                <a:cubicBezTo>
                  <a:pt x="141927" y="82864"/>
                  <a:pt x="159530" y="100541"/>
                  <a:pt x="159530" y="122638"/>
                </a:cubicBezTo>
                <a:cubicBezTo>
                  <a:pt x="159530" y="143630"/>
                  <a:pt x="141927" y="161308"/>
                  <a:pt x="119923" y="161308"/>
                </a:cubicBezTo>
                <a:cubicBezTo>
                  <a:pt x="99019" y="161308"/>
                  <a:pt x="81415" y="143630"/>
                  <a:pt x="81415" y="122638"/>
                </a:cubicBezTo>
                <a:cubicBezTo>
                  <a:pt x="81415" y="100541"/>
                  <a:pt x="99019" y="82864"/>
                  <a:pt x="119923" y="82864"/>
                </a:cubicBezTo>
                <a:close/>
              </a:path>
            </a:pathLst>
          </a:custGeom>
          <a:solidFill>
            <a:schemeClr val="accent1"/>
          </a:solidFill>
          <a:ln>
            <a:noFill/>
          </a:ln>
        </p:spPr>
        <p:txBody>
          <a:bodyPr vert="horz" wrap="square" lIns="91416" tIns="45708" rIns="91416" bIns="45708" numCol="1" anchor="t" anchorCtr="0"/>
          <a:lstStyle/>
          <a:p>
            <a:endParaRPr lang="zh-CN" sz="2800">
              <a:solidFill>
                <a:srgbClr val="C00000"/>
              </a:solidFill>
              <a:latin typeface="+mj-lt"/>
              <a:ea typeface="微软雅黑"/>
            </a:endParaRPr>
          </a:p>
        </p:txBody>
      </p:sp>
      <p:sp>
        <p:nvSpPr>
          <p:cNvPr id="18" name="文本框 17"/>
          <p:cNvSpPr txBox="1"/>
          <p:nvPr/>
        </p:nvSpPr>
        <p:spPr>
          <a:xfrm>
            <a:off x="2716413" y="2729511"/>
            <a:ext cx="6759174" cy="1015663"/>
          </a:xfrm>
          <a:prstGeom prst="rect">
            <a:avLst/>
          </a:prstGeom>
          <a:noFill/>
        </p:spPr>
        <p:txBody>
          <a:bodyPr wrap="square">
            <a:spAutoFit/>
          </a:bodyPr>
          <a:lstStyle/>
          <a:p>
            <a:pPr algn="dist"/>
            <a:r>
              <a:rPr lang="zh-CN" sz="6000" b="1">
                <a:solidFill>
                  <a:schemeClr val="bg1">
                    <a:lumMod val="95000"/>
                  </a:schemeClr>
                </a:solidFill>
                <a:latin typeface="+mj-lt"/>
                <a:ea typeface="微软雅黑"/>
              </a:rPr>
              <a:t>谢谢各位老师指正</a:t>
            </a:r>
          </a:p>
        </p:txBody>
      </p:sp>
      <p:sp>
        <p:nvSpPr>
          <p:cNvPr id="20" name="TextBox 10"/>
          <p:cNvSpPr txBox="1"/>
          <p:nvPr/>
        </p:nvSpPr>
        <p:spPr>
          <a:xfrm>
            <a:off x="2565806" y="3990096"/>
            <a:ext cx="7060388" cy="523196"/>
          </a:xfrm>
          <a:prstGeom prst="rect">
            <a:avLst/>
          </a:prstGeom>
          <a:noFill/>
        </p:spPr>
        <p:txBody>
          <a:bodyPr wrap="square" lIns="91416" tIns="45708" rIns="91416" bIns="45708">
            <a:spAutoFit/>
          </a:bodyPr>
          <a:lstStyle>
            <a:lvl1pPr lvl="0">
              <a:defRPr sz="2000">
                <a:solidFill>
                  <a:schemeClr val="bg1"/>
                </a:solidFill>
                <a:latin typeface="微软雅黑"/>
                <a:ea typeface="微软雅黑"/>
              </a:defRPr>
            </a:lvl1pPr>
          </a:lstStyle>
          <a:p>
            <a:pPr algn="ctr"/>
            <a:r>
              <a:rPr lang="zh-CN" sz="2800">
                <a:solidFill>
                  <a:schemeClr val="bg1">
                    <a:lumMod val="95000"/>
                  </a:schemeClr>
                </a:solidFill>
                <a:latin typeface="+mj-lt"/>
              </a:rPr>
              <a:t>中山大学信息工程学院</a:t>
            </a:r>
            <a:endParaRPr lang="en-US" sz="2800">
              <a:solidFill>
                <a:schemeClr val="bg1">
                  <a:lumMod val="95000"/>
                </a:schemeClr>
              </a:solidFill>
              <a:latin typeface="+mj-lt"/>
            </a:endParaRPr>
          </a:p>
        </p:txBody>
      </p:sp>
      <p:pic>
        <p:nvPicPr>
          <p:cNvPr id="19" name="图片 18"/>
          <p:cNvPicPr>
            <a:picLocks noChangeAspect="1"/>
          </p:cNvPicPr>
          <p:nvPr/>
        </p:nvPicPr>
        <p:blipFill>
          <a:blip r:embed="rId3"/>
          <a:stretch/>
        </p:blipFill>
        <p:spPr>
          <a:xfrm>
            <a:off x="4339399" y="582805"/>
            <a:ext cx="3513203" cy="1605599"/>
          </a:xfrm>
          <a:prstGeom prst="rect">
            <a:avLst/>
          </a:prstGeom>
        </p:spPr>
      </p:pic>
      <p:pic>
        <p:nvPicPr>
          <p:cNvPr id="15" name="图片 14"/>
          <p:cNvPicPr>
            <a:picLocks noChangeAspect="1"/>
          </p:cNvPicPr>
          <p:nvPr/>
        </p:nvPicPr>
        <p:blipFill rotWithShape="1">
          <a:blip r:embed="rId4"/>
          <a:srcRect t="21604" b="46967"/>
          <a:stretch/>
        </p:blipFill>
        <p:spPr>
          <a:xfrm>
            <a:off x="-8648" y="2196316"/>
            <a:ext cx="12209296" cy="2877923"/>
          </a:xfrm>
          <a:prstGeom prst="rect">
            <a:avLst/>
          </a:prstGeom>
        </p:spPr>
      </p:pic>
      <p:sp>
        <p:nvSpPr>
          <p:cNvPr id="21" name="矩形 20"/>
          <p:cNvSpPr/>
          <p:nvPr/>
        </p:nvSpPr>
        <p:spPr>
          <a:xfrm>
            <a:off x="8648" y="2188404"/>
            <a:ext cx="12192000" cy="2877922"/>
          </a:xfrm>
          <a:prstGeom prst="rect">
            <a:avLst/>
          </a:prstGeom>
          <a:gradFill>
            <a:gsLst>
              <a:gs pos="0">
                <a:srgbClr val="014723"/>
              </a:gs>
              <a:gs pos="59000">
                <a:srgbClr val="014723">
                  <a:alpha val="60000"/>
                </a:srgbClr>
              </a:gs>
              <a:gs pos="100000">
                <a:srgbClr val="014723">
                  <a:alpha val="10000"/>
                </a:srgbClr>
              </a:gs>
            </a:gsLst>
            <a:lin ang="10800000" scaled="1"/>
          </a:gradFill>
          <a:ln>
            <a:noFill/>
          </a:ln>
        </p:spPr>
        <p:txBody>
          <a:bodyPr anchor="ctr"/>
          <a:lstStyle/>
          <a:p>
            <a:pPr algn="ctr"/>
            <a:endParaRPr lang="zh-CN">
              <a:solidFill>
                <a:schemeClr val="lt1"/>
              </a:solidFill>
              <a:latin typeface="+mj-lt"/>
            </a:endParaRPr>
          </a:p>
        </p:txBody>
      </p:sp>
      <p:sp>
        <p:nvSpPr>
          <p:cNvPr id="22" name="文本框 21"/>
          <p:cNvSpPr txBox="1"/>
          <p:nvPr/>
        </p:nvSpPr>
        <p:spPr>
          <a:xfrm>
            <a:off x="1879478" y="2881911"/>
            <a:ext cx="8433044" cy="1015663"/>
          </a:xfrm>
          <a:prstGeom prst="rect">
            <a:avLst/>
          </a:prstGeom>
          <a:noFill/>
        </p:spPr>
        <p:txBody>
          <a:bodyPr wrap="square">
            <a:spAutoFit/>
          </a:bodyPr>
          <a:lstStyle/>
          <a:p>
            <a:pPr algn="ctr"/>
            <a:r>
              <a:rPr lang="zh-CN" sz="6000" b="1" dirty="0">
                <a:solidFill>
                  <a:srgbClr val="F2F2F2"/>
                </a:solidFill>
                <a:latin typeface="+mj-lt"/>
                <a:ea typeface="微软雅黑"/>
              </a:rPr>
              <a:t>感谢阅读</a:t>
            </a:r>
          </a:p>
        </p:txBody>
      </p:sp>
      <p:sp>
        <p:nvSpPr>
          <p:cNvPr id="23" name="TextBox 10"/>
          <p:cNvSpPr txBox="1"/>
          <p:nvPr/>
        </p:nvSpPr>
        <p:spPr>
          <a:xfrm>
            <a:off x="2565870" y="4126398"/>
            <a:ext cx="7060388" cy="523196"/>
          </a:xfrm>
          <a:prstGeom prst="rect">
            <a:avLst/>
          </a:prstGeom>
          <a:noFill/>
        </p:spPr>
        <p:txBody>
          <a:bodyPr wrap="square" lIns="91416" tIns="45708" rIns="91416" bIns="45708">
            <a:spAutoFit/>
          </a:bodyPr>
          <a:lstStyle>
            <a:lvl1pPr lvl="0">
              <a:defRPr sz="2000">
                <a:solidFill>
                  <a:schemeClr val="bg1"/>
                </a:solidFill>
                <a:latin typeface="微软雅黑"/>
                <a:ea typeface="微软雅黑"/>
              </a:defRPr>
            </a:lvl1pPr>
          </a:lstStyle>
          <a:p>
            <a:pPr algn="ctr"/>
            <a:r>
              <a:rPr lang="zh-CN" sz="2800" dirty="0">
                <a:solidFill>
                  <a:srgbClr val="F2F2F2"/>
                </a:solidFill>
                <a:latin typeface="+mj-lt"/>
                <a:ea typeface="微软雅黑"/>
              </a:rPr>
              <a:t>中山大学智能工程学院</a:t>
            </a:r>
            <a:endParaRPr lang="en-US" sz="2800" dirty="0">
              <a:solidFill>
                <a:srgbClr val="F2F2F2"/>
              </a:solidFill>
              <a:latin typeface="+mj-lt"/>
              <a:ea typeface="微软雅黑"/>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3231850" y="0"/>
            <a:ext cx="1666001" cy="792000"/>
          </a:xfrm>
          <a:prstGeom prst="rect">
            <a:avLst/>
          </a:prstGeom>
          <a:solidFill>
            <a:schemeClr val="accent1"/>
          </a:solidFill>
          <a:ln>
            <a:noFill/>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7" name="TextBox 7"/>
          <p:cNvSpPr txBox="1"/>
          <p:nvPr/>
        </p:nvSpPr>
        <p:spPr>
          <a:xfrm>
            <a:off x="5036808" y="215903"/>
            <a:ext cx="142792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808080"/>
                </a:solidFill>
                <a:latin typeface="微软雅黑" panose="020B0503020204020204" pitchFamily="34" charset="-122"/>
                <a:ea typeface="微软雅黑" panose="020B0503020204020204" pitchFamily="34" charset="-122"/>
              </a:rPr>
              <a:t>解决方案与联系</a:t>
            </a:r>
          </a:p>
        </p:txBody>
      </p:sp>
      <p:sp>
        <p:nvSpPr>
          <p:cNvPr id="2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813104" y="1108968"/>
            <a:ext cx="1625296" cy="384260"/>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en-US" sz="1865" b="1">
                <a:solidFill>
                  <a:schemeClr val="tx1">
                    <a:lumMod val="65000"/>
                    <a:lumOff val="35000"/>
                  </a:schemeClr>
                </a:solidFill>
                <a:latin typeface="微软雅黑" panose="020B0503020204020204" pitchFamily="34" charset="-122"/>
                <a:ea typeface="微软雅黑" panose="020B0503020204020204" pitchFamily="34" charset="-122"/>
              </a:rPr>
              <a:t>1.1 </a:t>
            </a:r>
            <a:r>
              <a:rPr lang="zh-CN" sz="1865" b="1">
                <a:solidFill>
                  <a:schemeClr val="tx1">
                    <a:lumMod val="65000"/>
                    <a:lumOff val="35000"/>
                  </a:schemeClr>
                </a:solidFill>
                <a:latin typeface="微软雅黑" panose="020B0503020204020204" pitchFamily="34" charset="-122"/>
                <a:ea typeface="微软雅黑" panose="020B0503020204020204" pitchFamily="34" charset="-122"/>
              </a:rPr>
              <a:t>研究背景</a:t>
            </a:r>
          </a:p>
        </p:txBody>
      </p:sp>
      <p:sp>
        <p:nvSpPr>
          <p:cNvPr id="54" name="学论网-矩形 1"/>
          <p:cNvSpPr/>
          <p:nvPr/>
        </p:nvSpPr>
        <p:spPr>
          <a:xfrm>
            <a:off x="984868" y="2938209"/>
            <a:ext cx="5309222" cy="3487112"/>
          </a:xfrm>
          <a:prstGeom prst="rect">
            <a:avLst/>
          </a:prstGeom>
          <a:noFill/>
          <a:ln w="12700" cap="flat" cmpd="sng">
            <a:solidFill>
              <a:schemeClr val="accent1"/>
            </a:solidFill>
            <a:prstDash val="sysDot"/>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lvl="0" algn="ctr"/>
            <a:endParaRPr lang="zh-CN" sz="2800" b="1" kern="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endParaRPr>
          </a:p>
        </p:txBody>
      </p:sp>
      <p:sp>
        <p:nvSpPr>
          <p:cNvPr id="57" name="学论网-www.xuelun.me"/>
          <p:cNvSpPr txBox="1"/>
          <p:nvPr/>
        </p:nvSpPr>
        <p:spPr>
          <a:xfrm>
            <a:off x="1145885" y="3096015"/>
            <a:ext cx="4950178" cy="3295650"/>
          </a:xfrm>
          <a:prstGeom prst="rect">
            <a:avLst/>
          </a:prstGeom>
          <a:noFill/>
          <a:ln>
            <a:noFill/>
          </a:ln>
        </p:spPr>
        <p:txBody>
          <a:bodyPr wrap="square" lIns="0" tIns="0" rIns="0" bIns="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lnSpc>
                <a:spcPct val="150000"/>
              </a:lnSpc>
            </a:pPr>
            <a:r>
              <a:rPr lang="en-US" sz="2400" b="1">
                <a:solidFill>
                  <a:srgbClr val="595959"/>
                </a:solidFill>
                <a:latin typeface="微软雅黑" panose="020B0503020204020204" pitchFamily="34" charset="-122"/>
                <a:ea typeface="微软雅黑" panose="020B0503020204020204" pitchFamily="34" charset="-122"/>
              </a:rPr>
              <a:t>Third</a:t>
            </a:r>
          </a:p>
          <a:p>
            <a:pPr algn="l">
              <a:lnSpc>
                <a:spcPct val="200000"/>
              </a:lnSpc>
            </a:pPr>
            <a:r>
              <a:rPr sz="1800">
                <a:solidFill>
                  <a:srgbClr val="595959"/>
                </a:solidFill>
                <a:latin typeface="微软雅黑" panose="020B0503020204020204" pitchFamily="34" charset="-122"/>
                <a:ea typeface="微软雅黑" panose="020B0503020204020204" pitchFamily="34" charset="-122"/>
              </a:rPr>
              <a:t>与此前</a:t>
            </a:r>
            <a:r>
              <a:rPr lang="zh-CN" sz="1800" b="0" i="0" strike="noStrike" spc="0">
                <a:solidFill>
                  <a:srgbClr val="595959"/>
                </a:solidFill>
                <a:latin typeface="微软雅黑" panose="020B0503020204020204" pitchFamily="34" charset="-122"/>
                <a:ea typeface="微软雅黑" panose="020B0503020204020204" pitchFamily="34" charset="-122"/>
              </a:rPr>
              <a:t>以“逐个像素”的方式进行视觉合成的</a:t>
            </a:r>
            <a:r>
              <a:rPr sz="1800">
                <a:solidFill>
                  <a:srgbClr val="595959"/>
                </a:solidFill>
                <a:latin typeface="微软雅黑" panose="020B0503020204020204" pitchFamily="34" charset="-122"/>
                <a:ea typeface="微软雅黑" panose="020B0503020204020204" pitchFamily="34" charset="-122"/>
              </a:rPr>
              <a:t>自回归模型相比，VQ-VAE模型的提出让视觉生成任务变得更加高效。</a:t>
            </a:r>
            <a:r>
              <a:rPr lang="zh-CN" sz="1800" b="0" i="0" strike="noStrike" spc="0">
                <a:solidFill>
                  <a:srgbClr val="595959"/>
                </a:solidFill>
                <a:latin typeface="微软雅黑" panose="020B0503020204020204" pitchFamily="34" charset="-122"/>
                <a:ea typeface="微软雅黑" panose="020B0503020204020204" pitchFamily="34" charset="-122"/>
              </a:rPr>
              <a:t>虽然取得了巨大的成功，但这样的解决方案仍然有局限性：它们将图像和视频分开处理</a:t>
            </a: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58" name="TextBox 6"/>
          <p:cNvSpPr txBox="1"/>
          <p:nvPr/>
        </p:nvSpPr>
        <p:spPr>
          <a:xfrm>
            <a:off x="3231850" y="227025"/>
            <a:ext cx="1595780" cy="373936"/>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800" b="1">
                <a:solidFill>
                  <a:srgbClr val="FFFFFF"/>
                </a:solidFill>
                <a:latin typeface="微软雅黑" panose="020B0503020204020204" pitchFamily="34" charset="-122"/>
                <a:ea typeface="微软雅黑" panose="020B0503020204020204" pitchFamily="34" charset="-122"/>
              </a:rPr>
              <a:t>问题背景解读</a:t>
            </a:r>
          </a:p>
        </p:txBody>
      </p:sp>
      <p:sp>
        <p:nvSpPr>
          <p:cNvPr id="59" name="文本框 58"/>
          <p:cNvSpPr txBox="1"/>
          <p:nvPr/>
        </p:nvSpPr>
        <p:spPr>
          <a:xfrm>
            <a:off x="6797176" y="3463663"/>
            <a:ext cx="1778000" cy="581057"/>
          </a:xfrm>
          <a:prstGeom prst="rect">
            <a:avLst/>
          </a:prstGeom>
          <a:ln w="6350">
            <a:prstDash val="solid"/>
          </a:ln>
        </p:spPr>
        <p:txBody>
          <a:bodyPr>
            <a:spAutoFit/>
          </a:bodyPr>
          <a:lstStyle/>
          <a:p>
            <a:pPr marL="0" indent="0" algn="ctr" defTabSz="457200">
              <a:lnSpc>
                <a:spcPct val="150000"/>
              </a:lnSpc>
              <a:buNone/>
            </a:pPr>
            <a:r>
              <a:rPr lang="en-US" sz="2400" b="1" i="0" strike="noStrike" spc="0" dirty="0">
                <a:solidFill>
                  <a:srgbClr val="595959"/>
                </a:solidFill>
                <a:latin typeface="微软雅黑" panose="020B0503020204020204" pitchFamily="34" charset="-122"/>
                <a:ea typeface="微软雅黑" panose="020B0503020204020204" pitchFamily="34" charset="-122"/>
              </a:rPr>
              <a:t>SOTA：</a:t>
            </a:r>
          </a:p>
        </p:txBody>
      </p:sp>
      <p:sp>
        <p:nvSpPr>
          <p:cNvPr id="60" name="文本框 14"/>
          <p:cNvSpPr txBox="1"/>
          <p:nvPr/>
        </p:nvSpPr>
        <p:spPr>
          <a:xfrm>
            <a:off x="7629804" y="3913341"/>
            <a:ext cx="2967105" cy="1917700"/>
          </a:xfrm>
          <a:prstGeom prst="rect">
            <a:avLst/>
          </a:prstGeom>
          <a:noFill/>
        </p:spPr>
        <p:txBody>
          <a:bodyPr wrap="square">
            <a:spAutoFit/>
          </a:bodyPr>
          <a:lstStyle/>
          <a:p>
            <a:pPr marL="0" indent="0" algn="l" defTabSz="228600">
              <a:lnSpc>
                <a:spcPct val="150000"/>
              </a:lnSpc>
              <a:buNone/>
            </a:pPr>
            <a:r>
              <a:rPr lang="en-US" sz="2000" b="1" i="0" strike="noStrike" spc="0">
                <a:solidFill>
                  <a:srgbClr val="595959"/>
                </a:solidFill>
                <a:latin typeface="微软雅黑" panose="020B0503020204020204" pitchFamily="34" charset="-122"/>
                <a:ea typeface="微软雅黑" panose="020B0503020204020204" pitchFamily="34" charset="-122"/>
              </a:rPr>
              <a:t>女娲算法</a:t>
            </a:r>
          </a:p>
          <a:p>
            <a:pPr marL="0" indent="0" algn="l" defTabSz="228600">
              <a:lnSpc>
                <a:spcPct val="150000"/>
              </a:lnSpc>
              <a:buNone/>
            </a:pPr>
            <a:r>
              <a:rPr lang="en-US" sz="2400" b="1" i="0" strike="noStrike" spc="0">
                <a:solidFill>
                  <a:srgbClr val="595959"/>
                </a:solidFill>
                <a:latin typeface="微软雅黑" panose="020B0503020204020204" pitchFamily="34" charset="-122"/>
                <a:ea typeface="微软雅黑" panose="020B0503020204020204" pitchFamily="34" charset="-122"/>
              </a:rPr>
              <a:t> </a:t>
            </a:r>
            <a:r>
              <a:rPr lang="en-US" sz="1800" b="1" i="0" strike="noStrike" spc="0">
                <a:solidFill>
                  <a:srgbClr val="595959"/>
                </a:solidFill>
                <a:latin typeface="微软雅黑" panose="020B0503020204020204" pitchFamily="34" charset="-122"/>
                <a:ea typeface="微软雅黑" panose="020B0503020204020204" pitchFamily="34" charset="-122"/>
              </a:rPr>
              <a:t>(Visual Synthesis Pre-training for Neural visUal World creAtion)</a:t>
            </a:r>
          </a:p>
        </p:txBody>
      </p:sp>
      <p:sp>
        <p:nvSpPr>
          <p:cNvPr id="20" name="学论网-矩形 1">
            <a:extLst>
              <a:ext uri="{FF2B5EF4-FFF2-40B4-BE49-F238E27FC236}">
                <a16:creationId xmlns:a16="http://schemas.microsoft.com/office/drawing/2014/main" id="{FF1A305C-86FA-449F-92DC-0ECE58B25E2C}"/>
              </a:ext>
            </a:extLst>
          </p:cNvPr>
          <p:cNvSpPr/>
          <p:nvPr/>
        </p:nvSpPr>
        <p:spPr>
          <a:xfrm>
            <a:off x="1003495" y="1631769"/>
            <a:ext cx="10222390" cy="621384"/>
          </a:xfrm>
          <a:prstGeom prst="rect">
            <a:avLst/>
          </a:prstGeom>
          <a:solidFill>
            <a:srgbClr val="004723"/>
          </a:solidFill>
          <a:ln w="12700" cap="flat" cmpd="sng">
            <a:solidFill>
              <a:schemeClr val="accent1"/>
            </a:solidFill>
            <a:prstDash val="solid"/>
          </a:ln>
        </p:spPr>
        <p:txBody>
          <a:bodyPr anchor="ct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lvl="0" algn="ctr"/>
            <a:r>
              <a:rPr lang="zh-CN" sz="2800" b="1">
                <a:gradFill>
                  <a:gsLst>
                    <a:gs pos="0">
                      <a:srgbClr val="F2F2F2"/>
                    </a:gs>
                    <a:gs pos="100000">
                      <a:srgbClr val="FFFFFF"/>
                    </a:gs>
                  </a:gsLst>
                  <a:path path="circle">
                    <a:fillToRect l="100000" b="100000"/>
                  </a:path>
                </a:gradFill>
                <a:latin typeface="微软雅黑" panose="020B0503020204020204" pitchFamily="34" charset="-122"/>
                <a:ea typeface="微软雅黑" panose="020B0503020204020204" pitchFamily="34" charset="-122"/>
              </a:rPr>
              <a:t>研究背景解读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2" presetClass="entr" presetSubtype="4" decel="53300" fill="hold" nodeType="withEffect">
                                  <p:stCondLst>
                                    <p:cond delay="50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750" fill="hold"/>
                                        <p:tgtEl>
                                          <p:spTgt spid="54"/>
                                        </p:tgtEl>
                                        <p:attrNameLst>
                                          <p:attrName>ppt_x</p:attrName>
                                        </p:attrNameLst>
                                      </p:cBhvr>
                                      <p:tavLst>
                                        <p:tav tm="0">
                                          <p:val>
                                            <p:strVal val="#ppt_x"/>
                                          </p:val>
                                        </p:tav>
                                        <p:tav tm="100000">
                                          <p:val>
                                            <p:strVal val="#ppt_x"/>
                                          </p:val>
                                        </p:tav>
                                      </p:tavLst>
                                    </p:anim>
                                    <p:anim calcmode="lin" valueType="num">
                                      <p:cBhvr additive="base">
                                        <p:cTn id="14" dur="750" fill="hold"/>
                                        <p:tgtEl>
                                          <p:spTgt spid="54"/>
                                        </p:tgtEl>
                                        <p:attrNameLst>
                                          <p:attrName>ppt_y</p:attrName>
                                        </p:attrNameLst>
                                      </p:cBhvr>
                                      <p:tavLst>
                                        <p:tav tm="0">
                                          <p:val>
                                            <p:strVal val="1+#ppt_h/2"/>
                                          </p:val>
                                        </p:tav>
                                        <p:tav tm="100000">
                                          <p:val>
                                            <p:strVal val="#ppt_y"/>
                                          </p:val>
                                        </p:tav>
                                      </p:tavLst>
                                    </p:anim>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1000" fill="hold"/>
                                        <p:tgtEl>
                                          <p:spTgt spid="59"/>
                                        </p:tgtEl>
                                        <p:attrNameLst>
                                          <p:attrName>ppt_x</p:attrName>
                                        </p:attrNameLst>
                                      </p:cBhvr>
                                      <p:tavLst>
                                        <p:tav tm="0">
                                          <p:val>
                                            <p:strVal val="#ppt_x"/>
                                          </p:val>
                                        </p:tav>
                                        <p:tav tm="100000">
                                          <p:val>
                                            <p:strVal val="#ppt_x"/>
                                          </p:val>
                                        </p:tav>
                                      </p:tavLst>
                                    </p:anim>
                                    <p:anim calcmode="lin" valueType="num">
                                      <p:cBhvr additive="base">
                                        <p:cTn id="24" dur="1000" fill="hold"/>
                                        <p:tgtEl>
                                          <p:spTgt spid="5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1000" fill="hold"/>
                                        <p:tgtEl>
                                          <p:spTgt spid="60"/>
                                        </p:tgtEl>
                                        <p:attrNameLst>
                                          <p:attrName>ppt_x</p:attrName>
                                        </p:attrNameLst>
                                      </p:cBhvr>
                                      <p:tavLst>
                                        <p:tav tm="0">
                                          <p:val>
                                            <p:strVal val="#ppt_x"/>
                                          </p:val>
                                        </p:tav>
                                        <p:tav tm="100000">
                                          <p:val>
                                            <p:strVal val="#ppt_x"/>
                                          </p:val>
                                        </p:tav>
                                      </p:tavLst>
                                    </p:anim>
                                    <p:anim calcmode="lin" valueType="num">
                                      <p:cBhvr additive="base">
                                        <p:cTn id="28" dur="1000" fill="hold"/>
                                        <p:tgtEl>
                                          <p:spTgt spid="6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3231850"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6" name="TextBox 6"/>
          <p:cNvSpPr txBox="1"/>
          <p:nvPr/>
        </p:nvSpPr>
        <p:spPr>
          <a:xfrm>
            <a:off x="3231850" y="227025"/>
            <a:ext cx="1595780" cy="373936"/>
          </a:xfrm>
          <a:prstGeom prst="rect">
            <a:avLst/>
          </a:prstGeom>
          <a:noFill/>
        </p:spPr>
        <p:txBody>
          <a:bodyPr wrap="square" lIns="0" tIns="48000" rIns="0" bIns="48000">
            <a:spAutoFit/>
          </a:bodyPr>
          <a:lstStyle/>
          <a:p>
            <a:pPr algn="ctr"/>
            <a:r>
              <a:rPr lang="zh-CN" sz="1800" b="1">
                <a:solidFill>
                  <a:srgbClr val="FFFFFF"/>
                </a:solidFill>
                <a:latin typeface="微软雅黑" panose="020B0503020204020204" pitchFamily="34" charset="-122"/>
                <a:ea typeface="微软雅黑" panose="020B0503020204020204" pitchFamily="34" charset="-122"/>
              </a:rPr>
              <a:t>问题背景解读</a:t>
            </a:r>
          </a:p>
        </p:txBody>
      </p: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813104" y="1108968"/>
            <a:ext cx="1625296" cy="384260"/>
          </a:xfrm>
          <a:prstGeom prst="rect">
            <a:avLst/>
          </a:prstGeom>
          <a:noFill/>
        </p:spPr>
        <p:txBody>
          <a:bodyPr wrap="square" lIns="0" tIns="48000" rIns="0" bIns="48000">
            <a:spAutoFit/>
          </a:bodyPr>
          <a:lstStyle/>
          <a:p>
            <a:pPr algn="ctr"/>
            <a:r>
              <a:rPr lang="en-US" sz="1865" b="1">
                <a:solidFill>
                  <a:schemeClr val="tx1">
                    <a:lumMod val="65000"/>
                    <a:lumOff val="35000"/>
                  </a:schemeClr>
                </a:solidFill>
                <a:latin typeface="微软雅黑" panose="020B0503020204020204" pitchFamily="34" charset="-122"/>
                <a:ea typeface="微软雅黑" panose="020B0503020204020204" pitchFamily="34" charset="-122"/>
              </a:rPr>
              <a:t>1.2 </a:t>
            </a:r>
            <a:r>
              <a:rPr lang="zh-CN" sz="1865" b="1">
                <a:solidFill>
                  <a:schemeClr val="tx1">
                    <a:lumMod val="65000"/>
                    <a:lumOff val="35000"/>
                  </a:schemeClr>
                </a:solidFill>
                <a:latin typeface="微软雅黑" panose="020B0503020204020204" pitchFamily="34" charset="-122"/>
                <a:ea typeface="微软雅黑" panose="020B0503020204020204" pitchFamily="34" charset="-122"/>
              </a:rPr>
              <a:t>研究意义</a:t>
            </a:r>
          </a:p>
        </p:txBody>
      </p:sp>
      <p:grpSp>
        <p:nvGrpSpPr>
          <p:cNvPr id="2" name="组合 1"/>
          <p:cNvGrpSpPr/>
          <p:nvPr/>
        </p:nvGrpSpPr>
        <p:grpSpPr>
          <a:xfrm>
            <a:off x="1711392" y="2123033"/>
            <a:ext cx="1283075" cy="3668466"/>
            <a:chOff x="1763643" y="1731147"/>
            <a:chExt cx="1283075" cy="3668466"/>
          </a:xfrm>
          <a:solidFill>
            <a:schemeClr val="accent1"/>
          </a:solidFill>
        </p:grpSpPr>
        <p:sp>
          <p:nvSpPr>
            <p:cNvPr id="37" name="学论网-www.xuelun.me"/>
            <p:cNvSpPr/>
            <p:nvPr/>
          </p:nvSpPr>
          <p:spPr>
            <a:xfrm rot="5400000">
              <a:off x="1763643" y="1731147"/>
              <a:ext cx="1283075" cy="1283075"/>
            </a:xfrm>
            <a:prstGeom prst="blockArc">
              <a:avLst>
                <a:gd name="adj1" fmla="val 10800000"/>
                <a:gd name="adj2" fmla="val 149699"/>
                <a:gd name="adj3" fmla="val 6982"/>
              </a:avLst>
            </a:prstGeom>
            <a:grpFill/>
            <a:ln>
              <a:noFill/>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sp>
          <p:nvSpPr>
            <p:cNvPr id="38" name="学论网-www.xuelun.me"/>
            <p:cNvSpPr/>
            <p:nvPr/>
          </p:nvSpPr>
          <p:spPr>
            <a:xfrm rot="16200000" flipH="1">
              <a:off x="1763643" y="2922916"/>
              <a:ext cx="1283075" cy="1283075"/>
            </a:xfrm>
            <a:prstGeom prst="blockArc">
              <a:avLst>
                <a:gd name="adj1" fmla="val 10800000"/>
                <a:gd name="adj2" fmla="val 149699"/>
                <a:gd name="adj3" fmla="val 6982"/>
              </a:avLst>
            </a:prstGeom>
            <a:grpFill/>
            <a:ln>
              <a:noFill/>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sp>
          <p:nvSpPr>
            <p:cNvPr id="39" name="学论网-www.xuelun.me"/>
            <p:cNvSpPr/>
            <p:nvPr/>
          </p:nvSpPr>
          <p:spPr>
            <a:xfrm rot="5400000">
              <a:off x="1763643" y="4116538"/>
              <a:ext cx="1283075" cy="1283075"/>
            </a:xfrm>
            <a:prstGeom prst="blockArc">
              <a:avLst>
                <a:gd name="adj1" fmla="val 10800000"/>
                <a:gd name="adj2" fmla="val 149699"/>
                <a:gd name="adj3" fmla="val 6982"/>
              </a:avLst>
            </a:prstGeom>
            <a:grpFill/>
            <a:ln>
              <a:noFill/>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grpSp>
      <p:sp>
        <p:nvSpPr>
          <p:cNvPr id="41" name="学论网-www.xuelun.me"/>
          <p:cNvSpPr/>
          <p:nvPr/>
        </p:nvSpPr>
        <p:spPr>
          <a:xfrm>
            <a:off x="1895729" y="2316382"/>
            <a:ext cx="914400" cy="914400"/>
          </a:xfrm>
          <a:prstGeom prst="ellipse">
            <a:avLst/>
          </a:prstGeom>
          <a:solidFill>
            <a:schemeClr val="accent1"/>
          </a:solidFill>
          <a:ln>
            <a:noFill/>
          </a:ln>
        </p:spPr>
        <p:txBody>
          <a:bodyPr anchor="ctr"/>
          <a:lstStyle/>
          <a:p>
            <a:pPr algn="ctr"/>
            <a:r>
              <a:rPr lang="en-US" sz="3200" b="1">
                <a:solidFill>
                  <a:schemeClr val="lt1"/>
                </a:solidFill>
                <a:latin typeface="微软雅黑" panose="020B0503020204020204" pitchFamily="34" charset="-122"/>
                <a:ea typeface="微软雅黑" panose="020B0503020204020204" pitchFamily="34" charset="-122"/>
              </a:rPr>
              <a:t>A.</a:t>
            </a:r>
          </a:p>
        </p:txBody>
      </p:sp>
      <p:sp>
        <p:nvSpPr>
          <p:cNvPr id="42" name="学论网-www.xuelun.me"/>
          <p:cNvSpPr/>
          <p:nvPr/>
        </p:nvSpPr>
        <p:spPr>
          <a:xfrm>
            <a:off x="1895729" y="3505544"/>
            <a:ext cx="914400" cy="914400"/>
          </a:xfrm>
          <a:prstGeom prst="ellipse">
            <a:avLst/>
          </a:prstGeom>
          <a:solidFill>
            <a:schemeClr val="accent1"/>
          </a:solidFill>
          <a:ln>
            <a:noFill/>
          </a:ln>
        </p:spPr>
        <p:txBody>
          <a:bodyPr anchor="ctr"/>
          <a:lstStyle/>
          <a:p>
            <a:pPr algn="ctr"/>
            <a:r>
              <a:rPr lang="en-US" sz="3200" b="1">
                <a:solidFill>
                  <a:schemeClr val="lt1"/>
                </a:solidFill>
                <a:latin typeface="微软雅黑" panose="020B0503020204020204" pitchFamily="34" charset="-122"/>
                <a:ea typeface="微软雅黑" panose="020B0503020204020204" pitchFamily="34" charset="-122"/>
              </a:rPr>
              <a:t>B.</a:t>
            </a:r>
          </a:p>
        </p:txBody>
      </p:sp>
      <p:sp>
        <p:nvSpPr>
          <p:cNvPr id="43" name="学论网-www.xuelun.me"/>
          <p:cNvSpPr/>
          <p:nvPr/>
        </p:nvSpPr>
        <p:spPr>
          <a:xfrm>
            <a:off x="1895729" y="4694706"/>
            <a:ext cx="914400" cy="914400"/>
          </a:xfrm>
          <a:prstGeom prst="ellipse">
            <a:avLst/>
          </a:prstGeom>
          <a:solidFill>
            <a:schemeClr val="accent1"/>
          </a:solidFill>
          <a:ln>
            <a:noFill/>
          </a:ln>
        </p:spPr>
        <p:txBody>
          <a:bodyPr anchor="ctr"/>
          <a:lstStyle/>
          <a:p>
            <a:pPr algn="ctr"/>
            <a:r>
              <a:rPr lang="en-US" sz="3200" b="1">
                <a:solidFill>
                  <a:schemeClr val="lt1"/>
                </a:solidFill>
                <a:latin typeface="微软雅黑" panose="020B0503020204020204" pitchFamily="34" charset="-122"/>
                <a:ea typeface="微软雅黑" panose="020B0503020204020204" pitchFamily="34" charset="-122"/>
              </a:rPr>
              <a:t>C.</a:t>
            </a:r>
          </a:p>
        </p:txBody>
      </p:sp>
      <p:sp>
        <p:nvSpPr>
          <p:cNvPr id="45" name="学论网-www.xuelun.me"/>
          <p:cNvSpPr txBox="1"/>
          <p:nvPr/>
        </p:nvSpPr>
        <p:spPr>
          <a:xfrm>
            <a:off x="3335512" y="2316382"/>
            <a:ext cx="6488838" cy="868956"/>
          </a:xfrm>
          <a:prstGeom prst="rect">
            <a:avLst/>
          </a:prstGeom>
          <a:noFill/>
          <a:ln>
            <a:noFill/>
          </a:ln>
        </p:spPr>
        <p:txBody>
          <a:bodyPr wrap="square" lIns="0" tIns="0" rIns="0" bIns="0">
            <a:spAutoFit/>
          </a:bodyPr>
          <a:lstStyle/>
          <a:p>
            <a:pPr algn="l">
              <a:lnSpc>
                <a:spcPct val="150000"/>
              </a:lnSpc>
            </a:pPr>
            <a:r>
              <a:rPr lang="zh-CN" sz="2000">
                <a:solidFill>
                  <a:srgbClr val="595959"/>
                </a:solidFill>
                <a:latin typeface="微软雅黑" panose="020B0503020204020204" pitchFamily="34" charset="-122"/>
                <a:ea typeface="微软雅黑" panose="020B0503020204020204" pitchFamily="34" charset="-122"/>
              </a:rPr>
              <a:t>视觉合成可以为计算机视觉任务提供大量的数据，并保证其标注质量和多样性</a:t>
            </a:r>
          </a:p>
        </p:txBody>
      </p:sp>
      <p:sp>
        <p:nvSpPr>
          <p:cNvPr id="46" name="学论网-www.xuelun.me"/>
          <p:cNvSpPr txBox="1"/>
          <p:nvPr/>
        </p:nvSpPr>
        <p:spPr>
          <a:xfrm>
            <a:off x="3335512" y="3543589"/>
            <a:ext cx="6578694" cy="868956"/>
          </a:xfrm>
          <a:prstGeom prst="rect">
            <a:avLst/>
          </a:prstGeom>
          <a:noFill/>
          <a:ln>
            <a:noFill/>
          </a:ln>
        </p:spPr>
        <p:txBody>
          <a:bodyPr wrap="square" lIns="0" tIns="0" rIns="0" bIns="0">
            <a:spAutoFit/>
          </a:bodyPr>
          <a:lstStyle/>
          <a:p>
            <a:pPr>
              <a:lnSpc>
                <a:spcPct val="150000"/>
              </a:lnSpc>
            </a:pPr>
            <a:r>
              <a:rPr lang="zh-CN" sz="2000">
                <a:solidFill>
                  <a:srgbClr val="595959"/>
                </a:solidFill>
                <a:latin typeface="微软雅黑" panose="020B0503020204020204" pitchFamily="34" charset="-122"/>
                <a:ea typeface="微软雅黑" panose="020B0503020204020204" pitchFamily="34" charset="-122"/>
              </a:rPr>
              <a:t>视觉合成可以生成难以在现实世界捕获的数据如交通冲突区的视觉内容</a:t>
            </a:r>
          </a:p>
        </p:txBody>
      </p:sp>
      <p:sp>
        <p:nvSpPr>
          <p:cNvPr id="47" name="学论网-www.xuelun.me"/>
          <p:cNvSpPr txBox="1"/>
          <p:nvPr/>
        </p:nvSpPr>
        <p:spPr>
          <a:xfrm>
            <a:off x="3405066" y="4921361"/>
            <a:ext cx="7572337" cy="407291"/>
          </a:xfrm>
          <a:prstGeom prst="rect">
            <a:avLst/>
          </a:prstGeom>
          <a:noFill/>
          <a:ln>
            <a:noFill/>
          </a:ln>
        </p:spPr>
        <p:txBody>
          <a:bodyPr wrap="square" lIns="0" tIns="0" rIns="0" bIns="0">
            <a:spAutoFit/>
          </a:bodyPr>
          <a:lstStyle/>
          <a:p>
            <a:pPr>
              <a:lnSpc>
                <a:spcPct val="150000"/>
              </a:lnSpc>
            </a:pPr>
            <a:r>
              <a:rPr lang="zh-CN" sz="2000">
                <a:solidFill>
                  <a:srgbClr val="595959"/>
                </a:solidFill>
                <a:latin typeface="微软雅黑" panose="020B0503020204020204" pitchFamily="34" charset="-122"/>
                <a:ea typeface="微软雅黑" panose="020B0503020204020204" pitchFamily="34" charset="-122"/>
              </a:rPr>
              <a:t>视觉合成还可以减少对手工搜集和标注数据的依赖</a:t>
            </a: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49"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7" name="TextBox 7">
            <a:extLst>
              <a:ext uri="{FF2B5EF4-FFF2-40B4-BE49-F238E27FC236}">
                <a16:creationId xmlns:a16="http://schemas.microsoft.com/office/drawing/2014/main" id="{DAB47843-3081-415A-BF9A-60D5FF9B3607}"/>
              </a:ext>
            </a:extLst>
          </p:cNvPr>
          <p:cNvSpPr txBox="1"/>
          <p:nvPr/>
        </p:nvSpPr>
        <p:spPr>
          <a:xfrm>
            <a:off x="5036808" y="215903"/>
            <a:ext cx="142792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808080"/>
                </a:solidFill>
                <a:latin typeface="微软雅黑" panose="020B0503020204020204" pitchFamily="34" charset="-122"/>
                <a:ea typeface="微软雅黑" panose="020B0503020204020204" pitchFamily="34" charset="-122"/>
              </a:rPr>
              <a:t>解决方案与联系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500" fill="hold"/>
                                        <p:tgtEl>
                                          <p:spTgt spid="41"/>
                                        </p:tgtEl>
                                        <p:attrNameLst>
                                          <p:attrName>ppt_w</p:attrName>
                                        </p:attrNameLst>
                                      </p:cBhvr>
                                      <p:tavLst>
                                        <p:tav tm="0">
                                          <p:val>
                                            <p:fltVal val="0"/>
                                          </p:val>
                                        </p:tav>
                                        <p:tav tm="100000">
                                          <p:val>
                                            <p:strVal val="#ppt_w"/>
                                          </p:val>
                                        </p:tav>
                                      </p:tavLst>
                                    </p:anim>
                                    <p:anim calcmode="lin" valueType="num">
                                      <p:cBhvr>
                                        <p:cTn id="25" dur="500" fill="hold"/>
                                        <p:tgtEl>
                                          <p:spTgt spid="41"/>
                                        </p:tgtEl>
                                        <p:attrNameLst>
                                          <p:attrName>ppt_h</p:attrName>
                                        </p:attrNameLst>
                                      </p:cBhvr>
                                      <p:tavLst>
                                        <p:tav tm="0">
                                          <p:val>
                                            <p:fltVal val="0"/>
                                          </p:val>
                                        </p:tav>
                                        <p:tav tm="100000">
                                          <p:val>
                                            <p:strVal val="#ppt_h"/>
                                          </p:val>
                                        </p:tav>
                                      </p:tavLst>
                                    </p:anim>
                                    <p:animEffect transition="in" filter="fade">
                                      <p:cBhvr>
                                        <p:cTn id="26" dur="500"/>
                                        <p:tgtEl>
                                          <p:spTgt spid="41"/>
                                        </p:tgtEl>
                                      </p:cBhvr>
                                    </p:animEffect>
                                  </p:childTnLst>
                                </p:cTn>
                              </p:par>
                              <p:par>
                                <p:cTn id="27" presetID="53" presetClass="entr" presetSubtype="16" fill="hold" nodeType="withEffect">
                                  <p:stCondLst>
                                    <p:cond delay="25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par>
                                <p:cTn id="32" presetID="53" presetClass="entr" presetSubtype="16" fill="hold" nodeType="withEffect">
                                  <p:stCondLst>
                                    <p:cond delay="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ppt_w</p:attrName>
                                        </p:attrNameLst>
                                      </p:cBhvr>
                                      <p:tavLst>
                                        <p:tav tm="0">
                                          <p:val>
                                            <p:fltVal val="0"/>
                                          </p:val>
                                        </p:tav>
                                        <p:tav tm="100000">
                                          <p:val>
                                            <p:strVal val="#ppt_w"/>
                                          </p:val>
                                        </p:tav>
                                      </p:tavLst>
                                    </p:anim>
                                    <p:anim calcmode="lin" valueType="num">
                                      <p:cBhvr>
                                        <p:cTn id="35" dur="500" fill="hold"/>
                                        <p:tgtEl>
                                          <p:spTgt spid="43"/>
                                        </p:tgtEl>
                                        <p:attrNameLst>
                                          <p:attrName>ppt_h</p:attrName>
                                        </p:attrNameLst>
                                      </p:cBhvr>
                                      <p:tavLst>
                                        <p:tav tm="0">
                                          <p:val>
                                            <p:fltVal val="0"/>
                                          </p:val>
                                        </p:tav>
                                        <p:tav tm="100000">
                                          <p:val>
                                            <p:strVal val="#ppt_h"/>
                                          </p:val>
                                        </p:tav>
                                      </p:tavLst>
                                    </p:anim>
                                    <p:animEffect transition="in" filter="fade">
                                      <p:cBhvr>
                                        <p:cTn id="36" dur="500"/>
                                        <p:tgtEl>
                                          <p:spTgt spid="43"/>
                                        </p:tgtEl>
                                      </p:cBhvr>
                                    </p:animEffect>
                                  </p:childTnLst>
                                </p:cTn>
                              </p:par>
                            </p:childTnLst>
                          </p:cTn>
                        </p:par>
                        <p:par>
                          <p:cTn id="37" fill="hold">
                            <p:stCondLst>
                              <p:cond delay="8250"/>
                            </p:stCondLst>
                            <p:childTnLst>
                              <p:par>
                                <p:cTn id="38" presetID="10" presetClass="entr" presetSubtype="0"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par>
                          <p:cTn id="41" fill="hold">
                            <p:stCondLst>
                              <p:cond delay="8750"/>
                            </p:stCondLst>
                            <p:childTnLst>
                              <p:par>
                                <p:cTn id="42" presetID="10" presetClass="entr" presetSubtype="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par>
                          <p:cTn id="45" fill="hold">
                            <p:stCondLst>
                              <p:cond delay="9250"/>
                            </p:stCondLst>
                            <p:childTnLst>
                              <p:par>
                                <p:cTn id="46" presetID="10" presetClass="entr" presetSubtype="0"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3231850"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813104" y="1108968"/>
            <a:ext cx="1625296" cy="384260"/>
          </a:xfrm>
          <a:prstGeom prst="rect">
            <a:avLst/>
          </a:prstGeom>
          <a:noFill/>
        </p:spPr>
        <p:txBody>
          <a:bodyPr wrap="square" lIns="0" tIns="48000" rIns="0" bIns="48000">
            <a:spAutoFit/>
          </a:bodyPr>
          <a:lstStyle/>
          <a:p>
            <a:pPr algn="ctr"/>
            <a:r>
              <a:rPr lang="en-US" sz="1865" b="1">
                <a:solidFill>
                  <a:schemeClr val="tx1">
                    <a:lumMod val="65000"/>
                    <a:lumOff val="35000"/>
                  </a:schemeClr>
                </a:solidFill>
                <a:latin typeface="微软雅黑" panose="020B0503020204020204" pitchFamily="34" charset="-122"/>
                <a:ea typeface="微软雅黑" panose="020B0503020204020204" pitchFamily="34" charset="-122"/>
              </a:rPr>
              <a:t>1.3 </a:t>
            </a:r>
            <a:r>
              <a:rPr lang="zh-CN" sz="1865" b="1">
                <a:solidFill>
                  <a:schemeClr val="tx1">
                    <a:lumMod val="65000"/>
                    <a:lumOff val="35000"/>
                  </a:schemeClr>
                </a:solidFill>
                <a:latin typeface="微软雅黑" panose="020B0503020204020204" pitchFamily="34" charset="-122"/>
                <a:ea typeface="微软雅黑" panose="020B0503020204020204" pitchFamily="34" charset="-122"/>
              </a:rPr>
              <a:t>研究现状</a:t>
            </a:r>
          </a:p>
        </p:txBody>
      </p:sp>
      <p:sp>
        <p:nvSpPr>
          <p:cNvPr id="39" name="矩形 38"/>
          <p:cNvSpPr/>
          <p:nvPr/>
        </p:nvSpPr>
        <p:spPr>
          <a:xfrm>
            <a:off x="1287126" y="2428495"/>
            <a:ext cx="824856" cy="2852058"/>
          </a:xfrm>
          <a:prstGeom prst="rect">
            <a:avLst/>
          </a:prstGeom>
          <a:solidFill>
            <a:schemeClr val="accent1"/>
          </a:solidFill>
          <a:ln>
            <a:noFill/>
          </a:ln>
        </p:spPr>
        <p:txBody>
          <a:bodyPr vert="eaVert" anchor="ctr"/>
          <a:lstStyle/>
          <a:p>
            <a:pPr algn="ctr"/>
            <a:r>
              <a:rPr lang="zh-CN" sz="2400" spc="300">
                <a:solidFill>
                  <a:schemeClr val="bg1"/>
                </a:solidFill>
                <a:latin typeface="微软雅黑" panose="020B0503020204020204" pitchFamily="34" charset="-122"/>
                <a:ea typeface="微软雅黑" panose="020B0503020204020204" pitchFamily="34" charset="-122"/>
              </a:rPr>
              <a:t>国内外现状分析</a:t>
            </a:r>
          </a:p>
        </p:txBody>
      </p:sp>
      <p:sp>
        <p:nvSpPr>
          <p:cNvPr id="40" name="左大括号 39"/>
          <p:cNvSpPr/>
          <p:nvPr/>
        </p:nvSpPr>
        <p:spPr>
          <a:xfrm>
            <a:off x="2393518" y="1623754"/>
            <a:ext cx="488719" cy="3656799"/>
          </a:xfrm>
          <a:prstGeom prst="leftBrace">
            <a:avLst>
              <a:gd name="adj1" fmla="val 17131"/>
              <a:gd name="adj2" fmla="val 50000"/>
            </a:avLst>
          </a:prstGeom>
          <a:ln w="6350">
            <a:solidFill>
              <a:schemeClr val="accent1"/>
            </a:solidFill>
            <a:prstDash val="solid"/>
            <a:miter/>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985630" y="1371754"/>
            <a:ext cx="2016000" cy="504000"/>
          </a:xfrm>
          <a:prstGeom prst="rect">
            <a:avLst/>
          </a:prstGeom>
          <a:solidFill>
            <a:schemeClr val="accent2"/>
          </a:solidFill>
          <a:ln>
            <a:noFill/>
          </a:ln>
        </p:spPr>
        <p:txBody>
          <a:bodyPr vert="horz" anchor="ctr"/>
          <a:lstStyle/>
          <a:p>
            <a:pPr algn="ctr"/>
            <a:r>
              <a:rPr lang="zh-CN" sz="2000" spc="300">
                <a:solidFill>
                  <a:schemeClr val="bg1"/>
                </a:solidFill>
                <a:latin typeface="微软雅黑" panose="020B0503020204020204" pitchFamily="34" charset="-122"/>
                <a:ea typeface="微软雅黑" panose="020B0503020204020204" pitchFamily="34" charset="-122"/>
              </a:rPr>
              <a:t>主要研究热点</a:t>
            </a:r>
          </a:p>
        </p:txBody>
      </p:sp>
      <p:sp>
        <p:nvSpPr>
          <p:cNvPr id="43" name="矩形 42"/>
          <p:cNvSpPr/>
          <p:nvPr/>
        </p:nvSpPr>
        <p:spPr>
          <a:xfrm>
            <a:off x="2985630" y="4896874"/>
            <a:ext cx="2016000" cy="504000"/>
          </a:xfrm>
          <a:prstGeom prst="rect">
            <a:avLst/>
          </a:prstGeom>
          <a:solidFill>
            <a:schemeClr val="accent2"/>
          </a:solidFill>
          <a:ln>
            <a:noFill/>
          </a:ln>
        </p:spPr>
        <p:txBody>
          <a:bodyPr vert="horz" anchor="ctr"/>
          <a:lstStyle/>
          <a:p>
            <a:pPr algn="ctr"/>
            <a:r>
              <a:rPr lang="zh-CN" sz="2000" spc="300">
                <a:solidFill>
                  <a:schemeClr val="bg1"/>
                </a:solidFill>
                <a:latin typeface="微软雅黑" panose="020B0503020204020204" pitchFamily="34" charset="-122"/>
                <a:ea typeface="微软雅黑" panose="020B0503020204020204" pitchFamily="34" charset="-122"/>
              </a:rPr>
              <a:t>研究应用领域</a:t>
            </a:r>
          </a:p>
        </p:txBody>
      </p:sp>
      <p:sp>
        <p:nvSpPr>
          <p:cNvPr id="45" name="左大括号 44"/>
          <p:cNvSpPr/>
          <p:nvPr/>
        </p:nvSpPr>
        <p:spPr>
          <a:xfrm>
            <a:off x="5103154" y="1267584"/>
            <a:ext cx="454320" cy="1100546"/>
          </a:xfrm>
          <a:prstGeom prst="leftBrace">
            <a:avLst>
              <a:gd name="adj1" fmla="val 17131"/>
              <a:gd name="adj2" fmla="val 41836"/>
            </a:avLst>
          </a:prstGeom>
          <a:ln w="6350">
            <a:solidFill>
              <a:schemeClr val="accent1"/>
            </a:solidFill>
            <a:prstDash val="solid"/>
            <a:miter/>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sp>
        <p:nvSpPr>
          <p:cNvPr id="46" name="左大括号 45"/>
          <p:cNvSpPr/>
          <p:nvPr/>
        </p:nvSpPr>
        <p:spPr>
          <a:xfrm>
            <a:off x="5011714" y="3854524"/>
            <a:ext cx="441257" cy="2531846"/>
          </a:xfrm>
          <a:prstGeom prst="leftBrace">
            <a:avLst>
              <a:gd name="adj1" fmla="val 17131"/>
              <a:gd name="adj2" fmla="val 50000"/>
            </a:avLst>
          </a:prstGeom>
          <a:ln w="6350">
            <a:solidFill>
              <a:schemeClr val="accent1"/>
            </a:solidFill>
            <a:prstDash val="solid"/>
            <a:miter/>
          </a:ln>
        </p:spPr>
        <p:txBody>
          <a:bodyPr anchor="ctr"/>
          <a:lstStyle/>
          <a:p>
            <a:pPr algn="ctr"/>
            <a:endParaRPr lang="zh-CN">
              <a:solidFill>
                <a:schemeClr val="tx1"/>
              </a:solidFill>
              <a:latin typeface="微软雅黑" panose="020B0503020204020204" pitchFamily="34" charset="-122"/>
              <a:ea typeface="微软雅黑" panose="020B0503020204020204" pitchFamily="34" charset="-122"/>
            </a:endParaRPr>
          </a:p>
        </p:txBody>
      </p:sp>
      <p:sp>
        <p:nvSpPr>
          <p:cNvPr id="47" name="矩形 46"/>
          <p:cNvSpPr/>
          <p:nvPr/>
        </p:nvSpPr>
        <p:spPr>
          <a:xfrm>
            <a:off x="5491070" y="1068417"/>
            <a:ext cx="5796576" cy="1407565"/>
          </a:xfrm>
          <a:prstGeom prst="rect">
            <a:avLst/>
          </a:prstGeom>
        </p:spPr>
        <p:txBody>
          <a:bodyPr wrap="square">
            <a:spAutoFit/>
          </a:bodyPr>
          <a:lstStyle/>
          <a:p>
            <a:pPr marL="342900" indent="-342900">
              <a:lnSpc>
                <a:spcPct val="130000"/>
              </a:lnSpc>
              <a:spcBef>
                <a:spcPts val="600"/>
              </a:spcBef>
              <a:spcAft>
                <a:spcPts val="600"/>
              </a:spcAft>
              <a:buFont typeface="等线 Light"/>
              <a:buAutoNum type="arabicPeriod"/>
            </a:pPr>
            <a:r>
              <a:rPr lang="zh-CN" sz="2000">
                <a:solidFill>
                  <a:srgbClr val="595959"/>
                </a:solidFill>
                <a:latin typeface="微软雅黑" panose="020B0503020204020204" pitchFamily="34" charset="-122"/>
                <a:ea typeface="微软雅黑" panose="020B0503020204020204" pitchFamily="34" charset="-122"/>
              </a:rPr>
              <a:t>利用视觉自回归模型如DALL-E、CogView等，生成高分辨率的图像和视频。</a:t>
            </a:r>
          </a:p>
          <a:p>
            <a:pPr marL="342900" indent="-342900">
              <a:lnSpc>
                <a:spcPct val="130000"/>
              </a:lnSpc>
              <a:spcBef>
                <a:spcPts val="600"/>
              </a:spcBef>
              <a:spcAft>
                <a:spcPts val="600"/>
              </a:spcAft>
              <a:buFont typeface="等线 Light"/>
              <a:buAutoNum type="arabicPeriod"/>
            </a:pPr>
            <a:r>
              <a:rPr lang="zh-CN" sz="2000">
                <a:solidFill>
                  <a:srgbClr val="595959"/>
                </a:solidFill>
                <a:latin typeface="微软雅黑" panose="020B0503020204020204" pitchFamily="34" charset="-122"/>
                <a:ea typeface="微软雅黑" panose="020B0503020204020204" pitchFamily="34" charset="-122"/>
              </a:rPr>
              <a:t>利用稀疏自注意力机制处理图像生成的问题。</a:t>
            </a:r>
          </a:p>
        </p:txBody>
      </p:sp>
      <p:sp>
        <p:nvSpPr>
          <p:cNvPr id="49" name="矩形 48"/>
          <p:cNvSpPr/>
          <p:nvPr/>
        </p:nvSpPr>
        <p:spPr>
          <a:xfrm>
            <a:off x="5491070" y="3762122"/>
            <a:ext cx="5796576" cy="3651250"/>
          </a:xfrm>
          <a:prstGeom prst="rect">
            <a:avLst/>
          </a:prstGeom>
        </p:spPr>
        <p:txBody>
          <a:bodyPr wrap="square">
            <a:spAutoFit/>
          </a:bodyPr>
          <a:lstStyle/>
          <a:p>
            <a:pPr marL="342900" indent="-342900">
              <a:lnSpc>
                <a:spcPct val="130000"/>
              </a:lnSpc>
              <a:spcBef>
                <a:spcPts val="600"/>
              </a:spcBef>
              <a:spcAft>
                <a:spcPts val="600"/>
              </a:spcAft>
              <a:buFont typeface="等线 Light"/>
              <a:buAutoNum type="arabicPeriod"/>
            </a:pPr>
            <a:r>
              <a:rPr lang="zh-CN" sz="2000" b="0" i="0" strike="noStrike" spc="0" dirty="0">
                <a:solidFill>
                  <a:srgbClr val="595959"/>
                </a:solidFill>
                <a:latin typeface="微软雅黑" panose="020B0503020204020204" pitchFamily="34" charset="-122"/>
                <a:ea typeface="微软雅黑" panose="020B0503020204020204" pitchFamily="34" charset="-122"/>
              </a:rPr>
              <a:t>在视觉设计、图像/ 视频制作、艺术创作和电商广告等众多领域有广泛应用。</a:t>
            </a:r>
          </a:p>
          <a:p>
            <a:pPr marL="342900" indent="-342900">
              <a:lnSpc>
                <a:spcPct val="130000"/>
              </a:lnSpc>
              <a:spcBef>
                <a:spcPts val="600"/>
              </a:spcBef>
              <a:spcAft>
                <a:spcPts val="600"/>
              </a:spcAft>
              <a:buFont typeface="等线 Light"/>
              <a:buAutoNum type="arabicPeriod"/>
            </a:pPr>
            <a:r>
              <a:rPr lang="zh-CN" sz="2000" b="0" i="0" strike="noStrike" spc="0" dirty="0">
                <a:solidFill>
                  <a:srgbClr val="595959"/>
                </a:solidFill>
                <a:latin typeface="微软雅黑" panose="020B0503020204020204" pitchFamily="34" charset="-122"/>
                <a:ea typeface="微软雅黑" panose="020B0503020204020204" pitchFamily="34" charset="-122"/>
              </a:rPr>
              <a:t>在医疗图像分析领域中有着至关重要的作用，可以用于医疗图像的生成、 分割 、重构、检测等。</a:t>
            </a:r>
          </a:p>
          <a:p>
            <a:pPr marL="342900" indent="-342900">
              <a:lnSpc>
                <a:spcPct val="130000"/>
              </a:lnSpc>
              <a:spcBef>
                <a:spcPts val="600"/>
              </a:spcBef>
              <a:spcAft>
                <a:spcPts val="600"/>
              </a:spcAft>
              <a:buFont typeface="等线 Light"/>
              <a:buAutoNum type="arabicPeriod"/>
            </a:pPr>
            <a:r>
              <a:rPr lang="zh-CN" sz="2000" b="0" i="0" strike="noStrike" spc="0" dirty="0">
                <a:solidFill>
                  <a:srgbClr val="595959"/>
                </a:solidFill>
                <a:latin typeface="微软雅黑" panose="020B0503020204020204" pitchFamily="34" charset="-122"/>
                <a:ea typeface="微软雅黑" panose="020B0503020204020204" pitchFamily="34" charset="-122"/>
              </a:rPr>
              <a:t>用于人工智能领域中数据集的扩充，解决数据集类别不均衡等问题。</a:t>
            </a:r>
          </a:p>
          <a:p>
            <a:pPr marL="342900" indent="-342900">
              <a:lnSpc>
                <a:spcPct val="130000"/>
              </a:lnSpc>
              <a:spcBef>
                <a:spcPts val="600"/>
              </a:spcBef>
              <a:spcAft>
                <a:spcPts val="600"/>
              </a:spcAft>
              <a:buFont typeface="等线 Light"/>
              <a:buAutoNum type="arabicPeriod"/>
            </a:pPr>
            <a:endParaRPr lang="zh-CN" sz="1300" b="0" i="0" strike="noStrike" spc="0" dirty="0">
              <a:solidFill>
                <a:srgbClr val="595959"/>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3"/>
          <a:stretch/>
        </p:blipFill>
        <p:spPr>
          <a:xfrm>
            <a:off x="373910" y="-274792"/>
            <a:ext cx="2508327" cy="1146352"/>
          </a:xfrm>
          <a:prstGeom prst="rect">
            <a:avLst/>
          </a:prstGeom>
        </p:spPr>
      </p:pic>
      <p:sp>
        <p:nvSpPr>
          <p:cNvPr id="50" name="TextBox 6"/>
          <p:cNvSpPr txBox="1"/>
          <p:nvPr/>
        </p:nvSpPr>
        <p:spPr>
          <a:xfrm>
            <a:off x="3231850" y="227025"/>
            <a:ext cx="1595780" cy="373936"/>
          </a:xfrm>
          <a:prstGeom prst="rect">
            <a:avLst/>
          </a:prstGeom>
          <a:noFill/>
        </p:spPr>
        <p:txBody>
          <a:bodyPr wrap="square" lIns="0" tIns="48000" rIns="0" bIns="48000">
            <a:spAutoFit/>
          </a:bodyPr>
          <a:lstStyle/>
          <a:p>
            <a:pPr algn="ctr"/>
            <a:r>
              <a:rPr lang="zh-CN" sz="1800" b="1">
                <a:solidFill>
                  <a:srgbClr val="FFFFFF"/>
                </a:solidFill>
                <a:latin typeface="微软雅黑" panose="020B0503020204020204" pitchFamily="34" charset="-122"/>
                <a:ea typeface="微软雅黑" panose="020B0503020204020204" pitchFamily="34" charset="-122"/>
              </a:rPr>
              <a:t>问题背景解读</a:t>
            </a:r>
          </a:p>
        </p:txBody>
      </p:sp>
      <p:sp>
        <p:nvSpPr>
          <p:cNvPr id="51"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sp>
        <p:nvSpPr>
          <p:cNvPr id="26" name="TextBox 7">
            <a:extLst>
              <a:ext uri="{FF2B5EF4-FFF2-40B4-BE49-F238E27FC236}">
                <a16:creationId xmlns:a16="http://schemas.microsoft.com/office/drawing/2014/main" id="{6B12B371-717D-4037-A036-77462FA707C7}"/>
              </a:ext>
            </a:extLst>
          </p:cNvPr>
          <p:cNvSpPr txBox="1"/>
          <p:nvPr/>
        </p:nvSpPr>
        <p:spPr>
          <a:xfrm>
            <a:off x="5036808" y="215903"/>
            <a:ext cx="142792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808080"/>
                </a:solidFill>
                <a:latin typeface="微软雅黑" panose="020B0503020204020204" pitchFamily="34" charset="-122"/>
                <a:ea typeface="微软雅黑" panose="020B0503020204020204" pitchFamily="34" charset="-122"/>
              </a:rPr>
              <a:t>解决方案与联系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2000"/>
                            </p:stCondLst>
                            <p:childTnLst>
                              <p:par>
                                <p:cTn id="20" presetID="2" presetClass="entr" presetSubtype="2"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1+#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2"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1+#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par>
                          <p:cTn id="41" fill="hold">
                            <p:stCondLst>
                              <p:cond delay="5500"/>
                            </p:stCondLst>
                            <p:childTnLst>
                              <p:par>
                                <p:cTn id="42" presetID="10" presetClass="entr" presetSubtype="0"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srgbClr val="000000">
                <a:alpha val="29000"/>
              </a:srgbClr>
            </a:outerShdw>
          </a:effectLst>
        </p:spPr>
        <p:txBody>
          <a:bodyPr anchor="ctr"/>
          <a:lstStyle/>
          <a:p>
            <a:pPr algn="ctr"/>
            <a:endParaRPr lang="zh-CN" sz="2880">
              <a:solidFill>
                <a:schemeClr val="lt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301449" y="285092"/>
            <a:ext cx="0" cy="245816"/>
          </a:xfrm>
          <a:prstGeom prst="line">
            <a:avLst/>
          </a:prstGeom>
          <a:ln w="6350">
            <a:solidFill>
              <a:schemeClr val="bg1">
                <a:lumMod val="75000"/>
              </a:schemeClr>
            </a:solidFill>
            <a:prstDash val="solid"/>
            <a:miter/>
          </a:ln>
        </p:spPr>
      </p:cxnSp>
      <p:sp>
        <p:nvSpPr>
          <p:cNvPr id="24" name="矩形 23"/>
          <p:cNvSpPr/>
          <p:nvPr/>
        </p:nvSpPr>
        <p:spPr>
          <a:xfrm>
            <a:off x="3231850" y="0"/>
            <a:ext cx="1666001" cy="792000"/>
          </a:xfrm>
          <a:prstGeom prst="rect">
            <a:avLst/>
          </a:prstGeom>
          <a:solidFill>
            <a:schemeClr val="accent1"/>
          </a:solidFill>
          <a:ln>
            <a:noFill/>
          </a:ln>
        </p:spPr>
        <p:txBody>
          <a:bodyPr anchor="ctr"/>
          <a:lstStyle/>
          <a:p>
            <a:pPr algn="ctr"/>
            <a:endParaRPr lang="zh-CN" sz="2400" b="1">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003249" y="285092"/>
            <a:ext cx="0" cy="245816"/>
          </a:xfrm>
          <a:prstGeom prst="line">
            <a:avLst/>
          </a:prstGeom>
          <a:ln w="6350">
            <a:solidFill>
              <a:schemeClr val="bg1">
                <a:lumMod val="75000"/>
              </a:schemeClr>
            </a:solidFill>
            <a:prstDash val="solid"/>
            <a:miter/>
          </a:ln>
        </p:spPr>
      </p:cxnSp>
      <p:sp>
        <p:nvSpPr>
          <p:cNvPr id="29" name="TextBox 10"/>
          <p:cNvSpPr txBox="1"/>
          <p:nvPr/>
        </p:nvSpPr>
        <p:spPr>
          <a:xfrm>
            <a:off x="8480349" y="215904"/>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论文总结</a:t>
            </a:r>
          </a:p>
        </p:txBody>
      </p:sp>
      <p:sp>
        <p:nvSpPr>
          <p:cNvPr id="30" name="TextBox 11"/>
          <p:cNvSpPr txBox="1"/>
          <p:nvPr/>
        </p:nvSpPr>
        <p:spPr>
          <a:xfrm>
            <a:off x="10182151" y="215903"/>
            <a:ext cx="1344000" cy="343159"/>
          </a:xfrm>
          <a:prstGeom prst="rect">
            <a:avLst/>
          </a:prstGeom>
          <a:noFill/>
        </p:spPr>
        <p:txBody>
          <a:bodyPr wrap="square" lIns="0" tIns="48000" rIns="0" bIns="48000">
            <a:spAutoFit/>
          </a:bodyPr>
          <a:lstStyle/>
          <a:p>
            <a:pPr algn="ctr"/>
            <a:r>
              <a:rPr lang="zh-CN" sz="1600" b="1">
                <a:solidFill>
                  <a:srgbClr val="808080"/>
                </a:solidFill>
                <a:latin typeface="微软雅黑" panose="020B0503020204020204" pitchFamily="34" charset="-122"/>
                <a:ea typeface="微软雅黑" panose="020B0503020204020204" pitchFamily="34" charset="-122"/>
              </a:rPr>
              <a:t>参考文献</a:t>
            </a:r>
          </a:p>
        </p:txBody>
      </p:sp>
      <p:cxnSp>
        <p:nvCxnSpPr>
          <p:cNvPr id="31" name="直接连接符 30"/>
          <p:cNvCxnSpPr/>
          <p:nvPr/>
        </p:nvCxnSpPr>
        <p:spPr>
          <a:xfrm>
            <a:off x="6599649" y="285092"/>
            <a:ext cx="0" cy="245816"/>
          </a:xfrm>
          <a:prstGeom prst="line">
            <a:avLst/>
          </a:prstGeom>
          <a:ln w="6350">
            <a:solidFill>
              <a:schemeClr val="bg1">
                <a:lumMod val="75000"/>
              </a:schemeClr>
            </a:solidFill>
            <a:prstDash val="solid"/>
            <a:miter/>
          </a:ln>
        </p:spPr>
      </p:cxnSp>
      <p:cxnSp>
        <p:nvCxnSpPr>
          <p:cNvPr id="34" name="直接连接符 33"/>
          <p:cNvCxnSpPr/>
          <p:nvPr/>
        </p:nvCxnSpPr>
        <p:spPr>
          <a:xfrm>
            <a:off x="425752" y="1528840"/>
            <a:ext cx="2400000" cy="0"/>
          </a:xfrm>
          <a:prstGeom prst="line">
            <a:avLst/>
          </a:prstGeom>
          <a:ln w="6350">
            <a:solidFill>
              <a:schemeClr val="bg1">
                <a:lumMod val="75000"/>
              </a:schemeClr>
            </a:solidFill>
            <a:prstDash val="solid"/>
            <a:miter/>
          </a:ln>
        </p:spPr>
      </p:cxnSp>
      <p:sp>
        <p:nvSpPr>
          <p:cNvPr id="35" name="TextBox 6"/>
          <p:cNvSpPr txBox="1"/>
          <p:nvPr/>
        </p:nvSpPr>
        <p:spPr>
          <a:xfrm>
            <a:off x="813104" y="1108968"/>
            <a:ext cx="1675315" cy="383939"/>
          </a:xfrm>
          <a:prstGeom prst="rect">
            <a:avLst/>
          </a:prstGeom>
          <a:noFill/>
        </p:spPr>
        <p:txBody>
          <a:bodyPr wrap="square" lIns="0" tIns="48000" rIns="0" bIns="48000">
            <a:spAutoFit/>
          </a:bodyPr>
          <a:lstStyle/>
          <a:p>
            <a:pPr algn="ctr"/>
            <a:r>
              <a:rPr lang="en-US" sz="1865" b="1">
                <a:solidFill>
                  <a:schemeClr val="tx1">
                    <a:lumMod val="65000"/>
                    <a:lumOff val="35000"/>
                  </a:schemeClr>
                </a:solidFill>
                <a:latin typeface="微软雅黑" panose="020B0503020204020204" pitchFamily="34" charset="-122"/>
                <a:ea typeface="微软雅黑" panose="020B0503020204020204" pitchFamily="34" charset="-122"/>
              </a:rPr>
              <a:t>1.4 </a:t>
            </a:r>
            <a:r>
              <a:rPr lang="zh-CN" sz="1865" b="1">
                <a:solidFill>
                  <a:schemeClr val="tx1">
                    <a:lumMod val="65000"/>
                    <a:lumOff val="35000"/>
                  </a:schemeClr>
                </a:solidFill>
                <a:latin typeface="微软雅黑" panose="020B0503020204020204" pitchFamily="34" charset="-122"/>
                <a:ea typeface="微软雅黑" panose="020B0503020204020204" pitchFamily="34" charset="-122"/>
              </a:rPr>
              <a:t>主要创新点</a:t>
            </a:r>
          </a:p>
        </p:txBody>
      </p:sp>
      <p:grpSp>
        <p:nvGrpSpPr>
          <p:cNvPr id="15" name="组合 14"/>
          <p:cNvGrpSpPr/>
          <p:nvPr/>
        </p:nvGrpSpPr>
        <p:grpSpPr>
          <a:xfrm rot="5400000">
            <a:off x="1169962" y="1592693"/>
            <a:ext cx="2430942" cy="4770866"/>
            <a:chOff x="5287963" y="2346952"/>
            <a:chExt cx="1611313" cy="3162300"/>
          </a:xfrm>
        </p:grpSpPr>
        <p:grpSp>
          <p:nvGrpSpPr>
            <p:cNvPr id="16" name="组合 15"/>
            <p:cNvGrpSpPr/>
            <p:nvPr/>
          </p:nvGrpSpPr>
          <p:grpSpPr>
            <a:xfrm>
              <a:off x="5287963" y="2346952"/>
              <a:ext cx="1611313" cy="1192212"/>
              <a:chOff x="5287963" y="1844676"/>
              <a:chExt cx="1611313" cy="1192212"/>
            </a:xfrm>
          </p:grpSpPr>
          <p:sp>
            <p:nvSpPr>
              <p:cNvPr id="44" name="Line 9"/>
              <p:cNvSpPr>
                <a:spLocks noChangeShapeType="1"/>
              </p:cNvSpPr>
              <p:nvPr/>
            </p:nvSpPr>
            <p:spPr>
              <a:xfrm flipV="1">
                <a:off x="6091238" y="1844676"/>
                <a:ext cx="0" cy="239713"/>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5" name="Line 10"/>
              <p:cNvSpPr>
                <a:spLocks noChangeShapeType="1"/>
              </p:cNvSpPr>
              <p:nvPr/>
            </p:nvSpPr>
            <p:spPr>
              <a:xfrm flipV="1">
                <a:off x="6370638" y="1949451"/>
                <a:ext cx="122238" cy="2095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6" name="Line 11"/>
              <p:cNvSpPr>
                <a:spLocks noChangeShapeType="1"/>
              </p:cNvSpPr>
              <p:nvPr/>
            </p:nvSpPr>
            <p:spPr>
              <a:xfrm flipV="1">
                <a:off x="6573838" y="2239963"/>
                <a:ext cx="211138" cy="122238"/>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7" name="Line 12"/>
              <p:cNvSpPr>
                <a:spLocks noChangeShapeType="1"/>
              </p:cNvSpPr>
              <p:nvPr/>
            </p:nvSpPr>
            <p:spPr>
              <a:xfrm>
                <a:off x="6646863" y="2638426"/>
                <a:ext cx="252413" cy="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8" name="Line 13"/>
              <p:cNvSpPr>
                <a:spLocks noChangeShapeType="1"/>
              </p:cNvSpPr>
              <p:nvPr/>
            </p:nvSpPr>
            <p:spPr>
              <a:xfrm>
                <a:off x="6573838" y="2916238"/>
                <a:ext cx="211138" cy="1206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9" name="Line 14"/>
              <p:cNvSpPr>
                <a:spLocks noChangeShapeType="1"/>
              </p:cNvSpPr>
              <p:nvPr/>
            </p:nvSpPr>
            <p:spPr>
              <a:xfrm flipH="1" flipV="1">
                <a:off x="5689600" y="1949451"/>
                <a:ext cx="122238" cy="2095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0" name="Line 15"/>
              <p:cNvSpPr>
                <a:spLocks noChangeShapeType="1"/>
              </p:cNvSpPr>
              <p:nvPr/>
            </p:nvSpPr>
            <p:spPr>
              <a:xfrm flipH="1" flipV="1">
                <a:off x="5397500" y="2239963"/>
                <a:ext cx="211138" cy="122238"/>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1" name="Line 16"/>
              <p:cNvSpPr>
                <a:spLocks noChangeShapeType="1"/>
              </p:cNvSpPr>
              <p:nvPr/>
            </p:nvSpPr>
            <p:spPr>
              <a:xfrm flipH="1">
                <a:off x="5287963" y="2638426"/>
                <a:ext cx="244475" cy="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52" name="Line 17"/>
              <p:cNvSpPr>
                <a:spLocks noChangeShapeType="1"/>
              </p:cNvSpPr>
              <p:nvPr/>
            </p:nvSpPr>
            <p:spPr>
              <a:xfrm flipH="1">
                <a:off x="5397500" y="2916238"/>
                <a:ext cx="211138" cy="120650"/>
              </a:xfrm>
              <a:prstGeom prst="line">
                <a:avLst/>
              </a:pr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686425" y="2720014"/>
              <a:ext cx="809625" cy="1139825"/>
              <a:chOff x="5686425" y="2217738"/>
              <a:chExt cx="809625" cy="1139825"/>
            </a:xfrm>
          </p:grpSpPr>
          <p:sp>
            <p:nvSpPr>
              <p:cNvPr id="37" name="Freeform 5"/>
              <p:cNvSpPr/>
              <p:nvPr/>
            </p:nvSpPr>
            <p:spPr>
              <a:xfrm>
                <a:off x="6091238" y="2336801"/>
                <a:ext cx="282575" cy="282575"/>
              </a:xfrm>
              <a:custGeom>
                <a:avLst/>
                <a:gdLst/>
                <a:ahLst/>
                <a:cxnLst/>
                <a:rect l="0" t="0" r="r" b="b"/>
                <a:pathLst>
                  <a:path w="282575" h="282575">
                    <a:moveTo>
                      <a:pt x="282575" y="282575"/>
                    </a:moveTo>
                    <a:cubicBezTo>
                      <a:pt x="282575" y="126870"/>
                      <a:pt x="156771" y="0"/>
                      <a:pt x="0" y="0"/>
                    </a:cubicBezTo>
                  </a:path>
                </a:pathLst>
              </a:custGeom>
              <a:noFill/>
              <a:ln w="4603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8" name="Freeform 6"/>
              <p:cNvSpPr/>
              <p:nvPr/>
            </p:nvSpPr>
            <p:spPr>
              <a:xfrm>
                <a:off x="6143625" y="2800351"/>
                <a:ext cx="104775" cy="422275"/>
              </a:xfrm>
              <a:custGeom>
                <a:avLst/>
                <a:gdLst/>
                <a:ahLst/>
                <a:cxnLst/>
                <a:rect l="0" t="0" r="r" b="b"/>
                <a:pathLst>
                  <a:path w="104775" h="422275">
                    <a:moveTo>
                      <a:pt x="36513" y="422275"/>
                    </a:moveTo>
                    <a:lnTo>
                      <a:pt x="0" y="415925"/>
                    </a:lnTo>
                    <a:lnTo>
                      <a:pt x="69850" y="0"/>
                    </a:lnTo>
                    <a:lnTo>
                      <a:pt x="104775" y="6350"/>
                    </a:lnTo>
                    <a:lnTo>
                      <a:pt x="36513" y="422275"/>
                    </a:lnTo>
                    <a:lnTo>
                      <a:pt x="36513" y="422275"/>
                    </a:ln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9" name="Freeform 7"/>
              <p:cNvSpPr/>
              <p:nvPr/>
            </p:nvSpPr>
            <p:spPr>
              <a:xfrm>
                <a:off x="5932488" y="2800351"/>
                <a:ext cx="104775" cy="422275"/>
              </a:xfrm>
              <a:custGeom>
                <a:avLst/>
                <a:gdLst/>
                <a:ahLst/>
                <a:cxnLst/>
                <a:rect l="0" t="0" r="r" b="b"/>
                <a:pathLst>
                  <a:path w="104775" h="422275">
                    <a:moveTo>
                      <a:pt x="69850" y="422275"/>
                    </a:moveTo>
                    <a:lnTo>
                      <a:pt x="0" y="6350"/>
                    </a:lnTo>
                    <a:lnTo>
                      <a:pt x="36513" y="0"/>
                    </a:lnTo>
                    <a:lnTo>
                      <a:pt x="104775" y="415925"/>
                    </a:lnTo>
                    <a:lnTo>
                      <a:pt x="69850" y="422275"/>
                    </a:lnTo>
                    <a:lnTo>
                      <a:pt x="69850" y="422275"/>
                    </a:ln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0" name="Freeform 8"/>
              <p:cNvSpPr/>
              <p:nvPr/>
            </p:nvSpPr>
            <p:spPr>
              <a:xfrm>
                <a:off x="5959475" y="2801938"/>
                <a:ext cx="269875" cy="58738"/>
              </a:xfrm>
              <a:custGeom>
                <a:avLst/>
                <a:gdLst/>
                <a:ahLst/>
                <a:cxnLst/>
                <a:rect l="0" t="0" r="r" b="b"/>
                <a:pathLst>
                  <a:path w="269875" h="58738">
                    <a:moveTo>
                      <a:pt x="269875" y="58738"/>
                    </a:moveTo>
                    <a:cubicBezTo>
                      <a:pt x="256284" y="58738"/>
                      <a:pt x="248518" y="43075"/>
                      <a:pt x="244635" y="33285"/>
                    </a:cubicBezTo>
                    <a:cubicBezTo>
                      <a:pt x="242693" y="29369"/>
                      <a:pt x="238810" y="19579"/>
                      <a:pt x="236869" y="19579"/>
                    </a:cubicBezTo>
                    <a:cubicBezTo>
                      <a:pt x="234927" y="19579"/>
                      <a:pt x="231044" y="29369"/>
                      <a:pt x="229103" y="33285"/>
                    </a:cubicBezTo>
                    <a:cubicBezTo>
                      <a:pt x="223278" y="43075"/>
                      <a:pt x="217453" y="58738"/>
                      <a:pt x="201921" y="58738"/>
                    </a:cubicBezTo>
                    <a:cubicBezTo>
                      <a:pt x="188330" y="58738"/>
                      <a:pt x="182505" y="43075"/>
                      <a:pt x="176681" y="33285"/>
                    </a:cubicBezTo>
                    <a:cubicBezTo>
                      <a:pt x="174739" y="29369"/>
                      <a:pt x="170856" y="19579"/>
                      <a:pt x="168915" y="19579"/>
                    </a:cubicBezTo>
                    <a:cubicBezTo>
                      <a:pt x="166973" y="19579"/>
                      <a:pt x="163090" y="29369"/>
                      <a:pt x="161148" y="33285"/>
                    </a:cubicBezTo>
                    <a:cubicBezTo>
                      <a:pt x="155324" y="43075"/>
                      <a:pt x="149499" y="58738"/>
                      <a:pt x="135908" y="58738"/>
                    </a:cubicBezTo>
                    <a:cubicBezTo>
                      <a:pt x="120376" y="58738"/>
                      <a:pt x="114551" y="43075"/>
                      <a:pt x="110668" y="33285"/>
                    </a:cubicBezTo>
                    <a:cubicBezTo>
                      <a:pt x="108727" y="29369"/>
                      <a:pt x="102902" y="19579"/>
                      <a:pt x="100960" y="19579"/>
                    </a:cubicBezTo>
                    <a:cubicBezTo>
                      <a:pt x="99019" y="19579"/>
                      <a:pt x="95136" y="29369"/>
                      <a:pt x="93194" y="33285"/>
                    </a:cubicBezTo>
                    <a:cubicBezTo>
                      <a:pt x="89311" y="43075"/>
                      <a:pt x="81545" y="58738"/>
                      <a:pt x="67954" y="58738"/>
                    </a:cubicBezTo>
                    <a:cubicBezTo>
                      <a:pt x="52422" y="58738"/>
                      <a:pt x="46597" y="43075"/>
                      <a:pt x="42714" y="33285"/>
                    </a:cubicBezTo>
                    <a:cubicBezTo>
                      <a:pt x="40772" y="29369"/>
                      <a:pt x="36889" y="19579"/>
                      <a:pt x="34948" y="19579"/>
                    </a:cubicBezTo>
                    <a:cubicBezTo>
                      <a:pt x="31065" y="19579"/>
                      <a:pt x="27182" y="29369"/>
                      <a:pt x="25240" y="33285"/>
                    </a:cubicBezTo>
                    <a:cubicBezTo>
                      <a:pt x="21357" y="43075"/>
                      <a:pt x="15532" y="58738"/>
                      <a:pt x="0" y="58738"/>
                    </a:cubicBezTo>
                    <a:cubicBezTo>
                      <a:pt x="0" y="39159"/>
                      <a:pt x="0" y="39159"/>
                      <a:pt x="0" y="39159"/>
                    </a:cubicBezTo>
                    <a:cubicBezTo>
                      <a:pt x="1942" y="39159"/>
                      <a:pt x="5825" y="29369"/>
                      <a:pt x="7766" y="25453"/>
                    </a:cubicBezTo>
                    <a:cubicBezTo>
                      <a:pt x="13591" y="15663"/>
                      <a:pt x="19415" y="0"/>
                      <a:pt x="34948" y="0"/>
                    </a:cubicBezTo>
                    <a:cubicBezTo>
                      <a:pt x="48539" y="0"/>
                      <a:pt x="54363" y="15663"/>
                      <a:pt x="60188" y="25453"/>
                    </a:cubicBezTo>
                    <a:cubicBezTo>
                      <a:pt x="62129" y="29369"/>
                      <a:pt x="66013" y="39159"/>
                      <a:pt x="67954" y="39159"/>
                    </a:cubicBezTo>
                    <a:cubicBezTo>
                      <a:pt x="69896" y="39159"/>
                      <a:pt x="73779" y="29369"/>
                      <a:pt x="75720" y="25453"/>
                    </a:cubicBezTo>
                    <a:cubicBezTo>
                      <a:pt x="81545" y="15663"/>
                      <a:pt x="87370" y="0"/>
                      <a:pt x="100960" y="0"/>
                    </a:cubicBezTo>
                    <a:cubicBezTo>
                      <a:pt x="116493" y="0"/>
                      <a:pt x="122317" y="15663"/>
                      <a:pt x="126201" y="25453"/>
                    </a:cubicBezTo>
                    <a:cubicBezTo>
                      <a:pt x="128142" y="29369"/>
                      <a:pt x="132025" y="39159"/>
                      <a:pt x="135908" y="39159"/>
                    </a:cubicBezTo>
                    <a:cubicBezTo>
                      <a:pt x="137850" y="39159"/>
                      <a:pt x="141733" y="29369"/>
                      <a:pt x="143674" y="25453"/>
                    </a:cubicBezTo>
                    <a:cubicBezTo>
                      <a:pt x="147558" y="15663"/>
                      <a:pt x="155324" y="0"/>
                      <a:pt x="168915" y="0"/>
                    </a:cubicBezTo>
                    <a:cubicBezTo>
                      <a:pt x="184447" y="0"/>
                      <a:pt x="190272" y="15663"/>
                      <a:pt x="194155" y="25453"/>
                    </a:cubicBezTo>
                    <a:cubicBezTo>
                      <a:pt x="196096" y="29369"/>
                      <a:pt x="199979" y="39159"/>
                      <a:pt x="201921" y="39159"/>
                    </a:cubicBezTo>
                    <a:cubicBezTo>
                      <a:pt x="205804" y="39159"/>
                      <a:pt x="209687" y="29369"/>
                      <a:pt x="211629" y="25453"/>
                    </a:cubicBezTo>
                    <a:cubicBezTo>
                      <a:pt x="215512" y="15663"/>
                      <a:pt x="221336" y="0"/>
                      <a:pt x="236869" y="0"/>
                    </a:cubicBezTo>
                    <a:cubicBezTo>
                      <a:pt x="250460" y="0"/>
                      <a:pt x="256284" y="15663"/>
                      <a:pt x="262109" y="25453"/>
                    </a:cubicBezTo>
                    <a:cubicBezTo>
                      <a:pt x="264050" y="29369"/>
                      <a:pt x="267933" y="39159"/>
                      <a:pt x="269875" y="39159"/>
                    </a:cubicBezTo>
                    <a:cubicBezTo>
                      <a:pt x="269875" y="58738"/>
                      <a:pt x="269875" y="58738"/>
                      <a:pt x="269875" y="58738"/>
                    </a:cubicBezTo>
                    <a:close/>
                  </a:path>
                </a:pathLst>
              </a:custGeom>
              <a:solidFill>
                <a:schemeClr val="accent1"/>
              </a:solidFill>
              <a:ln w="9525">
                <a:solidFill>
                  <a:schemeClr val="accent1"/>
                </a:solidFill>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1" name="Freeform 18"/>
              <p:cNvSpPr/>
              <p:nvPr/>
            </p:nvSpPr>
            <p:spPr>
              <a:xfrm>
                <a:off x="5686425" y="2217738"/>
                <a:ext cx="809625" cy="973138"/>
              </a:xfrm>
              <a:custGeom>
                <a:avLst/>
                <a:gdLst/>
                <a:ahLst/>
                <a:cxnLst/>
                <a:rect l="0" t="0" r="r" b="b"/>
                <a:pathLst>
                  <a:path w="809625" h="973138">
                    <a:moveTo>
                      <a:pt x="0" y="401948"/>
                    </a:moveTo>
                    <a:cubicBezTo>
                      <a:pt x="0" y="178857"/>
                      <a:pt x="180132" y="0"/>
                      <a:pt x="404813" y="0"/>
                    </a:cubicBezTo>
                    <a:cubicBezTo>
                      <a:pt x="629493" y="0"/>
                      <a:pt x="809625" y="178857"/>
                      <a:pt x="809625" y="401948"/>
                    </a:cubicBezTo>
                    <a:cubicBezTo>
                      <a:pt x="809625" y="415411"/>
                      <a:pt x="799940" y="600038"/>
                      <a:pt x="646925" y="796204"/>
                    </a:cubicBezTo>
                    <a:cubicBezTo>
                      <a:pt x="602376" y="855823"/>
                      <a:pt x="610124" y="973138"/>
                      <a:pt x="610124" y="973138"/>
                    </a:cubicBezTo>
                    <a:cubicBezTo>
                      <a:pt x="548143" y="973138"/>
                      <a:pt x="495847" y="973138"/>
                      <a:pt x="433866" y="973138"/>
                    </a:cubicBezTo>
                    <a:cubicBezTo>
                      <a:pt x="414497" y="973138"/>
                      <a:pt x="395128" y="973138"/>
                      <a:pt x="375759" y="973138"/>
                    </a:cubicBezTo>
                    <a:cubicBezTo>
                      <a:pt x="313778" y="973138"/>
                      <a:pt x="259545" y="973138"/>
                      <a:pt x="197564" y="973138"/>
                    </a:cubicBezTo>
                    <a:cubicBezTo>
                      <a:pt x="197564" y="973138"/>
                      <a:pt x="205312" y="855823"/>
                      <a:pt x="160763" y="796204"/>
                    </a:cubicBezTo>
                    <a:cubicBezTo>
                      <a:pt x="9685" y="600038"/>
                      <a:pt x="0" y="415411"/>
                      <a:pt x="0" y="401948"/>
                    </a:cubicBezTo>
                    <a:close/>
                  </a:path>
                </a:pathLst>
              </a:cu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2" name="Line 19"/>
              <p:cNvSpPr>
                <a:spLocks noChangeShapeType="1"/>
              </p:cNvSpPr>
              <p:nvPr/>
            </p:nvSpPr>
            <p:spPr>
              <a:xfrm>
                <a:off x="5897563" y="3273426"/>
                <a:ext cx="385763"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43" name="Line 20"/>
              <p:cNvSpPr>
                <a:spLocks noChangeShapeType="1"/>
              </p:cNvSpPr>
              <p:nvPr/>
            </p:nvSpPr>
            <p:spPr>
              <a:xfrm>
                <a:off x="5926138" y="3357563"/>
                <a:ext cx="330200"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5664200" y="3937627"/>
              <a:ext cx="1074738" cy="1571625"/>
              <a:chOff x="5664200" y="3435351"/>
              <a:chExt cx="1074738" cy="1571625"/>
            </a:xfrm>
          </p:grpSpPr>
          <p:sp>
            <p:nvSpPr>
              <p:cNvPr id="19" name="Line 21"/>
              <p:cNvSpPr>
                <a:spLocks noChangeShapeType="1"/>
              </p:cNvSpPr>
              <p:nvPr/>
            </p:nvSpPr>
            <p:spPr>
              <a:xfrm>
                <a:off x="5975350" y="3435351"/>
                <a:ext cx="231775" cy="0"/>
              </a:xfrm>
              <a:prstGeom prst="line">
                <a:avLst/>
              </a:prstGeom>
              <a:noFill/>
              <a:ln w="77788"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20" name="Freeform 22"/>
              <p:cNvSpPr/>
              <p:nvPr/>
            </p:nvSpPr>
            <p:spPr>
              <a:xfrm>
                <a:off x="5880100" y="3644901"/>
                <a:ext cx="795338" cy="317500"/>
              </a:xfrm>
              <a:custGeom>
                <a:avLst/>
                <a:gdLst/>
                <a:ahLst/>
                <a:cxnLst/>
                <a:rect l="0" t="0" r="r" b="b"/>
                <a:pathLst>
                  <a:path w="795338" h="317500">
                    <a:moveTo>
                      <a:pt x="634331" y="0"/>
                    </a:moveTo>
                    <a:cubicBezTo>
                      <a:pt x="723564" y="0"/>
                      <a:pt x="795338" y="71197"/>
                      <a:pt x="795338" y="157788"/>
                    </a:cubicBezTo>
                    <a:cubicBezTo>
                      <a:pt x="795338" y="157788"/>
                      <a:pt x="795338" y="157788"/>
                      <a:pt x="795338" y="157788"/>
                    </a:cubicBezTo>
                    <a:cubicBezTo>
                      <a:pt x="795338" y="246303"/>
                      <a:pt x="723564" y="317500"/>
                      <a:pt x="634331" y="317500"/>
                    </a:cubicBezTo>
                    <a:cubicBezTo>
                      <a:pt x="0" y="317500"/>
                      <a:pt x="0" y="317500"/>
                      <a:pt x="0" y="31750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21" name="Freeform 23"/>
              <p:cNvSpPr/>
              <p:nvPr/>
            </p:nvSpPr>
            <p:spPr>
              <a:xfrm>
                <a:off x="6116638" y="4364038"/>
                <a:ext cx="622300" cy="642938"/>
              </a:xfrm>
              <a:custGeom>
                <a:avLst/>
                <a:gdLst/>
                <a:ahLst/>
                <a:cxnLst/>
                <a:rect l="0" t="0" r="r" b="b"/>
                <a:pathLst>
                  <a:path w="622300" h="642938">
                    <a:moveTo>
                      <a:pt x="412928" y="0"/>
                    </a:moveTo>
                    <a:cubicBezTo>
                      <a:pt x="529246" y="0"/>
                      <a:pt x="622300" y="94323"/>
                      <a:pt x="622300" y="207896"/>
                    </a:cubicBezTo>
                    <a:cubicBezTo>
                      <a:pt x="622300" y="207896"/>
                      <a:pt x="622300" y="207896"/>
                      <a:pt x="622300" y="207896"/>
                    </a:cubicBezTo>
                    <a:cubicBezTo>
                      <a:pt x="622300" y="323394"/>
                      <a:pt x="529246" y="415792"/>
                      <a:pt x="412928" y="415792"/>
                    </a:cubicBezTo>
                    <a:cubicBezTo>
                      <a:pt x="0" y="415792"/>
                      <a:pt x="0" y="415792"/>
                      <a:pt x="0" y="415792"/>
                    </a:cubicBezTo>
                    <a:cubicBezTo>
                      <a:pt x="0" y="642938"/>
                      <a:pt x="0" y="642938"/>
                      <a:pt x="0" y="642938"/>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2" name="Freeform 24"/>
              <p:cNvSpPr/>
              <p:nvPr/>
            </p:nvSpPr>
            <p:spPr>
              <a:xfrm>
                <a:off x="5664200" y="3962401"/>
                <a:ext cx="879475" cy="401638"/>
              </a:xfrm>
              <a:custGeom>
                <a:avLst/>
                <a:gdLst/>
                <a:ahLst/>
                <a:cxnLst/>
                <a:rect l="0" t="0" r="r" b="b"/>
                <a:pathLst>
                  <a:path w="879475" h="401638">
                    <a:moveTo>
                      <a:pt x="879475" y="401638"/>
                    </a:moveTo>
                    <a:cubicBezTo>
                      <a:pt x="201910" y="401638"/>
                      <a:pt x="201910" y="401638"/>
                      <a:pt x="201910" y="401638"/>
                    </a:cubicBezTo>
                    <a:cubicBezTo>
                      <a:pt x="91248" y="401638"/>
                      <a:pt x="0" y="310883"/>
                      <a:pt x="0" y="200819"/>
                    </a:cubicBezTo>
                    <a:cubicBezTo>
                      <a:pt x="0" y="200819"/>
                      <a:pt x="0" y="200819"/>
                      <a:pt x="0" y="200819"/>
                    </a:cubicBezTo>
                    <a:cubicBezTo>
                      <a:pt x="0" y="88824"/>
                      <a:pt x="91248" y="0"/>
                      <a:pt x="201910" y="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sp>
            <p:nvSpPr>
              <p:cNvPr id="36" name="Freeform 25"/>
              <p:cNvSpPr/>
              <p:nvPr/>
            </p:nvSpPr>
            <p:spPr>
              <a:xfrm>
                <a:off x="6097588" y="3479801"/>
                <a:ext cx="415925" cy="165100"/>
              </a:xfrm>
              <a:custGeom>
                <a:avLst/>
                <a:gdLst/>
                <a:ahLst/>
                <a:cxnLst/>
                <a:rect l="0" t="0" r="r" b="b"/>
                <a:pathLst>
                  <a:path w="415925" h="165100">
                    <a:moveTo>
                      <a:pt x="415925" y="165100"/>
                    </a:moveTo>
                    <a:cubicBezTo>
                      <a:pt x="166370" y="165100"/>
                      <a:pt x="166370" y="165100"/>
                      <a:pt x="166370" y="165100"/>
                    </a:cubicBezTo>
                    <a:cubicBezTo>
                      <a:pt x="75447" y="165100"/>
                      <a:pt x="0" y="92149"/>
                      <a:pt x="0" y="0"/>
                    </a:cubicBezTo>
                    <a:cubicBezTo>
                      <a:pt x="0" y="0"/>
                      <a:pt x="0" y="0"/>
                      <a:pt x="0" y="0"/>
                    </a:cubicBezTo>
                  </a:path>
                </a:pathLst>
              </a:custGeom>
              <a:noFill/>
              <a:ln w="61913" cap="rnd">
                <a:solidFill>
                  <a:schemeClr val="accent1"/>
                </a:solidFill>
                <a:prstDash val="solid"/>
                <a:round/>
              </a:ln>
            </p:spPr>
            <p:txBody>
              <a:bodyPr vert="horz" wrap="square" lIns="91440" tIns="45720" rIns="91440" bIns="45720" numCol="1" anchor="t" anchorCtr="0"/>
              <a:lstStyle/>
              <a:p>
                <a:endParaRPr lang="zh-CN">
                  <a:latin typeface="微软雅黑" panose="020B0503020204020204" pitchFamily="34" charset="-122"/>
                  <a:ea typeface="微软雅黑" panose="020B0503020204020204" pitchFamily="34" charset="-122"/>
                </a:endParaRPr>
              </a:p>
            </p:txBody>
          </p:sp>
        </p:grpSp>
      </p:grpSp>
      <p:grpSp>
        <p:nvGrpSpPr>
          <p:cNvPr id="53" name="组合 52"/>
          <p:cNvGrpSpPr/>
          <p:nvPr/>
        </p:nvGrpSpPr>
        <p:grpSpPr>
          <a:xfrm>
            <a:off x="5412583" y="1865779"/>
            <a:ext cx="6349526" cy="531997"/>
            <a:chOff x="4910249" y="2538998"/>
            <a:chExt cx="3703443" cy="398997"/>
          </a:xfrm>
        </p:grpSpPr>
        <p:sp>
          <p:nvSpPr>
            <p:cNvPr id="54" name="学论网-专注原创-www.xuelun.me"/>
            <p:cNvSpPr/>
            <p:nvPr/>
          </p:nvSpPr>
          <p:spPr>
            <a:xfrm>
              <a:off x="5296526" y="2538998"/>
              <a:ext cx="3317166" cy="313643"/>
            </a:xfrm>
            <a:prstGeom prst="rect">
              <a:avLst/>
            </a:prstGeom>
          </p:spPr>
          <p:txBody>
            <a:bodyPr wrap="square">
              <a:spAutoFit/>
            </a:bodyPr>
            <a:lstStyle/>
            <a:p>
              <a:pPr>
                <a:lnSpc>
                  <a:spcPct val="150000"/>
                </a:lnSpc>
              </a:pPr>
              <a:r>
                <a:rPr lang="zh-CN" sz="1600">
                  <a:solidFill>
                    <a:srgbClr val="595959"/>
                  </a:solidFill>
                  <a:latin typeface="微软雅黑" panose="020B0503020204020204" pitchFamily="34" charset="-122"/>
                  <a:ea typeface="微软雅黑" panose="020B0503020204020204" pitchFamily="34" charset="-122"/>
                </a:rPr>
                <a:t>提出了一个能统一表示文字、图像、视频和素描的标记规范。</a:t>
              </a:r>
            </a:p>
          </p:txBody>
        </p:sp>
        <p:sp>
          <p:nvSpPr>
            <p:cNvPr id="55" name="学论网-专注原创-www.xuelun.me"/>
            <p:cNvSpPr/>
            <p:nvPr/>
          </p:nvSpPr>
          <p:spPr>
            <a:xfrm>
              <a:off x="4910249" y="2570667"/>
              <a:ext cx="349704" cy="367328"/>
            </a:xfrm>
            <a:prstGeom prst="rect">
              <a:avLst/>
            </a:prstGeom>
            <a:solidFill>
              <a:schemeClr val="accent1"/>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1</a:t>
              </a:r>
              <a:endParaRPr lang="zh-CN" sz="3200">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5412583" y="3394778"/>
            <a:ext cx="6472464" cy="787523"/>
            <a:chOff x="4910249" y="3267898"/>
            <a:chExt cx="4266706" cy="590642"/>
          </a:xfrm>
        </p:grpSpPr>
        <p:sp>
          <p:nvSpPr>
            <p:cNvPr id="57" name="学论网-专注原创-www.xuelun.me"/>
            <p:cNvSpPr txBox="1"/>
            <p:nvPr/>
          </p:nvSpPr>
          <p:spPr>
            <a:xfrm>
              <a:off x="5346848" y="3267898"/>
              <a:ext cx="3830107" cy="590642"/>
            </a:xfrm>
            <a:prstGeom prst="rect">
              <a:avLst/>
            </a:prstGeom>
            <a:noFill/>
          </p:spPr>
          <p:txBody>
            <a:bodyPr wrap="square">
              <a:spAutoFit/>
            </a:bodyPr>
            <a:lstStyle/>
            <a:p>
              <a:pPr>
                <a:lnSpc>
                  <a:spcPct val="150000"/>
                </a:lnSpc>
              </a:pPr>
              <a:r>
                <a:rPr lang="zh-CN" sz="1600">
                  <a:solidFill>
                    <a:srgbClr val="595959"/>
                  </a:solidFill>
                  <a:latin typeface="微软雅黑" panose="020B0503020204020204" pitchFamily="34" charset="-122"/>
                  <a:ea typeface="微软雅黑" panose="020B0503020204020204" pitchFamily="34" charset="-122"/>
                </a:rPr>
                <a:t>定义了一个统一的3D Nearby Self-Attention(3DNA)模块，能够支持自注意力和交叉注意力。</a:t>
              </a:r>
            </a:p>
          </p:txBody>
        </p:sp>
        <p:sp>
          <p:nvSpPr>
            <p:cNvPr id="58" name="学论网-专注原创-www.xuelun.me"/>
            <p:cNvSpPr/>
            <p:nvPr/>
          </p:nvSpPr>
          <p:spPr>
            <a:xfrm>
              <a:off x="4910249" y="3335384"/>
              <a:ext cx="349704" cy="367328"/>
            </a:xfrm>
            <a:prstGeom prst="rect">
              <a:avLst/>
            </a:prstGeom>
            <a:solidFill>
              <a:schemeClr val="accent1"/>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2</a:t>
              </a:r>
              <a:endParaRPr lang="zh-CN" sz="3200">
                <a:solidFill>
                  <a:schemeClr val="bg1"/>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5412585" y="4810238"/>
            <a:ext cx="6472462" cy="787523"/>
            <a:chOff x="4910249" y="3952825"/>
            <a:chExt cx="4266705" cy="590642"/>
          </a:xfrm>
        </p:grpSpPr>
        <p:sp>
          <p:nvSpPr>
            <p:cNvPr id="60" name="学论网-专注原创-www.xuelun.me"/>
            <p:cNvSpPr txBox="1"/>
            <p:nvPr/>
          </p:nvSpPr>
          <p:spPr>
            <a:xfrm>
              <a:off x="5346847" y="3952825"/>
              <a:ext cx="3830107" cy="590642"/>
            </a:xfrm>
            <a:prstGeom prst="rect">
              <a:avLst/>
            </a:prstGeom>
            <a:noFill/>
          </p:spPr>
          <p:txBody>
            <a:bodyPr wrap="square">
              <a:spAutoFit/>
            </a:bodyPr>
            <a:lstStyle/>
            <a:p>
              <a:pPr>
                <a:lnSpc>
                  <a:spcPct val="150000"/>
                </a:lnSpc>
              </a:pPr>
              <a:r>
                <a:rPr lang="zh-CN" sz="1600">
                  <a:solidFill>
                    <a:srgbClr val="595959"/>
                  </a:solidFill>
                  <a:latin typeface="微软雅黑" panose="020B0503020204020204" pitchFamily="34" charset="-122"/>
                  <a:ea typeface="微软雅黑" panose="020B0503020204020204" pitchFamily="34" charset="-122"/>
                </a:rPr>
                <a:t>基于3DNA引入了3D Encoder-Decoder，实现了文本、图像和视频生成的大一统。</a:t>
              </a:r>
            </a:p>
          </p:txBody>
        </p:sp>
        <p:sp>
          <p:nvSpPr>
            <p:cNvPr id="61" name="学论网-专注原创-www.xuelun.me"/>
            <p:cNvSpPr/>
            <p:nvPr/>
          </p:nvSpPr>
          <p:spPr>
            <a:xfrm>
              <a:off x="4910249" y="4000265"/>
              <a:ext cx="349704" cy="367328"/>
            </a:xfrm>
            <a:prstGeom prst="rect">
              <a:avLst/>
            </a:prstGeom>
            <a:solidFill>
              <a:schemeClr val="accent1"/>
            </a:solidFill>
            <a:ln>
              <a:noFill/>
            </a:ln>
          </p:spPr>
          <p:txBody>
            <a:bodyPr vert="horz" wrap="square" lIns="91440" tIns="45720" rIns="91440" bIns="45720" numCol="1" spcCol="0" anchor="ctr" anchorCtr="0"/>
            <a:lstStyle/>
            <a:p>
              <a:pPr algn="ctr"/>
              <a:r>
                <a:rPr lang="en-US" sz="3200">
                  <a:solidFill>
                    <a:schemeClr val="bg1"/>
                  </a:solidFill>
                  <a:latin typeface="微软雅黑" panose="020B0503020204020204" pitchFamily="34" charset="-122"/>
                  <a:ea typeface="微软雅黑" panose="020B0503020204020204" pitchFamily="34" charset="-122"/>
                </a:rPr>
                <a:t>3</a:t>
              </a:r>
              <a:endParaRPr lang="zh-CN" sz="3200">
                <a:solidFill>
                  <a:schemeClr val="bg1"/>
                </a:solidFill>
                <a:latin typeface="微软雅黑" panose="020B0503020204020204" pitchFamily="34" charset="-122"/>
                <a:ea typeface="微软雅黑" panose="020B0503020204020204" pitchFamily="34" charset="-122"/>
              </a:endParaRPr>
            </a:p>
          </p:txBody>
        </p:sp>
      </p:grpSp>
      <p:pic>
        <p:nvPicPr>
          <p:cNvPr id="66" name="图片 65"/>
          <p:cNvPicPr>
            <a:picLocks noChangeAspect="1"/>
          </p:cNvPicPr>
          <p:nvPr/>
        </p:nvPicPr>
        <p:blipFill>
          <a:blip r:embed="rId3"/>
          <a:stretch/>
        </p:blipFill>
        <p:spPr>
          <a:xfrm>
            <a:off x="373910" y="-274792"/>
            <a:ext cx="2508327" cy="1146352"/>
          </a:xfrm>
          <a:prstGeom prst="rect">
            <a:avLst/>
          </a:prstGeom>
        </p:spPr>
      </p:pic>
      <p:sp>
        <p:nvSpPr>
          <p:cNvPr id="67" name="TextBox 6"/>
          <p:cNvSpPr txBox="1"/>
          <p:nvPr/>
        </p:nvSpPr>
        <p:spPr>
          <a:xfrm>
            <a:off x="3231850" y="227025"/>
            <a:ext cx="1595780" cy="373936"/>
          </a:xfrm>
          <a:prstGeom prst="rect">
            <a:avLst/>
          </a:prstGeom>
          <a:noFill/>
        </p:spPr>
        <p:txBody>
          <a:bodyPr wrap="square" lIns="0" tIns="48000" rIns="0" bIns="48000">
            <a:spAutoFit/>
          </a:bodyPr>
          <a:lstStyle/>
          <a:p>
            <a:pPr algn="ctr"/>
            <a:r>
              <a:rPr lang="zh-CN" sz="1800" b="1">
                <a:solidFill>
                  <a:srgbClr val="FFFFFF"/>
                </a:solidFill>
                <a:latin typeface="微软雅黑" panose="020B0503020204020204" pitchFamily="34" charset="-122"/>
                <a:ea typeface="微软雅黑" panose="020B0503020204020204" pitchFamily="34" charset="-122"/>
              </a:rPr>
              <a:t>问题背景解读</a:t>
            </a:r>
          </a:p>
        </p:txBody>
      </p:sp>
      <p:sp>
        <p:nvSpPr>
          <p:cNvPr id="68" name="TextBox 9"/>
          <p:cNvSpPr txBox="1"/>
          <p:nvPr/>
        </p:nvSpPr>
        <p:spPr>
          <a:xfrm>
            <a:off x="6778549" y="215903"/>
            <a:ext cx="1344000"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a:solidFill>
                  <a:srgbClr val="808080"/>
                </a:solidFill>
                <a:latin typeface="微软雅黑" panose="020B0503020204020204" pitchFamily="34" charset="-122"/>
                <a:ea typeface="微软雅黑" panose="020B0503020204020204" pitchFamily="34" charset="-122"/>
              </a:rPr>
              <a:t>小组新见解</a:t>
            </a:r>
          </a:p>
        </p:txBody>
      </p:sp>
      <p:pic>
        <p:nvPicPr>
          <p:cNvPr id="69" name="图形 68"/>
          <p:cNvPicPr/>
          <p:nvPr/>
        </p:nvPicPr>
        <p:blipFill>
          <a:blip r:embed="rId4">
            <a:extLst>
              <a:ext uri="{96DAC541-7B7A-43D3-8B79-37D633B846F1}">
                <asvg:svgBlip xmlns:asvg="http://schemas.microsoft.com/office/drawing/2016/SVG/main" r:embed="rId5"/>
              </a:ext>
            </a:extLst>
          </a:blip>
          <a:stretch/>
        </p:blipFill>
        <p:spPr>
          <a:xfrm>
            <a:off x="6096064" y="2322979"/>
            <a:ext cx="2085940" cy="295545"/>
          </a:xfrm>
          <a:prstGeom prst="rect">
            <a:avLst/>
          </a:prstGeom>
          <a:ln/>
        </p:spPr>
      </p:pic>
      <p:pic>
        <p:nvPicPr>
          <p:cNvPr id="70" name="图形 69"/>
          <p:cNvPicPr/>
          <p:nvPr/>
        </p:nvPicPr>
        <p:blipFill>
          <a:blip r:embed="rId6">
            <a:extLst>
              <a:ext uri="{96DAC541-7B7A-43D3-8B79-37D633B846F1}">
                <asvg:svgBlip xmlns:asvg="http://schemas.microsoft.com/office/drawing/2016/SVG/main" r:embed="rId7"/>
              </a:ext>
            </a:extLst>
          </a:blip>
          <a:stretch/>
        </p:blipFill>
        <p:spPr>
          <a:xfrm>
            <a:off x="8979969" y="3870318"/>
            <a:ext cx="2592626" cy="273894"/>
          </a:xfrm>
          <a:prstGeom prst="rect">
            <a:avLst/>
          </a:prstGeom>
        </p:spPr>
      </p:pic>
      <p:sp>
        <p:nvSpPr>
          <p:cNvPr id="62" name="TextBox 7">
            <a:extLst>
              <a:ext uri="{FF2B5EF4-FFF2-40B4-BE49-F238E27FC236}">
                <a16:creationId xmlns:a16="http://schemas.microsoft.com/office/drawing/2014/main" id="{C468D76D-7F61-4D42-B68E-6E98E6865E51}"/>
              </a:ext>
            </a:extLst>
          </p:cNvPr>
          <p:cNvSpPr txBox="1"/>
          <p:nvPr/>
        </p:nvSpPr>
        <p:spPr>
          <a:xfrm>
            <a:off x="5036808" y="215903"/>
            <a:ext cx="1427927" cy="343159"/>
          </a:xfrm>
          <a:prstGeom prst="rect">
            <a:avLst/>
          </a:prstGeom>
          <a:noFill/>
        </p:spPr>
        <p:txBody>
          <a:bodyPr wrap="square" lIns="0" tIns="48000" rIns="0" bIns="4800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r>
              <a:rPr lang="zh-CN" sz="1600" b="1" dirty="0">
                <a:solidFill>
                  <a:srgbClr val="808080"/>
                </a:solidFill>
                <a:latin typeface="微软雅黑" panose="020B0503020204020204" pitchFamily="34" charset="-122"/>
                <a:ea typeface="微软雅黑" panose="020B0503020204020204" pitchFamily="34" charset="-122"/>
              </a:rPr>
              <a:t>解决方案与联系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1000"/>
                                        <p:tgtEl>
                                          <p:spTgt spid="53"/>
                                        </p:tgtEl>
                                      </p:cBhvr>
                                    </p:animEffect>
                                    <p:anim calcmode="lin" valueType="num">
                                      <p:cBhvr>
                                        <p:cTn id="19" dur="1000" fill="hold"/>
                                        <p:tgtEl>
                                          <p:spTgt spid="53"/>
                                        </p:tgtEl>
                                        <p:attrNameLst>
                                          <p:attrName>ppt_x</p:attrName>
                                        </p:attrNameLst>
                                      </p:cBhvr>
                                      <p:tavLst>
                                        <p:tav tm="0">
                                          <p:val>
                                            <p:strVal val="#ppt_x"/>
                                          </p:val>
                                        </p:tav>
                                        <p:tav tm="100000">
                                          <p:val>
                                            <p:strVal val="#ppt_x"/>
                                          </p:val>
                                        </p:tav>
                                      </p:tavLst>
                                    </p:anim>
                                    <p:anim calcmode="lin" valueType="num">
                                      <p:cBhvr>
                                        <p:cTn id="20" dur="1000" fill="hold"/>
                                        <p:tgtEl>
                                          <p:spTgt spid="53"/>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par>
                          <p:cTn id="27" fill="hold">
                            <p:stCondLst>
                              <p:cond delay="7500"/>
                            </p:stCondLst>
                            <p:childTnLst>
                              <p:par>
                                <p:cTn id="28" presetID="42" presetClass="entr" presetSubtype="0" fill="hold"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anim calcmode="lin" valueType="num">
                                      <p:cBhvr>
                                        <p:cTn id="31" dur="1000" fill="hold"/>
                                        <p:tgtEl>
                                          <p:spTgt spid="59"/>
                                        </p:tgtEl>
                                        <p:attrNameLst>
                                          <p:attrName>ppt_x</p:attrName>
                                        </p:attrNameLst>
                                      </p:cBhvr>
                                      <p:tavLst>
                                        <p:tav tm="0">
                                          <p:val>
                                            <p:strVal val="#ppt_x"/>
                                          </p:val>
                                        </p:tav>
                                        <p:tav tm="100000">
                                          <p:val>
                                            <p:strVal val="#ppt_x"/>
                                          </p:val>
                                        </p:tav>
                                      </p:tavLst>
                                    </p:anim>
                                    <p:anim calcmode="lin" valueType="num">
                                      <p:cBhvr>
                                        <p:cTn id="3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55F51"/>
      </a:dk2>
      <a:lt2>
        <a:srgbClr val="E3DED1"/>
      </a:lt2>
      <a:accent1>
        <a:srgbClr val="004723"/>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3572</Words>
  <Application>Microsoft Office PowerPoint</Application>
  <PresentationFormat>宽屏</PresentationFormat>
  <Paragraphs>589</Paragraphs>
  <Slides>55</Slides>
  <Notes>54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55</vt:i4>
      </vt:variant>
    </vt:vector>
  </HeadingPairs>
  <TitlesOfParts>
    <vt:vector size="62" baseType="lpstr">
      <vt:lpstr>FZHTK--GBK1-0</vt:lpstr>
      <vt:lpstr>等线</vt:lpstr>
      <vt:lpstr>等线 Light</vt: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方桂安</dc:creator>
  <cp:lastModifiedBy>方 桂安</cp:lastModifiedBy>
  <cp:revision>28</cp:revision>
  <dcterms:modified xsi:type="dcterms:W3CDTF">2021-12-26T12:46:36Z</dcterms:modified>
</cp:coreProperties>
</file>