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tif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1.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59"/>
  </p:notesMasterIdLst>
  <p:handoutMasterIdLst>
    <p:handoutMasterId r:id="rId60"/>
  </p:handoutMasterIdLst>
  <p:sldIdLst>
    <p:sldId id="501" r:id="rId2"/>
    <p:sldId id="1324" r:id="rId3"/>
    <p:sldId id="1642" r:id="rId4"/>
    <p:sldId id="1643" r:id="rId5"/>
    <p:sldId id="1657" r:id="rId6"/>
    <p:sldId id="1644" r:id="rId7"/>
    <p:sldId id="1645" r:id="rId8"/>
    <p:sldId id="1646" r:id="rId9"/>
    <p:sldId id="1647" r:id="rId10"/>
    <p:sldId id="1648" r:id="rId11"/>
    <p:sldId id="1649" r:id="rId12"/>
    <p:sldId id="1650" r:id="rId13"/>
    <p:sldId id="1651" r:id="rId14"/>
    <p:sldId id="1562" r:id="rId15"/>
    <p:sldId id="1448" r:id="rId16"/>
    <p:sldId id="1437" r:id="rId17"/>
    <p:sldId id="1449" r:id="rId18"/>
    <p:sldId id="1489" r:id="rId19"/>
    <p:sldId id="1491" r:id="rId20"/>
    <p:sldId id="1493" r:id="rId21"/>
    <p:sldId id="1492" r:id="rId22"/>
    <p:sldId id="1490" r:id="rId23"/>
    <p:sldId id="1495" r:id="rId24"/>
    <p:sldId id="1734" r:id="rId25"/>
    <p:sldId id="1735" r:id="rId26"/>
    <p:sldId id="1736" r:id="rId27"/>
    <p:sldId id="1563" r:id="rId28"/>
    <p:sldId id="1516" r:id="rId29"/>
    <p:sldId id="1737" r:id="rId30"/>
    <p:sldId id="1743" r:id="rId31"/>
    <p:sldId id="1739" r:id="rId32"/>
    <p:sldId id="1744" r:id="rId33"/>
    <p:sldId id="1741" r:id="rId34"/>
    <p:sldId id="1742" r:id="rId35"/>
    <p:sldId id="1515" r:id="rId36"/>
    <p:sldId id="1564" r:id="rId37"/>
    <p:sldId id="1578" r:id="rId38"/>
    <p:sldId id="1579" r:id="rId39"/>
    <p:sldId id="1745" r:id="rId40"/>
    <p:sldId id="1746" r:id="rId41"/>
    <p:sldId id="1565" r:id="rId42"/>
    <p:sldId id="1583" r:id="rId43"/>
    <p:sldId id="1585" r:id="rId44"/>
    <p:sldId id="1588" r:id="rId45"/>
    <p:sldId id="1589" r:id="rId46"/>
    <p:sldId id="1590" r:id="rId47"/>
    <p:sldId id="1592" r:id="rId48"/>
    <p:sldId id="1593" r:id="rId49"/>
    <p:sldId id="1594" r:id="rId50"/>
    <p:sldId id="1557" r:id="rId51"/>
    <p:sldId id="1596" r:id="rId52"/>
    <p:sldId id="1559" r:id="rId53"/>
    <p:sldId id="1652" r:id="rId54"/>
    <p:sldId id="1653" r:id="rId55"/>
    <p:sldId id="1654" r:id="rId56"/>
    <p:sldId id="1655" r:id="rId57"/>
    <p:sldId id="1560"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答辩环节" id="{7CB7A7B1-5E39-414B-B0BE-310A5B114D92}">
          <p14:sldIdLst>
            <p14:sldId id="501"/>
            <p14:sldId id="1324"/>
            <p14:sldId id="1642"/>
            <p14:sldId id="1643"/>
            <p14:sldId id="1657"/>
            <p14:sldId id="1644"/>
            <p14:sldId id="1645"/>
            <p14:sldId id="1646"/>
            <p14:sldId id="1647"/>
            <p14:sldId id="1648"/>
            <p14:sldId id="1649"/>
            <p14:sldId id="1650"/>
            <p14:sldId id="1651"/>
            <p14:sldId id="1562"/>
            <p14:sldId id="1448"/>
            <p14:sldId id="1437"/>
            <p14:sldId id="1449"/>
            <p14:sldId id="1489"/>
            <p14:sldId id="1491"/>
            <p14:sldId id="1493"/>
            <p14:sldId id="1492"/>
            <p14:sldId id="1490"/>
            <p14:sldId id="1495"/>
            <p14:sldId id="1734"/>
            <p14:sldId id="1735"/>
            <p14:sldId id="1736"/>
            <p14:sldId id="1563"/>
            <p14:sldId id="1516"/>
            <p14:sldId id="1737"/>
            <p14:sldId id="1743"/>
            <p14:sldId id="1739"/>
            <p14:sldId id="1744"/>
            <p14:sldId id="1741"/>
            <p14:sldId id="1742"/>
            <p14:sldId id="1515"/>
            <p14:sldId id="1564"/>
            <p14:sldId id="1578"/>
            <p14:sldId id="1579"/>
            <p14:sldId id="1745"/>
            <p14:sldId id="1746"/>
            <p14:sldId id="1565"/>
            <p14:sldId id="1583"/>
            <p14:sldId id="1585"/>
            <p14:sldId id="1588"/>
            <p14:sldId id="1589"/>
            <p14:sldId id="1590"/>
            <p14:sldId id="1592"/>
            <p14:sldId id="1593"/>
            <p14:sldId id="1594"/>
            <p14:sldId id="1557"/>
            <p14:sldId id="1596"/>
            <p14:sldId id="1559"/>
            <p14:sldId id="1652"/>
            <p14:sldId id="1653"/>
            <p14:sldId id="1654"/>
            <p14:sldId id="1655"/>
            <p14:sldId id="15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563C1"/>
    <a:srgbClr val="01051C"/>
    <a:srgbClr val="FF6600"/>
    <a:srgbClr val="057AA9"/>
    <a:srgbClr val="244552"/>
    <a:srgbClr val="D7EFFD"/>
    <a:srgbClr val="677D86"/>
    <a:srgbClr val="E6EDF4"/>
    <a:srgbClr val="007BAA"/>
    <a:srgbClr val="0379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77" autoAdjust="0"/>
    <p:restoredTop sz="84499" autoAdjust="0"/>
  </p:normalViewPr>
  <p:slideViewPr>
    <p:cSldViewPr snapToGrid="0" snapToObjects="1">
      <p:cViewPr varScale="1">
        <p:scale>
          <a:sx n="107" d="100"/>
          <a:sy n="107" d="100"/>
        </p:scale>
        <p:origin x="1963" y="72"/>
      </p:cViewPr>
      <p:guideLst/>
    </p:cSldViewPr>
  </p:slideViewPr>
  <p:notesTextViewPr>
    <p:cViewPr>
      <p:scale>
        <a:sx n="160" d="100"/>
        <a:sy n="160" d="100"/>
      </p:scale>
      <p:origin x="0" y="0"/>
    </p:cViewPr>
  </p:notesTextViewPr>
  <p:notesViewPr>
    <p:cSldViewPr snapToGrid="0" snapToObjects="1">
      <p:cViewPr varScale="1">
        <p:scale>
          <a:sx n="122" d="100"/>
          <a:sy n="122" d="100"/>
        </p:scale>
        <p:origin x="5072" y="2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75B2EC-E192-764A-AAF3-9AA3027E3C99}" type="datetimeFigureOut">
              <a:rPr lang="x-none" smtClean="0"/>
              <a:t>12/6/2020</a:t>
            </a:fld>
            <a:endParaRPr lang="x-non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67FBD-5889-664E-AB45-D55831E21592}" type="slidenum">
              <a:rPr lang="x-none" smtClean="0"/>
              <a:t>‹#›</a:t>
            </a:fld>
            <a:endParaRPr lang="x-none"/>
          </a:p>
        </p:txBody>
      </p:sp>
    </p:spTree>
    <p:extLst>
      <p:ext uri="{BB962C8B-B14F-4D97-AF65-F5344CB8AC3E}">
        <p14:creationId xmlns:p14="http://schemas.microsoft.com/office/powerpoint/2010/main" val="3098098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5565A6-91A9-E64D-A971-87F3165FB113}" type="datetimeFigureOut">
              <a:rPr lang="en-US" smtClean="0"/>
              <a:t>12/6/2020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CE096-A520-D144-AD3F-DD667B042AF8}" type="slidenum">
              <a:rPr lang="en-US" smtClean="0"/>
              <a:t>‹#›</a:t>
            </a:fld>
            <a:endParaRPr lang="en-US"/>
          </a:p>
        </p:txBody>
      </p:sp>
    </p:spTree>
    <p:extLst>
      <p:ext uri="{BB962C8B-B14F-4D97-AF65-F5344CB8AC3E}">
        <p14:creationId xmlns:p14="http://schemas.microsoft.com/office/powerpoint/2010/main" val="133043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baike.baidu.com/view/539565.ht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baike.baidu.com/view/3428785.htm" TargetMode="External"/><Relationship Id="rId4" Type="http://schemas.openxmlformats.org/officeDocument/2006/relationships/hyperlink" Target="http://baike.baidu.com/view/19293.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我的介绍分为四个部分。</a:t>
            </a:r>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a:t>
            </a:fld>
            <a:endParaRPr lang="en-US"/>
          </a:p>
        </p:txBody>
      </p:sp>
    </p:spTree>
    <p:extLst>
      <p:ext uri="{BB962C8B-B14F-4D97-AF65-F5344CB8AC3E}">
        <p14:creationId xmlns:p14="http://schemas.microsoft.com/office/powerpoint/2010/main" val="1769817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a:t>
            </a:fld>
            <a:endParaRPr lang="en-US"/>
          </a:p>
        </p:txBody>
      </p:sp>
    </p:spTree>
    <p:extLst>
      <p:ext uri="{BB962C8B-B14F-4D97-AF65-F5344CB8AC3E}">
        <p14:creationId xmlns:p14="http://schemas.microsoft.com/office/powerpoint/2010/main" val="389545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smtClean="0">
                <a:sym typeface="+mn-ea"/>
              </a:rPr>
              <a:t>①往来通达：阡陌～。②各种运输和邮电事业的总称。③抗日战争和解放战争时期指通信和联络工作。④指交通员。⑤</a:t>
            </a:r>
            <a:r>
              <a:rPr lang="en-US" altLang="zh-CN" smtClean="0">
                <a:sym typeface="+mn-ea"/>
              </a:rPr>
              <a:t>〈</a:t>
            </a:r>
            <a:r>
              <a:rPr lang="zh-CN" altLang="en-US" smtClean="0">
                <a:sym typeface="+mn-ea"/>
              </a:rPr>
              <a:t>书</a:t>
            </a:r>
            <a:r>
              <a:rPr lang="en-US" altLang="zh-CN" smtClean="0">
                <a:sym typeface="+mn-ea"/>
              </a:rPr>
              <a:t>〉</a:t>
            </a:r>
            <a:r>
              <a:rPr lang="zh-CN" altLang="en-US" smtClean="0">
                <a:sym typeface="+mn-ea"/>
              </a:rPr>
              <a:t>结交；勾结：～权贵 ㄧ～官府。</a:t>
            </a:r>
            <a:endParaRPr lang="zh-CN" altLang="en-US" smtClean="0"/>
          </a:p>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4</a:t>
            </a:fld>
            <a:endParaRPr lang="en-US"/>
          </a:p>
        </p:txBody>
      </p:sp>
    </p:spTree>
    <p:extLst>
      <p:ext uri="{BB962C8B-B14F-4D97-AF65-F5344CB8AC3E}">
        <p14:creationId xmlns:p14="http://schemas.microsoft.com/office/powerpoint/2010/main" val="401600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smtClean="0">
                <a:sym typeface="+mn-ea"/>
              </a:rPr>
              <a:t>①往来通达：阡陌～。②各种运输和邮电事业的总称。③抗日战争和解放战争时期指通信和联络工作。④指交通员。⑤</a:t>
            </a:r>
            <a:r>
              <a:rPr lang="en-US" altLang="zh-CN" smtClean="0">
                <a:sym typeface="+mn-ea"/>
              </a:rPr>
              <a:t>〈</a:t>
            </a:r>
            <a:r>
              <a:rPr lang="zh-CN" altLang="en-US" smtClean="0">
                <a:sym typeface="+mn-ea"/>
              </a:rPr>
              <a:t>书</a:t>
            </a:r>
            <a:r>
              <a:rPr lang="en-US" altLang="zh-CN" smtClean="0">
                <a:sym typeface="+mn-ea"/>
              </a:rPr>
              <a:t>〉</a:t>
            </a:r>
            <a:r>
              <a:rPr lang="zh-CN" altLang="en-US" smtClean="0">
                <a:sym typeface="+mn-ea"/>
              </a:rPr>
              <a:t>结交；勾结：～权贵 ㄧ～官府。</a:t>
            </a:r>
            <a:endParaRPr lang="zh-CN" altLang="en-US" smtClean="0"/>
          </a:p>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5</a:t>
            </a:fld>
            <a:endParaRPr lang="en-US"/>
          </a:p>
        </p:txBody>
      </p:sp>
    </p:spTree>
    <p:extLst>
      <p:ext uri="{BB962C8B-B14F-4D97-AF65-F5344CB8AC3E}">
        <p14:creationId xmlns:p14="http://schemas.microsoft.com/office/powerpoint/2010/main" val="1175121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6</a:t>
            </a:fld>
            <a:endParaRPr lang="en-US"/>
          </a:p>
        </p:txBody>
      </p:sp>
    </p:spTree>
    <p:extLst>
      <p:ext uri="{BB962C8B-B14F-4D97-AF65-F5344CB8AC3E}">
        <p14:creationId xmlns:p14="http://schemas.microsoft.com/office/powerpoint/2010/main" val="1742498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1" hangingPunct="1"/>
            <a:r>
              <a:rPr lang="zh-CN" altLang="en-US" u="sng" smtClean="0">
                <a:sym typeface="+mn-ea"/>
                <a:hlinkClick r:id="rId3"/>
              </a:rPr>
              <a:t>交通运输</a:t>
            </a:r>
            <a:r>
              <a:rPr lang="zh-CN" altLang="en-US" smtClean="0">
                <a:sym typeface="+mn-ea"/>
              </a:rPr>
              <a:t>工程</a:t>
            </a:r>
            <a:r>
              <a:rPr lang="en-US" altLang="zh-CN" smtClean="0">
                <a:sym typeface="+mn-ea"/>
              </a:rPr>
              <a:t>(transportation engineering)</a:t>
            </a:r>
            <a:r>
              <a:rPr lang="zh-CN" altLang="en-US" smtClean="0">
                <a:sym typeface="+mn-ea"/>
              </a:rPr>
              <a:t>是研究</a:t>
            </a:r>
            <a:r>
              <a:rPr lang="zh-CN" altLang="en-US" u="sng" smtClean="0">
                <a:sym typeface="+mn-ea"/>
                <a:hlinkClick r:id="rId4"/>
              </a:rPr>
              <a:t>铁路</a:t>
            </a:r>
            <a:r>
              <a:rPr lang="zh-CN" altLang="en-US" smtClean="0">
                <a:sym typeface="+mn-ea"/>
              </a:rPr>
              <a:t>、公路、水路及航空运输基础设施的布局及修建、</a:t>
            </a:r>
            <a:r>
              <a:rPr lang="zh-CN" altLang="en-US" u="sng" smtClean="0">
                <a:sym typeface="+mn-ea"/>
                <a:hlinkClick r:id="rId5"/>
              </a:rPr>
              <a:t>载运工具运用工程</a:t>
            </a:r>
            <a:r>
              <a:rPr lang="zh-CN" altLang="en-US" smtClean="0">
                <a:sym typeface="+mn-ea"/>
              </a:rPr>
              <a:t>、交通信息工程及控制、交通运输经营和管理的工程领域。 </a:t>
            </a:r>
            <a:endParaRPr lang="zh-CN" altLang="en-US" smtClean="0"/>
          </a:p>
          <a:p>
            <a:pPr eaLnBrk="1" hangingPunct="1"/>
            <a:r>
              <a:rPr lang="zh-CN" altLang="en-US" smtClean="0">
                <a:sym typeface="+mn-ea"/>
              </a:rPr>
              <a:t>是一级学科，范围广。</a:t>
            </a:r>
            <a:endParaRPr lang="en-US" altLang="zh-CN" smtClean="0"/>
          </a:p>
          <a:p>
            <a:pPr eaLnBrk="1" hangingPunct="1"/>
            <a:endParaRPr lang="en-US" altLang="zh-CN" smtClean="0"/>
          </a:p>
          <a:p>
            <a:pPr eaLnBrk="1" hangingPunct="1"/>
            <a:r>
              <a:rPr lang="zh-CN" altLang="en-US" smtClean="0">
                <a:sym typeface="+mn-ea"/>
              </a:rPr>
              <a:t>交通工程学是交通工程学科研究与发展的基本理论，是从道路工程学中派生出来的一门较年轻的学科，它把人、车、路、环境及能源等与交通有关的几个方面综合在道路交通这一统一体中进行研究，以寻求道路通行能力最大、交通事故最少、运行速度最快、运输费用最省、环境影响最小、能源消耗最低的交通系统规划、建设与管理方案，从而达到安全、迅速、经济、方便、舒适、节能及低公害的目的。</a:t>
            </a:r>
            <a:br>
              <a:rPr lang="zh-CN" altLang="en-US" smtClean="0">
                <a:sym typeface="+mn-ea"/>
              </a:rPr>
            </a:br>
            <a:r>
              <a:rPr lang="zh-CN" altLang="en-US" smtClean="0">
                <a:sym typeface="+mn-ea"/>
              </a:rPr>
              <a:t/>
            </a:r>
            <a:br>
              <a:rPr lang="zh-CN" altLang="en-US" smtClean="0">
                <a:sym typeface="+mn-ea"/>
              </a:rPr>
            </a:br>
            <a:r>
              <a:rPr lang="zh-CN" altLang="en-US" smtClean="0">
                <a:sym typeface="+mn-ea"/>
              </a:rPr>
              <a:t>交通运输工程是研究铁路、公路、水路及航空运输基础设施的布局及修建、载运工具运用工程、交通信息工程及控制、交通运输经营和管理的工程领域。</a:t>
            </a:r>
            <a:endParaRPr lang="en-US" altLang="zh-CN" smtClean="0"/>
          </a:p>
          <a:p>
            <a:pPr eaLnBrk="1" hangingPunct="1"/>
            <a:r>
              <a:rPr lang="zh-CN" altLang="en-US" smtClean="0">
                <a:sym typeface="+mn-ea"/>
              </a:rPr>
              <a:t>其工程硕士学位授权单位培养从事铁路、公路、港口、海洋、航道、机场工程勘查、设计、施工与养护，机车、汽车、航舶及航空器运用工程，铁道、公路、水路、航空信息工程及控制，铁路、公路、水路及航空运输规划、经营和管理的高级工程技术人才。</a:t>
            </a:r>
            <a:r>
              <a:rPr lang="en-US" altLang="zh-CN" smtClean="0">
                <a:sym typeface="+mn-ea"/>
              </a:rPr>
              <a:t>2018</a:t>
            </a:r>
            <a:r>
              <a:rPr lang="zh-CN" altLang="en-US" smtClean="0">
                <a:sym typeface="+mn-ea"/>
              </a:rPr>
              <a:t>年新增了工程博士学位授权点。</a:t>
            </a:r>
            <a:endParaRPr lang="zh-CN" altLang="en-US" smtClean="0"/>
          </a:p>
          <a:p>
            <a:endParaRPr lang="zh-CN" altLang="en-US" smtClean="0"/>
          </a:p>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7</a:t>
            </a:fld>
            <a:endParaRPr lang="en-US"/>
          </a:p>
        </p:txBody>
      </p:sp>
    </p:spTree>
    <p:extLst>
      <p:ext uri="{BB962C8B-B14F-4D97-AF65-F5344CB8AC3E}">
        <p14:creationId xmlns:p14="http://schemas.microsoft.com/office/powerpoint/2010/main" val="1036865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1" hangingPunct="1">
              <a:lnSpc>
                <a:spcPct val="80000"/>
              </a:lnSpc>
            </a:pPr>
            <a:r>
              <a:rPr lang="zh-CN" altLang="en-US" smtClean="0">
                <a:sym typeface="+mn-ea"/>
              </a:rPr>
              <a:t>古代车轮 </a:t>
            </a:r>
            <a:br>
              <a:rPr lang="zh-CN" altLang="en-US" smtClean="0">
                <a:sym typeface="+mn-ea"/>
              </a:rPr>
            </a:br>
            <a:r>
              <a:rPr lang="zh-CN" altLang="en-US" smtClean="0">
                <a:sym typeface="+mn-ea"/>
              </a:rPr>
              <a:t/>
            </a:r>
            <a:br>
              <a:rPr lang="zh-CN" altLang="en-US" smtClean="0">
                <a:sym typeface="+mn-ea"/>
              </a:rPr>
            </a:br>
            <a:r>
              <a:rPr lang="zh-CN" altLang="en-US" smtClean="0">
                <a:sym typeface="+mn-ea"/>
              </a:rPr>
              <a:t>通常轮子被视做人类最古老、最重要的发明，以至我们经常把它和火的使用相提并论。实际上，人类驯服火的历史超过</a:t>
            </a:r>
            <a:r>
              <a:rPr lang="en-US" altLang="zh-CN" smtClean="0">
                <a:sym typeface="+mn-ea"/>
              </a:rPr>
              <a:t>150</a:t>
            </a:r>
            <a:r>
              <a:rPr lang="zh-CN" altLang="en-US" smtClean="0">
                <a:sym typeface="+mn-ea"/>
              </a:rPr>
              <a:t>万年，而开始使用轮子只有区区六千载光阴。 </a:t>
            </a:r>
            <a:br>
              <a:rPr lang="zh-CN" altLang="en-US" smtClean="0">
                <a:sym typeface="+mn-ea"/>
              </a:rPr>
            </a:br>
            <a:r>
              <a:rPr lang="zh-CN" altLang="en-US" smtClean="0">
                <a:sym typeface="+mn-ea"/>
              </a:rPr>
              <a:t/>
            </a:r>
            <a:br>
              <a:rPr lang="zh-CN" altLang="en-US" smtClean="0">
                <a:sym typeface="+mn-ea"/>
              </a:rPr>
            </a:br>
            <a:r>
              <a:rPr lang="zh-CN" altLang="en-US" smtClean="0">
                <a:sym typeface="+mn-ea"/>
              </a:rPr>
              <a:t>轮子的诞生地 </a:t>
            </a:r>
            <a:br>
              <a:rPr lang="zh-CN" altLang="en-US" smtClean="0">
                <a:sym typeface="+mn-ea"/>
              </a:rPr>
            </a:br>
            <a:r>
              <a:rPr lang="zh-CN" altLang="en-US" smtClean="0">
                <a:sym typeface="+mn-ea"/>
              </a:rPr>
              <a:t/>
            </a:r>
            <a:br>
              <a:rPr lang="zh-CN" altLang="en-US" smtClean="0">
                <a:sym typeface="+mn-ea"/>
              </a:rPr>
            </a:br>
            <a:r>
              <a:rPr lang="zh-CN" altLang="en-US" smtClean="0">
                <a:sym typeface="+mn-ea"/>
              </a:rPr>
              <a:t>在掌握锋利而坚固的工具以前，人类是不可能拥有轮式车辆的。用石器工具难以将木头加工成合适的圆柱形，更不必说复杂到带辐条的轮子了。所以，车轮的出现只能是青铜时代以后的事情。 </a:t>
            </a:r>
            <a:br>
              <a:rPr lang="zh-CN" altLang="en-US" smtClean="0">
                <a:sym typeface="+mn-ea"/>
              </a:rPr>
            </a:br>
            <a:r>
              <a:rPr lang="zh-CN" altLang="en-US" smtClean="0">
                <a:sym typeface="+mn-ea"/>
              </a:rPr>
              <a:t/>
            </a:r>
            <a:br>
              <a:rPr lang="zh-CN" altLang="en-US" smtClean="0">
                <a:sym typeface="+mn-ea"/>
              </a:rPr>
            </a:br>
            <a:r>
              <a:rPr lang="zh-CN" altLang="en-US" smtClean="0">
                <a:sym typeface="+mn-ea"/>
              </a:rPr>
              <a:t>美国著名人类学家罗伯特</a:t>
            </a:r>
            <a:r>
              <a:rPr lang="en-US" altLang="zh-CN" smtClean="0">
                <a:latin typeface="Arial" panose="020B0604020202020204" pitchFamily="34" charset="0"/>
                <a:sym typeface="+mn-ea"/>
              </a:rPr>
              <a:t>·</a:t>
            </a:r>
            <a:r>
              <a:rPr lang="zh-CN" altLang="en-US" smtClean="0">
                <a:sym typeface="+mn-ea"/>
              </a:rPr>
              <a:t>路威曾断言：凡使用轮车的民族，无一不是直接间接从巴比伦学来的。美洲的印第安人知道在滚木上拖船，也使用纺轮，又有滚铁环之戏，但以轮行车这个意思始终没有想到。 </a:t>
            </a:r>
            <a:br>
              <a:rPr lang="zh-CN" altLang="en-US" smtClean="0">
                <a:sym typeface="+mn-ea"/>
              </a:rPr>
            </a:br>
            <a:r>
              <a:rPr lang="zh-CN" altLang="en-US" smtClean="0">
                <a:sym typeface="+mn-ea"/>
              </a:rPr>
              <a:t>路威对轮子起源的观点也是大多数考古学家的观点。但新的考古发现往往颠覆陈旧的理论。德国</a:t>
            </a:r>
            <a:r>
              <a:rPr lang="en-US" altLang="zh-CN" smtClean="0">
                <a:sym typeface="+mn-ea"/>
              </a:rPr>
              <a:t>Flintbek</a:t>
            </a:r>
            <a:r>
              <a:rPr lang="zh-CN" altLang="en-US" smtClean="0">
                <a:sym typeface="+mn-ea"/>
              </a:rPr>
              <a:t>巨石墓下的车辙是公元前</a:t>
            </a:r>
            <a:r>
              <a:rPr lang="en-US" altLang="zh-CN" smtClean="0">
                <a:sym typeface="+mn-ea"/>
              </a:rPr>
              <a:t>4800</a:t>
            </a:r>
            <a:r>
              <a:rPr lang="zh-CN" altLang="en-US" smtClean="0">
                <a:sym typeface="+mn-ea"/>
              </a:rPr>
              <a:t>－</a:t>
            </a:r>
            <a:r>
              <a:rPr lang="en-US" altLang="zh-CN" smtClean="0">
                <a:sym typeface="+mn-ea"/>
              </a:rPr>
              <a:t>4700</a:t>
            </a:r>
            <a:r>
              <a:rPr lang="zh-CN" altLang="en-US" smtClean="0">
                <a:sym typeface="+mn-ea"/>
              </a:rPr>
              <a:t>年间 留下的。在波兰</a:t>
            </a:r>
            <a:r>
              <a:rPr lang="en-US" altLang="zh-CN" smtClean="0">
                <a:sym typeface="+mn-ea"/>
              </a:rPr>
              <a:t>Bronocice</a:t>
            </a:r>
            <a:r>
              <a:rPr lang="zh-CN" altLang="en-US" smtClean="0">
                <a:sym typeface="+mn-ea"/>
              </a:rPr>
              <a:t>发现的带车形图案的罐子被定位在公元前</a:t>
            </a:r>
            <a:r>
              <a:rPr lang="en-US" altLang="zh-CN" smtClean="0">
                <a:sym typeface="+mn-ea"/>
              </a:rPr>
              <a:t>4725</a:t>
            </a:r>
            <a:r>
              <a:rPr lang="zh-CN" altLang="en-US" smtClean="0">
                <a:sym typeface="+mn-ea"/>
              </a:rPr>
              <a:t>年以前，但是对该地层的七次碳</a:t>
            </a:r>
            <a:r>
              <a:rPr lang="en-US" altLang="zh-CN" smtClean="0">
                <a:sym typeface="+mn-ea"/>
              </a:rPr>
              <a:t>-14</a:t>
            </a:r>
            <a:r>
              <a:rPr lang="zh-CN" altLang="en-US" smtClean="0">
                <a:sym typeface="+mn-ea"/>
              </a:rPr>
              <a:t>测年倾向于公元前</a:t>
            </a:r>
            <a:r>
              <a:rPr lang="en-US" altLang="zh-CN" smtClean="0">
                <a:sym typeface="+mn-ea"/>
              </a:rPr>
              <a:t>4610-4440 </a:t>
            </a:r>
            <a:r>
              <a:rPr lang="zh-CN" altLang="en-US" smtClean="0">
                <a:sym typeface="+mn-ea"/>
              </a:rPr>
              <a:t>年的结论。而近东出现轮式运输工具的最早证据是美国考古学家</a:t>
            </a:r>
            <a:r>
              <a:rPr lang="en-US" altLang="zh-CN" smtClean="0">
                <a:sym typeface="+mn-ea"/>
              </a:rPr>
              <a:t>Baldia</a:t>
            </a:r>
            <a:r>
              <a:rPr lang="zh-CN" altLang="en-US" smtClean="0">
                <a:sym typeface="+mn-ea"/>
              </a:rPr>
              <a:t>在位于叙利亚的晚期</a:t>
            </a:r>
            <a:r>
              <a:rPr lang="en-US" altLang="zh-CN" smtClean="0">
                <a:sym typeface="+mn-ea"/>
              </a:rPr>
              <a:t>Uruk</a:t>
            </a:r>
            <a:r>
              <a:rPr lang="zh-CN" altLang="en-US" smtClean="0">
                <a:sym typeface="+mn-ea"/>
              </a:rPr>
              <a:t>遗址发现的。那里出土了一个带有轮子的模型和</a:t>
            </a:r>
            <a:r>
              <a:rPr lang="zh-CN" altLang="en-US" smtClean="0">
                <a:latin typeface="Arial" panose="020B0604020202020204" pitchFamily="34" charset="0"/>
                <a:sym typeface="+mn-ea"/>
              </a:rPr>
              <a:t>“</a:t>
            </a:r>
            <a:r>
              <a:rPr lang="zh-CN" altLang="en-US" smtClean="0">
                <a:sym typeface="+mn-ea"/>
              </a:rPr>
              <a:t>货车</a:t>
            </a:r>
            <a:r>
              <a:rPr lang="zh-CN" altLang="en-US" smtClean="0">
                <a:latin typeface="Arial" panose="020B0604020202020204" pitchFamily="34" charset="0"/>
                <a:sym typeface="+mn-ea"/>
              </a:rPr>
              <a:t>”</a:t>
            </a:r>
            <a:r>
              <a:rPr lang="zh-CN" altLang="en-US" smtClean="0">
                <a:sym typeface="+mn-ea"/>
              </a:rPr>
              <a:t> 的壁画。这些东西是先民在距今</a:t>
            </a:r>
            <a:r>
              <a:rPr lang="en-US" altLang="zh-CN" smtClean="0">
                <a:sym typeface="+mn-ea"/>
              </a:rPr>
              <a:t>6400-6500</a:t>
            </a:r>
            <a:r>
              <a:rPr lang="zh-CN" altLang="en-US" smtClean="0">
                <a:sym typeface="+mn-ea"/>
              </a:rPr>
              <a:t>年前留下的。 </a:t>
            </a:r>
            <a:br>
              <a:rPr lang="zh-CN" altLang="en-US" smtClean="0">
                <a:sym typeface="+mn-ea"/>
              </a:rPr>
            </a:br>
            <a:r>
              <a:rPr lang="zh-CN" altLang="en-US" smtClean="0">
                <a:sym typeface="+mn-ea"/>
              </a:rPr>
              <a:t/>
            </a:r>
            <a:br>
              <a:rPr lang="zh-CN" altLang="en-US" smtClean="0">
                <a:sym typeface="+mn-ea"/>
              </a:rPr>
            </a:br>
            <a:r>
              <a:rPr lang="zh-CN" altLang="en-US" smtClean="0">
                <a:sym typeface="+mn-ea"/>
              </a:rPr>
              <a:t>所以，轮式车辆很可能是在欧洲与出现的，而后才传到近东，或是由东方人再次发明。 </a:t>
            </a:r>
            <a:br>
              <a:rPr lang="zh-CN" altLang="en-US" smtClean="0">
                <a:sym typeface="+mn-ea"/>
              </a:rPr>
            </a:br>
            <a:r>
              <a:rPr lang="zh-CN" altLang="en-US" smtClean="0">
                <a:sym typeface="+mn-ea"/>
              </a:rPr>
              <a:t/>
            </a:r>
            <a:br>
              <a:rPr lang="zh-CN" altLang="en-US" smtClean="0">
                <a:sym typeface="+mn-ea"/>
              </a:rPr>
            </a:br>
            <a:r>
              <a:rPr lang="zh-CN" altLang="en-US" smtClean="0">
                <a:sym typeface="+mn-ea"/>
              </a:rPr>
              <a:t>从陶轮到车轮 </a:t>
            </a:r>
            <a:br>
              <a:rPr lang="zh-CN" altLang="en-US" smtClean="0">
                <a:sym typeface="+mn-ea"/>
              </a:rPr>
            </a:br>
            <a:r>
              <a:rPr lang="zh-CN" altLang="en-US" smtClean="0">
                <a:sym typeface="+mn-ea"/>
              </a:rPr>
              <a:t/>
            </a:r>
            <a:br>
              <a:rPr lang="zh-CN" altLang="en-US" smtClean="0">
                <a:sym typeface="+mn-ea"/>
              </a:rPr>
            </a:br>
            <a:r>
              <a:rPr lang="zh-CN" altLang="en-US" smtClean="0">
                <a:sym typeface="+mn-ea"/>
              </a:rPr>
              <a:t>让我们暂且不管考古学家的争论，先来看看他们的共识有哪些： </a:t>
            </a:r>
            <a:br>
              <a:rPr lang="zh-CN" altLang="en-US" smtClean="0">
                <a:sym typeface="+mn-ea"/>
              </a:rPr>
            </a:br>
            <a:r>
              <a:rPr lang="zh-CN" altLang="en-US" smtClean="0">
                <a:sym typeface="+mn-ea"/>
              </a:rPr>
              <a:t>车轮的前身是制陶用的轮子，古人用它可以成批制作陶器</a:t>
            </a:r>
            <a:r>
              <a:rPr lang="en-US" altLang="zh-CN" smtClean="0">
                <a:sym typeface="+mn-ea"/>
              </a:rPr>
              <a:t>[01 </a:t>
            </a:r>
            <a:r>
              <a:rPr lang="zh-CN" altLang="en-US" smtClean="0">
                <a:sym typeface="+mn-ea"/>
              </a:rPr>
              <a:t>在陶轮上制作陶器</a:t>
            </a:r>
            <a:r>
              <a:rPr lang="en-US" altLang="zh-CN" smtClean="0">
                <a:sym typeface="+mn-ea"/>
              </a:rPr>
              <a:t>]</a:t>
            </a:r>
            <a:r>
              <a:rPr lang="zh-CN" altLang="en-US" smtClean="0">
                <a:sym typeface="+mn-ea"/>
              </a:rPr>
              <a:t>，这是人类最早的工艺品和容器。最简单的陶轮只需一对盘形的车轮，轮盘之间装一根轴，轴直立竖放；陶工一面用脚旋转下面的轮盘，一面用手将柔软的粘土置于上面的轮盘中，塑捏成形。 </a:t>
            </a:r>
            <a:br>
              <a:rPr lang="zh-CN" altLang="en-US" smtClean="0">
                <a:sym typeface="+mn-ea"/>
              </a:rPr>
            </a:br>
            <a:r>
              <a:rPr lang="zh-CN" altLang="en-US" smtClean="0">
                <a:sym typeface="+mn-ea"/>
              </a:rPr>
              <a:t>美索不达米亚最早的轮子只是一些圆形的板，和轴牢牢地钉在一起。到公元前</a:t>
            </a:r>
            <a:r>
              <a:rPr lang="en-US" altLang="zh-CN" smtClean="0">
                <a:sym typeface="+mn-ea"/>
              </a:rPr>
              <a:t>3000</a:t>
            </a:r>
            <a:r>
              <a:rPr lang="zh-CN" altLang="en-US" smtClean="0">
                <a:sym typeface="+mn-ea"/>
              </a:rPr>
              <a:t>年时，已将轴装到手推车上，轮子不直接和车身相连。以后不久，又出现了装有轮辐的车轮。这种原始的手推车虽然笨拙得很，但比从前一直使用的人的肩膀和驮兽（通常是驴子）要好得多。 </a:t>
            </a:r>
            <a:br>
              <a:rPr lang="zh-CN" altLang="en-US" smtClean="0">
                <a:sym typeface="+mn-ea"/>
              </a:rPr>
            </a:br>
            <a:r>
              <a:rPr lang="zh-CN" altLang="en-US" smtClean="0">
                <a:sym typeface="+mn-ea"/>
              </a:rPr>
              <a:t>车轮还很早就用于制造战车。这种战车先是用来冲入敌阵，迫使敌人溃散；后来又当作战台使用，战车兵可以站在战车上朝敌人掷标枪，杀死敌人。 </a:t>
            </a:r>
            <a:br>
              <a:rPr lang="zh-CN" altLang="en-US" smtClean="0">
                <a:sym typeface="+mn-ea"/>
              </a:rPr>
            </a:br>
            <a:r>
              <a:rPr lang="zh-CN" altLang="en-US" smtClean="0">
                <a:sym typeface="+mn-ea"/>
              </a:rPr>
              <a:t/>
            </a:r>
            <a:br>
              <a:rPr lang="zh-CN" altLang="en-US" smtClean="0">
                <a:sym typeface="+mn-ea"/>
              </a:rPr>
            </a:br>
            <a:r>
              <a:rPr lang="zh-CN" altLang="en-US" smtClean="0">
                <a:sym typeface="+mn-ea"/>
              </a:rPr>
              <a:t>车轮的影响 </a:t>
            </a:r>
            <a:br>
              <a:rPr lang="zh-CN" altLang="en-US" smtClean="0">
                <a:sym typeface="+mn-ea"/>
              </a:rPr>
            </a:br>
            <a:r>
              <a:rPr lang="zh-CN" altLang="en-US" smtClean="0">
                <a:sym typeface="+mn-ea"/>
              </a:rPr>
              <a:t/>
            </a:r>
            <a:br>
              <a:rPr lang="zh-CN" altLang="en-US" smtClean="0">
                <a:sym typeface="+mn-ea"/>
              </a:rPr>
            </a:br>
            <a:r>
              <a:rPr lang="zh-CN" altLang="en-US" smtClean="0">
                <a:sym typeface="+mn-ea"/>
              </a:rPr>
              <a:t>也许车轮的最伟大作用是使人可以搬动大大超过自身重量的物体。 </a:t>
            </a:r>
            <a:br>
              <a:rPr lang="zh-CN" altLang="en-US" smtClean="0">
                <a:sym typeface="+mn-ea"/>
              </a:rPr>
            </a:br>
            <a:r>
              <a:rPr lang="zh-CN" altLang="en-US" smtClean="0">
                <a:sym typeface="+mn-ea"/>
              </a:rPr>
              <a:t/>
            </a:r>
            <a:br>
              <a:rPr lang="zh-CN" altLang="en-US" smtClean="0">
                <a:sym typeface="+mn-ea"/>
              </a:rPr>
            </a:br>
            <a:r>
              <a:rPr lang="zh-CN" altLang="en-US" smtClean="0">
                <a:sym typeface="+mn-ea"/>
              </a:rPr>
              <a:t>在陶轮上制作陶器 轮子最普遍的用途是运输。在车轮发明以前，古人要借助滑撬搬运重物。最简单的滑撬就是一个斜面，复杂一些的还会在重物下垫几根滚杠</a:t>
            </a:r>
            <a:r>
              <a:rPr lang="en-US" altLang="zh-CN" smtClean="0">
                <a:latin typeface="Arial" panose="020B0604020202020204" pitchFamily="34" charset="0"/>
                <a:sym typeface="+mn-ea"/>
              </a:rPr>
              <a:t>——</a:t>
            </a:r>
            <a:r>
              <a:rPr lang="zh-CN" altLang="en-US" smtClean="0">
                <a:sym typeface="+mn-ea"/>
              </a:rPr>
              <a:t>古埃及人就是用这种 方法把巨大的石料堆成金字塔的。虽然古埃及人更应该受滚杠的启发而发明车轮，但最早使用车轮的却不是古埃及人。 </a:t>
            </a:r>
            <a:br>
              <a:rPr lang="zh-CN" altLang="en-US" smtClean="0">
                <a:sym typeface="+mn-ea"/>
              </a:rPr>
            </a:br>
            <a:r>
              <a:rPr lang="zh-CN" altLang="en-US" smtClean="0">
                <a:sym typeface="+mn-ea"/>
              </a:rPr>
              <a:t/>
            </a:r>
            <a:br>
              <a:rPr lang="zh-CN" altLang="en-US" smtClean="0">
                <a:sym typeface="+mn-ea"/>
              </a:rPr>
            </a:br>
            <a:r>
              <a:rPr lang="zh-CN" altLang="en-US" smtClean="0">
                <a:sym typeface="+mn-ea"/>
              </a:rPr>
              <a:t>车轮使用促成的技术进步与相应的影响深远的制度变革相伴而行。人口的增长使某些村落得以发展为由新的宗教显贵及后来的军事首领和行政首脑统治的城市。城市 的出现之所以可能，是由于农业生产率的增长。农业生产率增长使食物有了剩余，能够供养新产生的祭司阶级、士兵和官吏。这一发展过程不是突然的或单方面的。 近来有不少人展开争论：究竟是技术变革决定制度变革，还是制度变革决定技术变革？这使人联想起关于人类进化的一个早期阶段的争论：是否先有了人的大脑，然 后才创造出人类文化，包括语言和工具制造？现在大家已一致同意，前者与后者相互作用，语言和工具制造是大脑发展的原因，也是大脑发展的结果。看来技术变革 和社会变革也是如此，先是相互作用，最后促使城市革命和文明到来。新石器时代的耕种者向居统治地位的显贵们提供剩余物品，从而由部落成员转为农民，并不是 由于他们从某个时候起同意这样做，或被迫这样做；相反，这是一个逐步发展的过程，在这一发展过程中，原因和结果相互作用、密切关联。 </a:t>
            </a:r>
            <a:br>
              <a:rPr lang="zh-CN" altLang="en-US" smtClean="0">
                <a:sym typeface="+mn-ea"/>
              </a:rPr>
            </a:br>
            <a:r>
              <a:rPr lang="zh-CN" altLang="en-US" smtClean="0">
                <a:sym typeface="+mn-ea"/>
              </a:rPr>
              <a:t/>
            </a:r>
            <a:br>
              <a:rPr lang="zh-CN" altLang="en-US" smtClean="0">
                <a:sym typeface="+mn-ea"/>
              </a:rPr>
            </a:br>
            <a:r>
              <a:rPr lang="zh-CN" altLang="en-US" smtClean="0">
                <a:sym typeface="+mn-ea"/>
              </a:rPr>
              <a:t>轮子概念的出现 </a:t>
            </a:r>
            <a:br>
              <a:rPr lang="zh-CN" altLang="en-US" smtClean="0">
                <a:sym typeface="+mn-ea"/>
              </a:rPr>
            </a:br>
            <a:r>
              <a:rPr lang="zh-CN" altLang="en-US" smtClean="0">
                <a:sym typeface="+mn-ea"/>
              </a:rPr>
              <a:t/>
            </a:r>
            <a:br>
              <a:rPr lang="zh-CN" altLang="en-US" smtClean="0">
                <a:sym typeface="+mn-ea"/>
              </a:rPr>
            </a:br>
            <a:r>
              <a:rPr lang="zh-CN" altLang="en-US" smtClean="0">
                <a:sym typeface="+mn-ea"/>
              </a:rPr>
              <a:t>任何简单而意义深远的发明都不是凭空出现在人们的脑海中的，必然有什么现象触发了灵感。正如古人见到水里漂着的木头而想到独木舟一样，车轮的发明也可能是 受到了一些自然物的启发。</a:t>
            </a:r>
            <a:r>
              <a:rPr lang="en-US" altLang="zh-CN" smtClean="0">
                <a:sym typeface="+mn-ea"/>
              </a:rPr>
              <a:t>《</a:t>
            </a:r>
            <a:r>
              <a:rPr lang="zh-CN" altLang="en-US" smtClean="0">
                <a:sym typeface="+mn-ea"/>
              </a:rPr>
              <a:t>淮南子</a:t>
            </a:r>
            <a:r>
              <a:rPr lang="en-US" altLang="zh-CN" smtClean="0">
                <a:sym typeface="+mn-ea"/>
              </a:rPr>
              <a:t>》</a:t>
            </a:r>
            <a:r>
              <a:rPr lang="zh-CN" altLang="en-US" smtClean="0">
                <a:sym typeface="+mn-ea"/>
              </a:rPr>
              <a:t>中说我们的祖先</a:t>
            </a:r>
            <a:r>
              <a:rPr lang="zh-CN" altLang="en-US" smtClean="0">
                <a:latin typeface="Arial" panose="020B0604020202020204" pitchFamily="34" charset="0"/>
                <a:sym typeface="+mn-ea"/>
              </a:rPr>
              <a:t>“</a:t>
            </a:r>
            <a:r>
              <a:rPr lang="zh-CN" altLang="en-US" smtClean="0">
                <a:sym typeface="+mn-ea"/>
              </a:rPr>
              <a:t>见飞蓬转而知为车</a:t>
            </a:r>
            <a:r>
              <a:rPr lang="zh-CN" altLang="en-US" smtClean="0">
                <a:latin typeface="Arial" panose="020B0604020202020204" pitchFamily="34" charset="0"/>
                <a:sym typeface="+mn-ea"/>
              </a:rPr>
              <a:t>”</a:t>
            </a:r>
            <a:r>
              <a:rPr lang="zh-CN" altLang="en-US" smtClean="0">
                <a:sym typeface="+mn-ea"/>
              </a:rPr>
              <a:t>。</a:t>
            </a:r>
            <a:r>
              <a:rPr lang="zh-CN" altLang="en-US" smtClean="0">
                <a:latin typeface="Arial" panose="020B0604020202020204" pitchFamily="34" charset="0"/>
                <a:sym typeface="+mn-ea"/>
              </a:rPr>
              <a:t>“</a:t>
            </a:r>
            <a:r>
              <a:rPr lang="zh-CN" altLang="en-US" smtClean="0">
                <a:sym typeface="+mn-ea"/>
              </a:rPr>
              <a:t>飞蓬</a:t>
            </a:r>
            <a:r>
              <a:rPr lang="zh-CN" altLang="en-US" smtClean="0">
                <a:latin typeface="Arial" panose="020B0604020202020204" pitchFamily="34" charset="0"/>
                <a:sym typeface="+mn-ea"/>
              </a:rPr>
              <a:t>”</a:t>
            </a:r>
            <a:r>
              <a:rPr lang="zh-CN" altLang="en-US" smtClean="0">
                <a:sym typeface="+mn-ea"/>
              </a:rPr>
              <a:t>是一种草，其茎高尺许，叶片大，根系入土浅。一有大风，很容易被连根拔 起，随风旋转。古人可能就是受到这个现象的启发，发明了车轮和车轴。与鲁班受锯齿草的启发而发明锯子的传说一样，这种说法很可能也是一个传说而已。因为轮 子在自然界是有原型的。 </a:t>
            </a:r>
            <a:br>
              <a:rPr lang="zh-CN" altLang="en-US" smtClean="0">
                <a:sym typeface="+mn-ea"/>
              </a:rPr>
            </a:br>
            <a:r>
              <a:rPr lang="zh-CN" altLang="en-US" smtClean="0">
                <a:sym typeface="+mn-ea"/>
              </a:rPr>
              <a:t/>
            </a:r>
            <a:br>
              <a:rPr lang="zh-CN" altLang="en-US" smtClean="0">
                <a:sym typeface="+mn-ea"/>
              </a:rPr>
            </a:br>
            <a:r>
              <a:rPr lang="zh-CN" altLang="en-US" smtClean="0">
                <a:sym typeface="+mn-ea"/>
              </a:rPr>
              <a:t>原始民族曾经普遍地崇拜过天空中的日月。古人一定认为它们拥有最完美的外形</a:t>
            </a:r>
            <a:r>
              <a:rPr lang="en-US" altLang="zh-CN" smtClean="0">
                <a:latin typeface="Arial" panose="020B0604020202020204" pitchFamily="34" charset="0"/>
                <a:sym typeface="+mn-ea"/>
              </a:rPr>
              <a:t>——</a:t>
            </a:r>
            <a:r>
              <a:rPr lang="zh-CN" altLang="en-US" smtClean="0">
                <a:sym typeface="+mn-ea"/>
              </a:rPr>
              <a:t>直到古希腊时代，哲学家柏拉图也还认为球体是最完美的形式。也许新石器时代 的先民在制作器具时很自然地会模仿太阳和月亮的形状。当他们偶然发现制成的圆盘状物体可以在转动中保持形状不变时，他们就有兴趣进一步发掘它的用途。 </a:t>
            </a:r>
            <a:br>
              <a:rPr lang="zh-CN" altLang="en-US" smtClean="0">
                <a:sym typeface="+mn-ea"/>
              </a:rPr>
            </a:br>
            <a:r>
              <a:rPr lang="zh-CN" altLang="en-US" smtClean="0">
                <a:sym typeface="+mn-ea"/>
              </a:rPr>
              <a:t/>
            </a:r>
            <a:br>
              <a:rPr lang="zh-CN" altLang="en-US" smtClean="0">
                <a:sym typeface="+mn-ea"/>
              </a:rPr>
            </a:br>
            <a:r>
              <a:rPr lang="zh-CN" altLang="en-US" smtClean="0">
                <a:sym typeface="+mn-ea"/>
              </a:rPr>
              <a:t>车轮与自然环境 </a:t>
            </a:r>
            <a:br>
              <a:rPr lang="zh-CN" altLang="en-US" smtClean="0">
                <a:sym typeface="+mn-ea"/>
              </a:rPr>
            </a:br>
            <a:r>
              <a:rPr lang="zh-CN" altLang="en-US" smtClean="0">
                <a:sym typeface="+mn-ea"/>
              </a:rPr>
              <a:t/>
            </a:r>
            <a:br>
              <a:rPr lang="zh-CN" altLang="en-US" smtClean="0">
                <a:sym typeface="+mn-ea"/>
              </a:rPr>
            </a:br>
            <a:r>
              <a:rPr lang="zh-CN" altLang="en-US" smtClean="0">
                <a:sym typeface="+mn-ea"/>
              </a:rPr>
              <a:t>车轮之所以是一个相对晚出现的发明，是与先民身处的自然环境分不开的。距今一万年前，陆地的大部分都被冰川覆盖。如果那时有什么东西能称得上是</a:t>
            </a:r>
            <a:r>
              <a:rPr lang="zh-CN" altLang="en-US" smtClean="0">
                <a:latin typeface="Arial" panose="020B0604020202020204" pitchFamily="34" charset="0"/>
                <a:sym typeface="+mn-ea"/>
              </a:rPr>
              <a:t>“</a:t>
            </a:r>
            <a:r>
              <a:rPr lang="zh-CN" altLang="en-US" smtClean="0">
                <a:sym typeface="+mn-ea"/>
              </a:rPr>
              <a:t>交通工 具</a:t>
            </a:r>
            <a:r>
              <a:rPr lang="zh-CN" altLang="en-US" smtClean="0">
                <a:latin typeface="Arial" panose="020B0604020202020204" pitchFamily="34" charset="0"/>
                <a:sym typeface="+mn-ea"/>
              </a:rPr>
              <a:t>”</a:t>
            </a:r>
            <a:r>
              <a:rPr lang="zh-CN" altLang="en-US" smtClean="0">
                <a:sym typeface="+mn-ea"/>
              </a:rPr>
              <a:t>的话，这个殊荣非雪橇莫属。在丛林和沙漠中，车轮毫无实用价值</a:t>
            </a:r>
            <a:r>
              <a:rPr lang="en-US" altLang="zh-CN" smtClean="0">
                <a:latin typeface="Arial" panose="020B0604020202020204" pitchFamily="34" charset="0"/>
                <a:sym typeface="+mn-ea"/>
              </a:rPr>
              <a:t>——</a:t>
            </a:r>
            <a:r>
              <a:rPr lang="zh-CN" altLang="en-US" smtClean="0">
                <a:sym typeface="+mn-ea"/>
              </a:rPr>
              <a:t>即便出现过，也被密林遮掩下的羊肠小路和滚滚流沙淘汰了。中美洲的阿兹特克人就没有 使用过轮式车辆，有趣的是，他们却制作了大量的有四个轮子的动物泥塑。 </a:t>
            </a:r>
            <a:br>
              <a:rPr lang="zh-CN" altLang="en-US" smtClean="0">
                <a:sym typeface="+mn-ea"/>
              </a:rPr>
            </a:br>
            <a:r>
              <a:rPr lang="zh-CN" altLang="en-US" smtClean="0">
                <a:sym typeface="+mn-ea"/>
              </a:rPr>
              <a:t/>
            </a:r>
            <a:br>
              <a:rPr lang="zh-CN" altLang="en-US" smtClean="0">
                <a:sym typeface="+mn-ea"/>
              </a:rPr>
            </a:br>
            <a:r>
              <a:rPr lang="zh-CN" altLang="en-US" smtClean="0">
                <a:sym typeface="+mn-ea"/>
              </a:rPr>
              <a:t>再如爱斯基摩人。他们生活在冰天雪地中，不但没有无合适道路，连木材也缺乏。车轮显然没法再这种环境中出现。 </a:t>
            </a:r>
            <a:br>
              <a:rPr lang="zh-CN" altLang="en-US" smtClean="0">
                <a:sym typeface="+mn-ea"/>
              </a:rPr>
            </a:br>
            <a:r>
              <a:rPr lang="zh-CN" altLang="en-US" smtClean="0">
                <a:sym typeface="+mn-ea"/>
              </a:rPr>
              <a:t/>
            </a:r>
            <a:br>
              <a:rPr lang="zh-CN" altLang="en-US" smtClean="0">
                <a:sym typeface="+mn-ea"/>
              </a:rPr>
            </a:br>
            <a:r>
              <a:rPr lang="zh-CN" altLang="en-US" smtClean="0">
                <a:sym typeface="+mn-ea"/>
              </a:rPr>
              <a:t>在其它地区，轮子最先也不是以运输工具的面目出现的。从公元前</a:t>
            </a:r>
            <a:r>
              <a:rPr lang="en-US" altLang="zh-CN" smtClean="0">
                <a:sym typeface="+mn-ea"/>
              </a:rPr>
              <a:t>2900</a:t>
            </a:r>
            <a:r>
              <a:rPr lang="zh-CN" altLang="en-US" smtClean="0">
                <a:sym typeface="+mn-ea"/>
              </a:rPr>
              <a:t>年的一座匈牙利墓穴中出土的车形陶杯和世界其它地区的文物显示，有轮车辆最早只在仪式和礼仪场合使用。 </a:t>
            </a:r>
            <a:br>
              <a:rPr lang="zh-CN" altLang="en-US" smtClean="0">
                <a:sym typeface="+mn-ea"/>
              </a:rPr>
            </a:br>
            <a:r>
              <a:rPr lang="zh-CN" altLang="en-US" smtClean="0">
                <a:sym typeface="+mn-ea"/>
              </a:rPr>
              <a:t/>
            </a:r>
            <a:br>
              <a:rPr lang="zh-CN" altLang="en-US" smtClean="0">
                <a:sym typeface="+mn-ea"/>
              </a:rPr>
            </a:br>
            <a:r>
              <a:rPr lang="zh-CN" altLang="en-US" smtClean="0">
                <a:sym typeface="+mn-ea"/>
              </a:rPr>
              <a:t>即便有了车辆，没有合适的畜力也是枉然。缺乏牵动车辆的马匹也是制约阿兹特克人发明车轮的因素之一。远在公元前</a:t>
            </a:r>
            <a:r>
              <a:rPr lang="en-US" altLang="zh-CN" smtClean="0">
                <a:sym typeface="+mn-ea"/>
              </a:rPr>
              <a:t>15000</a:t>
            </a:r>
            <a:r>
              <a:rPr lang="zh-CN" altLang="en-US" smtClean="0">
                <a:sym typeface="+mn-ea"/>
              </a:rPr>
              <a:t>年以前，石器时代的狩猎者就给马匹套上了笼头。那时人类刚刚驯化马不久。 </a:t>
            </a:r>
            <a:br>
              <a:rPr lang="zh-CN" altLang="en-US" smtClean="0">
                <a:sym typeface="+mn-ea"/>
              </a:rPr>
            </a:br>
            <a:r>
              <a:rPr lang="zh-CN" altLang="en-US" smtClean="0">
                <a:sym typeface="+mn-ea"/>
              </a:rPr>
              <a:t/>
            </a:r>
            <a:br>
              <a:rPr lang="zh-CN" altLang="en-US" smtClean="0">
                <a:sym typeface="+mn-ea"/>
              </a:rPr>
            </a:br>
            <a:r>
              <a:rPr lang="zh-CN" altLang="en-US" smtClean="0">
                <a:sym typeface="+mn-ea"/>
              </a:rPr>
              <a:t>车轮在中国 </a:t>
            </a:r>
            <a:br>
              <a:rPr lang="zh-CN" altLang="en-US" smtClean="0">
                <a:sym typeface="+mn-ea"/>
              </a:rPr>
            </a:br>
            <a:r>
              <a:rPr lang="zh-CN" altLang="en-US" smtClean="0">
                <a:sym typeface="+mn-ea"/>
              </a:rPr>
              <a:t/>
            </a:r>
            <a:br>
              <a:rPr lang="zh-CN" altLang="en-US" smtClean="0">
                <a:sym typeface="+mn-ea"/>
              </a:rPr>
            </a:br>
            <a:r>
              <a:rPr lang="zh-CN" altLang="en-US" smtClean="0">
                <a:sym typeface="+mn-ea"/>
              </a:rPr>
              <a:t>据英国科学史家李约瑟考证的结论，约在四千五百年到三千五百年前，中国出现了第一辆车子。而</a:t>
            </a:r>
            <a:r>
              <a:rPr lang="en-US" altLang="zh-CN" smtClean="0">
                <a:sym typeface="+mn-ea"/>
              </a:rPr>
              <a:t>《</a:t>
            </a:r>
            <a:r>
              <a:rPr lang="zh-CN" altLang="en-US" smtClean="0">
                <a:sym typeface="+mn-ea"/>
              </a:rPr>
              <a:t>左传</a:t>
            </a:r>
            <a:r>
              <a:rPr lang="en-US" altLang="zh-CN" smtClean="0">
                <a:sym typeface="+mn-ea"/>
              </a:rPr>
              <a:t>》</a:t>
            </a:r>
            <a:r>
              <a:rPr lang="zh-CN" altLang="en-US" smtClean="0">
                <a:sym typeface="+mn-ea"/>
              </a:rPr>
              <a:t>中提到，车是夏代初年的奚仲发明的，如果记载属实，那 是四千年前的事情。在殷代（距今三千多年前）文物中，考古学家也发现了殉葬用的车，当时的车子由车厢、车辕和两个轮子构成，已经是比较成熟的交通工具了。 </a:t>
            </a:r>
            <a:br>
              <a:rPr lang="zh-CN" altLang="en-US" smtClean="0">
                <a:sym typeface="+mn-ea"/>
              </a:rPr>
            </a:br>
            <a:r>
              <a:rPr lang="zh-CN" altLang="en-US" smtClean="0">
                <a:sym typeface="+mn-ea"/>
              </a:rPr>
              <a:t>石器工具 </a:t>
            </a:r>
            <a:br>
              <a:rPr lang="zh-CN" altLang="en-US" smtClean="0">
                <a:sym typeface="+mn-ea"/>
              </a:rPr>
            </a:br>
            <a:r>
              <a:rPr lang="zh-CN" altLang="en-US" smtClean="0">
                <a:sym typeface="+mn-ea"/>
              </a:rPr>
              <a:t>中国古代有传说是轩辕黄帝把木头插在圆轮子中央，使它运转，因而造成车辆。但鉴于归功于黄帝的发明实在太多，我们也不能轻易把这个说法当真。 </a:t>
            </a:r>
            <a:br>
              <a:rPr lang="zh-CN" altLang="en-US" smtClean="0">
                <a:sym typeface="+mn-ea"/>
              </a:rPr>
            </a:br>
            <a:r>
              <a:rPr lang="zh-CN" altLang="en-US" smtClean="0">
                <a:sym typeface="+mn-ea"/>
              </a:rPr>
              <a:t/>
            </a:r>
            <a:br>
              <a:rPr lang="zh-CN" altLang="en-US" smtClean="0">
                <a:sym typeface="+mn-ea"/>
              </a:rPr>
            </a:br>
            <a:r>
              <a:rPr lang="zh-CN" altLang="en-US" smtClean="0">
                <a:sym typeface="+mn-ea"/>
              </a:rPr>
              <a:t>古代的轮子如何工作 </a:t>
            </a:r>
            <a:br>
              <a:rPr lang="zh-CN" altLang="en-US" smtClean="0">
                <a:sym typeface="+mn-ea"/>
              </a:rPr>
            </a:br>
            <a:r>
              <a:rPr lang="zh-CN" altLang="en-US" smtClean="0">
                <a:sym typeface="+mn-ea"/>
              </a:rPr>
              <a:t/>
            </a:r>
            <a:br>
              <a:rPr lang="zh-CN" altLang="en-US" smtClean="0">
                <a:sym typeface="+mn-ea"/>
              </a:rPr>
            </a:br>
            <a:r>
              <a:rPr lang="zh-CN" altLang="en-US" smtClean="0">
                <a:sym typeface="+mn-ea"/>
              </a:rPr>
              <a:t>以埃及的战车为例。这些战车具有带辐条的车轮，轮上装有坚固的箍，并且车轮用锲子紧紧钉在轴上。车箱、车辕和两副挽具证明了同样的技术。 </a:t>
            </a:r>
            <a:br>
              <a:rPr lang="zh-CN" altLang="en-US" smtClean="0">
                <a:sym typeface="+mn-ea"/>
              </a:rPr>
            </a:br>
            <a:r>
              <a:rPr lang="zh-CN" altLang="en-US" smtClean="0">
                <a:sym typeface="+mn-ea"/>
              </a:rPr>
              <a:t/>
            </a:r>
            <a:br>
              <a:rPr lang="zh-CN" altLang="en-US" smtClean="0">
                <a:sym typeface="+mn-ea"/>
              </a:rPr>
            </a:br>
            <a:r>
              <a:rPr lang="zh-CN" altLang="en-US" smtClean="0">
                <a:sym typeface="+mn-ea"/>
              </a:rPr>
              <a:t>如果我们想从在埃及战车或罗马战车的创造者那里所看到的那种精细活计探求人类发明带轮车的过程，那是没有什么益处的。但是，常常有这种情况：能够 找到一些制作粗糙的物品，而这些物品就好像是技术之早期阶段的再现。古代最简陋的乡村大车，用两个几乎一英尺厚的圆形木作车轮，是用横断的树干做成的，同 时，这些圆形物，或者叫车轮，不是在轴上旋转，而是固定在轴上。车轴安放在特制的木框内，或者是在两块窄木板内，或者是穿在车底上的环孔里，同它的一对轮 子一起转动，就像小孩儿的玩具车那样。有趣的是，在条件已经改变的情况下，铁路车辆的制造者们又恢复了这种构造。 </a:t>
            </a:r>
            <a:br>
              <a:rPr lang="zh-CN" altLang="en-US" smtClean="0">
                <a:sym typeface="+mn-ea"/>
              </a:rPr>
            </a:br>
            <a:r>
              <a:rPr lang="zh-CN" altLang="en-US" smtClean="0">
                <a:sym typeface="+mn-ea"/>
              </a:rPr>
              <a:t/>
            </a:r>
            <a:br>
              <a:rPr lang="zh-CN" altLang="en-US" smtClean="0">
                <a:sym typeface="+mn-ea"/>
              </a:rPr>
            </a:br>
            <a:r>
              <a:rPr lang="zh-CN" altLang="en-US" smtClean="0">
                <a:sym typeface="+mn-ea"/>
              </a:rPr>
              <a:t>在像葡萄牙这样一些国家里，到现在还可以看到轴和车轮一起转动的古典车子。于是可以设想：类似的大车说明，带轮的车是怎样发明的。最初用的是轴，或滚子， 是用它们来滚动大石头或其他巨大的重物。我们可以想象，用光滑的树干或圆木做的这类滚子，起初是这样完成的：把它的中间部分削细一些。于是，它就变成了一 个两端带着宽圆滚的轴。我们猜想，轴是处在某一种最简陋的梁木架下，并在架下转动的。于是我们就有了一辆最简单的想象中的带轮车。完全可能，类似关于车的 第一个概念出现之后，轮就开始单独制造，并把它固定在一个活动的轴上，装上了轮箍。后来，有了轻便的车轮和光滑的轮座，于是车轮就在不动的轴上转动了。当 然，所有这些，无非是一种想象，但是，无论如何，它使我们的头脑完全清楚了车的本质。 </a:t>
            </a:r>
            <a:endParaRPr lang="zh-CN" altLang="en-US" smtClean="0"/>
          </a:p>
          <a:p>
            <a:pPr eaLnBrk="1" hangingPunct="1">
              <a:lnSpc>
                <a:spcPct val="80000"/>
              </a:lnSpc>
            </a:pPr>
            <a:endParaRPr lang="zh-CN" altLang="en-US" smtClean="0"/>
          </a:p>
          <a:p>
            <a:pPr eaLnBrk="1" hangingPunct="1">
              <a:lnSpc>
                <a:spcPct val="80000"/>
              </a:lnSpc>
            </a:pPr>
            <a:r>
              <a:rPr lang="zh-CN" altLang="en-US" smtClean="0">
                <a:sym typeface="+mn-ea"/>
              </a:rPr>
              <a:t>世界公认的汽车发明者是德国人卡尔</a:t>
            </a:r>
            <a:r>
              <a:rPr lang="en-US" altLang="zh-CN" smtClean="0">
                <a:latin typeface="Arial" panose="020B0604020202020204" pitchFamily="34" charset="0"/>
                <a:sym typeface="+mn-ea"/>
              </a:rPr>
              <a:t>·</a:t>
            </a:r>
            <a:r>
              <a:rPr lang="zh-CN" altLang="en-US" smtClean="0">
                <a:sym typeface="+mn-ea"/>
              </a:rPr>
              <a:t>佛里特立奇</a:t>
            </a:r>
            <a:r>
              <a:rPr lang="en-US" altLang="zh-CN" smtClean="0">
                <a:latin typeface="Arial" panose="020B0604020202020204" pitchFamily="34" charset="0"/>
                <a:sym typeface="+mn-ea"/>
              </a:rPr>
              <a:t>·</a:t>
            </a:r>
            <a:r>
              <a:rPr lang="zh-CN" altLang="en-US" smtClean="0">
                <a:sym typeface="+mn-ea"/>
              </a:rPr>
              <a:t>奔驰。他在１８８５年研制出世界上第一辆马车式三轮汽车，并于１８８６年１月２９日获得世界第一项汽车发 明专利，这一天被大多数人称为现代汽车诞生日，奔驰也被后人誉为</a:t>
            </a:r>
            <a:r>
              <a:rPr lang="zh-CN" altLang="en-US" smtClean="0">
                <a:latin typeface="Arial" panose="020B0604020202020204" pitchFamily="34" charset="0"/>
                <a:sym typeface="+mn-ea"/>
              </a:rPr>
              <a:t>“</a:t>
            </a:r>
            <a:r>
              <a:rPr lang="zh-CN" altLang="en-US" smtClean="0">
                <a:sym typeface="+mn-ea"/>
              </a:rPr>
              <a:t>汽车之父</a:t>
            </a:r>
            <a:r>
              <a:rPr lang="zh-CN" altLang="en-US" smtClean="0">
                <a:latin typeface="Arial" panose="020B0604020202020204" pitchFamily="34" charset="0"/>
                <a:sym typeface="+mn-ea"/>
              </a:rPr>
              <a:t>”</a:t>
            </a:r>
            <a:r>
              <a:rPr lang="zh-CN" altLang="en-US" smtClean="0">
                <a:sym typeface="+mn-ea"/>
              </a:rPr>
              <a:t>。１８８７年，卡尔</a:t>
            </a:r>
            <a:r>
              <a:rPr lang="en-US" altLang="zh-CN" smtClean="0">
                <a:latin typeface="Arial" panose="020B0604020202020204" pitchFamily="34" charset="0"/>
                <a:sym typeface="+mn-ea"/>
              </a:rPr>
              <a:t>·</a:t>
            </a:r>
            <a:r>
              <a:rPr lang="zh-CN" altLang="en-US" smtClean="0">
                <a:sym typeface="+mn-ea"/>
              </a:rPr>
              <a:t>奔驰将他的第一辆汽车卖给了法国人埃米尔</a:t>
            </a:r>
            <a:r>
              <a:rPr lang="en-US" altLang="zh-CN" smtClean="0">
                <a:latin typeface="Arial" panose="020B0604020202020204" pitchFamily="34" charset="0"/>
                <a:sym typeface="+mn-ea"/>
              </a:rPr>
              <a:t>·</a:t>
            </a:r>
            <a:r>
              <a:rPr lang="zh-CN" altLang="en-US" smtClean="0">
                <a:sym typeface="+mn-ea"/>
              </a:rPr>
              <a:t>罗杰斯，这是 世界上第一辆现代汽车的销售。同年，卡尔</a:t>
            </a:r>
            <a:r>
              <a:rPr lang="en-US" altLang="zh-CN" smtClean="0">
                <a:latin typeface="Arial" panose="020B0604020202020204" pitchFamily="34" charset="0"/>
                <a:sym typeface="+mn-ea"/>
              </a:rPr>
              <a:t>·</a:t>
            </a:r>
            <a:r>
              <a:rPr lang="zh-CN" altLang="en-US" smtClean="0">
                <a:sym typeface="+mn-ea"/>
              </a:rPr>
              <a:t>奔驰成立了世界上第一家汽车制造公司</a:t>
            </a:r>
            <a:r>
              <a:rPr lang="en-US" altLang="zh-CN" smtClean="0">
                <a:latin typeface="Arial" panose="020B0604020202020204" pitchFamily="34" charset="0"/>
                <a:sym typeface="+mn-ea"/>
              </a:rPr>
              <a:t>——</a:t>
            </a:r>
            <a:r>
              <a:rPr lang="zh-CN" altLang="en-US" smtClean="0">
                <a:sym typeface="+mn-ea"/>
              </a:rPr>
              <a:t>奔驰汽车公司。 奔驰将毕生的精力都献给了汽车事业。 </a:t>
            </a:r>
            <a:endParaRPr lang="zh-CN" altLang="en-US" smtClean="0"/>
          </a:p>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8</a:t>
            </a:fld>
            <a:endParaRPr lang="en-US"/>
          </a:p>
        </p:txBody>
      </p:sp>
    </p:spTree>
    <p:extLst>
      <p:ext uri="{BB962C8B-B14F-4D97-AF65-F5344CB8AC3E}">
        <p14:creationId xmlns:p14="http://schemas.microsoft.com/office/powerpoint/2010/main" val="2011194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9</a:t>
            </a:fld>
            <a:endParaRPr lang="en-US"/>
          </a:p>
        </p:txBody>
      </p:sp>
    </p:spTree>
    <p:extLst>
      <p:ext uri="{BB962C8B-B14F-4D97-AF65-F5344CB8AC3E}">
        <p14:creationId xmlns:p14="http://schemas.microsoft.com/office/powerpoint/2010/main" val="323367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10</a:t>
            </a:fld>
            <a:endParaRPr lang="en-US"/>
          </a:p>
        </p:txBody>
      </p:sp>
    </p:spTree>
    <p:extLst>
      <p:ext uri="{BB962C8B-B14F-4D97-AF65-F5344CB8AC3E}">
        <p14:creationId xmlns:p14="http://schemas.microsoft.com/office/powerpoint/2010/main" val="86005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11</a:t>
            </a:fld>
            <a:endParaRPr lang="en-US"/>
          </a:p>
        </p:txBody>
      </p:sp>
    </p:spTree>
    <p:extLst>
      <p:ext uri="{BB962C8B-B14F-4D97-AF65-F5344CB8AC3E}">
        <p14:creationId xmlns:p14="http://schemas.microsoft.com/office/powerpoint/2010/main" val="1920611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12</a:t>
            </a:fld>
            <a:endParaRPr lang="en-US"/>
          </a:p>
        </p:txBody>
      </p:sp>
    </p:spTree>
    <p:extLst>
      <p:ext uri="{BB962C8B-B14F-4D97-AF65-F5344CB8AC3E}">
        <p14:creationId xmlns:p14="http://schemas.microsoft.com/office/powerpoint/2010/main" val="4272477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13</a:t>
            </a:fld>
            <a:endParaRPr lang="en-US"/>
          </a:p>
        </p:txBody>
      </p:sp>
    </p:spTree>
    <p:extLst>
      <p:ext uri="{BB962C8B-B14F-4D97-AF65-F5344CB8AC3E}">
        <p14:creationId xmlns:p14="http://schemas.microsoft.com/office/powerpoint/2010/main" val="4034475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14</a:t>
            </a:fld>
            <a:endParaRPr lang="en-US"/>
          </a:p>
        </p:txBody>
      </p:sp>
    </p:spTree>
    <p:extLst>
      <p:ext uri="{BB962C8B-B14F-4D97-AF65-F5344CB8AC3E}">
        <p14:creationId xmlns:p14="http://schemas.microsoft.com/office/powerpoint/2010/main" val="2374661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15</a:t>
            </a:fld>
            <a:endParaRPr lang="en-US"/>
          </a:p>
        </p:txBody>
      </p:sp>
    </p:spTree>
    <p:extLst>
      <p:ext uri="{BB962C8B-B14F-4D97-AF65-F5344CB8AC3E}">
        <p14:creationId xmlns:p14="http://schemas.microsoft.com/office/powerpoint/2010/main" val="1505816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16</a:t>
            </a:fld>
            <a:endParaRPr lang="en-US"/>
          </a:p>
        </p:txBody>
      </p:sp>
    </p:spTree>
    <p:extLst>
      <p:ext uri="{BB962C8B-B14F-4D97-AF65-F5344CB8AC3E}">
        <p14:creationId xmlns:p14="http://schemas.microsoft.com/office/powerpoint/2010/main" val="2644941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17</a:t>
            </a:fld>
            <a:endParaRPr lang="en-US"/>
          </a:p>
        </p:txBody>
      </p:sp>
    </p:spTree>
    <p:extLst>
      <p:ext uri="{BB962C8B-B14F-4D97-AF65-F5344CB8AC3E}">
        <p14:creationId xmlns:p14="http://schemas.microsoft.com/office/powerpoint/2010/main" val="1789102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18</a:t>
            </a:fld>
            <a:endParaRPr lang="en-US"/>
          </a:p>
        </p:txBody>
      </p:sp>
    </p:spTree>
    <p:extLst>
      <p:ext uri="{BB962C8B-B14F-4D97-AF65-F5344CB8AC3E}">
        <p14:creationId xmlns:p14="http://schemas.microsoft.com/office/powerpoint/2010/main" val="1218219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1</a:t>
            </a:r>
            <a:r>
              <a:rPr lang="zh-CN" altLang="en-US" dirty="0"/>
              <a:t>、交通信息采集系统：通过各类采集器采集动态道路交通流信息，主要有移动型交通信息采集系统（基于</a:t>
            </a:r>
            <a:r>
              <a:rPr lang="en-US" altLang="zh-CN" dirty="0"/>
              <a:t>GPS</a:t>
            </a:r>
            <a:r>
              <a:rPr lang="zh-CN" altLang="en-US" dirty="0"/>
              <a:t>的浮动车信息采集、基于电子标签的交通信息采集、基于汽车牌照识别的信息采集等）</a:t>
            </a:r>
            <a:br>
              <a:rPr lang="zh-CN" altLang="en-US" dirty="0"/>
            </a:br>
            <a:r>
              <a:rPr lang="zh-CN" altLang="en-US" dirty="0"/>
              <a:t>和固定型交通检测器系统（红外线检测器、线圈检测器、微波检测器、视频检测器等）</a:t>
            </a:r>
            <a:br>
              <a:rPr lang="zh-CN" altLang="en-US" dirty="0"/>
            </a:br>
            <a:r>
              <a:rPr lang="en-US" altLang="zh-CN" dirty="0"/>
              <a:t>2</a:t>
            </a:r>
            <a:r>
              <a:rPr lang="zh-CN" altLang="en-US" dirty="0"/>
              <a:t>、交通信息传输系统：连接着上述三个系统，信息传输包括电缆、光纤、微波、无线电波等信息传输方式</a:t>
            </a:r>
          </a:p>
          <a:p>
            <a:r>
              <a:rPr lang="en-US" altLang="zh-CN" dirty="0"/>
              <a:t>3</a:t>
            </a:r>
            <a:r>
              <a:rPr lang="zh-CN" altLang="en-US" dirty="0"/>
              <a:t>、交通信息处理系统：对从信息采集系统获取的交通信息进行加工处理，使其成为对公共切实有用的信息，包括静态信息处理和动态信息处理</a:t>
            </a:r>
          </a:p>
          <a:p>
            <a:r>
              <a:rPr lang="en-US" altLang="zh-CN" dirty="0"/>
              <a:t>4</a:t>
            </a:r>
            <a:r>
              <a:rPr lang="zh-CN" altLang="en-US" dirty="0"/>
              <a:t>、交通</a:t>
            </a:r>
            <a:r>
              <a:rPr lang="en-US" altLang="zh-CN" dirty="0"/>
              <a:t>I</a:t>
            </a:r>
            <a:r>
              <a:rPr lang="zh-CN" altLang="en-US" dirty="0"/>
              <a:t>信息发布系统：交通信息经处理后到达信息发布系统，由此将交通状况相关信息发布给出行者。</a:t>
            </a:r>
            <a:br>
              <a:rPr lang="zh-CN" altLang="en-US" dirty="0"/>
            </a:br>
            <a:r>
              <a:rPr lang="zh-CN" altLang="en-US" dirty="0"/>
              <a:t>采用的信息发布方式有：公共出行服务网站、呼叫中心系统、短信服务系统、交通广播、可变情报板、车载终端系统等。</a:t>
            </a:r>
          </a:p>
        </p:txBody>
      </p:sp>
      <p:sp>
        <p:nvSpPr>
          <p:cNvPr id="4" name="Slide Number Placeholder 3"/>
          <p:cNvSpPr>
            <a:spLocks noGrp="1"/>
          </p:cNvSpPr>
          <p:nvPr>
            <p:ph type="sldNum" sz="quarter" idx="5"/>
          </p:nvPr>
        </p:nvSpPr>
        <p:spPr/>
        <p:txBody>
          <a:bodyPr/>
          <a:lstStyle/>
          <a:p>
            <a:fld id="{791CE096-A520-D144-AD3F-DD667B042AF8}" type="slidenum">
              <a:rPr lang="en-US" smtClean="0"/>
              <a:t>19</a:t>
            </a:fld>
            <a:endParaRPr lang="en-US"/>
          </a:p>
        </p:txBody>
      </p:sp>
    </p:spTree>
    <p:extLst>
      <p:ext uri="{BB962C8B-B14F-4D97-AF65-F5344CB8AC3E}">
        <p14:creationId xmlns:p14="http://schemas.microsoft.com/office/powerpoint/2010/main" val="3288773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20</a:t>
            </a:fld>
            <a:endParaRPr lang="en-US"/>
          </a:p>
        </p:txBody>
      </p:sp>
    </p:spTree>
    <p:extLst>
      <p:ext uri="{BB962C8B-B14F-4D97-AF65-F5344CB8AC3E}">
        <p14:creationId xmlns:p14="http://schemas.microsoft.com/office/powerpoint/2010/main" val="943761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21</a:t>
            </a:fld>
            <a:endParaRPr lang="en-US"/>
          </a:p>
        </p:txBody>
      </p:sp>
    </p:spTree>
    <p:extLst>
      <p:ext uri="{BB962C8B-B14F-4D97-AF65-F5344CB8AC3E}">
        <p14:creationId xmlns:p14="http://schemas.microsoft.com/office/powerpoint/2010/main" val="2219375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l" eaLnBrk="1" hangingPunct="1">
              <a:buClrTx/>
              <a:buSzTx/>
            </a:pPr>
            <a:r>
              <a:rPr lang="en-US" altLang="zh-CN" b="1" dirty="0">
                <a:solidFill>
                  <a:srgbClr val="0563C1"/>
                </a:solidFill>
                <a:sym typeface="+mn-ea"/>
              </a:rPr>
              <a:t>TRANSYT</a:t>
            </a:r>
            <a:endParaRPr lang="en-US" altLang="zh-CN" b="1" dirty="0">
              <a:solidFill>
                <a:srgbClr val="0563C1"/>
              </a:solidFill>
            </a:endParaRPr>
          </a:p>
          <a:p>
            <a:pPr eaLnBrk="1" hangingPunct="1">
              <a:lnSpc>
                <a:spcPct val="120000"/>
              </a:lnSpc>
            </a:pPr>
            <a:r>
              <a:rPr lang="zh-CN" altLang="en-US" dirty="0">
                <a:sym typeface="+mn-ea"/>
              </a:rPr>
              <a:t>一种脱机操作的定时控制系统，主要由仿真模型和优化模型两部分组成。</a:t>
            </a:r>
            <a:endParaRPr lang="zh-CN" altLang="en-US" dirty="0"/>
          </a:p>
          <a:p>
            <a:pPr algn="l" eaLnBrk="1" hangingPunct="1">
              <a:buClrTx/>
              <a:buSzTx/>
            </a:pPr>
            <a:r>
              <a:rPr lang="en-US" altLang="zh-CN" b="1" dirty="0">
                <a:solidFill>
                  <a:srgbClr val="0563C1"/>
                </a:solidFill>
                <a:sym typeface="+mn-ea"/>
              </a:rPr>
              <a:t>SCATS----</a:t>
            </a:r>
            <a:r>
              <a:rPr lang="en-US" altLang="zh-CN" b="1" dirty="0" err="1">
                <a:solidFill>
                  <a:srgbClr val="0563C1"/>
                </a:solidFill>
                <a:sym typeface="+mn-ea"/>
              </a:rPr>
              <a:t>广州</a:t>
            </a:r>
            <a:endParaRPr lang="en-US" altLang="zh-CN" b="1" dirty="0">
              <a:solidFill>
                <a:srgbClr val="0563C1"/>
              </a:solidFill>
            </a:endParaRPr>
          </a:p>
          <a:p>
            <a:pPr eaLnBrk="1" hangingPunct="1">
              <a:lnSpc>
                <a:spcPct val="120000"/>
              </a:lnSpc>
            </a:pPr>
            <a:r>
              <a:rPr lang="zh-CN" altLang="en-US" dirty="0">
                <a:sym typeface="+mn-ea"/>
              </a:rPr>
              <a:t>是一种实时自适应控制系统。把信号周期、绿信比和相位差作为各自独立的参数进行选优。</a:t>
            </a:r>
            <a:endParaRPr lang="zh-CN" altLang="en-US" dirty="0"/>
          </a:p>
          <a:p>
            <a:pPr algn="l" eaLnBrk="1" hangingPunct="1">
              <a:buClrTx/>
              <a:buSzTx/>
            </a:pPr>
            <a:r>
              <a:rPr lang="en-US" altLang="zh-CN" b="1" dirty="0">
                <a:solidFill>
                  <a:srgbClr val="0563C1"/>
                </a:solidFill>
                <a:sym typeface="+mn-ea"/>
              </a:rPr>
              <a:t>SCOOT</a:t>
            </a:r>
            <a:endParaRPr lang="en-US" altLang="zh-CN" b="1" dirty="0">
              <a:solidFill>
                <a:srgbClr val="0563C1"/>
              </a:solidFill>
            </a:endParaRPr>
          </a:p>
          <a:p>
            <a:pPr eaLnBrk="1" hangingPunct="1">
              <a:lnSpc>
                <a:spcPct val="110000"/>
              </a:lnSpc>
            </a:pPr>
            <a:r>
              <a:rPr lang="zh-CN" altLang="en-US" dirty="0">
                <a:sym typeface="+mn-ea"/>
              </a:rPr>
              <a:t>是一种对交通信号网实时协调控制的自适应控制系统。</a:t>
            </a:r>
          </a:p>
          <a:p>
            <a:r>
              <a:rPr lang="zh-CN" altLang="en-US"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RHODES</a:t>
            </a:r>
            <a:r>
              <a:rPr lang="zh-CN" altLang="en-US" dirty="0">
                <a:sym typeface="+mn-ea"/>
              </a:rPr>
              <a:t>系统</a:t>
            </a:r>
            <a:br>
              <a:rPr lang="zh-CN" altLang="en-US" dirty="0">
                <a:sym typeface="+mn-ea"/>
              </a:rPr>
            </a:br>
            <a:r>
              <a:rPr lang="zh-CN" altLang="en-US" b="1" dirty="0">
                <a:latin typeface="黑体" panose="02010609060101010101" charset="-122"/>
                <a:ea typeface="黑体" panose="02010609060101010101" charset="-122"/>
                <a:sym typeface="+mn-ea"/>
              </a:rPr>
              <a:t>该系统在预测方法上进行了深入研究，为了保证</a:t>
            </a:r>
            <a:r>
              <a:rPr lang="zh-CN" altLang="en-US" b="1" dirty="0">
                <a:solidFill>
                  <a:srgbClr val="FF0000"/>
                </a:solidFill>
                <a:latin typeface="黑体" panose="02010609060101010101" charset="-122"/>
                <a:ea typeface="黑体" panose="02010609060101010101" charset="-122"/>
                <a:sym typeface="+mn-ea"/>
              </a:rPr>
              <a:t>预测的准确性</a:t>
            </a:r>
            <a:r>
              <a:rPr lang="zh-CN" altLang="en-US" b="1" dirty="0">
                <a:latin typeface="黑体" panose="02010609060101010101" charset="-122"/>
                <a:ea typeface="黑体" panose="02010609060101010101" charset="-122"/>
                <a:sym typeface="+mn-ea"/>
              </a:rPr>
              <a:t>，把</a:t>
            </a:r>
            <a:r>
              <a:rPr lang="zh-CN" altLang="en-US" b="1" dirty="0">
                <a:solidFill>
                  <a:srgbClr val="FF0000"/>
                </a:solidFill>
                <a:latin typeface="黑体" panose="02010609060101010101" charset="-122"/>
                <a:ea typeface="黑体" panose="02010609060101010101" charset="-122"/>
                <a:sym typeface="+mn-ea"/>
              </a:rPr>
              <a:t>车辆检测器</a:t>
            </a:r>
            <a:r>
              <a:rPr lang="zh-CN" altLang="en-US" b="1" dirty="0">
                <a:latin typeface="黑体" panose="02010609060101010101" charset="-122"/>
                <a:ea typeface="黑体" panose="02010609060101010101" charset="-122"/>
                <a:sym typeface="+mn-ea"/>
              </a:rPr>
              <a:t>安装在路口的</a:t>
            </a:r>
            <a:r>
              <a:rPr lang="zh-CN" altLang="en-US" b="1" dirty="0">
                <a:solidFill>
                  <a:srgbClr val="FF0000"/>
                </a:solidFill>
                <a:latin typeface="黑体" panose="02010609060101010101" charset="-122"/>
                <a:ea typeface="黑体" panose="02010609060101010101" charset="-122"/>
                <a:sym typeface="+mn-ea"/>
              </a:rPr>
              <a:t>车辆进口</a:t>
            </a:r>
            <a:r>
              <a:rPr lang="zh-CN" altLang="en-US" b="1" dirty="0">
                <a:latin typeface="黑体" panose="02010609060101010101" charset="-122"/>
                <a:ea typeface="黑体" panose="02010609060101010101" charset="-122"/>
                <a:sym typeface="+mn-ea"/>
              </a:rPr>
              <a:t>处，对</a:t>
            </a:r>
            <a:r>
              <a:rPr lang="zh-CN" altLang="en-US" b="1" dirty="0">
                <a:solidFill>
                  <a:srgbClr val="FF0000"/>
                </a:solidFill>
                <a:latin typeface="黑体" panose="02010609060101010101" charset="-122"/>
                <a:ea typeface="黑体" panose="02010609060101010101" charset="-122"/>
                <a:sym typeface="+mn-ea"/>
              </a:rPr>
              <a:t>预测值</a:t>
            </a:r>
            <a:r>
              <a:rPr lang="zh-CN" altLang="en-US" b="1" dirty="0">
                <a:latin typeface="黑体" panose="02010609060101010101" charset="-122"/>
                <a:ea typeface="黑体" panose="02010609060101010101" charset="-122"/>
                <a:sym typeface="+mn-ea"/>
              </a:rPr>
              <a:t>进行</a:t>
            </a:r>
            <a:r>
              <a:rPr lang="zh-CN" altLang="en-US" b="1" dirty="0">
                <a:solidFill>
                  <a:srgbClr val="FF0000"/>
                </a:solidFill>
                <a:latin typeface="黑体" panose="02010609060101010101" charset="-122"/>
                <a:ea typeface="黑体" panose="02010609060101010101" charset="-122"/>
                <a:sym typeface="+mn-ea"/>
              </a:rPr>
              <a:t>检验</a:t>
            </a:r>
            <a:r>
              <a:rPr lang="zh-CN" altLang="en-US" b="1" dirty="0">
                <a:latin typeface="黑体" panose="02010609060101010101" charset="-122"/>
                <a:ea typeface="黑体" panose="02010609060101010101" charset="-122"/>
                <a:sym typeface="+mn-ea"/>
              </a:rPr>
              <a:t>和</a:t>
            </a:r>
            <a:r>
              <a:rPr lang="zh-CN" altLang="en-US" b="1" dirty="0">
                <a:solidFill>
                  <a:srgbClr val="FF0000"/>
                </a:solidFill>
                <a:latin typeface="黑体" panose="02010609060101010101" charset="-122"/>
                <a:ea typeface="黑体" panose="02010609060101010101" charset="-122"/>
                <a:sym typeface="+mn-ea"/>
              </a:rPr>
              <a:t>校正</a:t>
            </a:r>
            <a:r>
              <a:rPr lang="zh-CN" altLang="en-US" b="1" dirty="0">
                <a:latin typeface="黑体" panose="02010609060101010101" charset="-122"/>
                <a:ea typeface="黑体" panose="02010609060101010101" charset="-122"/>
                <a:sym typeface="+mn-ea"/>
              </a:rPr>
              <a:t>。</a:t>
            </a:r>
          </a:p>
          <a:p>
            <a:r>
              <a:rPr lang="zh-CN" altLang="en-US" b="1" dirty="0">
                <a:latin typeface="黑体" panose="02010609060101010101" charset="-122"/>
                <a:ea typeface="黑体" panose="02010609060101010101" charset="-122"/>
                <a:sym typeface="+mn-ea"/>
              </a:rPr>
              <a:t>提出“</a:t>
            </a:r>
            <a:r>
              <a:rPr lang="zh-CN" altLang="en-US" b="1" dirty="0">
                <a:solidFill>
                  <a:srgbClr val="FF0000"/>
                </a:solidFill>
                <a:latin typeface="黑体" panose="02010609060101010101" charset="-122"/>
                <a:ea typeface="黑体" panose="02010609060101010101" charset="-122"/>
                <a:sym typeface="+mn-ea"/>
              </a:rPr>
              <a:t>实时绿波带</a:t>
            </a:r>
            <a:r>
              <a:rPr lang="zh-CN" altLang="en-US" b="1" dirty="0">
                <a:latin typeface="黑体" panose="02010609060101010101" charset="-122"/>
                <a:ea typeface="黑体" panose="02010609060101010101" charset="-122"/>
                <a:sym typeface="+mn-ea"/>
              </a:rPr>
              <a:t>” 概念，根据当前的车队预测值，综合考虑网络上各方向车队可能发生的冲突，用</a:t>
            </a:r>
            <a:r>
              <a:rPr lang="zh-CN" altLang="en-US" b="1" dirty="0">
                <a:solidFill>
                  <a:srgbClr val="FF0000"/>
                </a:solidFill>
                <a:latin typeface="黑体" panose="02010609060101010101" charset="-122"/>
                <a:ea typeface="黑体" panose="02010609060101010101" charset="-122"/>
                <a:sym typeface="+mn-ea"/>
              </a:rPr>
              <a:t>决策树法</a:t>
            </a:r>
            <a:r>
              <a:rPr lang="zh-CN" altLang="en-US" b="1" dirty="0">
                <a:latin typeface="黑体" panose="02010609060101010101" charset="-122"/>
                <a:ea typeface="黑体" panose="02010609060101010101" charset="-122"/>
                <a:sym typeface="+mn-ea"/>
              </a:rPr>
              <a:t>进行</a:t>
            </a:r>
            <a:r>
              <a:rPr lang="zh-CN" altLang="en-US" b="1" dirty="0">
                <a:solidFill>
                  <a:srgbClr val="FF0000"/>
                </a:solidFill>
                <a:latin typeface="黑体" panose="02010609060101010101" charset="-122"/>
                <a:ea typeface="黑体" panose="02010609060101010101" charset="-122"/>
                <a:sym typeface="+mn-ea"/>
              </a:rPr>
              <a:t>网络优化</a:t>
            </a:r>
            <a:r>
              <a:rPr lang="zh-CN" altLang="en-US" b="1" dirty="0">
                <a:latin typeface="黑体" panose="02010609060101010101" charset="-122"/>
                <a:ea typeface="黑体" panose="02010609060101010101" charset="-122"/>
                <a:sym typeface="+mn-ea"/>
              </a:rPr>
              <a:t>并实时生成</a:t>
            </a:r>
            <a:r>
              <a:rPr lang="zh-CN" altLang="en-US" b="1" dirty="0">
                <a:solidFill>
                  <a:srgbClr val="FF0000"/>
                </a:solidFill>
                <a:latin typeface="黑体" panose="02010609060101010101" charset="-122"/>
                <a:ea typeface="黑体" panose="02010609060101010101" charset="-122"/>
                <a:sym typeface="+mn-ea"/>
              </a:rPr>
              <a:t>行进绿波带</a:t>
            </a:r>
            <a:r>
              <a:rPr lang="zh-CN" altLang="en-US" b="1" dirty="0">
                <a:latin typeface="黑体" panose="02010609060101010101" charset="-122"/>
                <a:ea typeface="黑体" panose="02010609060101010101" charset="-122"/>
                <a:sym typeface="+mn-ea"/>
              </a:rPr>
              <a:t>。</a:t>
            </a:r>
            <a:endParaRPr lang="en-US" altLang="zh-CN" b="1" dirty="0">
              <a:latin typeface="黑体" panose="02010609060101010101" charset="-122"/>
              <a:ea typeface="黑体" panose="02010609060101010101" charset="-122"/>
            </a:endParaRPr>
          </a:p>
          <a:p>
            <a:r>
              <a:rPr lang="zh-CN" altLang="en-US"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VICS</a:t>
            </a:r>
            <a:r>
              <a:rPr lang="zh-CN" altLang="en-US" dirty="0">
                <a:sym typeface="+mn-ea"/>
              </a:rPr>
              <a:t>系统</a:t>
            </a:r>
            <a:endParaRPr lang="en-US" altLang="zh-CN" b="1" dirty="0">
              <a:latin typeface="黑体" panose="02010609060101010101" charset="-122"/>
              <a:ea typeface="黑体" panose="02010609060101010101" charset="-122"/>
            </a:endParaRPr>
          </a:p>
          <a:p>
            <a:r>
              <a:rPr lang="en-US" altLang="zh-CN" b="1" noProof="0" dirty="0">
                <a:ln>
                  <a:noFill/>
                </a:ln>
                <a:solidFill>
                  <a:schemeClr val="tx1">
                    <a:lumMod val="95000"/>
                    <a:lumOff val="5000"/>
                  </a:schemeClr>
                </a:solidFill>
                <a:effectLst/>
                <a:uLnTx/>
                <a:uFillTx/>
                <a:latin typeface="华文中宋" panose="02010600040101010101" pitchFamily="2" charset="-122"/>
                <a:ea typeface="华文中宋" panose="02010600040101010101" pitchFamily="2" charset="-122"/>
                <a:sym typeface="+mn-ea"/>
              </a:rPr>
              <a:t>VICS</a:t>
            </a:r>
            <a:r>
              <a:rPr lang="zh-CN" altLang="en-US" b="1" noProof="0" dirty="0">
                <a:ln>
                  <a:noFill/>
                </a:ln>
                <a:solidFill>
                  <a:schemeClr val="tx1">
                    <a:lumMod val="95000"/>
                    <a:lumOff val="5000"/>
                  </a:schemeClr>
                </a:solidFill>
                <a:effectLst/>
                <a:uLnTx/>
                <a:uFillTx/>
                <a:latin typeface="华文中宋" panose="02010600040101010101" pitchFamily="2" charset="-122"/>
                <a:ea typeface="华文中宋" panose="02010600040101010101" pitchFamily="2" charset="-122"/>
                <a:sym typeface="+mn-ea"/>
              </a:rPr>
              <a:t>信息中心将实时道路交通信息通过</a:t>
            </a:r>
            <a:r>
              <a:rPr lang="zh-CN" altLang="en-US" b="1" noProof="0" dirty="0">
                <a:ln>
                  <a:noFill/>
                </a:ln>
                <a:solidFill>
                  <a:srgbClr val="FF6600"/>
                </a:solidFill>
                <a:effectLst/>
                <a:uLnTx/>
                <a:uFillTx/>
                <a:latin typeface="华文中宋" panose="02010600040101010101" pitchFamily="2" charset="-122"/>
                <a:ea typeface="华文中宋" panose="02010600040101010101" pitchFamily="2" charset="-122"/>
                <a:sym typeface="+mn-ea"/>
              </a:rPr>
              <a:t>电波信标</a:t>
            </a:r>
            <a:r>
              <a:rPr lang="zh-CN" altLang="en-US" b="1" noProof="0" dirty="0">
                <a:ln>
                  <a:noFill/>
                </a:ln>
                <a:solidFill>
                  <a:schemeClr val="tx1">
                    <a:lumMod val="95000"/>
                    <a:lumOff val="5000"/>
                  </a:schemeClr>
                </a:solidFill>
                <a:effectLst/>
                <a:uLnTx/>
                <a:uFillTx/>
                <a:latin typeface="华文中宋" panose="02010600040101010101" pitchFamily="2" charset="-122"/>
                <a:ea typeface="华文中宋" panose="02010600040101010101" pitchFamily="2" charset="-122"/>
                <a:sym typeface="+mn-ea"/>
              </a:rPr>
              <a:t>（设置在高速公路上）、</a:t>
            </a:r>
            <a:r>
              <a:rPr lang="zh-CN" altLang="en-US" b="1" noProof="0" dirty="0">
                <a:ln>
                  <a:noFill/>
                </a:ln>
                <a:solidFill>
                  <a:srgbClr val="FF6600"/>
                </a:solidFill>
                <a:effectLst/>
                <a:uLnTx/>
                <a:uFillTx/>
                <a:latin typeface="华文中宋" panose="02010600040101010101" pitchFamily="2" charset="-122"/>
                <a:ea typeface="华文中宋" panose="02010600040101010101" pitchFamily="2" charset="-122"/>
                <a:sym typeface="+mn-ea"/>
              </a:rPr>
              <a:t>光信标</a:t>
            </a:r>
            <a:r>
              <a:rPr lang="zh-CN" altLang="en-US" b="1" noProof="0" dirty="0">
                <a:ln>
                  <a:noFill/>
                </a:ln>
                <a:solidFill>
                  <a:schemeClr val="tx1">
                    <a:lumMod val="95000"/>
                    <a:lumOff val="5000"/>
                  </a:schemeClr>
                </a:solidFill>
                <a:effectLst/>
                <a:uLnTx/>
                <a:uFillTx/>
                <a:latin typeface="华文中宋" panose="02010600040101010101" pitchFamily="2" charset="-122"/>
                <a:ea typeface="华文中宋" panose="02010600040101010101" pitchFamily="2" charset="-122"/>
                <a:sym typeface="+mn-ea"/>
              </a:rPr>
              <a:t>（设置在主干道上）和</a:t>
            </a:r>
            <a:r>
              <a:rPr lang="zh-CN" altLang="en-US" b="1" noProof="0" dirty="0">
                <a:ln>
                  <a:noFill/>
                </a:ln>
                <a:solidFill>
                  <a:srgbClr val="FF6600"/>
                </a:solidFill>
                <a:effectLst/>
                <a:uLnTx/>
                <a:uFillTx/>
                <a:latin typeface="华文中宋" panose="02010600040101010101" pitchFamily="2" charset="-122"/>
                <a:ea typeface="华文中宋" panose="02010600040101010101" pitchFamily="2" charset="-122"/>
                <a:sym typeface="+mn-ea"/>
              </a:rPr>
              <a:t>FM调频广播</a:t>
            </a:r>
            <a:r>
              <a:rPr lang="zh-CN" altLang="en-US" b="1" noProof="0" dirty="0">
                <a:ln>
                  <a:noFill/>
                </a:ln>
                <a:solidFill>
                  <a:schemeClr val="tx1">
                    <a:lumMod val="95000"/>
                    <a:lumOff val="5000"/>
                  </a:schemeClr>
                </a:solidFill>
                <a:effectLst/>
                <a:uLnTx/>
                <a:uFillTx/>
                <a:latin typeface="华文中宋" panose="02010600040101010101" pitchFamily="2" charset="-122"/>
                <a:ea typeface="华文中宋" panose="02010600040101010101" pitchFamily="2" charset="-122"/>
                <a:sym typeface="+mn-ea"/>
              </a:rPr>
              <a:t>以文字显示、简易图形显示和地图显示的方式发布给安装有车载导航系统的用户。</a:t>
            </a:r>
            <a:endParaRPr kumimoji="0" lang="zh-CN" altLang="en-US" b="1" i="0" u="none" strike="noStrike" kern="1200" cap="none" spc="0" normalizeH="0" baseline="0" noProof="0" dirty="0">
              <a:ln>
                <a:noFill/>
              </a:ln>
              <a:solidFill>
                <a:schemeClr val="tx1">
                  <a:lumMod val="95000"/>
                  <a:lumOff val="5000"/>
                </a:schemeClr>
              </a:solidFill>
              <a:effectLst/>
              <a:uLnTx/>
              <a:uFillTx/>
              <a:latin typeface="华文中宋" panose="02010600040101010101" pitchFamily="2" charset="-122"/>
              <a:ea typeface="华文中宋" panose="02010600040101010101" pitchFamily="2" charset="-122"/>
              <a:cs typeface="+mn-cs"/>
            </a:endParaRPr>
          </a:p>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22</a:t>
            </a:fld>
            <a:endParaRPr lang="en-US"/>
          </a:p>
        </p:txBody>
      </p:sp>
    </p:spTree>
    <p:extLst>
      <p:ext uri="{BB962C8B-B14F-4D97-AF65-F5344CB8AC3E}">
        <p14:creationId xmlns:p14="http://schemas.microsoft.com/office/powerpoint/2010/main" val="4139952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23</a:t>
            </a:fld>
            <a:endParaRPr lang="en-US"/>
          </a:p>
        </p:txBody>
      </p:sp>
    </p:spTree>
    <p:extLst>
      <p:ext uri="{BB962C8B-B14F-4D97-AF65-F5344CB8AC3E}">
        <p14:creationId xmlns:p14="http://schemas.microsoft.com/office/powerpoint/2010/main" val="423927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24</a:t>
            </a:fld>
            <a:endParaRPr lang="en-US"/>
          </a:p>
        </p:txBody>
      </p:sp>
    </p:spTree>
    <p:extLst>
      <p:ext uri="{BB962C8B-B14F-4D97-AF65-F5344CB8AC3E}">
        <p14:creationId xmlns:p14="http://schemas.microsoft.com/office/powerpoint/2010/main" val="17071789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25</a:t>
            </a:fld>
            <a:endParaRPr lang="en-US"/>
          </a:p>
        </p:txBody>
      </p:sp>
    </p:spTree>
    <p:extLst>
      <p:ext uri="{BB962C8B-B14F-4D97-AF65-F5344CB8AC3E}">
        <p14:creationId xmlns:p14="http://schemas.microsoft.com/office/powerpoint/2010/main" val="3000539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26</a:t>
            </a:fld>
            <a:endParaRPr lang="en-US"/>
          </a:p>
        </p:txBody>
      </p:sp>
    </p:spTree>
    <p:extLst>
      <p:ext uri="{BB962C8B-B14F-4D97-AF65-F5344CB8AC3E}">
        <p14:creationId xmlns:p14="http://schemas.microsoft.com/office/powerpoint/2010/main" val="816292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27</a:t>
            </a:fld>
            <a:endParaRPr lang="en-US"/>
          </a:p>
        </p:txBody>
      </p:sp>
    </p:spTree>
    <p:extLst>
      <p:ext uri="{BB962C8B-B14F-4D97-AF65-F5344CB8AC3E}">
        <p14:creationId xmlns:p14="http://schemas.microsoft.com/office/powerpoint/2010/main" val="962183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28</a:t>
            </a:fld>
            <a:endParaRPr lang="en-US"/>
          </a:p>
        </p:txBody>
      </p:sp>
    </p:spTree>
    <p:extLst>
      <p:ext uri="{BB962C8B-B14F-4D97-AF65-F5344CB8AC3E}">
        <p14:creationId xmlns:p14="http://schemas.microsoft.com/office/powerpoint/2010/main" val="3754793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29</a:t>
            </a:fld>
            <a:endParaRPr lang="en-US"/>
          </a:p>
        </p:txBody>
      </p:sp>
    </p:spTree>
    <p:extLst>
      <p:ext uri="{BB962C8B-B14F-4D97-AF65-F5344CB8AC3E}">
        <p14:creationId xmlns:p14="http://schemas.microsoft.com/office/powerpoint/2010/main" val="322074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上述界面中不仅仅显示出了障碍物的形状，还显示了分类信息，结合右上角的视频回放可以很好的识别无人车当前所处的环境。左边栏则展示了自动驾驶汽车当前的速度、加速度和轮速曲线，结合可视化的轨迹规划信息，可以很好的理解无人驾驶汽车当前的驾驶意图。</a:t>
            </a:r>
          </a:p>
        </p:txBody>
      </p:sp>
      <p:sp>
        <p:nvSpPr>
          <p:cNvPr id="4" name="Slide Number Placeholder 3"/>
          <p:cNvSpPr>
            <a:spLocks noGrp="1"/>
          </p:cNvSpPr>
          <p:nvPr>
            <p:ph type="sldNum" sz="quarter" idx="5"/>
          </p:nvPr>
        </p:nvSpPr>
        <p:spPr/>
        <p:txBody>
          <a:bodyPr/>
          <a:lstStyle/>
          <a:p>
            <a:fld id="{791CE096-A520-D144-AD3F-DD667B042AF8}" type="slidenum">
              <a:rPr lang="en-US" smtClean="0"/>
              <a:t>30</a:t>
            </a:fld>
            <a:endParaRPr lang="en-US"/>
          </a:p>
        </p:txBody>
      </p:sp>
    </p:spTree>
    <p:extLst>
      <p:ext uri="{BB962C8B-B14F-4D97-AF65-F5344CB8AC3E}">
        <p14:creationId xmlns:p14="http://schemas.microsoft.com/office/powerpoint/2010/main" val="3517583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31</a:t>
            </a:fld>
            <a:endParaRPr lang="en-US"/>
          </a:p>
        </p:txBody>
      </p:sp>
    </p:spTree>
    <p:extLst>
      <p:ext uri="{BB962C8B-B14F-4D97-AF65-F5344CB8AC3E}">
        <p14:creationId xmlns:p14="http://schemas.microsoft.com/office/powerpoint/2010/main" val="12275320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32</a:t>
            </a:fld>
            <a:endParaRPr lang="en-US"/>
          </a:p>
        </p:txBody>
      </p:sp>
    </p:spTree>
    <p:extLst>
      <p:ext uri="{BB962C8B-B14F-4D97-AF65-F5344CB8AC3E}">
        <p14:creationId xmlns:p14="http://schemas.microsoft.com/office/powerpoint/2010/main" val="2703527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33</a:t>
            </a:fld>
            <a:endParaRPr lang="en-US"/>
          </a:p>
        </p:txBody>
      </p:sp>
    </p:spTree>
    <p:extLst>
      <p:ext uri="{BB962C8B-B14F-4D97-AF65-F5344CB8AC3E}">
        <p14:creationId xmlns:p14="http://schemas.microsoft.com/office/powerpoint/2010/main" val="2394227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34</a:t>
            </a:fld>
            <a:endParaRPr lang="en-US"/>
          </a:p>
        </p:txBody>
      </p:sp>
    </p:spTree>
    <p:extLst>
      <p:ext uri="{BB962C8B-B14F-4D97-AF65-F5344CB8AC3E}">
        <p14:creationId xmlns:p14="http://schemas.microsoft.com/office/powerpoint/2010/main" val="3297241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35</a:t>
            </a:fld>
            <a:endParaRPr lang="en-US"/>
          </a:p>
        </p:txBody>
      </p:sp>
    </p:spTree>
    <p:extLst>
      <p:ext uri="{BB962C8B-B14F-4D97-AF65-F5344CB8AC3E}">
        <p14:creationId xmlns:p14="http://schemas.microsoft.com/office/powerpoint/2010/main" val="25326536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36</a:t>
            </a:fld>
            <a:endParaRPr lang="en-US"/>
          </a:p>
        </p:txBody>
      </p:sp>
    </p:spTree>
    <p:extLst>
      <p:ext uri="{BB962C8B-B14F-4D97-AF65-F5344CB8AC3E}">
        <p14:creationId xmlns:p14="http://schemas.microsoft.com/office/powerpoint/2010/main" val="998147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zh-CN" sz="1200" kern="1200" dirty="0">
                <a:solidFill>
                  <a:schemeClr val="tx1"/>
                </a:solidFill>
                <a:effectLst/>
                <a:latin typeface="+mn-lt"/>
                <a:ea typeface="+mn-ea"/>
                <a:cs typeface="+mn-cs"/>
              </a:rPr>
              <a:t>我国有交通强国的政策支持、有巨大的客货运需求、有新基建、有</a:t>
            </a:r>
            <a:r>
              <a:rPr lang="en-US" altLang="zh-CN" sz="1200" kern="1200" dirty="0">
                <a:solidFill>
                  <a:schemeClr val="tx1"/>
                </a:solidFill>
                <a:effectLst/>
                <a:latin typeface="+mn-lt"/>
                <a:ea typeface="+mn-ea"/>
                <a:cs typeface="+mn-cs"/>
              </a:rPr>
              <a:t>5G</a:t>
            </a:r>
            <a:r>
              <a:rPr lang="zh-CN" altLang="zh-CN" sz="1200" kern="1200" dirty="0">
                <a:solidFill>
                  <a:schemeClr val="tx1"/>
                </a:solidFill>
                <a:effectLst/>
                <a:latin typeface="+mn-lt"/>
                <a:ea typeface="+mn-ea"/>
                <a:cs typeface="+mn-cs"/>
              </a:rPr>
              <a:t>、北斗等技术引领，可以预见，中国交通将迎来历史性的变革。</a:t>
            </a:r>
            <a:endParaRPr lang="en-US" altLang="zh-CN" dirty="0"/>
          </a:p>
        </p:txBody>
      </p:sp>
      <p:sp>
        <p:nvSpPr>
          <p:cNvPr id="4" name="Slide Number Placeholder 3"/>
          <p:cNvSpPr>
            <a:spLocks noGrp="1"/>
          </p:cNvSpPr>
          <p:nvPr>
            <p:ph type="sldNum" sz="quarter" idx="5"/>
          </p:nvPr>
        </p:nvSpPr>
        <p:spPr/>
        <p:txBody>
          <a:bodyPr/>
          <a:lstStyle/>
          <a:p>
            <a:fld id="{791CE096-A520-D144-AD3F-DD667B042AF8}" type="slidenum">
              <a:rPr lang="en-US" smtClean="0"/>
              <a:t>37</a:t>
            </a:fld>
            <a:endParaRPr lang="en-US"/>
          </a:p>
        </p:txBody>
      </p:sp>
    </p:spTree>
    <p:extLst>
      <p:ext uri="{BB962C8B-B14F-4D97-AF65-F5344CB8AC3E}">
        <p14:creationId xmlns:p14="http://schemas.microsoft.com/office/powerpoint/2010/main" val="5781657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同时，交通需求在进一步提升</a:t>
            </a:r>
            <a:r>
              <a:rPr lang="zh-CN" altLang="en-US" sz="1200" kern="1200" dirty="0">
                <a:solidFill>
                  <a:schemeClr val="tx1"/>
                </a:solidFill>
                <a:effectLst/>
                <a:latin typeface="+mn-lt"/>
                <a:ea typeface="+mn-ea"/>
                <a:cs typeface="+mn-cs"/>
              </a:rPr>
              <a:t>，一方面用户希望得到主动的服务，另一方面，</a:t>
            </a:r>
            <a:r>
              <a:rPr lang="zh-CN" altLang="en-US" sz="2000" dirty="0">
                <a:solidFill>
                  <a:srgbClr val="244552"/>
                </a:solidFill>
                <a:latin typeface="华文仿宋" panose="02010600040101010101" pitchFamily="2" charset="-122"/>
                <a:ea typeface="华文仿宋" panose="02010600040101010101" pitchFamily="2" charset="-122"/>
              </a:rPr>
              <a:t>决策者希望系统能自主响应</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而随着信息量变大、系统增多、迭代加快，</a:t>
            </a:r>
            <a:r>
              <a:rPr lang="zh-CN" altLang="zh-CN" sz="1200" kern="1200" dirty="0">
                <a:solidFill>
                  <a:schemeClr val="tx1"/>
                </a:solidFill>
                <a:effectLst/>
                <a:latin typeface="+mn-lt"/>
                <a:ea typeface="+mn-ea"/>
                <a:cs typeface="+mn-cs"/>
              </a:rPr>
              <a:t>交通系统复杂性也在不断加大，靠人指挥交通系统已满足不了需求，这将促使交通系统从智能交通</a:t>
            </a:r>
            <a:r>
              <a:rPr lang="en-US" altLang="zh-CN" sz="1200" kern="1200" dirty="0">
                <a:solidFill>
                  <a:schemeClr val="tx1"/>
                </a:solidFill>
                <a:effectLst/>
                <a:latin typeface="+mn-lt"/>
                <a:ea typeface="+mn-ea"/>
                <a:cs typeface="+mn-cs"/>
              </a:rPr>
              <a:t>ITS</a:t>
            </a:r>
            <a:r>
              <a:rPr lang="zh-CN" altLang="zh-CN" sz="1200" kern="1200" dirty="0">
                <a:solidFill>
                  <a:schemeClr val="tx1"/>
                </a:solidFill>
                <a:effectLst/>
                <a:latin typeface="+mn-lt"/>
                <a:ea typeface="+mn-ea"/>
                <a:cs typeface="+mn-cs"/>
              </a:rPr>
              <a:t>向自主交通</a:t>
            </a:r>
            <a:r>
              <a:rPr lang="en-US" altLang="zh-CN" sz="1200" kern="1200" dirty="0">
                <a:solidFill>
                  <a:schemeClr val="tx1"/>
                </a:solidFill>
                <a:effectLst/>
                <a:latin typeface="+mn-lt"/>
                <a:ea typeface="+mn-ea"/>
                <a:cs typeface="+mn-cs"/>
              </a:rPr>
              <a:t>ATS</a:t>
            </a:r>
            <a:r>
              <a:rPr lang="zh-CN" altLang="zh-CN" sz="1200" kern="1200" dirty="0">
                <a:solidFill>
                  <a:schemeClr val="tx1"/>
                </a:solidFill>
                <a:effectLst/>
                <a:latin typeface="+mn-lt"/>
                <a:ea typeface="+mn-ea"/>
                <a:cs typeface="+mn-cs"/>
              </a:rPr>
              <a:t>转变，因此，构建自主式交通系统成为必然趋势。</a:t>
            </a:r>
            <a:endParaRPr lang="zh-CN" altLang="en-US" dirty="0"/>
          </a:p>
        </p:txBody>
      </p:sp>
      <p:sp>
        <p:nvSpPr>
          <p:cNvPr id="4" name="灯片编号占位符 3"/>
          <p:cNvSpPr>
            <a:spLocks noGrp="1"/>
          </p:cNvSpPr>
          <p:nvPr>
            <p:ph type="sldNum" sz="quarter" idx="5"/>
          </p:nvPr>
        </p:nvSpPr>
        <p:spPr/>
        <p:txBody>
          <a:bodyPr/>
          <a:lstStyle/>
          <a:p>
            <a:fld id="{BAF47430-862F-47D0-B6DB-5E2CDD72A69C}" type="slidenum">
              <a:rPr lang="zh-CN" altLang="en-US" smtClean="0"/>
              <a:t>38</a:t>
            </a:fld>
            <a:endParaRPr lang="zh-CN" altLang="en-US"/>
          </a:p>
        </p:txBody>
      </p:sp>
    </p:spTree>
    <p:extLst>
      <p:ext uri="{BB962C8B-B14F-4D97-AF65-F5344CB8AC3E}">
        <p14:creationId xmlns:p14="http://schemas.microsoft.com/office/powerpoint/2010/main" val="2897901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BAF47430-862F-47D0-B6DB-5E2CDD72A69C}" type="slidenum">
              <a:rPr lang="zh-CN" altLang="en-US" smtClean="0"/>
              <a:t>39</a:t>
            </a:fld>
            <a:endParaRPr lang="zh-CN" altLang="en-US"/>
          </a:p>
        </p:txBody>
      </p:sp>
    </p:spTree>
    <p:extLst>
      <p:ext uri="{BB962C8B-B14F-4D97-AF65-F5344CB8AC3E}">
        <p14:creationId xmlns:p14="http://schemas.microsoft.com/office/powerpoint/2010/main" val="1405326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BAF47430-862F-47D0-B6DB-5E2CDD72A69C}" type="slidenum">
              <a:rPr lang="zh-CN" altLang="en-US" smtClean="0"/>
              <a:t>40</a:t>
            </a:fld>
            <a:endParaRPr lang="zh-CN" altLang="en-US"/>
          </a:p>
        </p:txBody>
      </p:sp>
    </p:spTree>
    <p:extLst>
      <p:ext uri="{BB962C8B-B14F-4D97-AF65-F5344CB8AC3E}">
        <p14:creationId xmlns:p14="http://schemas.microsoft.com/office/powerpoint/2010/main" val="1114328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41</a:t>
            </a:fld>
            <a:endParaRPr lang="en-US"/>
          </a:p>
        </p:txBody>
      </p:sp>
    </p:spTree>
    <p:extLst>
      <p:ext uri="{BB962C8B-B14F-4D97-AF65-F5344CB8AC3E}">
        <p14:creationId xmlns:p14="http://schemas.microsoft.com/office/powerpoint/2010/main" val="402669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基于科学问题，项目确定了阐释系统构成与演化、解析系统代际与架构、制定架构标准与规程、实现架构仿真与评估，这四方面的研究目标。</a:t>
            </a:r>
            <a:endParaRPr lang="x-none" dirty="0"/>
          </a:p>
        </p:txBody>
      </p:sp>
      <p:sp>
        <p:nvSpPr>
          <p:cNvPr id="4" name="Slide Number Placeholder 3"/>
          <p:cNvSpPr>
            <a:spLocks noGrp="1"/>
          </p:cNvSpPr>
          <p:nvPr>
            <p:ph type="sldNum" sz="quarter" idx="5"/>
          </p:nvPr>
        </p:nvSpPr>
        <p:spPr/>
        <p:txBody>
          <a:bodyPr/>
          <a:lstStyle/>
          <a:p>
            <a:fld id="{791CE096-A520-D144-AD3F-DD667B042AF8}" type="slidenum">
              <a:rPr lang="en-US" smtClean="0"/>
              <a:t>42</a:t>
            </a:fld>
            <a:endParaRPr lang="en-US"/>
          </a:p>
        </p:txBody>
      </p:sp>
    </p:spTree>
    <p:extLst>
      <p:ext uri="{BB962C8B-B14F-4D97-AF65-F5344CB8AC3E}">
        <p14:creationId xmlns:p14="http://schemas.microsoft.com/office/powerpoint/2010/main" val="10714839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dirty="0">
                <a:solidFill>
                  <a:srgbClr val="FFFF00"/>
                </a:solidFill>
                <a:latin typeface="微软雅黑" panose="020B0503020204020204" pitchFamily="34" charset="-122"/>
                <a:ea typeface="微软雅黑" panose="020B0503020204020204" pitchFamily="34" charset="-122"/>
              </a:rPr>
              <a:t>感知、通信、计算、思考、存储、控制</a:t>
            </a:r>
          </a:p>
        </p:txBody>
      </p:sp>
      <p:sp>
        <p:nvSpPr>
          <p:cNvPr id="4" name="Slide Number Placeholder 3"/>
          <p:cNvSpPr>
            <a:spLocks noGrp="1"/>
          </p:cNvSpPr>
          <p:nvPr>
            <p:ph type="sldNum" sz="quarter" idx="5"/>
          </p:nvPr>
        </p:nvSpPr>
        <p:spPr/>
        <p:txBody>
          <a:bodyPr/>
          <a:lstStyle/>
          <a:p>
            <a:fld id="{791CE096-A520-D144-AD3F-DD667B042AF8}" type="slidenum">
              <a:rPr lang="en-US" smtClean="0"/>
              <a:t>43</a:t>
            </a:fld>
            <a:endParaRPr lang="en-US"/>
          </a:p>
        </p:txBody>
      </p:sp>
    </p:spTree>
    <p:extLst>
      <p:ext uri="{BB962C8B-B14F-4D97-AF65-F5344CB8AC3E}">
        <p14:creationId xmlns:p14="http://schemas.microsoft.com/office/powerpoint/2010/main" val="895984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000" b="0" dirty="0">
              <a:solidFill>
                <a:srgbClr val="FFFF00"/>
              </a:solidFill>
              <a:latin typeface="微软雅黑" panose="020B0503020204020204" pitchFamily="34" charset="-122"/>
              <a:ea typeface="微软雅黑" panose="020B0503020204020204" pitchFamily="34" charset="-122"/>
            </a:endParaRPr>
          </a:p>
        </p:txBody>
      </p:sp>
      <p:sp>
        <p:nvSpPr>
          <p:cNvPr id="4" name="Slide Number Placeholder 3"/>
          <p:cNvSpPr>
            <a:spLocks noGrp="1"/>
          </p:cNvSpPr>
          <p:nvPr>
            <p:ph type="sldNum" sz="quarter" idx="5"/>
          </p:nvPr>
        </p:nvSpPr>
        <p:spPr/>
        <p:txBody>
          <a:bodyPr/>
          <a:lstStyle/>
          <a:p>
            <a:fld id="{791CE096-A520-D144-AD3F-DD667B042AF8}" type="slidenum">
              <a:rPr lang="en-US" smtClean="0"/>
              <a:t>44</a:t>
            </a:fld>
            <a:endParaRPr lang="en-US"/>
          </a:p>
        </p:txBody>
      </p:sp>
    </p:spTree>
    <p:extLst>
      <p:ext uri="{BB962C8B-B14F-4D97-AF65-F5344CB8AC3E}">
        <p14:creationId xmlns:p14="http://schemas.microsoft.com/office/powerpoint/2010/main" val="2859111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dirty="0">
                <a:solidFill>
                  <a:srgbClr val="FFFF00"/>
                </a:solidFill>
                <a:latin typeface="微软雅黑" panose="020B0503020204020204" pitchFamily="34" charset="-122"/>
                <a:ea typeface="微软雅黑" panose="020B0503020204020204" pitchFamily="34" charset="-122"/>
              </a:rPr>
              <a:t>域内和域间协同机制是基于功能域来说的，域内协同即相同类型的功能聚类形成功能域，互相融合，更高效运行；域间协作即不同类型的功能域相互有机耦合，共同支撑系统服务的完成。</a:t>
            </a:r>
          </a:p>
        </p:txBody>
      </p:sp>
      <p:sp>
        <p:nvSpPr>
          <p:cNvPr id="4" name="Slide Number Placeholder 3"/>
          <p:cNvSpPr>
            <a:spLocks noGrp="1"/>
          </p:cNvSpPr>
          <p:nvPr>
            <p:ph type="sldNum" sz="quarter" idx="5"/>
          </p:nvPr>
        </p:nvSpPr>
        <p:spPr/>
        <p:txBody>
          <a:bodyPr/>
          <a:lstStyle/>
          <a:p>
            <a:fld id="{791CE096-A520-D144-AD3F-DD667B042AF8}" type="slidenum">
              <a:rPr lang="en-US" smtClean="0"/>
              <a:t>45</a:t>
            </a:fld>
            <a:endParaRPr lang="en-US"/>
          </a:p>
        </p:txBody>
      </p:sp>
    </p:spTree>
    <p:extLst>
      <p:ext uri="{BB962C8B-B14F-4D97-AF65-F5344CB8AC3E}">
        <p14:creationId xmlns:p14="http://schemas.microsoft.com/office/powerpoint/2010/main" val="38842153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乘客体现 用户需求；车与路体现系统需求</a:t>
            </a:r>
            <a:endParaRPr lang="zh-CN" altLang="en-US" sz="1200" b="1" dirty="0">
              <a:solidFill>
                <a:srgbClr val="FFFF00"/>
              </a:solidFill>
              <a:latin typeface="微软雅黑" panose="020B0503020204020204" pitchFamily="34" charset="-122"/>
              <a:ea typeface="微软雅黑" panose="020B0503020204020204" pitchFamily="34" charset="-122"/>
            </a:endParaRPr>
          </a:p>
        </p:txBody>
      </p:sp>
      <p:sp>
        <p:nvSpPr>
          <p:cNvPr id="4" name="Slide Number Placeholder 3"/>
          <p:cNvSpPr>
            <a:spLocks noGrp="1"/>
          </p:cNvSpPr>
          <p:nvPr>
            <p:ph type="sldNum" sz="quarter" idx="5"/>
          </p:nvPr>
        </p:nvSpPr>
        <p:spPr/>
        <p:txBody>
          <a:bodyPr/>
          <a:lstStyle/>
          <a:p>
            <a:fld id="{791CE096-A520-D144-AD3F-DD667B042AF8}" type="slidenum">
              <a:rPr lang="en-US" smtClean="0"/>
              <a:t>46</a:t>
            </a:fld>
            <a:endParaRPr lang="en-US"/>
          </a:p>
        </p:txBody>
      </p:sp>
    </p:spTree>
    <p:extLst>
      <p:ext uri="{BB962C8B-B14F-4D97-AF65-F5344CB8AC3E}">
        <p14:creationId xmlns:p14="http://schemas.microsoft.com/office/powerpoint/2010/main" val="1368524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我们主要通过划分代际形成代基。</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由于自主式交通演化的因素主要有（内部）需求和（外部）技术，我们首先构建系统演化模型，通过配置内在需求更替与外在技术变革的不同组合作为演化模型输入，分析不同内外因组合的系统输出，分析稳定态，基于系统稳定态相似性分析划分系统代际，</a:t>
            </a:r>
            <a:r>
              <a:rPr lang="zh-CN" altLang="en-US" sz="1200" dirty="0">
                <a:solidFill>
                  <a:srgbClr val="FF0000"/>
                </a:solidFill>
              </a:rPr>
              <a:t>确定</a:t>
            </a:r>
            <a:r>
              <a:rPr lang="en-US" altLang="zh-CN" sz="1200" dirty="0">
                <a:solidFill>
                  <a:srgbClr val="FF0000"/>
                </a:solidFill>
              </a:rPr>
              <a:t>ATS</a:t>
            </a:r>
            <a:r>
              <a:rPr lang="zh-CN" altLang="en-US" sz="1200" dirty="0">
                <a:solidFill>
                  <a:srgbClr val="FF0000"/>
                </a:solidFill>
              </a:rPr>
              <a:t>代基</a:t>
            </a:r>
            <a:r>
              <a:rPr lang="zh-CN" altLang="en-US" sz="1200" dirty="0"/>
              <a:t>。</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各代基的基本特征主要表现在</a:t>
            </a:r>
            <a:r>
              <a:rPr lang="en-US" altLang="zh-CN" sz="1200" dirty="0"/>
              <a:t>4</a:t>
            </a:r>
            <a:r>
              <a:rPr lang="zh-CN" altLang="en-US" sz="1200" dirty="0"/>
              <a:t>个方面，即在特定代基下的关键技术体系、系统服务集、交通需求体系及其自主化水平。</a:t>
            </a: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b="1" dirty="0">
              <a:solidFill>
                <a:srgbClr val="FFFF00"/>
              </a:solidFill>
              <a:latin typeface="微软雅黑" panose="020B0503020204020204" pitchFamily="34" charset="-122"/>
              <a:ea typeface="微软雅黑" panose="020B0503020204020204" pitchFamily="34" charset="-122"/>
            </a:endParaRPr>
          </a:p>
        </p:txBody>
      </p:sp>
      <p:sp>
        <p:nvSpPr>
          <p:cNvPr id="4" name="Slide Number Placeholder 3"/>
          <p:cNvSpPr>
            <a:spLocks noGrp="1"/>
          </p:cNvSpPr>
          <p:nvPr>
            <p:ph type="sldNum" sz="quarter" idx="5"/>
          </p:nvPr>
        </p:nvSpPr>
        <p:spPr/>
        <p:txBody>
          <a:bodyPr/>
          <a:lstStyle/>
          <a:p>
            <a:fld id="{791CE096-A520-D144-AD3F-DD667B042AF8}" type="slidenum">
              <a:rPr lang="en-US" smtClean="0"/>
              <a:t>47</a:t>
            </a:fld>
            <a:endParaRPr lang="en-US"/>
          </a:p>
        </p:txBody>
      </p:sp>
    </p:spTree>
    <p:extLst>
      <p:ext uri="{BB962C8B-B14F-4D97-AF65-F5344CB8AC3E}">
        <p14:creationId xmlns:p14="http://schemas.microsoft.com/office/powerpoint/2010/main" val="7512084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各个代基下三个架构之间存在关联关系，随着代际转换，各架构内存在递进转换关系。我们通过构建关联图谱，描述和定义架构间映射关系，通过演进理论（模型）描述架构内的平行转换过程。</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 </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架构演进模型，这是针对系统功能、逻辑、物理架构，通过分层递阶、融合优化的方式，实现面向</a:t>
            </a:r>
            <a:r>
              <a:rPr lang="en-US" altLang="zh-CN" sz="1200" dirty="0"/>
              <a:t>ATS</a:t>
            </a:r>
            <a:r>
              <a:rPr lang="zh-CN" altLang="en-US" sz="1200" dirty="0"/>
              <a:t>代基和交通场景内所有服务的重组架构。重点设计架构分层递阶与融合优化的方法，保障架构在代际间的自适应特性，从而实现功能、逻辑、物理架构平顺、兼容、自洽的演进过程。</a:t>
            </a: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dirty="0"/>
          </a:p>
        </p:txBody>
      </p:sp>
      <p:sp>
        <p:nvSpPr>
          <p:cNvPr id="4" name="Slide Number Placeholder 3"/>
          <p:cNvSpPr>
            <a:spLocks noGrp="1"/>
          </p:cNvSpPr>
          <p:nvPr>
            <p:ph type="sldNum" sz="quarter" idx="5"/>
          </p:nvPr>
        </p:nvSpPr>
        <p:spPr/>
        <p:txBody>
          <a:bodyPr/>
          <a:lstStyle/>
          <a:p>
            <a:fld id="{791CE096-A520-D144-AD3F-DD667B042AF8}" type="slidenum">
              <a:rPr lang="en-US" smtClean="0"/>
              <a:t>48</a:t>
            </a:fld>
            <a:endParaRPr lang="en-US"/>
          </a:p>
        </p:txBody>
      </p:sp>
    </p:spTree>
    <p:extLst>
      <p:ext uri="{BB962C8B-B14F-4D97-AF65-F5344CB8AC3E}">
        <p14:creationId xmlns:p14="http://schemas.microsoft.com/office/powerpoint/2010/main" val="34161127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5"/>
          </p:nvPr>
        </p:nvSpPr>
        <p:spPr/>
        <p:txBody>
          <a:bodyPr/>
          <a:lstStyle/>
          <a:p>
            <a:fld id="{791CE096-A520-D144-AD3F-DD667B042AF8}" type="slidenum">
              <a:rPr lang="en-US" smtClean="0"/>
              <a:t>49</a:t>
            </a:fld>
            <a:endParaRPr lang="en-US"/>
          </a:p>
        </p:txBody>
      </p:sp>
    </p:spTree>
    <p:extLst>
      <p:ext uri="{BB962C8B-B14F-4D97-AF65-F5344CB8AC3E}">
        <p14:creationId xmlns:p14="http://schemas.microsoft.com/office/powerpoint/2010/main" val="21812259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50</a:t>
            </a:fld>
            <a:endParaRPr lang="en-US"/>
          </a:p>
        </p:txBody>
      </p:sp>
    </p:spTree>
    <p:extLst>
      <p:ext uri="{BB962C8B-B14F-4D97-AF65-F5344CB8AC3E}">
        <p14:creationId xmlns:p14="http://schemas.microsoft.com/office/powerpoint/2010/main" val="4895014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zh-CN" altLang="en-US" dirty="0"/>
              <a:t>本项目有四方面的创新点，首先，我们提出了自主式交通系统通用的构成框架，以往的做法是罗列当前业务系统的组分和功能，架构固定，我们的做法是</a:t>
            </a:r>
            <a:r>
              <a:rPr lang="zh-CN" altLang="en-US" sz="1200" dirty="0">
                <a:latin typeface="华文仿宋" panose="02010600040101010101" pitchFamily="2" charset="-122"/>
                <a:ea typeface="华文仿宋" panose="02010600040101010101" pitchFamily="2" charset="-122"/>
              </a:rPr>
              <a:t>组分和功能可以随技术和需求而动态变化</a:t>
            </a:r>
            <a:r>
              <a:rPr lang="zh-CN" altLang="en-US" dirty="0"/>
              <a:t>，对新技术有很强的包容性。</a:t>
            </a:r>
            <a:endParaRPr lang="en-US" altLang="zh-CN" dirty="0"/>
          </a:p>
          <a:p>
            <a:r>
              <a:rPr lang="zh-CN" altLang="en-US" dirty="0"/>
              <a:t>第二个创新点，我们提出了自主交通系统的演化模型，以往的做法是</a:t>
            </a:r>
            <a:r>
              <a:rPr lang="zh-CN" altLang="en-US" sz="1200" dirty="0">
                <a:latin typeface="华文仿宋" panose="02010600040101010101" pitchFamily="2" charset="-122"/>
                <a:ea typeface="华文仿宋" panose="02010600040101010101" pitchFamily="2" charset="-122"/>
              </a:rPr>
              <a:t>对单项技术的代际划分，比如自动驾驶的</a:t>
            </a:r>
            <a:r>
              <a:rPr lang="en-US" altLang="zh-CN" sz="1200" dirty="0">
                <a:latin typeface="华文仿宋" panose="02010600040101010101" pitchFamily="2" charset="-122"/>
                <a:ea typeface="华文仿宋" panose="02010600040101010101" pitchFamily="2" charset="-122"/>
              </a:rPr>
              <a:t>L0</a:t>
            </a:r>
            <a:r>
              <a:rPr lang="zh-CN" altLang="en-US" sz="1200" dirty="0">
                <a:latin typeface="华文仿宋" panose="02010600040101010101" pitchFamily="2" charset="-122"/>
                <a:ea typeface="华文仿宋" panose="02010600040101010101" pitchFamily="2" charset="-122"/>
              </a:rPr>
              <a:t>到</a:t>
            </a:r>
            <a:r>
              <a:rPr lang="en-US" altLang="zh-CN" sz="1200" dirty="0">
                <a:latin typeface="华文仿宋" panose="02010600040101010101" pitchFamily="2" charset="-122"/>
                <a:ea typeface="华文仿宋" panose="02010600040101010101" pitchFamily="2" charset="-122"/>
              </a:rPr>
              <a:t>L5</a:t>
            </a:r>
            <a:r>
              <a:rPr lang="zh-CN" altLang="en-US" sz="1200" dirty="0">
                <a:latin typeface="华文仿宋" panose="02010600040101010101" pitchFamily="2" charset="-122"/>
                <a:ea typeface="华文仿宋" panose="02010600040101010101" pitchFamily="2" charset="-122"/>
              </a:rPr>
              <a:t>级，我们的做法是通过演化模型对整个交通系统进行代际划分，有演化过程的定量分析</a:t>
            </a:r>
            <a:r>
              <a:rPr lang="zh-CN" altLang="en-US" dirty="0"/>
              <a:t>。</a:t>
            </a:r>
            <a:endParaRPr lang="en-US" altLang="zh-CN" dirty="0"/>
          </a:p>
          <a:p>
            <a:r>
              <a:rPr lang="zh-CN" altLang="en-US" dirty="0"/>
              <a:t>第三，我们提出了能自适应演进的架构技术，</a:t>
            </a:r>
            <a:r>
              <a:rPr lang="zh-CN" altLang="en-US" sz="1200" dirty="0">
                <a:latin typeface="华文仿宋" panose="02010600040101010101" pitchFamily="2" charset="-122"/>
                <a:ea typeface="华文仿宋" panose="02010600040101010101" pitchFamily="2" charset="-122"/>
              </a:rPr>
              <a:t>架构间能映射关联，代际间能自适应演进</a:t>
            </a:r>
            <a:r>
              <a:rPr lang="zh-CN" altLang="en-US" dirty="0"/>
              <a:t>。</a:t>
            </a:r>
            <a:endParaRPr lang="en-US" altLang="zh-CN" dirty="0"/>
          </a:p>
          <a:p>
            <a:r>
              <a:rPr lang="zh-CN" altLang="en-US" dirty="0"/>
              <a:t>最后，我们提出了架构实现的</a:t>
            </a:r>
            <a:r>
              <a:rPr lang="zh-CN" altLang="en-US" sz="1200" dirty="0">
                <a:latin typeface="华文仿宋" panose="02010600040101010101" pitchFamily="2" charset="-122"/>
                <a:ea typeface="华文仿宋" panose="02010600040101010101" pitchFamily="2" charset="-122"/>
              </a:rPr>
              <a:t>参考设计集、</a:t>
            </a:r>
            <a:r>
              <a:rPr lang="x-none" altLang="zh-CN" sz="1200" dirty="0">
                <a:latin typeface="华文仿宋" panose="02010600040101010101" pitchFamily="2" charset="-122"/>
                <a:ea typeface="华文仿宋" panose="02010600040101010101" pitchFamily="2" charset="-122"/>
              </a:rPr>
              <a:t>标准化流程</a:t>
            </a:r>
            <a:r>
              <a:rPr lang="zh-CN" altLang="en-US" sz="1200" dirty="0">
                <a:latin typeface="华文仿宋" panose="02010600040101010101" pitchFamily="2" charset="-122"/>
                <a:ea typeface="华文仿宋" panose="02010600040101010101" pitchFamily="2" charset="-122"/>
              </a:rPr>
              <a:t>和</a:t>
            </a:r>
            <a:r>
              <a:rPr lang="x-none" altLang="zh-CN" sz="1200" dirty="0">
                <a:latin typeface="华文仿宋" panose="02010600040101010101" pitchFamily="2" charset="-122"/>
                <a:ea typeface="华文仿宋" panose="02010600040101010101" pitchFamily="2" charset="-122"/>
              </a:rPr>
              <a:t>完整性验证方法</a:t>
            </a:r>
            <a:r>
              <a:rPr lang="zh-CN" altLang="en-US" dirty="0"/>
              <a:t>。</a:t>
            </a:r>
            <a:endParaRPr lang="x-none" dirty="0"/>
          </a:p>
        </p:txBody>
      </p:sp>
      <p:sp>
        <p:nvSpPr>
          <p:cNvPr id="4" name="Slide Number Placeholder 3"/>
          <p:cNvSpPr>
            <a:spLocks noGrp="1"/>
          </p:cNvSpPr>
          <p:nvPr>
            <p:ph type="sldNum" sz="quarter" idx="5"/>
          </p:nvPr>
        </p:nvSpPr>
        <p:spPr/>
        <p:txBody>
          <a:bodyPr/>
          <a:lstStyle/>
          <a:p>
            <a:fld id="{791CE096-A520-D144-AD3F-DD667B042AF8}" type="slidenum">
              <a:rPr lang="en-US" smtClean="0"/>
              <a:t>51</a:t>
            </a:fld>
            <a:endParaRPr lang="en-US"/>
          </a:p>
        </p:txBody>
      </p:sp>
    </p:spTree>
    <p:extLst>
      <p:ext uri="{BB962C8B-B14F-4D97-AF65-F5344CB8AC3E}">
        <p14:creationId xmlns:p14="http://schemas.microsoft.com/office/powerpoint/2010/main" val="16365800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dirty="0"/>
              <a:t>总结一下我们的项目，可以形成一套理论、两个模型、三类架构、四种方法，并通过仿真平台将以上的理论、模型、架构和方法打通，最终有效推动</a:t>
            </a:r>
            <a:r>
              <a:rPr lang="zh-CN" altLang="en-US" sz="1100" b="0" dirty="0">
                <a:solidFill>
                  <a:schemeClr val="bg1"/>
                </a:solidFill>
                <a:latin typeface="微软雅黑" panose="020B0503020204020204" pitchFamily="34" charset="-122"/>
                <a:ea typeface="微软雅黑" panose="020B0503020204020204" pitchFamily="34" charset="-122"/>
              </a:rPr>
              <a:t>交通系统从</a:t>
            </a:r>
            <a:r>
              <a:rPr lang="zh-CN" altLang="en-US" sz="1200" b="0" dirty="0">
                <a:solidFill>
                  <a:schemeClr val="bg1"/>
                </a:solidFill>
                <a:latin typeface="微软雅黑" panose="020B0503020204020204" pitchFamily="34" charset="-122"/>
                <a:ea typeface="微软雅黑" panose="020B0503020204020204" pitchFamily="34" charset="-122"/>
              </a:rPr>
              <a:t>“弱自主”</a:t>
            </a:r>
            <a:r>
              <a:rPr lang="zh-CN" altLang="en-US" sz="1100" b="0" dirty="0">
                <a:solidFill>
                  <a:schemeClr val="bg1"/>
                </a:solidFill>
                <a:latin typeface="微软雅黑" panose="020B0503020204020204" pitchFamily="34" charset="-122"/>
                <a:ea typeface="微软雅黑" panose="020B0503020204020204" pitchFamily="34" charset="-122"/>
              </a:rPr>
              <a:t>向</a:t>
            </a:r>
            <a:r>
              <a:rPr lang="zh-CN" altLang="en-US" sz="1200" b="0" dirty="0">
                <a:solidFill>
                  <a:schemeClr val="bg1"/>
                </a:solidFill>
                <a:latin typeface="微软雅黑" panose="020B0503020204020204" pitchFamily="34" charset="-122"/>
                <a:ea typeface="微软雅黑" panose="020B0503020204020204" pitchFamily="34" charset="-122"/>
              </a:rPr>
              <a:t>“全自主”</a:t>
            </a:r>
            <a:r>
              <a:rPr lang="zh-CN" altLang="en-US" sz="1100" b="0" dirty="0">
                <a:solidFill>
                  <a:schemeClr val="bg1"/>
                </a:solidFill>
                <a:latin typeface="微软雅黑" panose="020B0503020204020204" pitchFamily="34" charset="-122"/>
                <a:ea typeface="微软雅黑" panose="020B0503020204020204" pitchFamily="34" charset="-122"/>
              </a:rPr>
              <a:t>转变，形成自主式交通系统的</a:t>
            </a:r>
            <a:r>
              <a:rPr lang="zh-CN" altLang="en-US" sz="1200" b="0" dirty="0">
                <a:solidFill>
                  <a:schemeClr val="bg1"/>
                </a:solidFill>
                <a:latin typeface="微软雅黑" panose="020B0503020204020204" pitchFamily="34" charset="-122"/>
                <a:ea typeface="微软雅黑" panose="020B0503020204020204" pitchFamily="34" charset="-122"/>
              </a:rPr>
              <a:t>「中国体系、中国标准、中国标杆」。</a:t>
            </a:r>
            <a:endParaRPr lang="zh-CN" altLang="en-US" sz="1100" b="0" dirty="0">
              <a:solidFill>
                <a:schemeClr val="bg1"/>
              </a:solidFill>
              <a:latin typeface="微软雅黑" panose="020B0503020204020204" pitchFamily="34" charset="-122"/>
              <a:ea typeface="微软雅黑" panose="020B0503020204020204" pitchFamily="34" charset="-122"/>
            </a:endParaRPr>
          </a:p>
          <a:p>
            <a:endParaRPr lang="x-none" dirty="0"/>
          </a:p>
        </p:txBody>
      </p:sp>
      <p:sp>
        <p:nvSpPr>
          <p:cNvPr id="4" name="Slide Number Placeholder 3"/>
          <p:cNvSpPr>
            <a:spLocks noGrp="1"/>
          </p:cNvSpPr>
          <p:nvPr>
            <p:ph type="sldNum" sz="quarter" idx="5"/>
          </p:nvPr>
        </p:nvSpPr>
        <p:spPr/>
        <p:txBody>
          <a:bodyPr/>
          <a:lstStyle/>
          <a:p>
            <a:fld id="{791CE096-A520-D144-AD3F-DD667B042AF8}" type="slidenum">
              <a:rPr lang="en-US" smtClean="0"/>
              <a:t>52</a:t>
            </a:fld>
            <a:endParaRPr lang="en-US"/>
          </a:p>
        </p:txBody>
      </p:sp>
    </p:spTree>
    <p:extLst>
      <p:ext uri="{BB962C8B-B14F-4D97-AF65-F5344CB8AC3E}">
        <p14:creationId xmlns:p14="http://schemas.microsoft.com/office/powerpoint/2010/main" val="16602858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53</a:t>
            </a:fld>
            <a:endParaRPr lang="en-US"/>
          </a:p>
        </p:txBody>
      </p:sp>
    </p:spTree>
    <p:extLst>
      <p:ext uri="{BB962C8B-B14F-4D97-AF65-F5344CB8AC3E}">
        <p14:creationId xmlns:p14="http://schemas.microsoft.com/office/powerpoint/2010/main" val="861225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54</a:t>
            </a:fld>
            <a:endParaRPr lang="en-US"/>
          </a:p>
        </p:txBody>
      </p:sp>
    </p:spTree>
    <p:extLst>
      <p:ext uri="{BB962C8B-B14F-4D97-AF65-F5344CB8AC3E}">
        <p14:creationId xmlns:p14="http://schemas.microsoft.com/office/powerpoint/2010/main" val="25808101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55</a:t>
            </a:fld>
            <a:endParaRPr lang="en-US"/>
          </a:p>
        </p:txBody>
      </p:sp>
    </p:spTree>
    <p:extLst>
      <p:ext uri="{BB962C8B-B14F-4D97-AF65-F5344CB8AC3E}">
        <p14:creationId xmlns:p14="http://schemas.microsoft.com/office/powerpoint/2010/main" val="37946695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CE096-A520-D144-AD3F-DD667B042AF8}" type="slidenum">
              <a:rPr lang="en-US" smtClean="0"/>
              <a:t>56</a:t>
            </a:fld>
            <a:endParaRPr lang="en-US"/>
          </a:p>
        </p:txBody>
      </p:sp>
    </p:spTree>
    <p:extLst>
      <p:ext uri="{BB962C8B-B14F-4D97-AF65-F5344CB8AC3E}">
        <p14:creationId xmlns:p14="http://schemas.microsoft.com/office/powerpoint/2010/main" val="17562970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en-US" altLang="zh-CN" sz="2800"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57</a:t>
            </a:fld>
            <a:endParaRPr lang="zh-CN" altLang="en-US"/>
          </a:p>
        </p:txBody>
      </p:sp>
    </p:spTree>
    <p:extLst>
      <p:ext uri="{BB962C8B-B14F-4D97-AF65-F5344CB8AC3E}">
        <p14:creationId xmlns:p14="http://schemas.microsoft.com/office/powerpoint/2010/main" val="198311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E2989-655A-E74A-B253-CDF632330340}" type="datetime1">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D4382F5-96FF-B248-BE30-E1980F5020E0}" type="datetime1">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D98C11-E16E-8744-A3F6-6E66E8D821BA}" type="datetime1">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AA8FA2-BAC0-0A49-9FCB-5CCBF3E9C353}" type="datetime1">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7D98B7-329B-FB40-8EE6-1AFFF2454FFD}" type="datetime1">
              <a:rPr lang="en-US" smtClean="0"/>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4D4DFA-7C74-614D-BEF0-D484CF5FF35E}" type="datetime1">
              <a:rPr lang="en-US" smtClean="0"/>
              <a:t>12/6/2020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CC967D-21EC-504E-B991-B4C4A9116E40}" type="datetime1">
              <a:rPr lang="en-US" smtClean="0"/>
              <a:t>12/6/2020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EF47E2-F3B4-A94A-BF70-B224455FA377}" type="datetime1">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DD0035-353C-0547-8504-9C3112381253}" type="datetime1">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D49A7-0F20-8C42-875E-881230AD568F}" type="datetime1">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ADFDC5-B3E9-2544-9E71-0C96DBE83F5A}" type="datetime1">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2DA86-CBDA-FD4D-B942-17BA4E765776}" type="slidenum">
              <a:rPr lang="en-US" smtClean="0"/>
              <a:t>‹#›</a:t>
            </a:fld>
            <a:endParaRPr 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457200"/>
            <a:ext cx="8229600" cy="5410200"/>
          </a:xfr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2"/>
          <p:cNvSpPr>
            <a:spLocks noGrp="1" noChangeArrowheads="1"/>
          </p:cNvSpPr>
          <p:nvPr>
            <p:ph type="ftr" sz="quarter" idx="10"/>
          </p:nvPr>
        </p:nvSpPr>
        <p:spPr/>
        <p:txBody>
          <a:bodyPr/>
          <a:lstStyle>
            <a:lvl1pPr>
              <a:defRPr>
                <a:ea typeface="微软雅黑" panose="020B0503020204020204" pitchFamily="34" charset="-122"/>
              </a:defRPr>
            </a:lvl1pPr>
          </a:lstStyle>
          <a:p>
            <a:pPr>
              <a:defRPr/>
            </a:pPr>
            <a:endParaRPr lang="en-US" altLang="zh-CN"/>
          </a:p>
        </p:txBody>
      </p:sp>
      <p:sp>
        <p:nvSpPr>
          <p:cNvPr id="4" name="Rectangle 3"/>
          <p:cNvSpPr>
            <a:spLocks noGrp="1" noChangeArrowheads="1"/>
          </p:cNvSpPr>
          <p:nvPr>
            <p:ph type="sldNum" sz="quarter" idx="11"/>
          </p:nvPr>
        </p:nvSpPr>
        <p:spPr/>
        <p:txBody>
          <a:bodyPr/>
          <a:lstStyle>
            <a:lvl1pPr>
              <a:defRPr>
                <a:ea typeface="微软雅黑" panose="020B0503020204020204" pitchFamily="34" charset="-122"/>
              </a:defRPr>
            </a:lvl1pPr>
          </a:lstStyle>
          <a:p>
            <a:pPr>
              <a:defRPr/>
            </a:pPr>
            <a:r>
              <a:rPr lang="en-US" altLang="zh-CN"/>
              <a:t>http://its.zsu.edu.cn</a:t>
            </a:r>
          </a:p>
        </p:txBody>
      </p:sp>
      <p:sp>
        <p:nvSpPr>
          <p:cNvPr id="5" name="Rectangle 16"/>
          <p:cNvSpPr>
            <a:spLocks noGrp="1" noChangeArrowheads="1"/>
          </p:cNvSpPr>
          <p:nvPr>
            <p:ph type="dt" sz="half" idx="12"/>
          </p:nvPr>
        </p:nvSpPr>
        <p:spPr/>
        <p:txBody>
          <a:bodyPr/>
          <a:lstStyle>
            <a:lvl1pPr>
              <a:defRPr>
                <a:ea typeface="微软雅黑" panose="020B0503020204020204" pitchFamily="34" charset="-122"/>
              </a:defRPr>
            </a:lvl1pPr>
          </a:lstStyle>
          <a:p>
            <a:pPr>
              <a:defRPr/>
            </a:pPr>
            <a:endParaRPr lang="en-US" altLang="zh-CN"/>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68E57D-C5B7-0D49-9F94-F2D260DE4C7E}" type="datetime1">
              <a:rPr lang="en-US" smtClean="0"/>
              <a:t>12/6/2020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92DA86-CBDA-FD4D-B942-17BA4E765776}" type="slidenum">
              <a:rPr lang="en-US" smtClean="0"/>
              <a:t>‹#›</a:t>
            </a:fld>
            <a:endParaRPr lang="en-US"/>
          </a:p>
        </p:txBody>
      </p:sp>
      <p:sp>
        <p:nvSpPr>
          <p:cNvPr id="9" name="Slide Number Placeholder 5"/>
          <p:cNvSpPr>
            <a:spLocks noGrp="1"/>
          </p:cNvSpPr>
          <p:nvPr userDrawn="1"/>
        </p:nvSpPr>
        <p:spPr>
          <a:xfrm>
            <a:off x="6858000" y="1714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92DA86-CBDA-FD4D-B942-17BA4E765776}" type="slidenum">
              <a:rPr lang="en-US" sz="1400" smtClean="0">
                <a:solidFill>
                  <a:schemeClr val="tx1">
                    <a:lumMod val="85000"/>
                    <a:lumOff val="15000"/>
                  </a:schemeClr>
                </a:solidFill>
              </a:rPr>
              <a:t>‹#›</a:t>
            </a:fld>
            <a:endParaRPr lang="en-US" altLang="en-US" sz="1400" smtClean="0">
              <a:solidFill>
                <a:schemeClr val="tx1">
                  <a:lumMod val="85000"/>
                  <a:lumOff val="1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3.jpeg"/><Relationship Id="rId5" Type="http://schemas.openxmlformats.org/officeDocument/2006/relationships/image" Target="../media/image32.e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emf"/></Relationships>
</file>

<file path=ppt/slides/_rels/slide2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5.emf"/><Relationship Id="rId4" Type="http://schemas.openxmlformats.org/officeDocument/2006/relationships/package" Target="../embeddings/Microsoft_Word___.docx"/></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ChangeArrowheads="1"/>
          </p:cNvSpPr>
          <p:nvPr/>
        </p:nvSpPr>
        <p:spPr bwMode="auto">
          <a:xfrm>
            <a:off x="0" y="0"/>
            <a:ext cx="9144000" cy="1217613"/>
          </a:xfrm>
          <a:prstGeom prst="rect">
            <a:avLst/>
          </a:prstGeom>
          <a:solidFill>
            <a:srgbClr val="024824"/>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en-US" altLang="en-US" sz="1800">
              <a:latin typeface="微软雅黑" panose="020B0503020204020204" pitchFamily="34" charset="-122"/>
              <a:ea typeface="微软雅黑" panose="020B0503020204020204" pitchFamily="34" charset="-122"/>
            </a:endParaRPr>
          </a:p>
        </p:txBody>
      </p:sp>
      <p:grpSp>
        <p:nvGrpSpPr>
          <p:cNvPr id="4100" name="Group 5"/>
          <p:cNvGrpSpPr/>
          <p:nvPr/>
        </p:nvGrpSpPr>
        <p:grpSpPr bwMode="auto">
          <a:xfrm>
            <a:off x="3662363" y="481013"/>
            <a:ext cx="1819275" cy="1812925"/>
            <a:chOff x="3774345" y="5215790"/>
            <a:chExt cx="1106915" cy="1103746"/>
          </a:xfrm>
        </p:grpSpPr>
        <p:sp>
          <p:nvSpPr>
            <p:cNvPr id="7" name="Oval 6"/>
            <p:cNvSpPr/>
            <p:nvPr/>
          </p:nvSpPr>
          <p:spPr>
            <a:xfrm>
              <a:off x="3774345" y="5215790"/>
              <a:ext cx="1106915" cy="1103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en-US">
                <a:latin typeface="微软雅黑" panose="020B0503020204020204" pitchFamily="34" charset="-122"/>
                <a:ea typeface="微软雅黑" panose="020B0503020204020204" pitchFamily="34" charset="-122"/>
              </a:endParaRPr>
            </a:p>
          </p:txBody>
        </p:sp>
        <p:pic>
          <p:nvPicPr>
            <p:cNvPr id="4102" name="图片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20" y="5257800"/>
              <a:ext cx="1035565" cy="103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文本框 15"/>
          <p:cNvSpPr txBox="1"/>
          <p:nvPr/>
        </p:nvSpPr>
        <p:spPr>
          <a:xfrm>
            <a:off x="145852" y="2526666"/>
            <a:ext cx="8830703" cy="1814830"/>
          </a:xfrm>
          <a:prstGeom prst="rect">
            <a:avLst/>
          </a:prstGeom>
          <a:noFill/>
        </p:spPr>
        <p:txBody>
          <a:bodyPr wrap="square" rtlCol="0">
            <a:spAutoFit/>
          </a:bodyPr>
          <a:lstStyle/>
          <a:p>
            <a:pPr algn="ctr"/>
            <a:r>
              <a:rPr lang="zh-CN" altLang="en-US" sz="54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rPr>
              <a:t>前沿讲座</a:t>
            </a:r>
          </a:p>
          <a:p>
            <a:pPr algn="ctr"/>
            <a:r>
              <a:rPr lang="en-US" altLang="zh-CN" b="1" dirty="0">
                <a:noFill/>
                <a:latin typeface="微软雅黑" panose="020B0503020204020204" pitchFamily="34" charset="-122"/>
                <a:ea typeface="微软雅黑" panose="020B0503020204020204" pitchFamily="34" charset="-122"/>
                <a:cs typeface="微软雅黑" panose="020B0503020204020204" pitchFamily="34" charset="-122"/>
              </a:rPr>
              <a:t>1</a:t>
            </a:r>
            <a:endParaRPr lang="zh-CN" altLang="en-US" b="1" dirty="0">
              <a:no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40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rPr>
              <a:t>新一代交通系统体系架构</a:t>
            </a:r>
          </a:p>
        </p:txBody>
      </p:sp>
      <p:pic>
        <p:nvPicPr>
          <p:cNvPr id="10" name="图片 4"/>
          <p:cNvPicPr>
            <a:picLocks noChangeAspect="1"/>
          </p:cNvPicPr>
          <p:nvPr/>
        </p:nvPicPr>
        <p:blipFill rotWithShape="1">
          <a:blip r:embed="rId3" cstate="print">
            <a:extLst>
              <a:ext uri="{28A0092B-C50C-407E-A947-70E740481C1C}">
                <a14:useLocalDpi xmlns:a14="http://schemas.microsoft.com/office/drawing/2010/main" val="0"/>
              </a:ext>
            </a:extLst>
          </a:blip>
          <a:srcRect t="22072" r="14726" b="52369"/>
          <a:stretch>
            <a:fillRect/>
          </a:stretch>
        </p:blipFill>
        <p:spPr>
          <a:xfrm>
            <a:off x="-21847" y="5212080"/>
            <a:ext cx="5870824" cy="1594976"/>
          </a:xfrm>
          <a:prstGeom prst="rect">
            <a:avLst/>
          </a:prstGeom>
        </p:spPr>
      </p:pic>
      <p:sp>
        <p:nvSpPr>
          <p:cNvPr id="11" name="矩形 13"/>
          <p:cNvSpPr/>
          <p:nvPr/>
        </p:nvSpPr>
        <p:spPr>
          <a:xfrm>
            <a:off x="-21847" y="5212080"/>
            <a:ext cx="9165847" cy="1594976"/>
          </a:xfrm>
          <a:prstGeom prst="rect">
            <a:avLst/>
          </a:prstGeom>
          <a:gradFill flip="none" rotWithShape="1">
            <a:gsLst>
              <a:gs pos="0">
                <a:srgbClr val="014924"/>
              </a:gs>
              <a:gs pos="51000">
                <a:srgbClr val="014924"/>
              </a:gs>
              <a:gs pos="80000">
                <a:srgbClr val="014924">
                  <a:alpha val="80000"/>
                </a:srgbClr>
              </a:gs>
              <a:gs pos="100000">
                <a:srgbClr val="014924">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矩形 14"/>
          <p:cNvSpPr/>
          <p:nvPr/>
        </p:nvSpPr>
        <p:spPr>
          <a:xfrm>
            <a:off x="-21848" y="5085258"/>
            <a:ext cx="9165847" cy="6977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TextBox 3"/>
          <p:cNvSpPr txBox="1"/>
          <p:nvPr/>
        </p:nvSpPr>
        <p:spPr>
          <a:xfrm>
            <a:off x="433387" y="5619633"/>
            <a:ext cx="8277225" cy="953135"/>
          </a:xfrm>
          <a:prstGeom prst="rect">
            <a:avLst/>
          </a:prstGeom>
          <a:noFill/>
          <a:ln w="9525">
            <a:noFill/>
          </a:ln>
        </p:spPr>
        <p:txBody>
          <a:bodyPr wrap="square" anchor="t">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中山大学智能工程学院    蔡铭</a:t>
            </a:r>
          </a:p>
          <a:p>
            <a:pPr algn="ctr"/>
            <a:r>
              <a:rPr lang="en-US" altLang="zh-CN"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2020</a:t>
            </a:r>
            <a:r>
              <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12</a:t>
            </a:r>
          </a:p>
        </p:txBody>
      </p:sp>
      <p:sp>
        <p:nvSpPr>
          <p:cNvPr id="2" name="灯片编号占位符 1"/>
          <p:cNvSpPr>
            <a:spLocks noGrp="1"/>
          </p:cNvSpPr>
          <p:nvPr>
            <p:ph type="sldNum" sz="quarter" idx="12"/>
          </p:nvPr>
        </p:nvSpPr>
        <p:spPr/>
        <p:txBody>
          <a:bodyPr/>
          <a:lstStyle/>
          <a:p>
            <a:fld id="{8292DA86-CBDA-FD4D-B942-17BA4E765776}"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2159274" y="4374777"/>
            <a:ext cx="1760220" cy="368300"/>
          </a:xfrm>
          <a:prstGeom prst="rect">
            <a:avLst/>
          </a:prstGeom>
          <a:noFill/>
        </p:spPr>
        <p:txBody>
          <a:bodyPr wrap="none" rtlCol="0">
            <a:spAutoFit/>
          </a:bodyPr>
          <a:lstStyle/>
          <a:p>
            <a:pPr algn="l"/>
            <a:r>
              <a:rPr lang="en-US" altLang="ja-JP">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1. ATS</a:t>
            </a:r>
            <a:r>
              <a:rPr lang="ja-JP" altLang="en-US">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研究背景</a:t>
            </a:r>
            <a:endParaRPr lang="ja-JP" altLang="en-US"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TextBox 31"/>
          <p:cNvSpPr txBox="1"/>
          <p:nvPr/>
        </p:nvSpPr>
        <p:spPr>
          <a:xfrm>
            <a:off x="2161814" y="5119025"/>
            <a:ext cx="1777794" cy="369332"/>
          </a:xfrm>
          <a:prstGeom prst="rect">
            <a:avLst/>
          </a:prstGeom>
          <a:noFill/>
        </p:spPr>
        <p:txBody>
          <a:bodyPr wrap="none" rtlCol="0">
            <a:spAutoFit/>
          </a:bodyPr>
          <a:lstStyle/>
          <a:p>
            <a:pPr algn="l"/>
            <a:r>
              <a:rPr lang="en-US" altLang="ja-JP"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3</a:t>
            </a:r>
            <a:r>
              <a:rPr lang="en-US" altLang="ja-JP" dirty="0" smtClean="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ja-JP"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ATS</a:t>
            </a:r>
            <a:r>
              <a:rPr lang="zh-CN" altLang="en-US"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研究总结</a:t>
            </a:r>
          </a:p>
        </p:txBody>
      </p:sp>
      <p:sp>
        <p:nvSpPr>
          <p:cNvPr id="33" name="TextBox 32"/>
          <p:cNvSpPr txBox="1"/>
          <p:nvPr/>
        </p:nvSpPr>
        <p:spPr>
          <a:xfrm>
            <a:off x="3819247" y="781913"/>
            <a:ext cx="1504950" cy="645160"/>
          </a:xfrm>
          <a:prstGeom prst="rect">
            <a:avLst/>
          </a:prstGeom>
          <a:noFill/>
        </p:spPr>
        <p:txBody>
          <a:bodyPr wrap="none" rtlCol="0">
            <a:spAutoFit/>
          </a:bodyPr>
          <a:lstStyle/>
          <a:p>
            <a:r>
              <a:rPr lang="ja-JP" altLang="en-US" sz="3600" b="1">
                <a:solidFill>
                  <a:srgbClr val="034923"/>
                </a:solidFill>
                <a:latin typeface="微软雅黑" panose="020B0503020204020204" pitchFamily="34" charset="-122"/>
                <a:ea typeface="微软雅黑" panose="020B0503020204020204" pitchFamily="34" charset="-122"/>
              </a:rPr>
              <a:t>目   录</a:t>
            </a:r>
            <a:endParaRPr lang="ja-JP" altLang="en-US" sz="3600" b="1" dirty="0">
              <a:solidFill>
                <a:srgbClr val="034923"/>
              </a:solidFill>
              <a:latin typeface="微软雅黑" panose="020B0503020204020204" pitchFamily="34" charset="-122"/>
              <a:ea typeface="微软雅黑" panose="020B0503020204020204" pitchFamily="34" charset="-122"/>
            </a:endParaRPr>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2" name="TextBox 31"/>
          <p:cNvSpPr txBox="1"/>
          <p:nvPr/>
        </p:nvSpPr>
        <p:spPr>
          <a:xfrm>
            <a:off x="1864995" y="3959225"/>
            <a:ext cx="5114290" cy="368300"/>
          </a:xfrm>
          <a:prstGeom prst="rect">
            <a:avLst/>
          </a:prstGeom>
          <a:solidFill>
            <a:schemeClr val="accent6">
              <a:lumMod val="20000"/>
              <a:lumOff val="80000"/>
            </a:schemeClr>
          </a:solidFill>
        </p:spPr>
        <p:txBody>
          <a:bodyPr wrap="square" rtlCol="0">
            <a:spAutoFit/>
          </a:bodyPr>
          <a:lstStyle/>
          <a:p>
            <a:pPr algn="l"/>
            <a:r>
              <a:rPr lang="zh-CN" altLang="en-US"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三</a:t>
            </a:r>
            <a:r>
              <a:rPr lang="en-US" alt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自主式交通系统（</a:t>
            </a:r>
            <a:r>
              <a:rPr lang="en-US" altLang="zh-CN"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ATS</a:t>
            </a:r>
            <a:r>
              <a:rPr lang="zh-CN" altLang="en-US"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3" name="TextBox 31"/>
          <p:cNvSpPr txBox="1"/>
          <p:nvPr/>
        </p:nvSpPr>
        <p:spPr>
          <a:xfrm>
            <a:off x="1864995" y="2646680"/>
            <a:ext cx="5114290" cy="368300"/>
          </a:xfrm>
          <a:prstGeom prst="rect">
            <a:avLst/>
          </a:prstGeom>
          <a:solidFill>
            <a:schemeClr val="accent6">
              <a:lumMod val="20000"/>
              <a:lumOff val="80000"/>
            </a:schemeClr>
          </a:solidFill>
        </p:spPr>
        <p:txBody>
          <a:bodyPr wrap="square" rtlCol="0">
            <a:spAutoFit/>
          </a:bodyPr>
          <a:lstStyle/>
          <a:p>
            <a:pPr algn="l"/>
            <a:r>
              <a:rPr lang="zh-CN" altLang="en-US"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二</a:t>
            </a:r>
            <a:r>
              <a:rPr lang="en-US" alt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 </a:t>
            </a:r>
            <a:r>
              <a:rPr 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智能交通系统（</a:t>
            </a:r>
            <a:r>
              <a:rPr lang="en-US" alt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ITS</a:t>
            </a:r>
            <a:r>
              <a:rPr 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6" name="TextBox 22"/>
          <p:cNvSpPr txBox="1"/>
          <p:nvPr/>
        </p:nvSpPr>
        <p:spPr>
          <a:xfrm>
            <a:off x="2160544" y="3115572"/>
            <a:ext cx="1227455" cy="368300"/>
          </a:xfrm>
          <a:prstGeom prst="rect">
            <a:avLst/>
          </a:prstGeom>
          <a:noFill/>
        </p:spPr>
        <p:txBody>
          <a:bodyPr wrap="none" rtlCol="0">
            <a:spAutoFit/>
          </a:bodyPr>
          <a:lstStyle/>
          <a:p>
            <a:pPr algn="l"/>
            <a:r>
              <a:rPr lang="en-US" altLang="ja-JP">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1. </a:t>
            </a:r>
            <a:r>
              <a:rPr lang="en-US" altLang="zh-CN">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ITS</a:t>
            </a:r>
            <a:r>
              <a:rPr lang="zh-CN" altLang="en-US">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概论</a:t>
            </a:r>
            <a:endParaRPr lang="zh-CN" altLang="en-US"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TextBox 22"/>
          <p:cNvSpPr txBox="1"/>
          <p:nvPr/>
        </p:nvSpPr>
        <p:spPr>
          <a:xfrm>
            <a:off x="2161497" y="3489587"/>
            <a:ext cx="1913255" cy="368300"/>
          </a:xfrm>
          <a:prstGeom prst="rect">
            <a:avLst/>
          </a:prstGeom>
          <a:noFill/>
        </p:spPr>
        <p:txBody>
          <a:bodyPr wrap="none" rtlCol="0">
            <a:spAutoFit/>
          </a:bodyPr>
          <a:lstStyle/>
          <a:p>
            <a:pPr algn="l"/>
            <a:r>
              <a:rPr lang="en-US" altLang="ja-JP">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2. ITS</a:t>
            </a:r>
            <a:r>
              <a:rPr lang="zh-CN" altLang="en-US">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国内外研究</a:t>
            </a:r>
            <a:endParaRPr lang="zh-CN" altLang="en-US"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TextBox 22"/>
          <p:cNvSpPr txBox="1"/>
          <p:nvPr/>
        </p:nvSpPr>
        <p:spPr>
          <a:xfrm>
            <a:off x="2159274" y="4750062"/>
            <a:ext cx="1760220" cy="368300"/>
          </a:xfrm>
          <a:prstGeom prst="rect">
            <a:avLst/>
          </a:prstGeom>
          <a:noFill/>
        </p:spPr>
        <p:txBody>
          <a:bodyPr wrap="none" rtlCol="0">
            <a:spAutoFit/>
          </a:bodyPr>
          <a:lstStyle/>
          <a:p>
            <a:pPr algn="l"/>
            <a:r>
              <a:rPr lang="en-US" altLang="ja-JP">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2. ATS</a:t>
            </a:r>
            <a:r>
              <a:rPr lang="ja-JP" altLang="en-US">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研究</a:t>
            </a:r>
            <a:r>
              <a:rPr lang="zh-CN" altLang="ja-JP">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内容</a:t>
            </a:r>
            <a:endParaRPr lang="zh-CN" altLang="ja-JP"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TextBox 31"/>
          <p:cNvSpPr txBox="1"/>
          <p:nvPr/>
        </p:nvSpPr>
        <p:spPr>
          <a:xfrm>
            <a:off x="1864995" y="2052320"/>
            <a:ext cx="5114290" cy="368300"/>
          </a:xfrm>
          <a:prstGeom prst="rect">
            <a:avLst/>
          </a:prstGeom>
          <a:solidFill>
            <a:schemeClr val="accent6">
              <a:lumMod val="20000"/>
              <a:lumOff val="80000"/>
            </a:schemeClr>
          </a:solidFill>
        </p:spPr>
        <p:txBody>
          <a:bodyPr wrap="square" rtlCol="0">
            <a:spAutoFit/>
          </a:bodyPr>
          <a:lstStyle/>
          <a:p>
            <a:pPr algn="l"/>
            <a:r>
              <a:rPr lang="zh-CN" altLang="en-US"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一</a:t>
            </a:r>
            <a:r>
              <a:rPr lang="en-US" alt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 </a:t>
            </a:r>
            <a:r>
              <a:rPr 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交通的基本概念</a:t>
            </a:r>
          </a:p>
        </p:txBody>
      </p:sp>
      <p:sp>
        <p:nvSpPr>
          <p:cNvPr id="5" name="TextBox 31"/>
          <p:cNvSpPr txBox="1"/>
          <p:nvPr/>
        </p:nvSpPr>
        <p:spPr>
          <a:xfrm>
            <a:off x="1864995" y="5569583"/>
            <a:ext cx="5114290" cy="368300"/>
          </a:xfrm>
          <a:prstGeom prst="rect">
            <a:avLst/>
          </a:prstGeom>
          <a:solidFill>
            <a:schemeClr val="accent6">
              <a:lumMod val="20000"/>
              <a:lumOff val="80000"/>
            </a:schemeClr>
          </a:solidFill>
        </p:spPr>
        <p:txBody>
          <a:bodyPr wrap="square" rtlCol="0">
            <a:spAutoFit/>
          </a:bodyPr>
          <a:lstStyle/>
          <a:p>
            <a:pPr algn="l"/>
            <a:r>
              <a:rPr lang="zh-CN" altLang="en-US"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四</a:t>
            </a:r>
            <a:r>
              <a:rPr lang="en-US" alt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中山大学</a:t>
            </a:r>
            <a:r>
              <a:rPr lang="zh-CN"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rPr>
              <a:t>交通学科</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2422526" y="2749806"/>
            <a:ext cx="4297680" cy="1476375"/>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一、</a:t>
            </a:r>
            <a:r>
              <a:rPr lang="zh-CN" sz="3600" b="1" dirty="0">
                <a:solidFill>
                  <a:srgbClr val="034923"/>
                </a:solidFill>
                <a:latin typeface="微软雅黑" panose="020B0503020204020204" pitchFamily="34" charset="-122"/>
                <a:ea typeface="微软雅黑" panose="020B0503020204020204" pitchFamily="34" charset="-122"/>
              </a:rPr>
              <a:t>交通的基本概念</a:t>
            </a:r>
            <a:endParaRPr lang="zh-CN" altLang="en-US" sz="3600" b="1" dirty="0">
              <a:solidFill>
                <a:srgbClr val="034923"/>
              </a:solidFill>
              <a:latin typeface="微软雅黑" panose="020B0503020204020204" pitchFamily="34" charset="-122"/>
              <a:ea typeface="微软雅黑" panose="020B0503020204020204" pitchFamily="34" charset="-122"/>
            </a:endParaRPr>
          </a:p>
          <a:p>
            <a:pPr algn="ctr"/>
            <a:endParaRPr lang="zh-CN" altLang="en-US" sz="3600" b="1" dirty="0">
              <a:solidFill>
                <a:srgbClr val="034923"/>
              </a:solidFill>
              <a:latin typeface="微软雅黑" panose="020B0503020204020204" pitchFamily="34" charset="-122"/>
              <a:ea typeface="微软雅黑" panose="020B0503020204020204" pitchFamily="34" charset="-122"/>
            </a:endParaRPr>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9"/>
          <p:cNvSpPr>
            <a:spLocks noGrp="1" noChangeArrowheads="1"/>
          </p:cNvSpPr>
          <p:nvPr>
            <p:ph type="title"/>
          </p:nvPr>
        </p:nvSpPr>
        <p:spPr>
          <a:xfrm>
            <a:off x="628650" y="723901"/>
            <a:ext cx="7886700" cy="1325563"/>
          </a:xfrm>
        </p:spPr>
        <p:txBody>
          <a:bodyPr/>
          <a:lstStyle/>
          <a:p>
            <a:pPr eaLnBrk="1" hangingPunct="1"/>
            <a:r>
              <a:rPr lang="zh-CN" altLang="en-US" smtClean="0"/>
              <a:t>交通是什么？</a:t>
            </a:r>
          </a:p>
        </p:txBody>
      </p:sp>
      <p:sp>
        <p:nvSpPr>
          <p:cNvPr id="4" name="Rectangle 10"/>
          <p:cNvSpPr>
            <a:spLocks noGrp="1" noChangeArrowheads="1"/>
          </p:cNvSpPr>
          <p:nvPr>
            <p:ph type="body" idx="1"/>
          </p:nvPr>
        </p:nvSpPr>
        <p:spPr>
          <a:xfrm>
            <a:off x="628650" y="1860550"/>
            <a:ext cx="7886700" cy="4351338"/>
          </a:xfrm>
        </p:spPr>
        <p:txBody>
          <a:bodyPr>
            <a:normAutofit lnSpcReduction="10000"/>
          </a:bodyPr>
          <a:lstStyle/>
          <a:p>
            <a:pPr eaLnBrk="1" hangingPunct="1">
              <a:lnSpc>
                <a:spcPct val="130000"/>
              </a:lnSpc>
              <a:spcAft>
                <a:spcPts val="0"/>
              </a:spcAft>
            </a:pPr>
            <a:r>
              <a:rPr lang="en-US" altLang="zh-CN" dirty="0" smtClean="0"/>
              <a:t>《</a:t>
            </a:r>
            <a:r>
              <a:rPr lang="zh-CN" altLang="en-US" dirty="0" smtClean="0"/>
              <a:t>辞海</a:t>
            </a:r>
            <a:r>
              <a:rPr lang="en-US" altLang="zh-CN" dirty="0" smtClean="0"/>
              <a:t>》</a:t>
            </a:r>
            <a:br>
              <a:rPr lang="en-US" altLang="zh-CN" dirty="0" smtClean="0"/>
            </a:br>
            <a:r>
              <a:rPr lang="zh-CN" altLang="en-US" dirty="0" smtClean="0"/>
              <a:t>交通是</a:t>
            </a:r>
            <a:r>
              <a:rPr lang="en-US" altLang="zh-CN" b="1" dirty="0" err="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各种运输</a:t>
            </a:r>
            <a:r>
              <a:rPr lang="zh-CN" altLang="en-US" dirty="0" smtClean="0"/>
              <a:t>和</a:t>
            </a:r>
            <a:r>
              <a:rPr lang="en-US" altLang="zh-CN" b="1" dirty="0" err="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邮电通信</a:t>
            </a:r>
            <a:r>
              <a:rPr lang="zh-CN" altLang="en-US" dirty="0" smtClean="0"/>
              <a:t>的总称</a:t>
            </a:r>
          </a:p>
          <a:p>
            <a:pPr lvl="1" eaLnBrk="1" hangingPunct="1">
              <a:lnSpc>
                <a:spcPct val="130000"/>
              </a:lnSpc>
              <a:spcAft>
                <a:spcPts val="0"/>
              </a:spcAft>
            </a:pPr>
            <a:r>
              <a:rPr lang="zh-CN" altLang="en-US" dirty="0" smtClean="0"/>
              <a:t>人和物的运转与输送 </a:t>
            </a:r>
          </a:p>
          <a:p>
            <a:pPr lvl="1" eaLnBrk="1" hangingPunct="1">
              <a:lnSpc>
                <a:spcPct val="130000"/>
              </a:lnSpc>
              <a:spcAft>
                <a:spcPts val="0"/>
              </a:spcAft>
            </a:pPr>
            <a:r>
              <a:rPr lang="zh-CN" altLang="en-US" dirty="0" smtClean="0"/>
              <a:t>语言、文字、符号、图象等的传递播送</a:t>
            </a:r>
          </a:p>
          <a:p>
            <a:pPr eaLnBrk="1" hangingPunct="1">
              <a:lnSpc>
                <a:spcPct val="130000"/>
              </a:lnSpc>
              <a:spcAft>
                <a:spcPts val="0"/>
              </a:spcAft>
            </a:pPr>
            <a:r>
              <a:rPr lang="zh-CN" altLang="en-US" dirty="0" smtClean="0"/>
              <a:t>交通与信息通信本来同源</a:t>
            </a:r>
            <a:r>
              <a:rPr lang="en-US" altLang="zh-CN" dirty="0" smtClean="0"/>
              <a:t>(</a:t>
            </a:r>
            <a:r>
              <a:rPr lang="zh-CN" altLang="en-US" dirty="0" smtClean="0"/>
              <a:t>交通及其信息化关联</a:t>
            </a:r>
            <a:r>
              <a:rPr lang="en-US" altLang="zh-CN" dirty="0" smtClean="0"/>
              <a:t>)</a:t>
            </a:r>
          </a:p>
          <a:p>
            <a:pPr lvl="1">
              <a:lnSpc>
                <a:spcPct val="130000"/>
              </a:lnSpc>
            </a:pPr>
            <a:r>
              <a:rPr lang="zh-CN" altLang="en-US" dirty="0" smtClean="0">
                <a:sym typeface="Wingdings" panose="05000000000000000000" pitchFamily="2" charset="2"/>
              </a:rPr>
              <a:t>交通信息工程及控制</a:t>
            </a:r>
            <a:endParaRPr lang="en-US" altLang="zh-CN" dirty="0" smtClean="0">
              <a:sym typeface="Wingdings" panose="05000000000000000000" pitchFamily="2" charset="2"/>
            </a:endParaRPr>
          </a:p>
          <a:p>
            <a:pPr lvl="1">
              <a:lnSpc>
                <a:spcPct val="130000"/>
              </a:lnSpc>
            </a:pPr>
            <a:r>
              <a:rPr lang="zh-CN" altLang="en-US" dirty="0" smtClean="0">
                <a:sym typeface="Wingdings" panose="05000000000000000000" pitchFamily="2" charset="2"/>
              </a:rPr>
              <a:t>智能交通系统</a:t>
            </a:r>
            <a:endParaRPr lang="en-US" altLang="zh-CN" dirty="0" smtClean="0">
              <a:sym typeface="Wingdings" panose="05000000000000000000" pitchFamily="2" charset="2"/>
            </a:endParaRPr>
          </a:p>
          <a:p>
            <a:pPr lvl="1">
              <a:lnSpc>
                <a:spcPct val="130000"/>
              </a:lnSpc>
            </a:pPr>
            <a:r>
              <a:rPr lang="zh-CN" altLang="en-US" dirty="0" smtClean="0">
                <a:sym typeface="Wingdings" panose="05000000000000000000" pitchFamily="2" charset="2"/>
              </a:rPr>
              <a:t>互联网</a:t>
            </a:r>
            <a:r>
              <a:rPr lang="en-US" altLang="zh-CN" dirty="0" smtClean="0">
                <a:sym typeface="Wingdings" panose="05000000000000000000" pitchFamily="2" charset="2"/>
              </a:rPr>
              <a:t>+</a:t>
            </a:r>
            <a:r>
              <a:rPr lang="zh-CN" altLang="en-US" dirty="0" smtClean="0">
                <a:sym typeface="Wingdings" panose="05000000000000000000" pitchFamily="2" charset="2"/>
              </a:rPr>
              <a:t>交通，交通需求的信息转移</a:t>
            </a:r>
          </a:p>
          <a:p>
            <a:pPr lvl="1" eaLnBrk="1" hangingPunct="1">
              <a:lnSpc>
                <a:spcPct val="130000"/>
              </a:lnSpc>
              <a:spcAft>
                <a:spcPts val="0"/>
              </a:spcAft>
            </a:pPr>
            <a:endParaRPr lang="en-US" altLang="zh-CN" dirty="0" smtClean="0"/>
          </a:p>
        </p:txBody>
      </p:sp>
      <p:sp>
        <p:nvSpPr>
          <p:cNvPr id="6"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9"/>
          <p:cNvSpPr>
            <a:spLocks noGrp="1" noChangeArrowheads="1"/>
          </p:cNvSpPr>
          <p:nvPr>
            <p:ph type="title"/>
          </p:nvPr>
        </p:nvSpPr>
        <p:spPr>
          <a:xfrm>
            <a:off x="628650" y="723901"/>
            <a:ext cx="7886700" cy="1325563"/>
          </a:xfrm>
        </p:spPr>
        <p:txBody>
          <a:bodyPr/>
          <a:lstStyle/>
          <a:p>
            <a:pPr eaLnBrk="1" hangingPunct="1"/>
            <a:r>
              <a:rPr lang="zh-CN" altLang="en-US" dirty="0" smtClean="0"/>
              <a:t>交通的要素</a:t>
            </a:r>
          </a:p>
        </p:txBody>
      </p:sp>
      <p:sp>
        <p:nvSpPr>
          <p:cNvPr id="4" name="Rectangle 10"/>
          <p:cNvSpPr>
            <a:spLocks noGrp="1" noChangeArrowheads="1"/>
          </p:cNvSpPr>
          <p:nvPr>
            <p:ph type="body" idx="1"/>
          </p:nvPr>
        </p:nvSpPr>
        <p:spPr>
          <a:xfrm>
            <a:off x="628650" y="1860550"/>
            <a:ext cx="8444230" cy="4651375"/>
          </a:xfrm>
        </p:spPr>
        <p:txBody>
          <a:bodyPr>
            <a:normAutofit fontScale="87500" lnSpcReduction="10000"/>
          </a:bodyPr>
          <a:lstStyle/>
          <a:p>
            <a:pPr algn="l">
              <a:lnSpc>
                <a:spcPct val="120000"/>
              </a:lnSpc>
              <a:spcAft>
                <a:spcPts val="0"/>
              </a:spcAft>
              <a:buClrTx/>
              <a:buSzTx/>
            </a:pPr>
            <a:r>
              <a:rPr lang="zh-CN" altLang="en-US" sz="3200" dirty="0" smtClean="0"/>
              <a:t>需求</a:t>
            </a:r>
          </a:p>
          <a:p>
            <a:pPr lvl="1">
              <a:lnSpc>
                <a:spcPct val="120000"/>
              </a:lnSpc>
              <a:spcAft>
                <a:spcPts val="0"/>
              </a:spcAft>
            </a:pPr>
            <a:r>
              <a:rPr lang="zh-CN" altLang="en-US" dirty="0"/>
              <a:t>人、物的运转</a:t>
            </a:r>
            <a:br>
              <a:rPr lang="zh-CN" altLang="en-US" dirty="0"/>
            </a:br>
            <a:r>
              <a:rPr lang="en-US" altLang="zh-CN" dirty="0"/>
              <a:t>(</a:t>
            </a:r>
            <a:r>
              <a:rPr lang="zh-CN" altLang="en-US" dirty="0"/>
              <a:t>以人为本、公交优先的依据</a:t>
            </a:r>
            <a:r>
              <a:rPr lang="en-US" altLang="zh-CN" dirty="0"/>
              <a:t>)</a:t>
            </a:r>
            <a:r>
              <a:rPr lang="en-US" altLang="zh-CN" sz="1600" dirty="0">
                <a:noFill/>
              </a:rPr>
              <a:t>1</a:t>
            </a:r>
          </a:p>
          <a:p>
            <a:pPr algn="l">
              <a:lnSpc>
                <a:spcPct val="120000"/>
              </a:lnSpc>
              <a:spcAft>
                <a:spcPts val="0"/>
              </a:spcAft>
              <a:buClrTx/>
              <a:buSzTx/>
            </a:pPr>
            <a:r>
              <a:rPr lang="zh-CN" altLang="en-US" sz="3200" dirty="0" smtClean="0"/>
              <a:t>供给</a:t>
            </a:r>
          </a:p>
          <a:p>
            <a:pPr lvl="1">
              <a:lnSpc>
                <a:spcPct val="120000"/>
              </a:lnSpc>
              <a:spcAft>
                <a:spcPts val="0"/>
              </a:spcAft>
            </a:pPr>
            <a:r>
              <a:rPr lang="zh-CN" altLang="en-US" dirty="0" smtClean="0"/>
              <a:t>传输</a:t>
            </a:r>
            <a:r>
              <a:rPr lang="en-US" altLang="zh-CN" sz="1200" dirty="0" smtClean="0">
                <a:noFill/>
              </a:rPr>
              <a:t>1</a:t>
            </a:r>
          </a:p>
          <a:p>
            <a:pPr>
              <a:lnSpc>
                <a:spcPct val="120000"/>
              </a:lnSpc>
              <a:spcAft>
                <a:spcPts val="0"/>
              </a:spcAft>
            </a:pPr>
            <a:r>
              <a:rPr lang="zh-CN" altLang="en-US" sz="3200" dirty="0" smtClean="0"/>
              <a:t>目的</a:t>
            </a:r>
            <a:endParaRPr lang="en-US" altLang="zh-CN" sz="3200" dirty="0" smtClean="0"/>
          </a:p>
          <a:p>
            <a:pPr lvl="1">
              <a:lnSpc>
                <a:spcPct val="120000"/>
              </a:lnSpc>
              <a:spcAft>
                <a:spcPts val="0"/>
              </a:spcAft>
            </a:pPr>
            <a:r>
              <a:rPr lang="zh-CN" altLang="en-US" sz="2800" dirty="0"/>
              <a:t>人、物的高效率运转与</a:t>
            </a:r>
            <a:r>
              <a:rPr lang="zh-CN" altLang="en-US" sz="2800" dirty="0" smtClean="0"/>
              <a:t>传输</a:t>
            </a:r>
            <a:endParaRPr lang="zh-CN" altLang="en-US" sz="2800" dirty="0"/>
          </a:p>
          <a:p>
            <a:pPr lvl="1">
              <a:lnSpc>
                <a:spcPct val="120000"/>
              </a:lnSpc>
              <a:spcAft>
                <a:spcPts val="0"/>
              </a:spcAft>
            </a:pPr>
            <a:r>
              <a:rPr lang="zh-CN" altLang="en-US" sz="2800" dirty="0"/>
              <a:t>不只是交通工具的</a:t>
            </a:r>
            <a:r>
              <a:rPr lang="zh-CN" altLang="en-US" sz="2800" dirty="0" smtClean="0"/>
              <a:t>移动</a:t>
            </a:r>
            <a:endParaRPr lang="en-US" altLang="zh-CN" sz="2800" dirty="0"/>
          </a:p>
          <a:p>
            <a:pPr lvl="1">
              <a:lnSpc>
                <a:spcPct val="120000"/>
              </a:lnSpc>
              <a:spcAft>
                <a:spcPts val="0"/>
              </a:spcAft>
            </a:pPr>
            <a:r>
              <a:rPr lang="zh-CN" altLang="en-US" sz="2800" dirty="0">
                <a:sym typeface="Wingdings" panose="05000000000000000000" pitchFamily="2" charset="2"/>
              </a:rPr>
              <a:t>不只是简单地疏导车辆</a:t>
            </a:r>
          </a:p>
          <a:p>
            <a:pPr lvl="1">
              <a:lnSpc>
                <a:spcPct val="120000"/>
              </a:lnSpc>
              <a:spcAft>
                <a:spcPts val="0"/>
              </a:spcAft>
            </a:pPr>
            <a:endParaRPr lang="zh-CN" altLang="en-US" dirty="0"/>
          </a:p>
        </p:txBody>
      </p:sp>
      <p:sp>
        <p:nvSpPr>
          <p:cNvPr id="6"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14" name="Rectangle 4"/>
          <p:cNvSpPr>
            <a:spLocks noGrp="1" noChangeArrowheads="1"/>
          </p:cNvSpPr>
          <p:nvPr>
            <p:ph type="title"/>
          </p:nvPr>
        </p:nvSpPr>
        <p:spPr>
          <a:xfrm>
            <a:off x="628650" y="767716"/>
            <a:ext cx="7886700" cy="1325563"/>
          </a:xfrm>
        </p:spPr>
        <p:txBody>
          <a:bodyPr/>
          <a:lstStyle/>
          <a:p>
            <a:pPr eaLnBrk="1" hangingPunct="1"/>
            <a:r>
              <a:rPr lang="zh-CN" altLang="en-US" smtClean="0"/>
              <a:t>交通工程学</a:t>
            </a:r>
          </a:p>
        </p:txBody>
      </p:sp>
      <p:sp>
        <p:nvSpPr>
          <p:cNvPr id="13315" name="Rectangle 5"/>
          <p:cNvSpPr>
            <a:spLocks noGrp="1" noChangeArrowheads="1"/>
          </p:cNvSpPr>
          <p:nvPr>
            <p:ph type="body" idx="1"/>
          </p:nvPr>
        </p:nvSpPr>
        <p:spPr>
          <a:xfrm>
            <a:off x="508000" y="1911985"/>
            <a:ext cx="5393690" cy="4351655"/>
          </a:xfrm>
        </p:spPr>
        <p:txBody>
          <a:bodyPr>
            <a:normAutofit fontScale="97500" lnSpcReduction="10000"/>
          </a:bodyPr>
          <a:lstStyle/>
          <a:p>
            <a:pPr eaLnBrk="1" hangingPunct="1">
              <a:lnSpc>
                <a:spcPct val="130000"/>
              </a:lnSpc>
              <a:spcAft>
                <a:spcPts val="0"/>
              </a:spcAft>
              <a:buFont typeface="Arial" panose="020B0604020202020204" pitchFamily="34" charset="0"/>
              <a:buChar char="•"/>
            </a:pPr>
            <a:r>
              <a:rPr lang="zh-CN" altLang="en-US" dirty="0" smtClean="0"/>
              <a:t>交通工程学是研究道路交通中</a:t>
            </a:r>
            <a:r>
              <a:rPr lang="en-US" altLang="zh-CN" b="1" dirty="0" err="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人、车、路、环境</a:t>
            </a:r>
            <a:r>
              <a:rPr lang="zh-CN" altLang="en-US" dirty="0" smtClean="0"/>
              <a:t>之间的关系</a:t>
            </a:r>
            <a:r>
              <a:rPr lang="zh-CN" altLang="en-US" dirty="0"/>
              <a:t>，</a:t>
            </a:r>
            <a:r>
              <a:rPr lang="zh-CN" altLang="en-US" dirty="0" smtClean="0"/>
              <a:t>探讨道路交通的规律，建立交通规划、设计、控制和管理的理论方法</a:t>
            </a:r>
            <a:r>
              <a:rPr lang="en-US" altLang="zh-CN" dirty="0" smtClean="0"/>
              <a:t>,</a:t>
            </a:r>
            <a:r>
              <a:rPr lang="zh-CN" altLang="en-US" dirty="0" smtClean="0"/>
              <a:t>以及有关设施、装备、法律和法规等，使道路交通更加安全、高效、快捷、舒适的一门技术科学  </a:t>
            </a:r>
          </a:p>
          <a:p>
            <a:pPr eaLnBrk="1" hangingPunct="1">
              <a:lnSpc>
                <a:spcPct val="130000"/>
              </a:lnSpc>
              <a:spcAft>
                <a:spcPts val="0"/>
              </a:spcAft>
              <a:buFont typeface="Arial" panose="020B0604020202020204" pitchFamily="34" charset="0"/>
              <a:buChar char="•"/>
            </a:pPr>
            <a:r>
              <a:rPr lang="en-US" altLang="zh-CN" sz="200" dirty="0" smtClean="0">
                <a:noFill/>
              </a:rPr>
              <a:t>1</a:t>
            </a:r>
            <a:endParaRPr lang="zh-CN" altLang="en-US" sz="200" dirty="0" smtClean="0">
              <a:noFill/>
            </a:endParaRPr>
          </a:p>
          <a:p>
            <a:pPr marL="0" indent="0" eaLnBrk="1" hangingPunct="1">
              <a:lnSpc>
                <a:spcPct val="130000"/>
              </a:lnSpc>
              <a:spcAft>
                <a:spcPts val="0"/>
              </a:spcAft>
              <a:buNone/>
            </a:pPr>
            <a:r>
              <a:rPr lang="en-US" altLang="zh-CN" dirty="0" smtClean="0"/>
              <a:t>——</a:t>
            </a:r>
            <a:r>
              <a:rPr lang="zh-CN" altLang="en-US" dirty="0" smtClean="0"/>
              <a:t>我国</a:t>
            </a:r>
            <a:r>
              <a:rPr lang="en-US" altLang="zh-CN" dirty="0" smtClean="0"/>
              <a:t>《</a:t>
            </a:r>
            <a:r>
              <a:rPr lang="zh-CN" altLang="en-US" dirty="0" smtClean="0"/>
              <a:t>交通工程手册</a:t>
            </a:r>
            <a:r>
              <a:rPr lang="en-US" altLang="zh-CN" dirty="0" smtClean="0"/>
              <a:t>》</a:t>
            </a:r>
          </a:p>
        </p:txBody>
      </p:sp>
      <p:sp>
        <p:nvSpPr>
          <p:cNvPr id="3"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pic>
        <p:nvPicPr>
          <p:cNvPr id="6" name="图片 5"/>
          <p:cNvPicPr>
            <a:picLocks noChangeAspect="1"/>
          </p:cNvPicPr>
          <p:nvPr/>
        </p:nvPicPr>
        <p:blipFill>
          <a:blip r:embed="rId3"/>
          <a:stretch>
            <a:fillRect/>
          </a:stretch>
        </p:blipFill>
        <p:spPr>
          <a:xfrm>
            <a:off x="5833110" y="1664970"/>
            <a:ext cx="2985135" cy="421005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86" name="标题 1"/>
          <p:cNvSpPr>
            <a:spLocks noGrp="1"/>
          </p:cNvSpPr>
          <p:nvPr>
            <p:ph type="title"/>
          </p:nvPr>
        </p:nvSpPr>
        <p:spPr>
          <a:xfrm>
            <a:off x="678180" y="1010921"/>
            <a:ext cx="7886700" cy="1325563"/>
          </a:xfrm>
        </p:spPr>
        <p:txBody>
          <a:bodyPr/>
          <a:lstStyle/>
          <a:p>
            <a:r>
              <a:rPr lang="zh-CN" altLang="en-US" smtClean="0"/>
              <a:t>交通运输工程</a:t>
            </a:r>
          </a:p>
        </p:txBody>
      </p:sp>
      <p:sp>
        <p:nvSpPr>
          <p:cNvPr id="16387" name="内容占位符 2"/>
          <p:cNvSpPr>
            <a:spLocks noGrp="1"/>
          </p:cNvSpPr>
          <p:nvPr>
            <p:ph idx="1"/>
          </p:nvPr>
        </p:nvSpPr>
        <p:spPr>
          <a:xfrm>
            <a:off x="546735" y="2234565"/>
            <a:ext cx="7767320" cy="2787650"/>
          </a:xfrm>
        </p:spPr>
        <p:txBody>
          <a:bodyPr/>
          <a:lstStyle/>
          <a:p>
            <a:pPr>
              <a:lnSpc>
                <a:spcPct val="150000"/>
              </a:lnSpc>
            </a:pPr>
            <a:r>
              <a:rPr lang="zh-CN" altLang="en-US" smtClean="0"/>
              <a:t>交通运输工程是研究</a:t>
            </a:r>
            <a:r>
              <a:rPr lang="en-US" altLang="zh-CN">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铁路、公路、水路、航空和管道运输</a:t>
            </a:r>
            <a:r>
              <a:rPr lang="zh-CN" altLang="en-US" smtClean="0"/>
              <a:t>的交通基础设施工程、载运工具运用工程、交通信息工程及控制、交通运输规划与管理和交通安全与环境的工程领域。</a:t>
            </a:r>
          </a:p>
        </p:txBody>
      </p:sp>
      <p:sp>
        <p:nvSpPr>
          <p:cNvPr id="6"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pic>
        <p:nvPicPr>
          <p:cNvPr id="5" name="图片 4"/>
          <p:cNvPicPr>
            <a:picLocks noChangeAspect="1"/>
          </p:cNvPicPr>
          <p:nvPr/>
        </p:nvPicPr>
        <p:blipFill>
          <a:blip r:embed="rId3"/>
          <a:srcRect l="15880"/>
          <a:stretch>
            <a:fillRect/>
          </a:stretch>
        </p:blipFill>
        <p:spPr>
          <a:xfrm>
            <a:off x="496570" y="5360670"/>
            <a:ext cx="1696720" cy="1111250"/>
          </a:xfrm>
          <a:prstGeom prst="rect">
            <a:avLst/>
          </a:prstGeom>
        </p:spPr>
      </p:pic>
      <p:pic>
        <p:nvPicPr>
          <p:cNvPr id="10" name="图片 9"/>
          <p:cNvPicPr>
            <a:picLocks noChangeAspect="1"/>
          </p:cNvPicPr>
          <p:nvPr/>
        </p:nvPicPr>
        <p:blipFill>
          <a:blip r:embed="rId4"/>
          <a:stretch>
            <a:fillRect/>
          </a:stretch>
        </p:blipFill>
        <p:spPr>
          <a:xfrm>
            <a:off x="3849370" y="5342255"/>
            <a:ext cx="1564005" cy="1129665"/>
          </a:xfrm>
          <a:prstGeom prst="rect">
            <a:avLst/>
          </a:prstGeom>
        </p:spPr>
      </p:pic>
      <p:pic>
        <p:nvPicPr>
          <p:cNvPr id="11" name="图片 10"/>
          <p:cNvPicPr>
            <a:picLocks noChangeAspect="1"/>
          </p:cNvPicPr>
          <p:nvPr/>
        </p:nvPicPr>
        <p:blipFill>
          <a:blip r:embed="rId5"/>
          <a:stretch>
            <a:fillRect/>
          </a:stretch>
        </p:blipFill>
        <p:spPr>
          <a:xfrm>
            <a:off x="2298065" y="5372100"/>
            <a:ext cx="1447165" cy="1099820"/>
          </a:xfrm>
          <a:prstGeom prst="rect">
            <a:avLst/>
          </a:prstGeom>
        </p:spPr>
      </p:pic>
      <p:pic>
        <p:nvPicPr>
          <p:cNvPr id="13" name="图片 12"/>
          <p:cNvPicPr>
            <a:picLocks noChangeAspect="1"/>
          </p:cNvPicPr>
          <p:nvPr/>
        </p:nvPicPr>
        <p:blipFill>
          <a:blip r:embed="rId6"/>
          <a:srcRect l="5492" r="2986"/>
          <a:stretch>
            <a:fillRect/>
          </a:stretch>
        </p:blipFill>
        <p:spPr>
          <a:xfrm>
            <a:off x="5521325" y="5370195"/>
            <a:ext cx="1576705" cy="1147445"/>
          </a:xfrm>
          <a:prstGeom prst="rect">
            <a:avLst/>
          </a:prstGeom>
        </p:spPr>
      </p:pic>
      <p:pic>
        <p:nvPicPr>
          <p:cNvPr id="15" name="图片 14"/>
          <p:cNvPicPr>
            <a:picLocks noChangeAspect="1"/>
          </p:cNvPicPr>
          <p:nvPr/>
        </p:nvPicPr>
        <p:blipFill>
          <a:blip r:embed="rId7"/>
          <a:srcRect l="22330"/>
          <a:stretch>
            <a:fillRect/>
          </a:stretch>
        </p:blipFill>
        <p:spPr>
          <a:xfrm>
            <a:off x="7236460" y="5374005"/>
            <a:ext cx="1405255" cy="11436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770" name="Rectangle 10"/>
          <p:cNvSpPr>
            <a:spLocks noGrp="1" noChangeArrowheads="1"/>
          </p:cNvSpPr>
          <p:nvPr>
            <p:ph type="title"/>
          </p:nvPr>
        </p:nvSpPr>
        <p:spPr>
          <a:xfrm>
            <a:off x="628650" y="970916"/>
            <a:ext cx="7886700" cy="1325563"/>
          </a:xfrm>
        </p:spPr>
        <p:txBody>
          <a:bodyPr/>
          <a:lstStyle/>
          <a:p>
            <a:pPr eaLnBrk="1" hangingPunct="1"/>
            <a:r>
              <a:rPr lang="zh-CN" altLang="en-US" smtClean="0"/>
              <a:t>交通的发展时代</a:t>
            </a:r>
          </a:p>
        </p:txBody>
      </p:sp>
      <p:sp>
        <p:nvSpPr>
          <p:cNvPr id="32771" name="Rectangle 11"/>
          <p:cNvSpPr>
            <a:spLocks noGrp="1" noChangeArrowheads="1"/>
          </p:cNvSpPr>
          <p:nvPr>
            <p:ph type="body" idx="1"/>
          </p:nvPr>
        </p:nvSpPr>
        <p:spPr>
          <a:xfrm>
            <a:off x="628650" y="2171065"/>
            <a:ext cx="7886700" cy="4351338"/>
          </a:xfrm>
        </p:spPr>
        <p:txBody>
          <a:bodyPr/>
          <a:lstStyle/>
          <a:p>
            <a:pPr eaLnBrk="1" hangingPunct="1">
              <a:lnSpc>
                <a:spcPct val="150000"/>
              </a:lnSpc>
              <a:buFont typeface="Wingdings" panose="05000000000000000000" pitchFamily="2" charset="2"/>
              <a:buNone/>
            </a:pPr>
            <a:r>
              <a:rPr lang="en-US" altLang="zh-CN" smtClean="0"/>
              <a:t>1</a:t>
            </a:r>
            <a:r>
              <a:rPr lang="zh-CN" altLang="en-US" smtClean="0"/>
              <a:t>、步行交通时代（</a:t>
            </a:r>
            <a:r>
              <a:rPr lang="en-US" altLang="zh-CN" smtClean="0"/>
              <a:t>6000</a:t>
            </a:r>
            <a:r>
              <a:rPr lang="zh-CN" altLang="en-US" smtClean="0"/>
              <a:t>年前）</a:t>
            </a:r>
          </a:p>
          <a:p>
            <a:pPr eaLnBrk="1" hangingPunct="1">
              <a:lnSpc>
                <a:spcPct val="150000"/>
              </a:lnSpc>
              <a:buFont typeface="Wingdings" panose="05000000000000000000" pitchFamily="2" charset="2"/>
              <a:buNone/>
            </a:pPr>
            <a:r>
              <a:rPr lang="en-US" altLang="zh-CN" smtClean="0"/>
              <a:t>2</a:t>
            </a:r>
            <a:r>
              <a:rPr lang="zh-CN" altLang="en-US" smtClean="0"/>
              <a:t>、马车交通时代（至</a:t>
            </a:r>
            <a:r>
              <a:rPr lang="en-US" altLang="zh-CN" smtClean="0"/>
              <a:t>1885</a:t>
            </a:r>
            <a:r>
              <a:rPr lang="zh-CN" altLang="en-US" smtClean="0"/>
              <a:t>年）</a:t>
            </a:r>
          </a:p>
          <a:p>
            <a:pPr eaLnBrk="1" hangingPunct="1">
              <a:lnSpc>
                <a:spcPct val="150000"/>
              </a:lnSpc>
              <a:buFont typeface="Wingdings" panose="05000000000000000000" pitchFamily="2" charset="2"/>
              <a:buNone/>
            </a:pPr>
            <a:r>
              <a:rPr lang="en-US" altLang="zh-CN" smtClean="0"/>
              <a:t>3</a:t>
            </a:r>
            <a:r>
              <a:rPr lang="zh-CN" altLang="en-US" smtClean="0"/>
              <a:t>、汽车交通时代 （至今）</a:t>
            </a:r>
          </a:p>
          <a:p>
            <a:pPr eaLnBrk="1" hangingPunct="1">
              <a:lnSpc>
                <a:spcPct val="150000"/>
              </a:lnSpc>
              <a:buFont typeface="Wingdings" panose="05000000000000000000" pitchFamily="2" charset="2"/>
              <a:buNone/>
            </a:pPr>
            <a:r>
              <a:rPr lang="en-US" altLang="zh-CN" smtClean="0"/>
              <a:t>4</a:t>
            </a:r>
            <a:r>
              <a:rPr lang="zh-CN" altLang="en-US" smtClean="0"/>
              <a:t>、智能交通时代</a:t>
            </a:r>
          </a:p>
        </p:txBody>
      </p:sp>
      <p:sp>
        <p:nvSpPr>
          <p:cNvPr id="6"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pic>
        <p:nvPicPr>
          <p:cNvPr id="10" name="图片 9"/>
          <p:cNvPicPr>
            <a:picLocks noChangeAspect="1"/>
          </p:cNvPicPr>
          <p:nvPr/>
        </p:nvPicPr>
        <p:blipFill>
          <a:blip r:embed="rId3"/>
          <a:srcRect l="-1104" t="21218" r="1104" b="-11111"/>
          <a:stretch>
            <a:fillRect/>
          </a:stretch>
        </p:blipFill>
        <p:spPr>
          <a:xfrm>
            <a:off x="5553710" y="641985"/>
            <a:ext cx="3333750" cy="1875155"/>
          </a:xfrm>
          <a:prstGeom prst="rect">
            <a:avLst/>
          </a:prstGeom>
        </p:spPr>
      </p:pic>
      <p:pic>
        <p:nvPicPr>
          <p:cNvPr id="11" name="图片 10"/>
          <p:cNvPicPr>
            <a:picLocks noChangeAspect="1"/>
          </p:cNvPicPr>
          <p:nvPr/>
        </p:nvPicPr>
        <p:blipFill>
          <a:blip r:embed="rId4"/>
          <a:stretch>
            <a:fillRect/>
          </a:stretch>
        </p:blipFill>
        <p:spPr>
          <a:xfrm>
            <a:off x="5553710" y="2355215"/>
            <a:ext cx="3332480" cy="1341120"/>
          </a:xfrm>
          <a:prstGeom prst="rect">
            <a:avLst/>
          </a:prstGeom>
        </p:spPr>
      </p:pic>
      <p:pic>
        <p:nvPicPr>
          <p:cNvPr id="14" name="图片 13"/>
          <p:cNvPicPr>
            <a:picLocks noChangeAspect="1"/>
          </p:cNvPicPr>
          <p:nvPr/>
        </p:nvPicPr>
        <p:blipFill>
          <a:blip r:embed="rId5"/>
          <a:srcRect t="26490" b="5794"/>
          <a:stretch>
            <a:fillRect/>
          </a:stretch>
        </p:blipFill>
        <p:spPr>
          <a:xfrm>
            <a:off x="5553710" y="3813175"/>
            <a:ext cx="3333750" cy="1477010"/>
          </a:xfrm>
          <a:prstGeom prst="rect">
            <a:avLst/>
          </a:prstGeom>
        </p:spPr>
      </p:pic>
      <p:pic>
        <p:nvPicPr>
          <p:cNvPr id="16" name="图片 15"/>
          <p:cNvPicPr>
            <a:picLocks noChangeAspect="1"/>
          </p:cNvPicPr>
          <p:nvPr/>
        </p:nvPicPr>
        <p:blipFill>
          <a:blip r:embed="rId6"/>
          <a:stretch>
            <a:fillRect/>
          </a:stretch>
        </p:blipFill>
        <p:spPr>
          <a:xfrm>
            <a:off x="5553710" y="5365750"/>
            <a:ext cx="3333115" cy="1366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4818" name="Rectangle 6"/>
          <p:cNvSpPr>
            <a:spLocks noGrp="1" noChangeArrowheads="1"/>
          </p:cNvSpPr>
          <p:nvPr>
            <p:ph type="title"/>
          </p:nvPr>
        </p:nvSpPr>
        <p:spPr>
          <a:xfrm>
            <a:off x="628650" y="898526"/>
            <a:ext cx="7886700" cy="1325563"/>
          </a:xfrm>
        </p:spPr>
        <p:txBody>
          <a:bodyPr/>
          <a:lstStyle/>
          <a:p>
            <a:pPr eaLnBrk="1" hangingPunct="1"/>
            <a:r>
              <a:rPr lang="zh-CN" altLang="en-US" smtClean="0"/>
              <a:t>交通工程学科的发展</a:t>
            </a:r>
            <a:r>
              <a:rPr lang="en-US" altLang="zh-CN" smtClean="0"/>
              <a:t>(1)</a:t>
            </a:r>
          </a:p>
        </p:txBody>
      </p:sp>
      <p:sp>
        <p:nvSpPr>
          <p:cNvPr id="34819" name="Rectangle 7"/>
          <p:cNvSpPr>
            <a:spLocks noGrp="1" noChangeArrowheads="1"/>
          </p:cNvSpPr>
          <p:nvPr>
            <p:ph type="body" idx="1"/>
          </p:nvPr>
        </p:nvSpPr>
        <p:spPr>
          <a:xfrm>
            <a:off x="628650" y="2105025"/>
            <a:ext cx="8244205" cy="4351655"/>
          </a:xfrm>
        </p:spPr>
        <p:txBody>
          <a:bodyPr/>
          <a:lstStyle/>
          <a:p>
            <a:pPr eaLnBrk="1" hangingPunct="1">
              <a:lnSpc>
                <a:spcPct val="150000"/>
              </a:lnSpc>
            </a:pPr>
            <a:r>
              <a:rPr lang="zh-CN" altLang="en-US" smtClean="0"/>
              <a:t>一般以</a:t>
            </a:r>
            <a:r>
              <a:rPr lang="en-US" altLang="zh-CN">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美国交通工程师学会</a:t>
            </a:r>
            <a:r>
              <a:rPr lang="zh-CN" altLang="en-US" smtClean="0"/>
              <a:t>成立(1930年)作为交通工程学科诞生的标志</a:t>
            </a:r>
          </a:p>
          <a:p>
            <a:pPr eaLnBrk="1" hangingPunct="1">
              <a:lnSpc>
                <a:spcPct val="150000"/>
              </a:lnSpc>
            </a:pPr>
            <a:r>
              <a:rPr lang="en-US" altLang="zh-CN" smtClean="0"/>
              <a:t>1</a:t>
            </a:r>
            <a:r>
              <a:rPr lang="zh-CN" altLang="en-US" smtClean="0"/>
              <a:t>、</a:t>
            </a:r>
            <a:r>
              <a:rPr lang="en-US" altLang="zh-CN" b="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基础理论形成阶段 </a:t>
            </a:r>
            <a:r>
              <a:rPr lang="en-US" altLang="zh-CN" sz="2400" smtClean="0"/>
              <a:t>(20</a:t>
            </a:r>
            <a:r>
              <a:rPr lang="zh-CN" altLang="en-US" sz="2400" smtClean="0"/>
              <a:t>世纪</a:t>
            </a:r>
            <a:r>
              <a:rPr lang="en-US" altLang="zh-CN" sz="2400" smtClean="0"/>
              <a:t>30</a:t>
            </a:r>
            <a:r>
              <a:rPr lang="zh-CN" altLang="en-US" sz="2400" smtClean="0"/>
              <a:t>年代初～</a:t>
            </a:r>
            <a:r>
              <a:rPr lang="en-US" altLang="zh-CN" sz="2400" smtClean="0"/>
              <a:t>40</a:t>
            </a:r>
            <a:r>
              <a:rPr lang="zh-CN" altLang="en-US" sz="2400" smtClean="0"/>
              <a:t>年代末</a:t>
            </a:r>
            <a:r>
              <a:rPr lang="en-US" altLang="zh-CN" sz="2400" smtClean="0"/>
              <a:t>)</a:t>
            </a:r>
          </a:p>
          <a:p>
            <a:pPr lvl="1" eaLnBrk="1" hangingPunct="1">
              <a:lnSpc>
                <a:spcPct val="150000"/>
              </a:lnSpc>
            </a:pPr>
            <a:r>
              <a:rPr lang="zh-CN" altLang="en-US" smtClean="0"/>
              <a:t>建立基本理论体系</a:t>
            </a:r>
          </a:p>
          <a:p>
            <a:pPr lvl="1" eaLnBrk="1" hangingPunct="1">
              <a:lnSpc>
                <a:spcPct val="150000"/>
              </a:lnSpc>
            </a:pPr>
            <a:r>
              <a:rPr lang="zh-CN" altLang="en-US" smtClean="0"/>
              <a:t>进行交通调查</a:t>
            </a:r>
          </a:p>
        </p:txBody>
      </p:sp>
      <p:pic>
        <p:nvPicPr>
          <p:cNvPr id="4" name="图片 3"/>
          <p:cNvPicPr>
            <a:picLocks noChangeAspect="1"/>
          </p:cNvPicPr>
          <p:nvPr/>
        </p:nvPicPr>
        <p:blipFill>
          <a:blip r:embed="rId3"/>
          <a:srcRect b="16148"/>
          <a:stretch>
            <a:fillRect/>
          </a:stretch>
        </p:blipFill>
        <p:spPr>
          <a:xfrm>
            <a:off x="5144770" y="4525010"/>
            <a:ext cx="2910205" cy="18300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5842" name="Rectangle 2"/>
          <p:cNvSpPr>
            <a:spLocks noGrp="1" noChangeArrowheads="1"/>
          </p:cNvSpPr>
          <p:nvPr>
            <p:ph type="title"/>
          </p:nvPr>
        </p:nvSpPr>
        <p:spPr>
          <a:xfrm>
            <a:off x="628650" y="1016636"/>
            <a:ext cx="7886700" cy="1325563"/>
          </a:xfrm>
        </p:spPr>
        <p:txBody>
          <a:bodyPr/>
          <a:lstStyle/>
          <a:p>
            <a:pPr eaLnBrk="1" hangingPunct="1"/>
            <a:r>
              <a:rPr lang="zh-CN" altLang="en-US" smtClean="0"/>
              <a:t>交通工程学科的发展</a:t>
            </a:r>
            <a:r>
              <a:rPr lang="en-US" altLang="zh-CN" smtClean="0"/>
              <a:t>(2)</a:t>
            </a:r>
          </a:p>
        </p:txBody>
      </p:sp>
      <p:sp>
        <p:nvSpPr>
          <p:cNvPr id="35843" name="Rectangle 3"/>
          <p:cNvSpPr>
            <a:spLocks noGrp="1" noChangeArrowheads="1"/>
          </p:cNvSpPr>
          <p:nvPr>
            <p:ph type="body" idx="1"/>
          </p:nvPr>
        </p:nvSpPr>
        <p:spPr>
          <a:xfrm>
            <a:off x="628650" y="2190115"/>
            <a:ext cx="8234045" cy="4351655"/>
          </a:xfrm>
        </p:spPr>
        <p:txBody>
          <a:bodyPr/>
          <a:lstStyle/>
          <a:p>
            <a:pPr eaLnBrk="1" hangingPunct="1">
              <a:lnSpc>
                <a:spcPct val="150000"/>
              </a:lnSpc>
            </a:pPr>
            <a:r>
              <a:rPr lang="en-US" altLang="zh-CN" smtClean="0"/>
              <a:t>2</a:t>
            </a:r>
            <a:r>
              <a:rPr lang="zh-CN" altLang="en-US" smtClean="0"/>
              <a:t>、</a:t>
            </a:r>
            <a:r>
              <a:rPr lang="en-US" altLang="zh-CN" b="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交通规划理论形成阶段 </a:t>
            </a:r>
            <a:r>
              <a:rPr lang="en-US" altLang="zh-CN" sz="2200" smtClean="0"/>
              <a:t>(20</a:t>
            </a:r>
            <a:r>
              <a:rPr lang="zh-CN" altLang="en-US" sz="2200" smtClean="0"/>
              <a:t>世纪</a:t>
            </a:r>
            <a:r>
              <a:rPr lang="en-US" altLang="zh-CN" sz="2200" smtClean="0"/>
              <a:t>50</a:t>
            </a:r>
            <a:r>
              <a:rPr lang="zh-CN" altLang="en-US" sz="2200" smtClean="0"/>
              <a:t>年代初～</a:t>
            </a:r>
            <a:r>
              <a:rPr lang="en-US" altLang="zh-CN" sz="2200" smtClean="0"/>
              <a:t>70</a:t>
            </a:r>
            <a:r>
              <a:rPr lang="zh-CN" altLang="en-US" sz="2200" smtClean="0"/>
              <a:t>年代末</a:t>
            </a:r>
            <a:r>
              <a:rPr lang="en-US" altLang="zh-CN" sz="2200" smtClean="0"/>
              <a:t>)</a:t>
            </a:r>
            <a:endParaRPr lang="en-US" altLang="zh-CN" sz="2000" smtClean="0"/>
          </a:p>
          <a:p>
            <a:pPr lvl="1" eaLnBrk="1" hangingPunct="1">
              <a:lnSpc>
                <a:spcPct val="150000"/>
              </a:lnSpc>
            </a:pPr>
            <a:r>
              <a:rPr lang="zh-CN" altLang="en-US" smtClean="0"/>
              <a:t>城市交通规划理论与实用技术</a:t>
            </a:r>
          </a:p>
          <a:p>
            <a:pPr lvl="1" eaLnBrk="1" hangingPunct="1">
              <a:lnSpc>
                <a:spcPct val="150000"/>
              </a:lnSpc>
            </a:pPr>
            <a:r>
              <a:rPr lang="zh-CN" altLang="en-US" smtClean="0"/>
              <a:t>区域公路网规划理论与实用技术</a:t>
            </a:r>
          </a:p>
          <a:p>
            <a:pPr lvl="1" eaLnBrk="1" hangingPunct="1">
              <a:lnSpc>
                <a:spcPct val="150000"/>
              </a:lnSpc>
            </a:pPr>
            <a:r>
              <a:rPr lang="zh-CN" altLang="en-US" smtClean="0"/>
              <a:t>“四阶段”模型：</a:t>
            </a:r>
          </a:p>
          <a:p>
            <a:pPr marL="457200" lvl="1" indent="0" eaLnBrk="1" hangingPunct="1">
              <a:lnSpc>
                <a:spcPct val="150000"/>
              </a:lnSpc>
              <a:buNone/>
            </a:pPr>
            <a:r>
              <a:rPr lang="en-US" altLang="zh-CN" smtClean="0"/>
              <a:t>       </a:t>
            </a:r>
            <a:r>
              <a:rPr lang="zh-CN" altLang="en-US" smtClean="0"/>
              <a:t>出行生成，出行分布，方式划分，交通分配</a:t>
            </a:r>
            <a:endParaRPr lang="en-US" altLang="zh-CN" smtClean="0"/>
          </a:p>
          <a:p>
            <a:pPr lvl="1" eaLnBrk="1" hangingPunct="1">
              <a:lnSpc>
                <a:spcPct val="150000"/>
              </a:lnSpc>
            </a:pPr>
            <a:endParaRPr lang="en-US" altLang="zh-CN"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6866" name="Rectangle 2"/>
          <p:cNvSpPr>
            <a:spLocks noGrp="1" noChangeArrowheads="1"/>
          </p:cNvSpPr>
          <p:nvPr>
            <p:ph type="title"/>
          </p:nvPr>
        </p:nvSpPr>
        <p:spPr>
          <a:xfrm>
            <a:off x="628650" y="1073151"/>
            <a:ext cx="7886700" cy="1325563"/>
          </a:xfrm>
        </p:spPr>
        <p:txBody>
          <a:bodyPr/>
          <a:lstStyle/>
          <a:p>
            <a:pPr eaLnBrk="1" hangingPunct="1"/>
            <a:r>
              <a:rPr lang="zh-CN" altLang="en-US" smtClean="0"/>
              <a:t>交通工程学科的发展</a:t>
            </a:r>
            <a:r>
              <a:rPr lang="en-US" altLang="zh-CN" smtClean="0"/>
              <a:t>(3)</a:t>
            </a:r>
          </a:p>
        </p:txBody>
      </p:sp>
      <p:sp>
        <p:nvSpPr>
          <p:cNvPr id="36867" name="Rectangle 3"/>
          <p:cNvSpPr>
            <a:spLocks noGrp="1" noChangeArrowheads="1"/>
          </p:cNvSpPr>
          <p:nvPr>
            <p:ph type="body" idx="1"/>
          </p:nvPr>
        </p:nvSpPr>
        <p:spPr>
          <a:xfrm>
            <a:off x="628650" y="2278380"/>
            <a:ext cx="8308340" cy="4351655"/>
          </a:xfrm>
        </p:spPr>
        <p:txBody>
          <a:bodyPr/>
          <a:lstStyle/>
          <a:p>
            <a:pPr eaLnBrk="1" hangingPunct="1">
              <a:lnSpc>
                <a:spcPct val="150000"/>
              </a:lnSpc>
            </a:pPr>
            <a:r>
              <a:rPr lang="en-US" altLang="zh-CN" smtClean="0"/>
              <a:t>3</a:t>
            </a:r>
            <a:r>
              <a:rPr lang="zh-CN" altLang="en-US" smtClean="0"/>
              <a:t>、</a:t>
            </a:r>
            <a:r>
              <a:rPr lang="en-US" altLang="zh-CN" b="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交通管理技术形成阶段 </a:t>
            </a:r>
            <a:r>
              <a:rPr lang="en-US" altLang="zh-CN" sz="2200" smtClean="0"/>
              <a:t>(20</a:t>
            </a:r>
            <a:r>
              <a:rPr lang="zh-CN" altLang="en-US" sz="2200" smtClean="0"/>
              <a:t>世纪</a:t>
            </a:r>
            <a:r>
              <a:rPr lang="en-US" altLang="zh-CN" sz="2200" smtClean="0"/>
              <a:t>70</a:t>
            </a:r>
            <a:r>
              <a:rPr lang="zh-CN" altLang="en-US" sz="2200" smtClean="0"/>
              <a:t>年代初～</a:t>
            </a:r>
            <a:r>
              <a:rPr lang="en-US" altLang="zh-CN" sz="2200" smtClean="0"/>
              <a:t>90</a:t>
            </a:r>
            <a:r>
              <a:rPr lang="zh-CN" altLang="en-US" sz="2200" smtClean="0"/>
              <a:t>年代末</a:t>
            </a:r>
            <a:r>
              <a:rPr lang="en-US" altLang="zh-CN" sz="2200" smtClean="0"/>
              <a:t>)</a:t>
            </a:r>
          </a:p>
          <a:p>
            <a:pPr lvl="1" eaLnBrk="1" hangingPunct="1">
              <a:lnSpc>
                <a:spcPct val="150000"/>
              </a:lnSpc>
            </a:pPr>
            <a:r>
              <a:rPr lang="zh-CN" altLang="en-US" smtClean="0"/>
              <a:t>交通管理与控制技术的开发</a:t>
            </a:r>
          </a:p>
        </p:txBody>
      </p:sp>
      <p:grpSp>
        <p:nvGrpSpPr>
          <p:cNvPr id="98" name="组合 97"/>
          <p:cNvGrpSpPr/>
          <p:nvPr/>
        </p:nvGrpSpPr>
        <p:grpSpPr>
          <a:xfrm>
            <a:off x="1089025" y="3734435"/>
            <a:ext cx="6965315" cy="2576514"/>
            <a:chOff x="720" y="5740"/>
            <a:chExt cx="12718" cy="4702"/>
          </a:xfrm>
        </p:grpSpPr>
        <p:sp>
          <p:nvSpPr>
            <p:cNvPr id="3" name="圆角矩形 2"/>
            <p:cNvSpPr/>
            <p:nvPr/>
          </p:nvSpPr>
          <p:spPr>
            <a:xfrm>
              <a:off x="720" y="6095"/>
              <a:ext cx="3298" cy="39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4" name="圆角矩形 3"/>
            <p:cNvSpPr/>
            <p:nvPr/>
          </p:nvSpPr>
          <p:spPr>
            <a:xfrm>
              <a:off x="5403" y="5740"/>
              <a:ext cx="8035" cy="470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grpSp>
          <p:nvGrpSpPr>
            <p:cNvPr id="6" name="组合 98322"/>
            <p:cNvGrpSpPr/>
            <p:nvPr/>
          </p:nvGrpSpPr>
          <p:grpSpPr bwMode="auto">
            <a:xfrm>
              <a:off x="5523" y="5740"/>
              <a:ext cx="7915" cy="4625"/>
              <a:chOff x="3203905" y="3872017"/>
              <a:chExt cx="5025854" cy="2937150"/>
            </a:xfrm>
          </p:grpSpPr>
          <p:grpSp>
            <p:nvGrpSpPr>
              <p:cNvPr id="8" name="组合 39"/>
              <p:cNvGrpSpPr/>
              <p:nvPr/>
            </p:nvGrpSpPr>
            <p:grpSpPr bwMode="auto">
              <a:xfrm>
                <a:off x="3208000" y="5557149"/>
                <a:ext cx="685761" cy="450000"/>
                <a:chOff x="7702504" y="4491764"/>
                <a:chExt cx="685761" cy="450000"/>
              </a:xfrm>
            </p:grpSpPr>
            <p:sp>
              <p:nvSpPr>
                <p:cNvPr id="9" name="椭圆 8"/>
                <p:cNvSpPr/>
                <p:nvPr/>
              </p:nvSpPr>
              <p:spPr>
                <a:xfrm>
                  <a:off x="7820384" y="4491764"/>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10" name="文本框 41"/>
                <p:cNvSpPr txBox="1">
                  <a:spLocks noChangeArrowheads="1"/>
                </p:cNvSpPr>
                <p:nvPr/>
              </p:nvSpPr>
              <p:spPr bwMode="auto">
                <a:xfrm>
                  <a:off x="7702504" y="4568697"/>
                  <a:ext cx="685761"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grpSp>
          <p:grpSp>
            <p:nvGrpSpPr>
              <p:cNvPr id="11" name="组合 63"/>
              <p:cNvGrpSpPr/>
              <p:nvPr/>
            </p:nvGrpSpPr>
            <p:grpSpPr bwMode="auto">
              <a:xfrm>
                <a:off x="3203905" y="4580432"/>
                <a:ext cx="685761" cy="450000"/>
                <a:chOff x="7702504" y="4491764"/>
                <a:chExt cx="685761" cy="450000"/>
              </a:xfrm>
            </p:grpSpPr>
            <p:sp>
              <p:nvSpPr>
                <p:cNvPr id="12" name="椭圆 11"/>
                <p:cNvSpPr/>
                <p:nvPr/>
              </p:nvSpPr>
              <p:spPr>
                <a:xfrm>
                  <a:off x="7820384" y="4491764"/>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14" name="文本框 65"/>
                <p:cNvSpPr txBox="1">
                  <a:spLocks noChangeArrowheads="1"/>
                </p:cNvSpPr>
                <p:nvPr/>
              </p:nvSpPr>
              <p:spPr bwMode="auto">
                <a:xfrm>
                  <a:off x="7702504" y="4568697"/>
                  <a:ext cx="685761"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grpSp>
          <p:grpSp>
            <p:nvGrpSpPr>
              <p:cNvPr id="16" name="组合 98321"/>
              <p:cNvGrpSpPr/>
              <p:nvPr/>
            </p:nvGrpSpPr>
            <p:grpSpPr bwMode="auto">
              <a:xfrm>
                <a:off x="3546793" y="3872017"/>
                <a:ext cx="4682966" cy="2937150"/>
                <a:chOff x="3546793" y="3872017"/>
                <a:chExt cx="4682966" cy="2937150"/>
              </a:xfrm>
            </p:grpSpPr>
            <p:grpSp>
              <p:nvGrpSpPr>
                <p:cNvPr id="17" name="组合 33"/>
                <p:cNvGrpSpPr/>
                <p:nvPr/>
              </p:nvGrpSpPr>
              <p:grpSpPr bwMode="auto">
                <a:xfrm>
                  <a:off x="5168882" y="4971517"/>
                  <a:ext cx="933534" cy="1164290"/>
                  <a:chOff x="5006685" y="4869100"/>
                  <a:chExt cx="933534" cy="1164290"/>
                </a:xfrm>
              </p:grpSpPr>
              <p:sp>
                <p:nvSpPr>
                  <p:cNvPr id="18" name="椭圆 17"/>
                  <p:cNvSpPr/>
                  <p:nvPr/>
                </p:nvSpPr>
                <p:spPr>
                  <a:xfrm>
                    <a:off x="5148040" y="4869100"/>
                    <a:ext cx="648045" cy="648045"/>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19" name="文本框 32"/>
                  <p:cNvSpPr txBox="1">
                    <a:spLocks noChangeArrowheads="1"/>
                  </p:cNvSpPr>
                  <p:nvPr/>
                </p:nvSpPr>
                <p:spPr bwMode="auto">
                  <a:xfrm>
                    <a:off x="5006685" y="4928710"/>
                    <a:ext cx="933534" cy="110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400">
                        <a:latin typeface="Times New Roman" panose="02020603050405020304" pitchFamily="18" charset="0"/>
                        <a:ea typeface="黑体" panose="02010609060101010101" charset="-122"/>
                      </a:rPr>
                      <a:t>管理</a:t>
                    </a:r>
                    <a:endParaRPr lang="en-US" altLang="zh-CN" sz="1400">
                      <a:latin typeface="Times New Roman" panose="02020603050405020304" pitchFamily="18" charset="0"/>
                      <a:ea typeface="黑体" panose="02010609060101010101" charset="-122"/>
                    </a:endParaRPr>
                  </a:p>
                  <a:p>
                    <a:pPr algn="ctr"/>
                    <a:r>
                      <a:rPr lang="zh-CN" altLang="en-US" sz="1400">
                        <a:latin typeface="Times New Roman" panose="02020603050405020304" pitchFamily="18" charset="0"/>
                        <a:ea typeface="黑体" panose="02010609060101010101" charset="-122"/>
                      </a:rPr>
                      <a:t>中心</a:t>
                    </a:r>
                  </a:p>
                </p:txBody>
              </p:sp>
            </p:grpSp>
            <p:sp>
              <p:nvSpPr>
                <p:cNvPr id="20" name="圆角矩形 19"/>
                <p:cNvSpPr/>
                <p:nvPr/>
              </p:nvSpPr>
              <p:spPr>
                <a:xfrm>
                  <a:off x="6391918" y="5120323"/>
                  <a:ext cx="792055" cy="350432"/>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sz="1400" dirty="0">
                    <a:latin typeface="黑体" panose="02010609060101010101" charset="-122"/>
                    <a:ea typeface="黑体" panose="02010609060101010101" charset="-122"/>
                    <a:cs typeface="Times New Roman" panose="02020603050405020304" pitchFamily="18" charset="0"/>
                  </a:endParaRPr>
                </a:p>
              </p:txBody>
            </p:sp>
            <p:sp>
              <p:nvSpPr>
                <p:cNvPr id="21" name="文本框 45"/>
                <p:cNvSpPr txBox="1">
                  <a:spLocks noChangeArrowheads="1"/>
                </p:cNvSpPr>
                <p:nvPr/>
              </p:nvSpPr>
              <p:spPr bwMode="auto">
                <a:xfrm>
                  <a:off x="6319916" y="5132083"/>
                  <a:ext cx="936063" cy="31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200">
                      <a:latin typeface="Times New Roman" panose="02020603050405020304" pitchFamily="18" charset="0"/>
                      <a:ea typeface="黑体" panose="02010609060101010101" charset="-122"/>
                    </a:rPr>
                    <a:t>交通管理</a:t>
                  </a:r>
                </a:p>
              </p:txBody>
            </p:sp>
            <p:sp>
              <p:nvSpPr>
                <p:cNvPr id="22" name="圆角矩形 21"/>
                <p:cNvSpPr/>
                <p:nvPr/>
              </p:nvSpPr>
              <p:spPr>
                <a:xfrm>
                  <a:off x="5239704" y="6047816"/>
                  <a:ext cx="792055" cy="350432"/>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sz="1400" dirty="0">
                    <a:latin typeface="黑体" panose="02010609060101010101" charset="-122"/>
                    <a:ea typeface="黑体" panose="02010609060101010101" charset="-122"/>
                    <a:cs typeface="Times New Roman" panose="02020603050405020304" pitchFamily="18" charset="0"/>
                  </a:endParaRPr>
                </a:p>
              </p:txBody>
            </p:sp>
            <p:sp>
              <p:nvSpPr>
                <p:cNvPr id="23" name="文本框 48"/>
                <p:cNvSpPr txBox="1">
                  <a:spLocks noChangeArrowheads="1"/>
                </p:cNvSpPr>
                <p:nvPr/>
              </p:nvSpPr>
              <p:spPr bwMode="auto">
                <a:xfrm>
                  <a:off x="5165629" y="6040441"/>
                  <a:ext cx="936063" cy="31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200">
                      <a:latin typeface="Times New Roman" panose="02020603050405020304" pitchFamily="18" charset="0"/>
                      <a:ea typeface="黑体" panose="02010609060101010101" charset="-122"/>
                    </a:rPr>
                    <a:t>信息服务</a:t>
                  </a:r>
                </a:p>
              </p:txBody>
            </p:sp>
            <p:sp>
              <p:nvSpPr>
                <p:cNvPr id="24" name="圆角矩形 23"/>
                <p:cNvSpPr/>
                <p:nvPr/>
              </p:nvSpPr>
              <p:spPr>
                <a:xfrm>
                  <a:off x="4096425" y="5120323"/>
                  <a:ext cx="792055" cy="350432"/>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sz="1400" dirty="0">
                    <a:latin typeface="黑体" panose="02010609060101010101" charset="-122"/>
                    <a:ea typeface="黑体" panose="02010609060101010101" charset="-122"/>
                    <a:cs typeface="Times New Roman" panose="02020603050405020304" pitchFamily="18" charset="0"/>
                  </a:endParaRPr>
                </a:p>
              </p:txBody>
            </p:sp>
            <p:sp>
              <p:nvSpPr>
                <p:cNvPr id="25" name="文本框 51"/>
                <p:cNvSpPr txBox="1">
                  <a:spLocks noChangeArrowheads="1"/>
                </p:cNvSpPr>
                <p:nvPr/>
              </p:nvSpPr>
              <p:spPr bwMode="auto">
                <a:xfrm>
                  <a:off x="4015760" y="5132083"/>
                  <a:ext cx="936063" cy="31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200">
                      <a:latin typeface="Times New Roman" panose="02020603050405020304" pitchFamily="18" charset="0"/>
                      <a:ea typeface="黑体" panose="02010609060101010101" charset="-122"/>
                    </a:rPr>
                    <a:t>公共政策</a:t>
                  </a:r>
                </a:p>
              </p:txBody>
            </p:sp>
            <p:sp>
              <p:nvSpPr>
                <p:cNvPr id="26" name="圆角矩形 25"/>
                <p:cNvSpPr/>
                <p:nvPr/>
              </p:nvSpPr>
              <p:spPr>
                <a:xfrm>
                  <a:off x="5238232" y="4281878"/>
                  <a:ext cx="792055" cy="350432"/>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sz="1400" dirty="0">
                    <a:latin typeface="黑体" panose="02010609060101010101" charset="-122"/>
                    <a:ea typeface="黑体" panose="02010609060101010101" charset="-122"/>
                    <a:cs typeface="Times New Roman" panose="02020603050405020304" pitchFamily="18" charset="0"/>
                  </a:endParaRPr>
                </a:p>
              </p:txBody>
            </p:sp>
            <p:sp>
              <p:nvSpPr>
                <p:cNvPr id="28" name="文本框 77"/>
                <p:cNvSpPr txBox="1">
                  <a:spLocks noChangeArrowheads="1"/>
                </p:cNvSpPr>
                <p:nvPr/>
              </p:nvSpPr>
              <p:spPr bwMode="auto">
                <a:xfrm>
                  <a:off x="5167838" y="4283492"/>
                  <a:ext cx="936063" cy="31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200">
                      <a:latin typeface="Times New Roman" panose="02020603050405020304" pitchFamily="18" charset="0"/>
                      <a:ea typeface="黑体" panose="02010609060101010101" charset="-122"/>
                    </a:rPr>
                    <a:t>交通规划</a:t>
                  </a:r>
                </a:p>
              </p:txBody>
            </p:sp>
            <p:sp>
              <p:nvSpPr>
                <p:cNvPr id="30" name="椭圆 29"/>
                <p:cNvSpPr/>
                <p:nvPr/>
              </p:nvSpPr>
              <p:spPr>
                <a:xfrm>
                  <a:off x="6492305" y="3902539"/>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31" name="文本框 98316"/>
                <p:cNvSpPr txBox="1">
                  <a:spLocks noChangeArrowheads="1"/>
                </p:cNvSpPr>
                <p:nvPr/>
              </p:nvSpPr>
              <p:spPr bwMode="auto">
                <a:xfrm>
                  <a:off x="6391921" y="3989040"/>
                  <a:ext cx="685760"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cxnSp>
              <p:nvCxnSpPr>
                <p:cNvPr id="33" name="直接箭头连接符 32"/>
                <p:cNvCxnSpPr/>
                <p:nvPr/>
              </p:nvCxnSpPr>
              <p:spPr>
                <a:xfrm flipV="1">
                  <a:off x="5634284" y="4632500"/>
                  <a:ext cx="0" cy="33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7661878" y="5480903"/>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35" name="文本框 53"/>
                <p:cNvSpPr txBox="1">
                  <a:spLocks noChangeArrowheads="1"/>
                </p:cNvSpPr>
                <p:nvPr/>
              </p:nvSpPr>
              <p:spPr bwMode="auto">
                <a:xfrm>
                  <a:off x="7543999" y="5567404"/>
                  <a:ext cx="685760"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sp>
              <p:nvSpPr>
                <p:cNvPr id="37" name="椭圆 36"/>
                <p:cNvSpPr/>
                <p:nvPr/>
              </p:nvSpPr>
              <p:spPr>
                <a:xfrm>
                  <a:off x="6492304" y="6359167"/>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38" name="文本框 56"/>
                <p:cNvSpPr txBox="1">
                  <a:spLocks noChangeArrowheads="1"/>
                </p:cNvSpPr>
                <p:nvPr/>
              </p:nvSpPr>
              <p:spPr bwMode="auto">
                <a:xfrm>
                  <a:off x="6354205" y="6436100"/>
                  <a:ext cx="685760"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sp>
              <p:nvSpPr>
                <p:cNvPr id="39" name="椭圆 38"/>
                <p:cNvSpPr/>
                <p:nvPr/>
              </p:nvSpPr>
              <p:spPr>
                <a:xfrm>
                  <a:off x="4426779" y="6359167"/>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40" name="文本框 59"/>
                <p:cNvSpPr txBox="1">
                  <a:spLocks noChangeArrowheads="1"/>
                </p:cNvSpPr>
                <p:nvPr/>
              </p:nvSpPr>
              <p:spPr bwMode="auto">
                <a:xfrm>
                  <a:off x="4303773" y="6436100"/>
                  <a:ext cx="685761"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grpSp>
              <p:nvGrpSpPr>
                <p:cNvPr id="42" name="组合 60"/>
                <p:cNvGrpSpPr/>
                <p:nvPr/>
              </p:nvGrpSpPr>
              <p:grpSpPr bwMode="auto">
                <a:xfrm>
                  <a:off x="7543998" y="4643206"/>
                  <a:ext cx="685761" cy="450000"/>
                  <a:chOff x="7702504" y="4491764"/>
                  <a:chExt cx="685761" cy="450000"/>
                </a:xfrm>
              </p:grpSpPr>
              <p:sp>
                <p:nvSpPr>
                  <p:cNvPr id="43" name="椭圆 42"/>
                  <p:cNvSpPr/>
                  <p:nvPr/>
                </p:nvSpPr>
                <p:spPr>
                  <a:xfrm>
                    <a:off x="7820384" y="4491764"/>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44" name="文本框 62"/>
                  <p:cNvSpPr txBox="1">
                    <a:spLocks noChangeArrowheads="1"/>
                  </p:cNvSpPr>
                  <p:nvPr/>
                </p:nvSpPr>
                <p:spPr bwMode="auto">
                  <a:xfrm>
                    <a:off x="7702504" y="4578265"/>
                    <a:ext cx="685761"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grpSp>
            <p:sp>
              <p:nvSpPr>
                <p:cNvPr id="46" name="椭圆 45"/>
                <p:cNvSpPr/>
                <p:nvPr/>
              </p:nvSpPr>
              <p:spPr>
                <a:xfrm>
                  <a:off x="4392604" y="3872017"/>
                  <a:ext cx="450000" cy="45000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47" name="文本框 68"/>
                <p:cNvSpPr txBox="1">
                  <a:spLocks noChangeArrowheads="1"/>
                </p:cNvSpPr>
                <p:nvPr/>
              </p:nvSpPr>
              <p:spPr bwMode="auto">
                <a:xfrm>
                  <a:off x="4303774" y="3935250"/>
                  <a:ext cx="656712" cy="2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pPr algn="ctr"/>
                  <a:r>
                    <a:rPr lang="zh-CN" altLang="en-US" sz="1000">
                      <a:latin typeface="Times New Roman" panose="02020603050405020304" pitchFamily="18" charset="0"/>
                      <a:ea typeface="黑体" panose="02010609060101010101" charset="-122"/>
                    </a:rPr>
                    <a:t>出行者</a:t>
                  </a:r>
                </a:p>
              </p:txBody>
            </p:sp>
            <p:cxnSp>
              <p:nvCxnSpPr>
                <p:cNvPr id="49" name="直接箭头连接符 48"/>
                <p:cNvCxnSpPr>
                  <a:stCxn id="46" idx="6"/>
                  <a:endCxn id="30" idx="2"/>
                </p:cNvCxnSpPr>
                <p:nvPr/>
              </p:nvCxnSpPr>
              <p:spPr>
                <a:xfrm>
                  <a:off x="4842149" y="4097463"/>
                  <a:ext cx="1650944" cy="30165"/>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0" name="直接箭头连接符 49"/>
                <p:cNvCxnSpPr>
                  <a:stCxn id="30" idx="6"/>
                  <a:endCxn id="43" idx="1"/>
                </p:cNvCxnSpPr>
                <p:nvPr/>
              </p:nvCxnSpPr>
              <p:spPr>
                <a:xfrm>
                  <a:off x="6942340" y="4127628"/>
                  <a:ext cx="785786" cy="581079"/>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2" name="直接箭头连接符 51"/>
                <p:cNvCxnSpPr>
                  <a:endCxn id="12" idx="7"/>
                </p:cNvCxnSpPr>
                <p:nvPr/>
              </p:nvCxnSpPr>
              <p:spPr>
                <a:xfrm flipH="1">
                  <a:off x="3705538" y="4097463"/>
                  <a:ext cx="687364" cy="54932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4" name="直接箭头连接符 53"/>
                <p:cNvCxnSpPr/>
                <p:nvPr/>
              </p:nvCxnSpPr>
              <p:spPr>
                <a:xfrm>
                  <a:off x="6029559" y="4457859"/>
                  <a:ext cx="758799" cy="6620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直接箭头连接符 54"/>
                <p:cNvCxnSpPr/>
                <p:nvPr/>
              </p:nvCxnSpPr>
              <p:spPr>
                <a:xfrm flipH="1">
                  <a:off x="6029559" y="5470779"/>
                  <a:ext cx="758799" cy="6636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直接箭头连接符 56"/>
                <p:cNvCxnSpPr/>
                <p:nvPr/>
              </p:nvCxnSpPr>
              <p:spPr>
                <a:xfrm flipH="1" flipV="1">
                  <a:off x="4492911" y="5470779"/>
                  <a:ext cx="746100" cy="6636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8" name="直接箭头连接符 57"/>
                <p:cNvCxnSpPr/>
                <p:nvPr/>
              </p:nvCxnSpPr>
              <p:spPr>
                <a:xfrm flipV="1">
                  <a:off x="4492911" y="4457859"/>
                  <a:ext cx="746100" cy="6620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0" name="直接箭头连接符 59"/>
                <p:cNvCxnSpPr>
                  <a:stCxn id="9" idx="5"/>
                  <a:endCxn id="39" idx="2"/>
                </p:cNvCxnSpPr>
                <p:nvPr/>
              </p:nvCxnSpPr>
              <p:spPr>
                <a:xfrm>
                  <a:off x="3710299" y="5940723"/>
                  <a:ext cx="715939" cy="642998"/>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1" name="直接箭头连接符 60"/>
                <p:cNvCxnSpPr>
                  <a:stCxn id="39" idx="6"/>
                  <a:endCxn id="37" idx="2"/>
                </p:cNvCxnSpPr>
                <p:nvPr/>
              </p:nvCxnSpPr>
              <p:spPr>
                <a:xfrm>
                  <a:off x="4877073" y="6583721"/>
                  <a:ext cx="1616020" cy="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3" name="直接箭头连接符 62"/>
                <p:cNvCxnSpPr>
                  <a:stCxn id="37" idx="6"/>
                  <a:endCxn id="34" idx="3"/>
                </p:cNvCxnSpPr>
                <p:nvPr/>
              </p:nvCxnSpPr>
              <p:spPr>
                <a:xfrm flipV="1">
                  <a:off x="6942340" y="5864516"/>
                  <a:ext cx="785786" cy="719205"/>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4" name="直接箭头连接符 63"/>
                <p:cNvCxnSpPr>
                  <a:stCxn id="43" idx="4"/>
                  <a:endCxn id="34" idx="0"/>
                </p:cNvCxnSpPr>
                <p:nvPr/>
              </p:nvCxnSpPr>
              <p:spPr>
                <a:xfrm>
                  <a:off x="7886871" y="5092918"/>
                  <a:ext cx="0" cy="38738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6" name="直接箭头连接符 65"/>
                <p:cNvCxnSpPr>
                  <a:stCxn id="12" idx="4"/>
                  <a:endCxn id="9" idx="0"/>
                </p:cNvCxnSpPr>
                <p:nvPr/>
              </p:nvCxnSpPr>
              <p:spPr>
                <a:xfrm>
                  <a:off x="3546793" y="5031001"/>
                  <a:ext cx="4762" cy="52551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7" name="直接箭头连接符 66"/>
                <p:cNvCxnSpPr>
                  <a:stCxn id="18" idx="6"/>
                </p:cNvCxnSpPr>
                <p:nvPr/>
              </p:nvCxnSpPr>
              <p:spPr>
                <a:xfrm flipV="1">
                  <a:off x="5958123" y="5294550"/>
                  <a:ext cx="450835" cy="1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直接箭头连接符 68"/>
                <p:cNvCxnSpPr>
                  <a:stCxn id="18" idx="4"/>
                  <a:endCxn id="22" idx="0"/>
                </p:cNvCxnSpPr>
                <p:nvPr/>
              </p:nvCxnSpPr>
              <p:spPr>
                <a:xfrm>
                  <a:off x="5633548" y="5620018"/>
                  <a:ext cx="2209" cy="428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flipH="1" flipV="1">
                  <a:off x="4888184" y="5296137"/>
                  <a:ext cx="4222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6018446" y="4200660"/>
                  <a:ext cx="474647" cy="1158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flipH="1" flipV="1">
                  <a:off x="4842149" y="4200660"/>
                  <a:ext cx="396862" cy="1158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p:nvPr/>
              </p:nvCxnSpPr>
              <p:spPr>
                <a:xfrm flipV="1">
                  <a:off x="7183632" y="4951618"/>
                  <a:ext cx="490521" cy="1905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直接箭头连接符 77"/>
                <p:cNvCxnSpPr/>
                <p:nvPr/>
              </p:nvCxnSpPr>
              <p:spPr>
                <a:xfrm>
                  <a:off x="7183632" y="5480305"/>
                  <a:ext cx="490521" cy="225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p:nvPr/>
              </p:nvCxnSpPr>
              <p:spPr>
                <a:xfrm flipH="1">
                  <a:off x="4842149" y="6309057"/>
                  <a:ext cx="396862" cy="1841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直接箭头连接符 79"/>
                <p:cNvCxnSpPr/>
                <p:nvPr/>
              </p:nvCxnSpPr>
              <p:spPr>
                <a:xfrm>
                  <a:off x="6029559" y="6297944"/>
                  <a:ext cx="490520" cy="214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p:cNvCxnSpPr/>
                <p:nvPr/>
              </p:nvCxnSpPr>
              <p:spPr>
                <a:xfrm flipH="1" flipV="1">
                  <a:off x="3772210" y="4867472"/>
                  <a:ext cx="323839" cy="274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直接箭头连接符 81"/>
                <p:cNvCxnSpPr/>
                <p:nvPr/>
              </p:nvCxnSpPr>
              <p:spPr>
                <a:xfrm flipH="1">
                  <a:off x="3772210" y="5450140"/>
                  <a:ext cx="323839" cy="3318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a:stCxn id="46" idx="4"/>
                </p:cNvCxnSpPr>
                <p:nvPr/>
              </p:nvCxnSpPr>
              <p:spPr>
                <a:xfrm>
                  <a:off x="4618319" y="4321321"/>
                  <a:ext cx="777849" cy="7715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30" idx="4"/>
                  <a:endCxn id="18" idx="7"/>
                </p:cNvCxnSpPr>
                <p:nvPr/>
              </p:nvCxnSpPr>
              <p:spPr>
                <a:xfrm flipH="1">
                  <a:off x="5862876" y="4353074"/>
                  <a:ext cx="854046" cy="712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p:nvPr/>
              </p:nvCxnSpPr>
              <p:spPr>
                <a:xfrm flipH="1" flipV="1">
                  <a:off x="5893038" y="5535873"/>
                  <a:ext cx="823884" cy="8239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flipV="1">
                  <a:off x="4651655" y="5524759"/>
                  <a:ext cx="754036" cy="8351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90" name="圆角矩形 89"/>
            <p:cNvSpPr/>
            <p:nvPr/>
          </p:nvSpPr>
          <p:spPr>
            <a:xfrm>
              <a:off x="963" y="6905"/>
              <a:ext cx="2835" cy="800"/>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zh-CN" altLang="en-US" sz="1400" b="1" dirty="0">
                  <a:latin typeface="Times New Roman" panose="02020603050405020304" pitchFamily="18" charset="0"/>
                  <a:cs typeface="Times New Roman" panose="02020603050405020304" pitchFamily="18" charset="0"/>
                </a:rPr>
                <a:t>交通人</a:t>
              </a:r>
              <a:r>
                <a:rPr lang="en-US" altLang="zh-CN" sz="1400" b="1" dirty="0">
                  <a:latin typeface="Times New Roman" panose="02020603050405020304" pitchFamily="18" charset="0"/>
                  <a:cs typeface="Times New Roman" panose="02020603050405020304" pitchFamily="18" charset="0"/>
                </a:rPr>
                <a:t>-</a:t>
              </a:r>
              <a:r>
                <a:rPr lang="zh-CN" altLang="en-US" sz="1400" b="1" dirty="0">
                  <a:latin typeface="Times New Roman" panose="02020603050405020304" pitchFamily="18" charset="0"/>
                  <a:cs typeface="Times New Roman" panose="02020603050405020304" pitchFamily="18" charset="0"/>
                </a:rPr>
                <a:t>车</a:t>
              </a:r>
              <a:r>
                <a:rPr lang="en-US" altLang="zh-CN" sz="1400" b="1" dirty="0">
                  <a:latin typeface="Times New Roman" panose="02020603050405020304" pitchFamily="18" charset="0"/>
                  <a:cs typeface="Times New Roman" panose="02020603050405020304" pitchFamily="18" charset="0"/>
                </a:rPr>
                <a:t>-</a:t>
              </a:r>
              <a:r>
                <a:rPr lang="zh-CN" altLang="en-US" sz="1400" b="1" dirty="0">
                  <a:latin typeface="Times New Roman" panose="02020603050405020304" pitchFamily="18" charset="0"/>
                  <a:cs typeface="Times New Roman" panose="02020603050405020304" pitchFamily="18" charset="0"/>
                </a:rPr>
                <a:t>路物联网</a:t>
              </a:r>
            </a:p>
          </p:txBody>
        </p:sp>
        <p:sp>
          <p:nvSpPr>
            <p:cNvPr id="92" name="圆角矩形 91"/>
            <p:cNvSpPr/>
            <p:nvPr/>
          </p:nvSpPr>
          <p:spPr>
            <a:xfrm>
              <a:off x="893" y="8438"/>
              <a:ext cx="2835" cy="800"/>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zh-CN" altLang="en-US" sz="1400" b="1" dirty="0">
                  <a:latin typeface="Times New Roman" panose="02020603050405020304" pitchFamily="18" charset="0"/>
                  <a:cs typeface="Times New Roman" panose="02020603050405020304" pitchFamily="18" charset="0"/>
                </a:rPr>
                <a:t>大数据</a:t>
              </a:r>
            </a:p>
          </p:txBody>
        </p:sp>
        <p:sp>
          <p:nvSpPr>
            <p:cNvPr id="94" name="右箭头 93"/>
            <p:cNvSpPr/>
            <p:nvPr/>
          </p:nvSpPr>
          <p:spPr>
            <a:xfrm>
              <a:off x="4260" y="7740"/>
              <a:ext cx="1013" cy="62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zh-CN" altLang="en-US" sz="1400" b="1" dirty="0">
                <a:latin typeface="Times New Roman" panose="02020603050405020304" pitchFamily="18" charset="0"/>
                <a:cs typeface="Times New Roman" panose="02020603050405020304" pitchFamily="18" charset="0"/>
              </a:endParaRPr>
            </a:p>
          </p:txBody>
        </p:sp>
        <p:sp>
          <p:nvSpPr>
            <p:cNvPr id="96" name="文本框 98325"/>
            <p:cNvSpPr txBox="1">
              <a:spLocks noChangeArrowheads="1"/>
            </p:cNvSpPr>
            <p:nvPr/>
          </p:nvSpPr>
          <p:spPr bwMode="auto">
            <a:xfrm>
              <a:off x="4138" y="7310"/>
              <a:ext cx="1102" cy="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ea typeface="宋体" panose="02010600030101010101" pitchFamily="2" charset="-122"/>
                </a:defRPr>
              </a:lvl1pPr>
              <a:lvl2pPr marL="742950" indent="-285750">
                <a:defRPr>
                  <a:solidFill>
                    <a:schemeClr val="tx1"/>
                  </a:solidFill>
                  <a:latin typeface="Georgia" panose="02040502050405020303" pitchFamily="18" charset="0"/>
                  <a:ea typeface="宋体" panose="02010600030101010101" pitchFamily="2" charset="-122"/>
                </a:defRPr>
              </a:lvl2pPr>
              <a:lvl3pPr marL="1143000" indent="-228600">
                <a:defRPr>
                  <a:solidFill>
                    <a:schemeClr val="tx1"/>
                  </a:solidFill>
                  <a:latin typeface="Georgia" panose="02040502050405020303" pitchFamily="18" charset="0"/>
                  <a:ea typeface="宋体" panose="02010600030101010101" pitchFamily="2" charset="-122"/>
                </a:defRPr>
              </a:lvl3pPr>
              <a:lvl4pPr marL="1600200" indent="-228600">
                <a:defRPr>
                  <a:solidFill>
                    <a:schemeClr val="tx1"/>
                  </a:solidFill>
                  <a:latin typeface="Georgia" panose="02040502050405020303" pitchFamily="18" charset="0"/>
                  <a:ea typeface="宋体" panose="02010600030101010101" pitchFamily="2" charset="-122"/>
                </a:defRPr>
              </a:lvl4pPr>
              <a:lvl5pPr marL="2057400" indent="-228600">
                <a:defRPr>
                  <a:solidFill>
                    <a:schemeClr val="tx1"/>
                  </a:solidFill>
                  <a:latin typeface="Georgia" panose="02040502050405020303"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Georgia" panose="02040502050405020303" pitchFamily="18" charset="0"/>
                  <a:ea typeface="宋体" panose="02010600030101010101" pitchFamily="2" charset="-122"/>
                </a:defRPr>
              </a:lvl9pPr>
            </a:lstStyle>
            <a:p>
              <a:r>
                <a:rPr lang="zh-CN" altLang="en-US" sz="1600">
                  <a:latin typeface="Times New Roman" panose="02020603050405020304" pitchFamily="18" charset="0"/>
                  <a:ea typeface="黑体" panose="02010609060101010101" charset="-122"/>
                </a:rPr>
                <a:t>支撑</a:t>
              </a:r>
            </a:p>
          </p:txBody>
        </p:sp>
      </p:grpSp>
      <p:sp>
        <p:nvSpPr>
          <p:cNvPr id="99" name="文本框 98"/>
          <p:cNvSpPr txBox="1"/>
          <p:nvPr/>
        </p:nvSpPr>
        <p:spPr>
          <a:xfrm>
            <a:off x="1384935" y="6373495"/>
            <a:ext cx="5364480" cy="337185"/>
          </a:xfrm>
          <a:prstGeom prst="rect">
            <a:avLst/>
          </a:prstGeom>
          <a:noFill/>
        </p:spPr>
        <p:txBody>
          <a:bodyPr wrap="none" rtlCol="0" anchor="t">
            <a:spAutoFit/>
          </a:bodyPr>
          <a:lstStyle/>
          <a:p>
            <a:pPr lvl="2" algn="ctr">
              <a:defRPr/>
            </a:pPr>
            <a:r>
              <a:rPr lang="zh-CN" altLang="en-US" sz="1600" dirty="0" smtClean="0">
                <a:ea typeface="黑体" panose="02010609060101010101" charset="-122"/>
                <a:sym typeface="+mn-ea"/>
              </a:rPr>
              <a:t>新型的</a:t>
            </a:r>
            <a:r>
              <a:rPr lang="zh-CN" altLang="en-US" sz="1600" dirty="0">
                <a:ea typeface="黑体" panose="02010609060101010101" charset="-122"/>
                <a:sym typeface="+mn-ea"/>
              </a:rPr>
              <a:t>交通管理模式</a:t>
            </a:r>
            <a:r>
              <a:rPr lang="zh-CN" altLang="en-US" sz="1600" dirty="0" smtClean="0">
                <a:ea typeface="黑体" panose="02010609060101010101" charset="-122"/>
                <a:sym typeface="+mn-ea"/>
              </a:rPr>
              <a:t>：分中心、网络式、交互式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563235" y="2108835"/>
            <a:ext cx="3487420" cy="4596130"/>
          </a:xfrm>
          <a:prstGeom prst="roundRect">
            <a:avLst/>
          </a:prstGeom>
          <a:solidFill>
            <a:srgbClr val="01051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7890" name="Rectangle 2"/>
          <p:cNvSpPr>
            <a:spLocks noGrp="1" noChangeArrowheads="1"/>
          </p:cNvSpPr>
          <p:nvPr>
            <p:ph type="title"/>
          </p:nvPr>
        </p:nvSpPr>
        <p:spPr>
          <a:xfrm>
            <a:off x="628650" y="1016636"/>
            <a:ext cx="7886700" cy="1325563"/>
          </a:xfrm>
        </p:spPr>
        <p:txBody>
          <a:bodyPr/>
          <a:lstStyle/>
          <a:p>
            <a:pPr eaLnBrk="1" hangingPunct="1"/>
            <a:r>
              <a:rPr lang="zh-CN" altLang="en-US" smtClean="0"/>
              <a:t>交通工程学科的发展</a:t>
            </a:r>
            <a:r>
              <a:rPr lang="en-US" altLang="zh-CN" smtClean="0"/>
              <a:t>(4)</a:t>
            </a:r>
          </a:p>
        </p:txBody>
      </p:sp>
      <p:sp>
        <p:nvSpPr>
          <p:cNvPr id="37891" name="Rectangle 3"/>
          <p:cNvSpPr>
            <a:spLocks noGrp="1" noChangeArrowheads="1"/>
          </p:cNvSpPr>
          <p:nvPr>
            <p:ph type="body" idx="1"/>
          </p:nvPr>
        </p:nvSpPr>
        <p:spPr>
          <a:xfrm>
            <a:off x="628650" y="2255520"/>
            <a:ext cx="4876800" cy="4351655"/>
          </a:xfrm>
        </p:spPr>
        <p:txBody>
          <a:bodyPr/>
          <a:lstStyle/>
          <a:p>
            <a:pPr eaLnBrk="1" hangingPunct="1">
              <a:lnSpc>
                <a:spcPct val="150000"/>
              </a:lnSpc>
            </a:pPr>
            <a:r>
              <a:rPr lang="en-US" altLang="zh-CN" dirty="0" smtClean="0"/>
              <a:t>4</a:t>
            </a:r>
            <a:r>
              <a:rPr lang="zh-CN" altLang="en-US" dirty="0" smtClean="0"/>
              <a:t>、</a:t>
            </a:r>
            <a:r>
              <a:rPr lang="en-US" altLang="zh-CN" b="1" dirty="0" err="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智能化交通系统研究阶段</a:t>
            </a:r>
            <a:r>
              <a:rPr lang="zh-CN" altLang="en-US" dirty="0" smtClean="0"/>
              <a:t> </a:t>
            </a:r>
            <a:r>
              <a:rPr lang="en-US" altLang="zh-CN" sz="2400" dirty="0" smtClean="0"/>
              <a:t>(20</a:t>
            </a:r>
            <a:r>
              <a:rPr lang="zh-CN" altLang="en-US" sz="2400" dirty="0" smtClean="0"/>
              <a:t>世纪</a:t>
            </a:r>
            <a:r>
              <a:rPr lang="en-US" altLang="zh-CN" sz="2400" dirty="0" smtClean="0"/>
              <a:t>90</a:t>
            </a:r>
            <a:r>
              <a:rPr lang="zh-CN" altLang="en-US" sz="2400" dirty="0" smtClean="0"/>
              <a:t>年代中期开始</a:t>
            </a:r>
            <a:r>
              <a:rPr lang="en-US" altLang="zh-CN" sz="2400" dirty="0" smtClean="0"/>
              <a:t>)</a:t>
            </a:r>
          </a:p>
          <a:p>
            <a:pPr lvl="1" eaLnBrk="1" hangingPunct="1">
              <a:lnSpc>
                <a:spcPct val="150000"/>
              </a:lnSpc>
            </a:pPr>
            <a:r>
              <a:rPr lang="zh-CN" altLang="en-US" dirty="0" smtClean="0"/>
              <a:t>交通管理最高形式</a:t>
            </a:r>
          </a:p>
          <a:p>
            <a:pPr lvl="1" eaLnBrk="1" hangingPunct="1">
              <a:lnSpc>
                <a:spcPct val="150000"/>
              </a:lnSpc>
            </a:pPr>
            <a:r>
              <a:rPr lang="zh-CN" altLang="en-US" dirty="0" smtClean="0"/>
              <a:t>经历了研究积累，目前进行着技术开发和逐步应用</a:t>
            </a:r>
            <a:endParaRPr lang="en-US" altLang="zh-CN" dirty="0" smtClean="0"/>
          </a:p>
          <a:p>
            <a:pPr lvl="1">
              <a:lnSpc>
                <a:spcPct val="150000"/>
              </a:lnSpc>
            </a:pPr>
            <a:r>
              <a:rPr lang="zh-CN" altLang="en-US" dirty="0" smtClean="0">
                <a:solidFill>
                  <a:prstClr val="black"/>
                </a:solidFill>
              </a:rPr>
              <a:t>有信息化、网联化、协同化、自动化和自主化等阶段</a:t>
            </a:r>
            <a:endParaRPr lang="zh-CN" altLang="en-US" dirty="0">
              <a:solidFill>
                <a:prstClr val="black"/>
              </a:solidFill>
            </a:endParaRPr>
          </a:p>
          <a:p>
            <a:pPr marL="457200" lvl="1" indent="0" eaLnBrk="1" hangingPunct="1">
              <a:lnSpc>
                <a:spcPct val="150000"/>
              </a:lnSpc>
              <a:buNone/>
            </a:pPr>
            <a:endParaRPr lang="zh-CN" altLang="en-US" dirty="0" smtClean="0"/>
          </a:p>
          <a:p>
            <a:pPr eaLnBrk="1" hangingPunct="1">
              <a:lnSpc>
                <a:spcPct val="150000"/>
              </a:lnSpc>
            </a:pPr>
            <a:endParaRPr lang="en-US" altLang="zh-CN" dirty="0" smtClean="0"/>
          </a:p>
        </p:txBody>
      </p:sp>
      <p:pic>
        <p:nvPicPr>
          <p:cNvPr id="4" name="图片 3"/>
          <p:cNvPicPr>
            <a:picLocks noChangeAspect="1"/>
          </p:cNvPicPr>
          <p:nvPr/>
        </p:nvPicPr>
        <p:blipFill>
          <a:blip r:embed="rId3"/>
          <a:srcRect t="3145"/>
          <a:stretch>
            <a:fillRect/>
          </a:stretch>
        </p:blipFill>
        <p:spPr>
          <a:xfrm>
            <a:off x="5721350" y="2295525"/>
            <a:ext cx="3171825" cy="4224655"/>
          </a:xfrm>
          <a:prstGeom prst="rect">
            <a:avLst/>
          </a:prstGeom>
          <a:effectLst>
            <a:softEdge rad="127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67"/>
          <p:cNvSpPr txBox="1"/>
          <p:nvPr/>
        </p:nvSpPr>
        <p:spPr>
          <a:xfrm>
            <a:off x="678271" y="33248"/>
            <a:ext cx="3352800"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a:t>
            </a:r>
            <a:r>
              <a:rPr 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交通的基本概念</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9938" name="Rectangle 7"/>
          <p:cNvSpPr>
            <a:spLocks noGrp="1" noChangeArrowheads="1"/>
          </p:cNvSpPr>
          <p:nvPr>
            <p:ph type="title"/>
          </p:nvPr>
        </p:nvSpPr>
        <p:spPr>
          <a:xfrm>
            <a:off x="628650" y="650241"/>
            <a:ext cx="7886700" cy="1325563"/>
          </a:xfrm>
        </p:spPr>
        <p:txBody>
          <a:bodyPr/>
          <a:lstStyle/>
          <a:p>
            <a:pPr eaLnBrk="1" hangingPunct="1"/>
            <a:r>
              <a:rPr lang="zh-CN" altLang="en-US" smtClean="0"/>
              <a:t>交通工程学科的内涵</a:t>
            </a:r>
            <a:r>
              <a:rPr lang="en-US" altLang="zh-CN" smtClean="0"/>
              <a:t>(</a:t>
            </a:r>
            <a:r>
              <a:rPr lang="zh-CN" altLang="en-US" smtClean="0"/>
              <a:t>范围</a:t>
            </a:r>
            <a:r>
              <a:rPr lang="en-US" altLang="zh-CN" smtClean="0"/>
              <a:t>)</a:t>
            </a:r>
          </a:p>
        </p:txBody>
      </p:sp>
      <p:sp>
        <p:nvSpPr>
          <p:cNvPr id="39939" name="Rectangle 8"/>
          <p:cNvSpPr>
            <a:spLocks noGrp="1" noChangeArrowheads="1"/>
          </p:cNvSpPr>
          <p:nvPr>
            <p:ph type="body" idx="1"/>
          </p:nvPr>
        </p:nvSpPr>
        <p:spPr>
          <a:xfrm>
            <a:off x="457200" y="1981200"/>
            <a:ext cx="8291513" cy="4400550"/>
          </a:xfrm>
        </p:spPr>
        <p:txBody>
          <a:bodyPr>
            <a:normAutofit fontScale="90000" lnSpcReduction="20000"/>
          </a:bodyPr>
          <a:lstStyle/>
          <a:p>
            <a:pPr marL="685800" indent="-685800" eaLnBrk="1" hangingPunct="1">
              <a:lnSpc>
                <a:spcPct val="100000"/>
              </a:lnSpc>
              <a:spcAft>
                <a:spcPts val="0"/>
              </a:spcAft>
              <a:buFont typeface="Wingdings" panose="05000000000000000000" pitchFamily="2" charset="2"/>
              <a:buAutoNum type="arabicPeriod"/>
            </a:pPr>
            <a:r>
              <a:rPr lang="zh-CN" altLang="en-US" sz="2800" smtClean="0"/>
              <a:t>交通特性分析技术</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交通调查方法</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交通流理论</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道路通行能力与服务水平分析技术</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道路交通系统规划理论与方法</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道路交通系统设计方法</a:t>
            </a:r>
            <a:endParaRPr lang="en-US" altLang="zh-CN" sz="2800" smtClean="0"/>
          </a:p>
          <a:p>
            <a:pPr marL="685800" indent="-685800" eaLnBrk="1" hangingPunct="1">
              <a:lnSpc>
                <a:spcPct val="100000"/>
              </a:lnSpc>
              <a:spcAft>
                <a:spcPts val="0"/>
              </a:spcAft>
              <a:buFont typeface="Wingdings" panose="05000000000000000000" pitchFamily="2" charset="2"/>
              <a:buAutoNum type="arabicPeriod"/>
            </a:pPr>
            <a:r>
              <a:rPr lang="zh-CN" altLang="en-US" sz="2800" smtClean="0"/>
              <a:t>道路交通系统管理控制方法</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交通安全技术</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交通系统的可持续发展规划</a:t>
            </a:r>
          </a:p>
          <a:p>
            <a:pPr marL="685800" indent="-685800" eaLnBrk="1" hangingPunct="1">
              <a:lnSpc>
                <a:spcPct val="100000"/>
              </a:lnSpc>
              <a:spcAft>
                <a:spcPts val="0"/>
              </a:spcAft>
              <a:buFont typeface="Wingdings" panose="05000000000000000000" pitchFamily="2" charset="2"/>
              <a:buAutoNum type="arabicPeriod"/>
            </a:pPr>
            <a:r>
              <a:rPr lang="zh-CN" altLang="en-US" sz="2800" smtClean="0"/>
              <a:t>交通工程的新理论、新方法、新技术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836738" y="2749806"/>
            <a:ext cx="5469255" cy="2306955"/>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二、智能交通系统（</a:t>
            </a:r>
            <a:r>
              <a:rPr lang="en-US" altLang="zh-CN" sz="3600" b="1" dirty="0">
                <a:solidFill>
                  <a:srgbClr val="034923"/>
                </a:solidFill>
                <a:latin typeface="微软雅黑" panose="020B0503020204020204" pitchFamily="34" charset="-122"/>
                <a:ea typeface="微软雅黑" panose="020B0503020204020204" pitchFamily="34" charset="-122"/>
              </a:rPr>
              <a:t>ITS</a:t>
            </a:r>
            <a:r>
              <a:rPr lang="zh-CN" altLang="en-US" sz="3600" b="1" dirty="0">
                <a:solidFill>
                  <a:srgbClr val="034923"/>
                </a:solidFill>
                <a:latin typeface="微软雅黑" panose="020B0503020204020204" pitchFamily="34" charset="-122"/>
                <a:ea typeface="微软雅黑" panose="020B0503020204020204" pitchFamily="34" charset="-122"/>
              </a:rPr>
              <a:t>）</a:t>
            </a:r>
          </a:p>
          <a:p>
            <a:pPr algn="ctr">
              <a:lnSpc>
                <a:spcPct val="150000"/>
              </a:lnSpc>
            </a:pPr>
            <a:r>
              <a:rPr lang="en-US" altLang="ja-JP"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1. </a:t>
            </a:r>
            <a:r>
              <a:rPr lang="en-US" altLang="zh-CN"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ITS</a:t>
            </a:r>
            <a:r>
              <a:rPr lang="zh-CN" altLang="en-US"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概论</a:t>
            </a:r>
            <a:endParaRPr lang="zh-CN" altLang="en-US" sz="3600"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zh-CN" altLang="en-US" sz="3600" b="1" dirty="0">
              <a:solidFill>
                <a:srgbClr val="034923"/>
              </a:solidFill>
              <a:latin typeface="微软雅黑" panose="020B0503020204020204" pitchFamily="34" charset="-122"/>
              <a:ea typeface="微软雅黑" panose="020B0503020204020204" pitchFamily="34" charset="-122"/>
            </a:endParaRPr>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7820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pic>
        <p:nvPicPr>
          <p:cNvPr id="3" name="图片 2"/>
          <p:cNvPicPr>
            <a:picLocks noChangeAspect="1"/>
          </p:cNvPicPr>
          <p:nvPr/>
        </p:nvPicPr>
        <p:blipFill>
          <a:blip r:embed="rId3"/>
          <a:stretch>
            <a:fillRect/>
          </a:stretch>
        </p:blipFill>
        <p:spPr>
          <a:xfrm>
            <a:off x="398780" y="1803400"/>
            <a:ext cx="2608580" cy="1634490"/>
          </a:xfrm>
          <a:prstGeom prst="rect">
            <a:avLst/>
          </a:prstGeom>
          <a:ln w="3175">
            <a:solidFill>
              <a:schemeClr val="bg1">
                <a:lumMod val="85000"/>
              </a:schemeClr>
            </a:solidFill>
          </a:ln>
          <a:effectLst/>
        </p:spPr>
      </p:pic>
      <p:sp>
        <p:nvSpPr>
          <p:cNvPr id="6" name="文本框 5"/>
          <p:cNvSpPr txBox="1"/>
          <p:nvPr/>
        </p:nvSpPr>
        <p:spPr>
          <a:xfrm>
            <a:off x="1227455" y="3540125"/>
            <a:ext cx="1097280" cy="368300"/>
          </a:xfrm>
          <a:prstGeom prst="rect">
            <a:avLst/>
          </a:prstGeom>
          <a:noFill/>
        </p:spPr>
        <p:txBody>
          <a:bodyPr wrap="none" rtlCol="0">
            <a:spAutoFit/>
          </a:bodyPr>
          <a:lstStyle/>
          <a:p>
            <a:r>
              <a:rPr lang="zh-CN" altLang="en-US">
                <a:ea typeface="微软雅黑" panose="020B0503020204020204" pitchFamily="34" charset="-122"/>
              </a:rPr>
              <a:t>滴滴打车</a:t>
            </a:r>
          </a:p>
        </p:txBody>
      </p:sp>
      <p:sp>
        <p:nvSpPr>
          <p:cNvPr id="9" name="文本框 8"/>
          <p:cNvSpPr txBox="1"/>
          <p:nvPr/>
        </p:nvSpPr>
        <p:spPr>
          <a:xfrm>
            <a:off x="1064260" y="6004560"/>
            <a:ext cx="1554480" cy="368300"/>
          </a:xfrm>
          <a:prstGeom prst="rect">
            <a:avLst/>
          </a:prstGeom>
          <a:noFill/>
        </p:spPr>
        <p:txBody>
          <a:bodyPr wrap="none" rtlCol="0">
            <a:spAutoFit/>
          </a:bodyPr>
          <a:lstStyle/>
          <a:p>
            <a:r>
              <a:rPr lang="zh-CN" altLang="en-US">
                <a:ea typeface="微软雅黑" panose="020B0503020204020204" pitchFamily="34" charset="-122"/>
              </a:rPr>
              <a:t>智能停车指引</a:t>
            </a:r>
          </a:p>
        </p:txBody>
      </p:sp>
      <p:pic>
        <p:nvPicPr>
          <p:cNvPr id="13" name="图片 12"/>
          <p:cNvPicPr>
            <a:picLocks noChangeAspect="1"/>
          </p:cNvPicPr>
          <p:nvPr/>
        </p:nvPicPr>
        <p:blipFill>
          <a:blip r:embed="rId4"/>
          <a:stretch>
            <a:fillRect/>
          </a:stretch>
        </p:blipFill>
        <p:spPr>
          <a:xfrm>
            <a:off x="3414395" y="1784985"/>
            <a:ext cx="2527935" cy="1671955"/>
          </a:xfrm>
          <a:prstGeom prst="rect">
            <a:avLst/>
          </a:prstGeom>
          <a:ln w="3175">
            <a:solidFill>
              <a:schemeClr val="bg1">
                <a:lumMod val="85000"/>
              </a:schemeClr>
            </a:solidFill>
          </a:ln>
          <a:effectLst/>
        </p:spPr>
      </p:pic>
      <p:sp>
        <p:nvSpPr>
          <p:cNvPr id="14" name="文本框 13"/>
          <p:cNvSpPr txBox="1"/>
          <p:nvPr/>
        </p:nvSpPr>
        <p:spPr>
          <a:xfrm>
            <a:off x="4174490" y="3540125"/>
            <a:ext cx="1007110" cy="368300"/>
          </a:xfrm>
          <a:prstGeom prst="rect">
            <a:avLst/>
          </a:prstGeom>
          <a:noFill/>
        </p:spPr>
        <p:txBody>
          <a:bodyPr wrap="none" rtlCol="0">
            <a:spAutoFit/>
          </a:bodyPr>
          <a:lstStyle/>
          <a:p>
            <a:r>
              <a:rPr lang="en-US" altLang="zh-CN">
                <a:ea typeface="微软雅黑" panose="020B0503020204020204" pitchFamily="34" charset="-122"/>
              </a:rPr>
              <a:t>GPS</a:t>
            </a:r>
            <a:r>
              <a:rPr lang="zh-CN" altLang="en-US">
                <a:ea typeface="微软雅黑" panose="020B0503020204020204" pitchFamily="34" charset="-122"/>
              </a:rPr>
              <a:t>定位</a:t>
            </a:r>
          </a:p>
        </p:txBody>
      </p:sp>
      <p:sp>
        <p:nvSpPr>
          <p:cNvPr id="16" name="文本框 15"/>
          <p:cNvSpPr txBox="1"/>
          <p:nvPr/>
        </p:nvSpPr>
        <p:spPr>
          <a:xfrm>
            <a:off x="4010025" y="6004560"/>
            <a:ext cx="1665605" cy="368300"/>
          </a:xfrm>
          <a:prstGeom prst="rect">
            <a:avLst/>
          </a:prstGeom>
          <a:noFill/>
        </p:spPr>
        <p:txBody>
          <a:bodyPr wrap="none" rtlCol="0">
            <a:spAutoFit/>
          </a:bodyPr>
          <a:lstStyle/>
          <a:p>
            <a:r>
              <a:rPr lang="en-US" altLang="zh-CN">
                <a:ea typeface="微软雅黑" panose="020B0503020204020204" pitchFamily="34" charset="-122"/>
              </a:rPr>
              <a:t>ETC</a:t>
            </a:r>
            <a:r>
              <a:rPr lang="zh-CN" altLang="en-US">
                <a:ea typeface="微软雅黑" panose="020B0503020204020204" pitchFamily="34" charset="-122"/>
              </a:rPr>
              <a:t>不停车收费</a:t>
            </a:r>
          </a:p>
        </p:txBody>
      </p:sp>
      <p:pic>
        <p:nvPicPr>
          <p:cNvPr id="19" name="图片 18"/>
          <p:cNvPicPr>
            <a:picLocks noChangeAspect="1"/>
          </p:cNvPicPr>
          <p:nvPr/>
        </p:nvPicPr>
        <p:blipFill>
          <a:blip r:embed="rId5"/>
          <a:stretch>
            <a:fillRect/>
          </a:stretch>
        </p:blipFill>
        <p:spPr>
          <a:xfrm>
            <a:off x="6321425" y="1784985"/>
            <a:ext cx="2591435" cy="1671955"/>
          </a:xfrm>
          <a:prstGeom prst="rect">
            <a:avLst/>
          </a:prstGeom>
          <a:ln w="3175">
            <a:solidFill>
              <a:schemeClr val="bg1">
                <a:lumMod val="85000"/>
              </a:schemeClr>
            </a:solidFill>
          </a:ln>
          <a:effectLst/>
        </p:spPr>
      </p:pic>
      <p:sp>
        <p:nvSpPr>
          <p:cNvPr id="20" name="文本框 19"/>
          <p:cNvSpPr txBox="1"/>
          <p:nvPr/>
        </p:nvSpPr>
        <p:spPr>
          <a:xfrm>
            <a:off x="6812280" y="3540125"/>
            <a:ext cx="1554480" cy="368300"/>
          </a:xfrm>
          <a:prstGeom prst="rect">
            <a:avLst/>
          </a:prstGeom>
          <a:noFill/>
        </p:spPr>
        <p:txBody>
          <a:bodyPr wrap="none" rtlCol="0">
            <a:spAutoFit/>
          </a:bodyPr>
          <a:lstStyle/>
          <a:p>
            <a:r>
              <a:rPr lang="zh-CN" altLang="en-US">
                <a:ea typeface="微软雅黑" panose="020B0503020204020204" pitchFamily="34" charset="-122"/>
              </a:rPr>
              <a:t>交通视频监控</a:t>
            </a:r>
          </a:p>
        </p:txBody>
      </p:sp>
      <p:pic>
        <p:nvPicPr>
          <p:cNvPr id="21" name="图片 20"/>
          <p:cNvPicPr>
            <a:picLocks noChangeAspect="1"/>
          </p:cNvPicPr>
          <p:nvPr/>
        </p:nvPicPr>
        <p:blipFill>
          <a:blip r:embed="rId6"/>
          <a:srcRect b="16753"/>
          <a:stretch>
            <a:fillRect/>
          </a:stretch>
        </p:blipFill>
        <p:spPr>
          <a:xfrm>
            <a:off x="6321425" y="4057015"/>
            <a:ext cx="2712085" cy="1798320"/>
          </a:xfrm>
          <a:prstGeom prst="rect">
            <a:avLst/>
          </a:prstGeom>
        </p:spPr>
      </p:pic>
      <p:sp>
        <p:nvSpPr>
          <p:cNvPr id="22" name="文本框 21"/>
          <p:cNvSpPr txBox="1"/>
          <p:nvPr/>
        </p:nvSpPr>
        <p:spPr>
          <a:xfrm>
            <a:off x="7040880" y="6004560"/>
            <a:ext cx="1097280" cy="368300"/>
          </a:xfrm>
          <a:prstGeom prst="rect">
            <a:avLst/>
          </a:prstGeom>
          <a:noFill/>
        </p:spPr>
        <p:txBody>
          <a:bodyPr wrap="none" rtlCol="0">
            <a:spAutoFit/>
          </a:bodyPr>
          <a:lstStyle/>
          <a:p>
            <a:r>
              <a:rPr lang="zh-CN" altLang="en-US">
                <a:ea typeface="微软雅黑" panose="020B0503020204020204" pitchFamily="34" charset="-122"/>
              </a:rPr>
              <a:t>自动驾驶</a:t>
            </a:r>
          </a:p>
        </p:txBody>
      </p:sp>
      <p:pic>
        <p:nvPicPr>
          <p:cNvPr id="24" name="图片 23"/>
          <p:cNvPicPr>
            <a:picLocks noChangeAspect="1"/>
          </p:cNvPicPr>
          <p:nvPr/>
        </p:nvPicPr>
        <p:blipFill>
          <a:blip r:embed="rId7"/>
          <a:stretch>
            <a:fillRect/>
          </a:stretch>
        </p:blipFill>
        <p:spPr>
          <a:xfrm>
            <a:off x="3402330" y="4057015"/>
            <a:ext cx="2540000" cy="1798320"/>
          </a:xfrm>
          <a:prstGeom prst="rect">
            <a:avLst/>
          </a:prstGeom>
          <a:ln w="3175">
            <a:solidFill>
              <a:schemeClr val="bg1">
                <a:lumMod val="85000"/>
              </a:schemeClr>
            </a:solidFill>
          </a:ln>
          <a:effectLst/>
        </p:spPr>
      </p:pic>
      <p:sp>
        <p:nvSpPr>
          <p:cNvPr id="25" name="文本框 24"/>
          <p:cNvSpPr txBox="1"/>
          <p:nvPr/>
        </p:nvSpPr>
        <p:spPr>
          <a:xfrm>
            <a:off x="678180" y="983615"/>
            <a:ext cx="6183630" cy="460375"/>
          </a:xfrm>
          <a:prstGeom prst="rect">
            <a:avLst/>
          </a:prstGeom>
          <a:noFill/>
        </p:spPr>
        <p:txBody>
          <a:bodyPr wrap="none" rtlCol="0">
            <a:spAutoFit/>
          </a:bodyPr>
          <a:lstStyle/>
          <a:p>
            <a:pPr marL="285750" indent="-285750">
              <a:buClr>
                <a:srgbClr val="548235"/>
              </a:buClr>
              <a:buFont typeface="Arial" panose="020B0604020202020204" pitchFamily="34" charset="0"/>
              <a:buChar char="•"/>
            </a:pPr>
            <a:r>
              <a:rPr lang="en-US" altLang="zh-CN"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什么是智能交通系统？ —— 就在我们身边</a:t>
            </a:r>
          </a:p>
        </p:txBody>
      </p:sp>
      <p:pic>
        <p:nvPicPr>
          <p:cNvPr id="102462" name="图片 70"/>
          <p:cNvPicPr>
            <a:picLocks noChangeAspect="1"/>
          </p:cNvPicPr>
          <p:nvPr/>
        </p:nvPicPr>
        <p:blipFill>
          <a:blip r:embed="rId8"/>
          <a:stretch>
            <a:fillRect/>
          </a:stretch>
        </p:blipFill>
        <p:spPr>
          <a:xfrm>
            <a:off x="398145" y="4057015"/>
            <a:ext cx="2608580" cy="1798320"/>
          </a:xfrm>
          <a:prstGeom prst="rect">
            <a:avLst/>
          </a:prstGeom>
          <a:noFill/>
          <a:ln w="9525">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2071" name="文本占位符 2070"/>
          <p:cNvSpPr>
            <a:spLocks noGrp="1"/>
          </p:cNvSpPr>
          <p:nvPr>
            <p:ph type="body" idx="4294967295"/>
          </p:nvPr>
        </p:nvSpPr>
        <p:spPr>
          <a:xfrm>
            <a:off x="669290" y="2287270"/>
            <a:ext cx="7772400" cy="4473575"/>
          </a:xfrm>
        </p:spPr>
        <p:txBody>
          <a:bodyPr>
            <a:normAutofit/>
          </a:bodyPr>
          <a:lstStyle/>
          <a:p>
            <a:pPr>
              <a:buClr>
                <a:srgbClr val="548235"/>
              </a:buClr>
            </a:pPr>
            <a:r>
              <a:rPr lang="zh-CN" altLang="en-US" sz="2600">
                <a:latin typeface="微软雅黑" panose="020B0503020204020204" pitchFamily="34" charset="-122"/>
                <a:ea typeface="微软雅黑" panose="020B0503020204020204" pitchFamily="34" charset="-122"/>
                <a:cs typeface="微软雅黑" panose="020B0503020204020204" pitchFamily="34" charset="-122"/>
              </a:rPr>
              <a:t>前身是智能车辆道路系统</a:t>
            </a:r>
          </a:p>
          <a:p>
            <a:pPr marL="0" indent="0">
              <a:buClr>
                <a:schemeClr val="folHlink"/>
              </a:buClr>
              <a:buNone/>
            </a:pP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rPr>
              <a:t>I</a:t>
            </a: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ntelligent </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rPr>
              <a:t>V</a:t>
            </a: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ehicle </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ighway </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rPr>
              <a:t>S</a:t>
            </a: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ystem, </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rPr>
              <a:t>IVHS</a:t>
            </a:r>
            <a:r>
              <a:rPr lang="en-US" altLang="zh-CN" sz="3200">
                <a:latin typeface="Times New Roman" panose="02020603050405020304" pitchFamily="18" charset="0"/>
                <a:ea typeface="微软雅黑" panose="020B0503020204020204" pitchFamily="34" charset="-122"/>
                <a:cs typeface="Times New Roman" panose="02020603050405020304" pitchFamily="18" charset="0"/>
              </a:rPr>
              <a:t>）</a:t>
            </a:r>
          </a:p>
          <a:p>
            <a:pPr marL="0" indent="0">
              <a:buClr>
                <a:schemeClr val="folHlink"/>
              </a:buClr>
              <a:buNone/>
            </a:pPr>
            <a:r>
              <a:rPr lang="en-US" altLang="zh-CN" sz="300">
                <a:noFill/>
                <a:latin typeface="微软雅黑" panose="020B0503020204020204" pitchFamily="34" charset="-122"/>
                <a:ea typeface="微软雅黑" panose="020B0503020204020204" pitchFamily="34" charset="-122"/>
                <a:cs typeface="微软雅黑" panose="020B0503020204020204" pitchFamily="34" charset="-122"/>
              </a:rPr>
              <a:t>1</a:t>
            </a:r>
            <a:endParaRPr lang="zh-CN" altLang="en-US" sz="300">
              <a:no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Aft>
                <a:spcPts val="0"/>
              </a:spcAft>
              <a:buClr>
                <a:srgbClr val="548235"/>
              </a:buClr>
            </a:pPr>
            <a:r>
              <a:rPr lang="zh-CN" altLang="en-US" sz="2600">
                <a:latin typeface="微软雅黑" panose="020B0503020204020204" pitchFamily="34" charset="-122"/>
                <a:ea typeface="微软雅黑" panose="020B0503020204020204" pitchFamily="34" charset="-122"/>
                <a:cs typeface="微软雅黑" panose="020B0503020204020204" pitchFamily="34" charset="-122"/>
              </a:rPr>
              <a:t>智能交通系统是将先进的信息技术、数据通信技术、传感器技术、电子控制技术以及计算机技术等有效地综合运用于整个交通运输管理体系，从而建立起一种大范围内、全方位发挥作用的，</a:t>
            </a:r>
            <a:r>
              <a:rPr lang="en-US" altLang="zh-CN" sz="26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实时、准确、高效</a:t>
            </a:r>
            <a:r>
              <a:rPr lang="zh-CN" altLang="en-US" sz="2600">
                <a:latin typeface="微软雅黑" panose="020B0503020204020204" pitchFamily="34" charset="-122"/>
                <a:ea typeface="微软雅黑" panose="020B0503020204020204" pitchFamily="34" charset="-122"/>
                <a:cs typeface="微软雅黑" panose="020B0503020204020204" pitchFamily="34" charset="-122"/>
              </a:rPr>
              <a:t>的综合运输和管理系统。</a:t>
            </a:r>
          </a:p>
        </p:txBody>
      </p:sp>
      <p:sp>
        <p:nvSpPr>
          <p:cNvPr id="25" name="文本框 24"/>
          <p:cNvSpPr txBox="1"/>
          <p:nvPr/>
        </p:nvSpPr>
        <p:spPr>
          <a:xfrm>
            <a:off x="652780" y="1066800"/>
            <a:ext cx="6018530" cy="1383665"/>
          </a:xfrm>
          <a:prstGeom prst="rect">
            <a:avLst/>
          </a:prstGeom>
          <a:noFill/>
        </p:spPr>
        <p:txBody>
          <a:bodyPr wrap="none" rtlCol="0">
            <a:spAutoFit/>
          </a:bodyPr>
          <a:lstStyle/>
          <a:p>
            <a:pPr marL="285750" indent="-285750" algn="l">
              <a:buClr>
                <a:srgbClr val="548235"/>
              </a:buClr>
              <a:buFont typeface="Arial" panose="020B0604020202020204" pitchFamily="34" charset="0"/>
              <a:buChar char="•"/>
            </a:pPr>
            <a:r>
              <a:rPr lang="en-US" altLang="zh-CN"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智能交通系统</a:t>
            </a:r>
            <a:r>
              <a:rPr lang="zh-CN" altLang="en-US"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的定义</a:t>
            </a:r>
            <a:endParaRPr lang="en-US" altLang="zh-CN"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buClr>
                <a:srgbClr val="548235"/>
              </a:buClr>
              <a:buFont typeface="Arial" panose="020B0604020202020204" pitchFamily="34" charset="0"/>
              <a:buChar char="•"/>
            </a:pPr>
            <a:r>
              <a:rPr lang="en-US" altLang="zh-CN" sz="28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sym typeface="+mn-ea"/>
              </a:rPr>
              <a:t>I</a:t>
            </a:r>
            <a:r>
              <a:rPr lang="en-US" altLang="zh-CN" sz="3200">
                <a:latin typeface="Times New Roman" panose="02020603050405020304" pitchFamily="18" charset="0"/>
                <a:ea typeface="微软雅黑" panose="020B0503020204020204" pitchFamily="34" charset="-122"/>
                <a:cs typeface="Times New Roman" panose="02020603050405020304" pitchFamily="18" charset="0"/>
                <a:sym typeface="+mn-ea"/>
              </a:rPr>
              <a:t>ntelligent </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sym typeface="+mn-ea"/>
              </a:rPr>
              <a:t>T</a:t>
            </a:r>
            <a:r>
              <a:rPr lang="en-US" altLang="zh-CN" sz="3200">
                <a:latin typeface="Times New Roman" panose="02020603050405020304" pitchFamily="18" charset="0"/>
                <a:ea typeface="微软雅黑" panose="020B0503020204020204" pitchFamily="34" charset="-122"/>
                <a:cs typeface="Times New Roman" panose="02020603050405020304" pitchFamily="18" charset="0"/>
                <a:sym typeface="+mn-ea"/>
              </a:rPr>
              <a:t>raffic </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sym typeface="+mn-ea"/>
              </a:rPr>
              <a:t>S</a:t>
            </a:r>
            <a:r>
              <a:rPr lang="en-US" altLang="zh-CN" sz="3200">
                <a:latin typeface="Times New Roman" panose="02020603050405020304" pitchFamily="18" charset="0"/>
                <a:ea typeface="微软雅黑" panose="020B0503020204020204" pitchFamily="34" charset="-122"/>
                <a:cs typeface="Times New Roman" panose="02020603050405020304" pitchFamily="18" charset="0"/>
                <a:sym typeface="+mn-ea"/>
              </a:rPr>
              <a:t>ystem</a:t>
            </a:r>
            <a:r>
              <a:rPr lang="zh-CN" altLang="en-US" sz="3200">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3200">
                <a:solidFill>
                  <a:schemeClr val="hlink"/>
                </a:solidFill>
                <a:latin typeface="Times New Roman" panose="02020603050405020304" pitchFamily="18" charset="0"/>
                <a:ea typeface="微软雅黑" panose="020B0503020204020204" pitchFamily="34" charset="-122"/>
                <a:cs typeface="Times New Roman" panose="02020603050405020304" pitchFamily="18" charset="0"/>
                <a:sym typeface="+mn-ea"/>
              </a:rPr>
              <a:t>ITS</a:t>
            </a:r>
            <a:r>
              <a:rPr lang="en-US" altLang="zh-CN" sz="280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24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Clr>
                <a:srgbClr val="548235"/>
              </a:buClr>
              <a:buFont typeface="Arial" panose="020B0604020202020204" pitchFamily="34" charset="0"/>
              <a:buChar char="•"/>
            </a:pPr>
            <a:endParaRPr lang="zh-CN" sz="2400">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6671310" y="778510"/>
            <a:ext cx="2357120" cy="172974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2" name="文本框 1"/>
          <p:cNvSpPr txBox="1"/>
          <p:nvPr/>
        </p:nvSpPr>
        <p:spPr>
          <a:xfrm>
            <a:off x="678180" y="1117600"/>
            <a:ext cx="7970520" cy="2742289"/>
          </a:xfrm>
          <a:prstGeom prst="rect">
            <a:avLst/>
          </a:prstGeom>
          <a:noFill/>
        </p:spPr>
        <p:txBody>
          <a:bodyPr wrap="square" rtlCol="0">
            <a:spAutoFit/>
          </a:bodyPr>
          <a:lstStyle/>
          <a:p>
            <a:pPr marL="285750" indent="-285750" algn="l">
              <a:buClr>
                <a:srgbClr val="548235"/>
              </a:buClr>
              <a:buFont typeface="Arial" panose="020B0604020202020204" pitchFamily="34" charset="0"/>
              <a:buChar char="•"/>
            </a:pPr>
            <a:r>
              <a:rPr lang="en-US" altLang="zh-CN" sz="28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ITS</a:t>
            </a:r>
            <a:r>
              <a:rPr lang="zh-CN" sz="28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目的</a:t>
            </a:r>
          </a:p>
          <a:p>
            <a:pPr indent="0" algn="l">
              <a:buClr>
                <a:srgbClr val="548235"/>
              </a:buClr>
              <a:buFont typeface="Arial" panose="020B0604020202020204" pitchFamily="34" charset="0"/>
              <a:buNone/>
            </a:pPr>
            <a:r>
              <a:rPr lang="en-US" altLang="zh-CN" sz="900" dirty="0">
                <a:noFill/>
                <a:latin typeface="微软雅黑" panose="020B0503020204020204" pitchFamily="34" charset="-122"/>
                <a:ea typeface="微软雅黑" panose="020B0503020204020204" pitchFamily="34" charset="-122"/>
                <a:cs typeface="Times New Roman" panose="02020603050405020304" pitchFamily="18" charset="0"/>
              </a:rPr>
              <a:t>1</a:t>
            </a:r>
            <a:endParaRPr lang="zh-CN" sz="900" dirty="0">
              <a:no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30000"/>
              </a:lnSpc>
              <a:spcBef>
                <a:spcPts val="0"/>
              </a:spcBef>
              <a:spcAft>
                <a:spcPts val="0"/>
              </a:spcAft>
              <a:buClr>
                <a:srgbClr val="548235"/>
              </a:buClr>
              <a:buFont typeface="Arial" panose="020B0604020202020204" pitchFamily="34" charset="0"/>
              <a:buChar char="•"/>
            </a:pPr>
            <a:r>
              <a:rPr lang="zh-CN" altLang="en-US" sz="2600" dirty="0">
                <a:latin typeface="微软雅黑" panose="020B0503020204020204" pitchFamily="34" charset="-122"/>
                <a:ea typeface="微软雅黑" panose="020B0503020204020204" pitchFamily="34" charset="-122"/>
                <a:cs typeface="微软雅黑" panose="020B0503020204020204" pitchFamily="34" charset="-122"/>
              </a:rPr>
              <a:t>智能交通系统</a:t>
            </a:r>
            <a:r>
              <a:rPr lang="zh-CN" altLang="en-US" sz="2600" dirty="0" smtClean="0">
                <a:latin typeface="微软雅黑" panose="020B0503020204020204" pitchFamily="34" charset="-122"/>
                <a:ea typeface="微软雅黑" panose="020B0503020204020204" pitchFamily="34" charset="-122"/>
                <a:cs typeface="微软雅黑" panose="020B0503020204020204" pitchFamily="34" charset="-122"/>
              </a:rPr>
              <a:t>通过先进技术使</a:t>
            </a:r>
            <a:r>
              <a:rPr lang="en-US" altLang="zh-CN" sz="2600" dirty="0" err="1"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人</a:t>
            </a:r>
            <a:r>
              <a:rPr lang="en-US" altLang="zh-CN" sz="2600" dirty="0" err="1">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、车、</a:t>
            </a:r>
            <a:r>
              <a:rPr lang="en-US" altLang="zh-CN" sz="2600" dirty="0" err="1"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路</a:t>
            </a:r>
            <a:r>
              <a:rPr lang="zh-CN" altLang="en-US" sz="2600" dirty="0" smtClean="0">
                <a:latin typeface="微软雅黑" panose="020B0503020204020204" pitchFamily="34" charset="-122"/>
                <a:ea typeface="微软雅黑" panose="020B0503020204020204" pitchFamily="34" charset="-122"/>
                <a:cs typeface="微软雅黑" panose="020B0503020204020204" pitchFamily="34" charset="-122"/>
              </a:rPr>
              <a:t>和谐</a:t>
            </a:r>
            <a:r>
              <a:rPr lang="zh-CN" altLang="en-US" sz="2600" dirty="0">
                <a:latin typeface="微软雅黑" panose="020B0503020204020204" pitchFamily="34" charset="-122"/>
                <a:ea typeface="微软雅黑" panose="020B0503020204020204" pitchFamily="34" charset="-122"/>
                <a:cs typeface="微软雅黑" panose="020B0503020204020204" pitchFamily="34" charset="-122"/>
              </a:rPr>
              <a:t>、密切</a:t>
            </a:r>
            <a:r>
              <a:rPr lang="zh-CN" altLang="en-US" sz="2600" dirty="0" smtClean="0">
                <a:latin typeface="微软雅黑" panose="020B0503020204020204" pitchFamily="34" charset="-122"/>
                <a:ea typeface="微软雅黑" panose="020B0503020204020204" pitchFamily="34" charset="-122"/>
                <a:cs typeface="微软雅黑" panose="020B0503020204020204" pitchFamily="34" charset="-122"/>
              </a:rPr>
              <a:t>配合，以提高</a:t>
            </a:r>
            <a:r>
              <a:rPr lang="zh-CN" altLang="en-US" sz="2600" dirty="0">
                <a:latin typeface="微软雅黑" panose="020B0503020204020204" pitchFamily="34" charset="-122"/>
                <a:ea typeface="微软雅黑" panose="020B0503020204020204" pitchFamily="34" charset="-122"/>
                <a:cs typeface="微软雅黑" panose="020B0503020204020204" pitchFamily="34" charset="-122"/>
              </a:rPr>
              <a:t>交通运输效率，缓解交通阻塞，提高路网通过能力，减少交通事故，降低能源消耗，减轻环境污染。</a:t>
            </a:r>
          </a:p>
        </p:txBody>
      </p:sp>
      <p:pic>
        <p:nvPicPr>
          <p:cNvPr id="7" name="Picture 9"/>
          <p:cNvPicPr>
            <a:picLocks noChangeAspect="1" noChangeArrowheads="1"/>
          </p:cNvPicPr>
          <p:nvPr/>
        </p:nvPicPr>
        <p:blipFill>
          <a:blip r:embed="rId3" cstate="print"/>
          <a:srcRect/>
          <a:stretch>
            <a:fillRect/>
          </a:stretch>
        </p:blipFill>
        <p:spPr bwMode="auto">
          <a:xfrm>
            <a:off x="55245" y="4002405"/>
            <a:ext cx="2171065" cy="1775460"/>
          </a:xfrm>
          <a:prstGeom prst="roundRect">
            <a:avLst>
              <a:gd name="adj" fmla="val 8594"/>
            </a:avLst>
          </a:prstGeom>
          <a:solidFill>
            <a:srgbClr val="FFFFFF">
              <a:shade val="85000"/>
            </a:srgbClr>
          </a:solidFill>
          <a:ln>
            <a:noFill/>
          </a:ln>
          <a:effectLst/>
        </p:spPr>
      </p:pic>
      <p:sp>
        <p:nvSpPr>
          <p:cNvPr id="80907" name="Text Box 5"/>
          <p:cNvSpPr txBox="1"/>
          <p:nvPr/>
        </p:nvSpPr>
        <p:spPr>
          <a:xfrm>
            <a:off x="283210" y="5930265"/>
            <a:ext cx="1943100" cy="306705"/>
          </a:xfrm>
          <a:prstGeom prst="rect">
            <a:avLst/>
          </a:prstGeom>
          <a:noFill/>
          <a:ln w="9525">
            <a:noFill/>
          </a:ln>
        </p:spPr>
        <p:txBody>
          <a:bodyPr>
            <a:spAutoFit/>
          </a:bodyPr>
          <a:lstStyle/>
          <a:p>
            <a:pPr algn="ctr" eaLnBrk="1" hangingPunct="1">
              <a:spcBef>
                <a:spcPct val="50000"/>
              </a:spcBef>
              <a:buFont typeface="Arial" panose="020B0604020202020204" pitchFamily="34" charset="0"/>
              <a:buNone/>
            </a:pPr>
            <a:r>
              <a:rPr lang="zh-CN" altLang="en-US" sz="1400" b="1" dirty="0">
                <a:solidFill>
                  <a:schemeClr val="tx1"/>
                </a:solidFill>
                <a:latin typeface="微软雅黑 Light" panose="020B0502040204020203" pitchFamily="34" charset="-122"/>
                <a:ea typeface="微软雅黑 Light" panose="020B0502040204020203" pitchFamily="34" charset="-122"/>
              </a:rPr>
              <a:t>交通设施管理系统</a:t>
            </a:r>
          </a:p>
        </p:txBody>
      </p:sp>
      <p:pic>
        <p:nvPicPr>
          <p:cNvPr id="11" name="Picture 12"/>
          <p:cNvPicPr>
            <a:picLocks noChangeAspect="1" noChangeArrowheads="1"/>
          </p:cNvPicPr>
          <p:nvPr/>
        </p:nvPicPr>
        <p:blipFill>
          <a:blip r:embed="rId4" cstate="print"/>
          <a:stretch>
            <a:fillRect/>
          </a:stretch>
        </p:blipFill>
        <p:spPr bwMode="auto">
          <a:xfrm>
            <a:off x="2280285" y="3966210"/>
            <a:ext cx="2232660" cy="1820545"/>
          </a:xfrm>
          <a:prstGeom prst="roundRect">
            <a:avLst>
              <a:gd name="adj" fmla="val 8594"/>
            </a:avLst>
          </a:prstGeom>
          <a:solidFill>
            <a:srgbClr val="FFFFFF">
              <a:shade val="85000"/>
            </a:srgbClr>
          </a:solidFill>
          <a:ln>
            <a:noFill/>
          </a:ln>
          <a:effectLst/>
        </p:spPr>
      </p:pic>
      <p:sp>
        <p:nvSpPr>
          <p:cNvPr id="3" name="Text Box 5"/>
          <p:cNvSpPr txBox="1"/>
          <p:nvPr/>
        </p:nvSpPr>
        <p:spPr>
          <a:xfrm>
            <a:off x="2235835" y="5930265"/>
            <a:ext cx="2321560" cy="306705"/>
          </a:xfrm>
          <a:prstGeom prst="rect">
            <a:avLst/>
          </a:prstGeom>
          <a:noFill/>
          <a:ln w="9525">
            <a:noFill/>
          </a:ln>
        </p:spPr>
        <p:txBody>
          <a:bodyPr wrap="square">
            <a:spAutoFit/>
          </a:bodyPr>
          <a:lstStyle/>
          <a:p>
            <a:pPr algn="ctr" eaLnBrk="1" hangingPunct="1">
              <a:spcBef>
                <a:spcPct val="50000"/>
              </a:spcBef>
              <a:buFont typeface="Arial" panose="020B0604020202020204" pitchFamily="34" charset="0"/>
              <a:buNone/>
            </a:pPr>
            <a:r>
              <a:rPr lang="zh-CN" altLang="en-US" sz="1400" b="1" dirty="0">
                <a:latin typeface="微软雅黑 Light" panose="020B0502040204020203" pitchFamily="34" charset="-122"/>
                <a:ea typeface="微软雅黑 Light" panose="020B0502040204020203" pitchFamily="34" charset="-122"/>
                <a:sym typeface="+mn-ea"/>
              </a:rPr>
              <a:t>机动车行驶速度检测系统</a:t>
            </a:r>
            <a:endParaRPr lang="zh-CN" altLang="en-US" sz="1400" b="1" dirty="0">
              <a:solidFill>
                <a:schemeClr val="tx1"/>
              </a:solidFill>
              <a:latin typeface="微软雅黑 Light" panose="020B0502040204020203" pitchFamily="34" charset="-122"/>
              <a:ea typeface="微软雅黑 Light" panose="020B0502040204020203" pitchFamily="34" charset="-122"/>
            </a:endParaRPr>
          </a:p>
        </p:txBody>
      </p:sp>
      <p:pic>
        <p:nvPicPr>
          <p:cNvPr id="19" name="Picture 22"/>
          <p:cNvPicPr>
            <a:picLocks noChangeAspect="1" noChangeArrowheads="1"/>
          </p:cNvPicPr>
          <p:nvPr/>
        </p:nvPicPr>
        <p:blipFill>
          <a:blip r:embed="rId5" cstate="print"/>
          <a:stretch>
            <a:fillRect/>
          </a:stretch>
        </p:blipFill>
        <p:spPr bwMode="auto">
          <a:xfrm>
            <a:off x="6830695" y="3983990"/>
            <a:ext cx="2313305" cy="1794510"/>
          </a:xfrm>
          <a:prstGeom prst="roundRect">
            <a:avLst>
              <a:gd name="adj" fmla="val 8594"/>
            </a:avLst>
          </a:prstGeom>
          <a:solidFill>
            <a:srgbClr val="FFFFFF">
              <a:shade val="85000"/>
            </a:srgbClr>
          </a:solidFill>
          <a:ln>
            <a:noFill/>
          </a:ln>
          <a:effectLst/>
        </p:spPr>
      </p:pic>
      <p:pic>
        <p:nvPicPr>
          <p:cNvPr id="16" name="Picture 8" descr="Page39_视频交通流检测系统"/>
          <p:cNvPicPr>
            <a:picLocks noChangeAspect="1" noChangeArrowheads="1"/>
          </p:cNvPicPr>
          <p:nvPr/>
        </p:nvPicPr>
        <p:blipFill>
          <a:blip r:embed="rId6" cstate="print"/>
          <a:stretch>
            <a:fillRect/>
          </a:stretch>
        </p:blipFill>
        <p:spPr bwMode="auto">
          <a:xfrm>
            <a:off x="4512945" y="3989070"/>
            <a:ext cx="2244725" cy="1788795"/>
          </a:xfrm>
          <a:prstGeom prst="roundRect">
            <a:avLst>
              <a:gd name="adj" fmla="val 8594"/>
            </a:avLst>
          </a:prstGeom>
          <a:solidFill>
            <a:srgbClr val="FFFFFF">
              <a:shade val="85000"/>
            </a:srgbClr>
          </a:solidFill>
          <a:ln>
            <a:noFill/>
          </a:ln>
          <a:effectLst/>
        </p:spPr>
      </p:pic>
      <p:sp>
        <p:nvSpPr>
          <p:cNvPr id="82959" name="Text Box 7"/>
          <p:cNvSpPr txBox="1"/>
          <p:nvPr/>
        </p:nvSpPr>
        <p:spPr>
          <a:xfrm>
            <a:off x="3513455" y="3305175"/>
            <a:ext cx="2134870" cy="306705"/>
          </a:xfrm>
          <a:prstGeom prst="rect">
            <a:avLst/>
          </a:prstGeom>
          <a:noFill/>
          <a:ln w="9525">
            <a:noFill/>
          </a:ln>
        </p:spPr>
        <p:txBody>
          <a:bodyPr>
            <a:spAutoFit/>
          </a:bodyPr>
          <a:lstStyle/>
          <a:p>
            <a:pPr algn="ctr" eaLnBrk="1" hangingPunct="1">
              <a:spcBef>
                <a:spcPct val="50000"/>
              </a:spcBef>
              <a:buFont typeface="Arial" panose="020B0604020202020204" pitchFamily="34" charset="0"/>
              <a:buNone/>
            </a:pPr>
            <a:r>
              <a:rPr lang="zh-CN" altLang="en-US" sz="1400" dirty="0">
                <a:solidFill>
                  <a:srgbClr val="FFFFFF"/>
                </a:solidFill>
                <a:latin typeface="微软雅黑" panose="020B0503020204020204" pitchFamily="34" charset="-122"/>
                <a:ea typeface="微软雅黑" panose="020B0503020204020204" pitchFamily="34" charset="-122"/>
              </a:rPr>
              <a:t>视频交通流检测系统</a:t>
            </a:r>
          </a:p>
        </p:txBody>
      </p:sp>
      <p:sp>
        <p:nvSpPr>
          <p:cNvPr id="82960" name="Text Box 10"/>
          <p:cNvSpPr txBox="1"/>
          <p:nvPr/>
        </p:nvSpPr>
        <p:spPr>
          <a:xfrm>
            <a:off x="6439535" y="3321050"/>
            <a:ext cx="2134870" cy="306705"/>
          </a:xfrm>
          <a:prstGeom prst="rect">
            <a:avLst/>
          </a:prstGeom>
          <a:noFill/>
          <a:ln w="9525">
            <a:noFill/>
          </a:ln>
        </p:spPr>
        <p:txBody>
          <a:bodyPr>
            <a:spAutoFit/>
          </a:bodyPr>
          <a:lstStyle/>
          <a:p>
            <a:pPr algn="ctr" eaLnBrk="1" hangingPunct="1">
              <a:spcBef>
                <a:spcPct val="50000"/>
              </a:spcBef>
              <a:buFont typeface="Arial" panose="020B0604020202020204" pitchFamily="34" charset="0"/>
              <a:buNone/>
            </a:pPr>
            <a:r>
              <a:rPr lang="zh-CN" altLang="en-US" sz="1400" dirty="0">
                <a:solidFill>
                  <a:srgbClr val="FFFFFF"/>
                </a:solidFill>
                <a:latin typeface="微软雅黑" panose="020B0503020204020204" pitchFamily="34" charset="-122"/>
                <a:ea typeface="微软雅黑" panose="020B0503020204020204" pitchFamily="34" charset="-122"/>
              </a:rPr>
              <a:t>交通仿真与评价系统</a:t>
            </a:r>
          </a:p>
        </p:txBody>
      </p:sp>
      <p:sp>
        <p:nvSpPr>
          <p:cNvPr id="8" name="文本框 7"/>
          <p:cNvSpPr txBox="1"/>
          <p:nvPr/>
        </p:nvSpPr>
        <p:spPr>
          <a:xfrm>
            <a:off x="4782185" y="5899785"/>
            <a:ext cx="2240280" cy="368300"/>
          </a:xfrm>
          <a:prstGeom prst="rect">
            <a:avLst/>
          </a:prstGeom>
          <a:noFill/>
        </p:spPr>
        <p:txBody>
          <a:bodyPr wrap="none" rtlCol="0" anchor="t">
            <a:spAutoFit/>
          </a:bodyPr>
          <a:lstStyle/>
          <a:p>
            <a:r>
              <a:rPr lang="zh-CN" altLang="en-US" sz="1400" b="1" dirty="0">
                <a:latin typeface="微软雅黑 Light" panose="020B0502040204020203" pitchFamily="34" charset="-122"/>
                <a:ea typeface="微软雅黑 Light" panose="020B0502040204020203" pitchFamily="34" charset="-122"/>
                <a:sym typeface="+mn-ea"/>
              </a:rPr>
              <a:t>视频交通流检测系统</a:t>
            </a:r>
            <a:endParaRPr lang="zh-CN" altLang="en-US" sz="1400" b="1" dirty="0">
              <a:latin typeface="微软雅黑 Light" panose="020B0502040204020203" pitchFamily="34" charset="-122"/>
              <a:ea typeface="微软雅黑 Light" panose="020B0502040204020203" pitchFamily="34" charset="-122"/>
            </a:endParaRPr>
          </a:p>
        </p:txBody>
      </p:sp>
      <p:sp>
        <p:nvSpPr>
          <p:cNvPr id="9" name="Text Box 5"/>
          <p:cNvSpPr txBox="1"/>
          <p:nvPr/>
        </p:nvSpPr>
        <p:spPr>
          <a:xfrm>
            <a:off x="6758305" y="5899785"/>
            <a:ext cx="2321560" cy="306705"/>
          </a:xfrm>
          <a:prstGeom prst="rect">
            <a:avLst/>
          </a:prstGeom>
          <a:noFill/>
          <a:ln w="9525">
            <a:noFill/>
          </a:ln>
        </p:spPr>
        <p:txBody>
          <a:bodyPr wrap="square">
            <a:spAutoFit/>
          </a:bodyPr>
          <a:lstStyle/>
          <a:p>
            <a:pPr algn="ctr" eaLnBrk="1" hangingPunct="1">
              <a:spcBef>
                <a:spcPct val="50000"/>
              </a:spcBef>
              <a:buFont typeface="Arial" panose="020B0604020202020204" pitchFamily="34" charset="0"/>
              <a:buNone/>
            </a:pPr>
            <a:r>
              <a:rPr lang="zh-CN" altLang="en-US" sz="1400" b="1" dirty="0">
                <a:latin typeface="微软雅黑 Light" panose="020B0502040204020203" pitchFamily="34" charset="-122"/>
                <a:ea typeface="微软雅黑 Light" panose="020B0502040204020203" pitchFamily="34" charset="-122"/>
                <a:sym typeface="+mn-ea"/>
              </a:rPr>
              <a:t>交通仿真与评价系统</a:t>
            </a:r>
            <a:endParaRPr lang="zh-CN" altLang="en-US" sz="1400" b="1" dirty="0">
              <a:solidFill>
                <a:schemeClr val="tx1"/>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2" name="文本框 1"/>
          <p:cNvSpPr txBox="1"/>
          <p:nvPr/>
        </p:nvSpPr>
        <p:spPr>
          <a:xfrm>
            <a:off x="678180" y="952500"/>
            <a:ext cx="7970520" cy="1134110"/>
          </a:xfrm>
          <a:prstGeom prst="rect">
            <a:avLst/>
          </a:prstGeom>
          <a:noFill/>
        </p:spPr>
        <p:txBody>
          <a:bodyPr wrap="square" rtlCol="0">
            <a:spAutoFit/>
          </a:bodyPr>
          <a:lstStyle/>
          <a:p>
            <a:pPr marL="285750" indent="-285750" algn="l">
              <a:buClr>
                <a:srgbClr val="548235"/>
              </a:buClr>
              <a:buFont typeface="Arial" panose="020B0604020202020204" pitchFamily="34" charset="0"/>
              <a:buChar char="•"/>
            </a:pPr>
            <a:r>
              <a:rPr lang="en-US" altLang="zh-CN"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ITS</a:t>
            </a:r>
            <a:r>
              <a:rPr lang="zh-CN" altLang="en-US"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组成</a:t>
            </a:r>
            <a:endParaRPr lang="zh-CN" sz="280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l">
              <a:buClr>
                <a:srgbClr val="548235"/>
              </a:buClr>
              <a:buFont typeface="Arial" panose="020B0604020202020204" pitchFamily="34" charset="0"/>
              <a:buNone/>
            </a:pPr>
            <a:r>
              <a:rPr lang="en-US" altLang="zh-CN" sz="600">
                <a:noFill/>
                <a:latin typeface="微软雅黑" panose="020B0503020204020204" pitchFamily="34" charset="-122"/>
                <a:ea typeface="微软雅黑" panose="020B0503020204020204" pitchFamily="34" charset="-122"/>
                <a:cs typeface="Times New Roman" panose="02020603050405020304" pitchFamily="18" charset="0"/>
              </a:rPr>
              <a:t>1</a:t>
            </a:r>
            <a:endParaRPr lang="zh-CN" sz="1000">
              <a:no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30000"/>
              </a:lnSpc>
              <a:spcBef>
                <a:spcPts val="0"/>
              </a:spcBef>
              <a:spcAft>
                <a:spcPts val="0"/>
              </a:spcAft>
              <a:buClr>
                <a:srgbClr val="548235"/>
              </a:buClr>
              <a:buFont typeface="Arial" panose="020B0604020202020204" pitchFamily="34" charset="0"/>
              <a:buChar char="•"/>
            </a:pPr>
            <a:endParaRPr lang="zh-CN" altLang="en-US" sz="2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椭圆 5"/>
          <p:cNvSpPr/>
          <p:nvPr/>
        </p:nvSpPr>
        <p:spPr>
          <a:xfrm>
            <a:off x="953770" y="3053715"/>
            <a:ext cx="2038350" cy="1285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ea typeface="微软雅黑" panose="020B0503020204020204" pitchFamily="34" charset="-122"/>
              </a:rPr>
              <a:t>智能交通系统</a:t>
            </a:r>
            <a:r>
              <a:rPr lang="en-US" altLang="zh-CN" sz="2400">
                <a:ea typeface="微软雅黑" panose="020B0503020204020204" pitchFamily="34" charset="-122"/>
              </a:rPr>
              <a:t>ITS</a:t>
            </a:r>
          </a:p>
        </p:txBody>
      </p:sp>
      <p:sp>
        <p:nvSpPr>
          <p:cNvPr id="14" name="圆角矩形 13"/>
          <p:cNvSpPr/>
          <p:nvPr/>
        </p:nvSpPr>
        <p:spPr>
          <a:xfrm>
            <a:off x="3978910" y="1415415"/>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1</a:t>
            </a:r>
            <a:r>
              <a:rPr lang="zh-CN" altLang="en-US" dirty="0" smtClean="0">
                <a:latin typeface="微软雅黑" panose="020B0503020204020204" pitchFamily="34" charset="-122"/>
                <a:ea typeface="微软雅黑" panose="020B0503020204020204" pitchFamily="34" charset="-122"/>
              </a:rPr>
              <a:t>、交通</a:t>
            </a:r>
            <a:r>
              <a:rPr lang="zh-CN" altLang="en-US" dirty="0">
                <a:latin typeface="微软雅黑" panose="020B0503020204020204" pitchFamily="34" charset="-122"/>
                <a:ea typeface="微软雅黑" panose="020B0503020204020204" pitchFamily="34" charset="-122"/>
              </a:rPr>
              <a:t>信息服务系统</a:t>
            </a:r>
          </a:p>
        </p:txBody>
      </p:sp>
      <p:sp>
        <p:nvSpPr>
          <p:cNvPr id="15" name="圆角矩形 14"/>
          <p:cNvSpPr/>
          <p:nvPr/>
        </p:nvSpPr>
        <p:spPr>
          <a:xfrm>
            <a:off x="3978910" y="1998345"/>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、先进</a:t>
            </a:r>
            <a:r>
              <a:rPr lang="zh-CN" altLang="en-US" dirty="0">
                <a:latin typeface="微软雅黑" panose="020B0503020204020204" pitchFamily="34" charset="-122"/>
                <a:ea typeface="微软雅黑" panose="020B0503020204020204" pitchFamily="34" charset="-122"/>
              </a:rPr>
              <a:t>的公共交通系统</a:t>
            </a:r>
          </a:p>
        </p:txBody>
      </p:sp>
      <p:sp>
        <p:nvSpPr>
          <p:cNvPr id="17" name="圆角矩形 16"/>
          <p:cNvSpPr/>
          <p:nvPr/>
        </p:nvSpPr>
        <p:spPr>
          <a:xfrm>
            <a:off x="3978910" y="2581910"/>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3</a:t>
            </a:r>
            <a:r>
              <a:rPr lang="zh-CN" altLang="en-US" dirty="0" smtClean="0">
                <a:latin typeface="微软雅黑" panose="020B0503020204020204" pitchFamily="34" charset="-122"/>
                <a:ea typeface="微软雅黑" panose="020B0503020204020204" pitchFamily="34" charset="-122"/>
              </a:rPr>
              <a:t>、先进的交通管理系统</a:t>
            </a:r>
            <a:endParaRPr lang="zh-CN" altLang="en-US" dirty="0">
              <a:latin typeface="微软雅黑" panose="020B0503020204020204" pitchFamily="34" charset="-122"/>
              <a:ea typeface="微软雅黑" panose="020B0503020204020204" pitchFamily="34" charset="-122"/>
            </a:endParaRPr>
          </a:p>
        </p:txBody>
      </p:sp>
      <p:sp>
        <p:nvSpPr>
          <p:cNvPr id="18" name="圆角矩形 17"/>
          <p:cNvSpPr/>
          <p:nvPr/>
        </p:nvSpPr>
        <p:spPr>
          <a:xfrm>
            <a:off x="3978910" y="3173730"/>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、城市交通</a:t>
            </a:r>
            <a:r>
              <a:rPr lang="zh-CN" altLang="en-US" dirty="0">
                <a:latin typeface="微软雅黑" panose="020B0503020204020204" pitchFamily="34" charset="-122"/>
                <a:ea typeface="微软雅黑" panose="020B0503020204020204" pitchFamily="34" charset="-122"/>
              </a:rPr>
              <a:t>信号控制系统</a:t>
            </a:r>
          </a:p>
        </p:txBody>
      </p:sp>
      <p:sp>
        <p:nvSpPr>
          <p:cNvPr id="20" name="圆角矩形 19"/>
          <p:cNvSpPr/>
          <p:nvPr/>
        </p:nvSpPr>
        <p:spPr>
          <a:xfrm>
            <a:off x="3978910" y="3797300"/>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5</a:t>
            </a:r>
            <a:r>
              <a:rPr lang="zh-CN" altLang="en-US" dirty="0" smtClean="0">
                <a:latin typeface="微软雅黑" panose="020B0503020204020204" pitchFamily="34" charset="-122"/>
                <a:ea typeface="微软雅黑" panose="020B0503020204020204" pitchFamily="34" charset="-122"/>
              </a:rPr>
              <a:t>、电子收费系统</a:t>
            </a:r>
            <a:endParaRPr lang="zh-CN" altLang="en-US" dirty="0">
              <a:latin typeface="微软雅黑" panose="020B0503020204020204" pitchFamily="34" charset="-122"/>
              <a:ea typeface="微软雅黑" panose="020B0503020204020204" pitchFamily="34" charset="-122"/>
            </a:endParaRPr>
          </a:p>
        </p:txBody>
      </p:sp>
      <p:sp>
        <p:nvSpPr>
          <p:cNvPr id="21" name="圆角矩形 20"/>
          <p:cNvSpPr/>
          <p:nvPr/>
        </p:nvSpPr>
        <p:spPr>
          <a:xfrm>
            <a:off x="3978910" y="4386580"/>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、高速公路</a:t>
            </a:r>
            <a:r>
              <a:rPr lang="zh-CN" altLang="en-US" dirty="0">
                <a:latin typeface="微软雅黑" panose="020B0503020204020204" pitchFamily="34" charset="-122"/>
                <a:ea typeface="微软雅黑" panose="020B0503020204020204" pitchFamily="34" charset="-122"/>
              </a:rPr>
              <a:t>交通事件管理系统</a:t>
            </a:r>
          </a:p>
        </p:txBody>
      </p:sp>
      <p:sp>
        <p:nvSpPr>
          <p:cNvPr id="22" name="圆角矩形 21"/>
          <p:cNvSpPr/>
          <p:nvPr/>
        </p:nvSpPr>
        <p:spPr>
          <a:xfrm>
            <a:off x="3978910" y="4963795"/>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7</a:t>
            </a:r>
            <a:r>
              <a:rPr lang="zh-CN" altLang="en-US" dirty="0" smtClean="0">
                <a:latin typeface="微软雅黑" panose="020B0503020204020204" pitchFamily="34" charset="-122"/>
                <a:ea typeface="微软雅黑" panose="020B0503020204020204" pitchFamily="34" charset="-122"/>
              </a:rPr>
              <a:t>、应急</a:t>
            </a:r>
            <a:r>
              <a:rPr lang="zh-CN" altLang="en-US" dirty="0">
                <a:latin typeface="微软雅黑" panose="020B0503020204020204" pitchFamily="34" charset="-122"/>
                <a:ea typeface="微软雅黑" panose="020B0503020204020204" pitchFamily="34" charset="-122"/>
              </a:rPr>
              <a:t>指挥调度系统</a:t>
            </a:r>
          </a:p>
        </p:txBody>
      </p:sp>
      <p:sp>
        <p:nvSpPr>
          <p:cNvPr id="23" name="圆角矩形 22"/>
          <p:cNvSpPr/>
          <p:nvPr/>
        </p:nvSpPr>
        <p:spPr>
          <a:xfrm>
            <a:off x="3978910" y="5555615"/>
            <a:ext cx="3417570" cy="421005"/>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、智能</a:t>
            </a:r>
            <a:r>
              <a:rPr lang="zh-CN" altLang="en-US" dirty="0">
                <a:latin typeface="微软雅黑" panose="020B0503020204020204" pitchFamily="34" charset="-122"/>
                <a:ea typeface="微软雅黑" panose="020B0503020204020204" pitchFamily="34" charset="-122"/>
              </a:rPr>
              <a:t>车辆与自动驾驶系统</a:t>
            </a:r>
          </a:p>
        </p:txBody>
      </p:sp>
      <p:sp>
        <p:nvSpPr>
          <p:cNvPr id="34" name="左大括号 33"/>
          <p:cNvSpPr/>
          <p:nvPr/>
        </p:nvSpPr>
        <p:spPr>
          <a:xfrm>
            <a:off x="3335655" y="1415415"/>
            <a:ext cx="247650" cy="4561205"/>
          </a:xfrm>
          <a:prstGeom prst="leftBrace">
            <a:avLst>
              <a:gd name="adj1" fmla="val 8333"/>
              <a:gd name="adj2" fmla="val 5000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panose="020B0503020204020204" pitchFamily="34" charset="-122"/>
            </a:endParaRPr>
          </a:p>
        </p:txBody>
      </p:sp>
      <p:sp>
        <p:nvSpPr>
          <p:cNvPr id="3" name="文本框 2"/>
          <p:cNvSpPr txBox="1"/>
          <p:nvPr/>
        </p:nvSpPr>
        <p:spPr>
          <a:xfrm>
            <a:off x="2153920" y="6308090"/>
            <a:ext cx="6915150" cy="368300"/>
          </a:xfrm>
          <a:prstGeom prst="rect">
            <a:avLst/>
          </a:prstGeom>
          <a:noFill/>
        </p:spPr>
        <p:txBody>
          <a:bodyPr wrap="none" rtlCol="0">
            <a:spAutoFit/>
          </a:bodyPr>
          <a:lstStyle/>
          <a:p>
            <a:r>
              <a:rPr lang="zh-CN" altLang="en-US"/>
              <a:t>《智能运输系统概论（第三版）》</a:t>
            </a:r>
            <a:r>
              <a:rPr lang="en-US" altLang="zh-CN"/>
              <a:t>,</a:t>
            </a:r>
            <a:r>
              <a:rPr lang="zh-CN" altLang="en-US"/>
              <a:t> 杨兆升</a:t>
            </a:r>
            <a:r>
              <a:rPr lang="en-US" altLang="zh-CN"/>
              <a:t>.</a:t>
            </a:r>
            <a:r>
              <a:rPr lang="zh-CN" altLang="en-US"/>
              <a:t>于德新 主编 </a:t>
            </a:r>
            <a:r>
              <a:rPr lang="en-US" altLang="zh-CN"/>
              <a:t>,2015</a:t>
            </a:r>
            <a:r>
              <a:rPr lang="zh-CN" altLang="en-US"/>
              <a:t>年出版</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pic>
        <p:nvPicPr>
          <p:cNvPr id="6" name="图片 5"/>
          <p:cNvPicPr>
            <a:picLocks noChangeAspect="1"/>
          </p:cNvPicPr>
          <p:nvPr/>
        </p:nvPicPr>
        <p:blipFill>
          <a:blip r:embed="rId3"/>
          <a:stretch>
            <a:fillRect/>
          </a:stretch>
        </p:blipFill>
        <p:spPr>
          <a:xfrm>
            <a:off x="756920" y="3972560"/>
            <a:ext cx="3800475" cy="2834640"/>
          </a:xfrm>
          <a:prstGeom prst="rect">
            <a:avLst/>
          </a:prstGeom>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8230" y="2443480"/>
            <a:ext cx="3818255" cy="2439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rotWithShape="1">
          <a:blip r:embed="rId5"/>
          <a:srcRect l="50000" t="16175" r="3110" b="21249"/>
          <a:stretch>
            <a:fillRect/>
          </a:stretch>
        </p:blipFill>
        <p:spPr>
          <a:xfrm>
            <a:off x="4888230" y="4949825"/>
            <a:ext cx="1899285" cy="1420495"/>
          </a:xfrm>
          <a:prstGeom prst="rect">
            <a:avLst/>
          </a:prstGeom>
        </p:spPr>
      </p:pic>
      <p:sp>
        <p:nvSpPr>
          <p:cNvPr id="13" name="圆角矩形 12"/>
          <p:cNvSpPr/>
          <p:nvPr/>
        </p:nvSpPr>
        <p:spPr>
          <a:xfrm>
            <a:off x="5271135" y="6466205"/>
            <a:ext cx="1134110" cy="2070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a:ea typeface="微软雅黑" panose="020B0503020204020204" pitchFamily="34" charset="-122"/>
              </a:rPr>
              <a:t>车载导航仪</a:t>
            </a:r>
          </a:p>
        </p:txBody>
      </p:sp>
      <p:pic>
        <p:nvPicPr>
          <p:cNvPr id="143373" name="Picture 146"/>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51345" y="4938395"/>
            <a:ext cx="1754505" cy="74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51345" y="5685155"/>
            <a:ext cx="1755775" cy="68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圆角矩形 15"/>
          <p:cNvSpPr/>
          <p:nvPr/>
        </p:nvSpPr>
        <p:spPr>
          <a:xfrm>
            <a:off x="7261225" y="6466205"/>
            <a:ext cx="1134110" cy="2070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a:ea typeface="微软雅黑" panose="020B0503020204020204" pitchFamily="34" charset="-122"/>
              </a:rPr>
              <a:t>可变情报板</a:t>
            </a:r>
            <a:endParaRPr lang="en-US" altLang="zh-CN" sz="1200" b="1">
              <a:ea typeface="微软雅黑" panose="020B0503020204020204" pitchFamily="34" charset="-122"/>
            </a:endParaRPr>
          </a:p>
        </p:txBody>
      </p:sp>
      <p:sp>
        <p:nvSpPr>
          <p:cNvPr id="2" name="文本框 1"/>
          <p:cNvSpPr txBox="1"/>
          <p:nvPr/>
        </p:nvSpPr>
        <p:spPr>
          <a:xfrm>
            <a:off x="678180" y="763270"/>
            <a:ext cx="8549640" cy="2303780"/>
          </a:xfrm>
          <a:prstGeom prst="rect">
            <a:avLst/>
          </a:prstGeom>
          <a:noFill/>
        </p:spPr>
        <p:txBody>
          <a:bodyPr wrap="square" rtlCol="0">
            <a:spAutoFit/>
          </a:bodyPr>
          <a:lstStyle/>
          <a:p>
            <a:pPr algn="l">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1</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、交通</a:t>
            </a:r>
            <a:r>
              <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信息服务系统</a:t>
            </a:r>
          </a:p>
          <a:p>
            <a:pPr indent="0" algn="l">
              <a:buClr>
                <a:srgbClr val="548235"/>
              </a:buClr>
              <a:buFont typeface="Arial" panose="020B0604020202020204" pitchFamily="34" charset="0"/>
              <a:buNone/>
            </a:pPr>
            <a:r>
              <a:rPr lang="zh-CN" altLang="en-US" sz="900" dirty="0">
                <a:noFill/>
                <a:latin typeface="微软雅黑" panose="020B0503020204020204" pitchFamily="34" charset="-122"/>
                <a:ea typeface="微软雅黑" panose="020B0503020204020204" pitchFamily="34" charset="-122"/>
                <a:cs typeface="Times New Roman" panose="02020603050405020304" pitchFamily="18" charset="0"/>
              </a:rPr>
              <a:t>去</a:t>
            </a:r>
            <a:endParaRPr lang="zh-CN" altLang="en-US" sz="9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50000"/>
              </a:lnSpc>
              <a:buClr>
                <a:srgbClr val="548235"/>
              </a:buClr>
              <a:buFont typeface="Arial" panose="020B0604020202020204" pitchFamily="34" charset="0"/>
              <a:buChar char="•"/>
            </a:pP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综合运用多种高新技术，通过有线、无线通信手段以及文字、语音、图形、视频等多媒体形式实时动态地提供与出行者相关的各类交通信息。</a:t>
            </a:r>
          </a:p>
          <a:p>
            <a:pPr marL="342900" indent="-342900" algn="l">
              <a:lnSpc>
                <a:spcPct val="150000"/>
              </a:lnSpc>
              <a:buClr>
                <a:srgbClr val="548235"/>
              </a:buClr>
              <a:buFont typeface="Wingdings" panose="05000000000000000000" charset="0"/>
              <a:buChar char="Ø"/>
            </a:pPr>
            <a:endParaRPr lang="zh-CN" sz="1000" dirty="0">
              <a:noFill/>
              <a:latin typeface="微软雅黑" panose="020B0503020204020204" pitchFamily="34" charset="-122"/>
              <a:ea typeface="微软雅黑" panose="020B0503020204020204" pitchFamily="34" charset="-122"/>
              <a:cs typeface="Times New Roman" panose="02020603050405020304" pitchFamily="18" charset="0"/>
            </a:endParaRPr>
          </a:p>
          <a:p>
            <a:pPr marL="514350" indent="-514350" algn="l">
              <a:lnSpc>
                <a:spcPct val="130000"/>
              </a:lnSpc>
              <a:spcBef>
                <a:spcPts val="0"/>
              </a:spcBef>
              <a:spcAft>
                <a:spcPts val="0"/>
              </a:spcAft>
              <a:buClr>
                <a:srgbClr val="548235"/>
              </a:buClr>
              <a:buFont typeface="Arial" panose="020B0604020202020204" pitchFamily="34" charset="0"/>
              <a:buChar char="•"/>
            </a:pPr>
            <a:endParaRPr lang="zh-CN" altLang="en-US" sz="2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045210" y="2260600"/>
            <a:ext cx="2540000" cy="1753235"/>
          </a:xfrm>
          <a:prstGeom prst="rect">
            <a:avLst/>
          </a:prstGeom>
          <a:noFill/>
        </p:spPr>
        <p:txBody>
          <a:bodyPr wrap="square" rtlCol="0" anchor="t">
            <a:spAutoFit/>
          </a:bodyPr>
          <a:lstStyle/>
          <a:p>
            <a:pPr marL="342900" indent="-342900" algn="l">
              <a:lnSpc>
                <a:spcPct val="150000"/>
              </a:lnSpc>
              <a:buClr>
                <a:srgbClr val="548235"/>
              </a:buClr>
              <a:buFont typeface="Wingdings" panose="05000000000000000000" charset="0"/>
              <a:buChar char="Ø"/>
            </a:pP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交通信息采集系统</a:t>
            </a:r>
            <a:endPar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gn="l">
              <a:lnSpc>
                <a:spcPct val="150000"/>
              </a:lnSpc>
              <a:buClr>
                <a:srgbClr val="548235"/>
              </a:buClr>
              <a:buFont typeface="Wingdings" panose="05000000000000000000" charset="0"/>
              <a:buChar char="Ø"/>
            </a:pP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交通信息传输系统</a:t>
            </a:r>
            <a:endPar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gn="l">
              <a:lnSpc>
                <a:spcPct val="150000"/>
              </a:lnSpc>
              <a:buClr>
                <a:srgbClr val="548235"/>
              </a:buClr>
              <a:buFont typeface="Wingdings" panose="05000000000000000000" charset="0"/>
              <a:buChar char="Ø"/>
            </a:pP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交通信息处理系统</a:t>
            </a:r>
            <a:endPar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gn="l">
              <a:lnSpc>
                <a:spcPct val="150000"/>
              </a:lnSpc>
              <a:buClr>
                <a:srgbClr val="548235"/>
              </a:buClr>
              <a:buFont typeface="Wingdings" panose="05000000000000000000" charset="0"/>
              <a:buChar char="Ø"/>
            </a:pP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交通信息发布系统</a:t>
            </a:r>
            <a:r>
              <a:rPr lang="en-US" altLang="zh-CN">
                <a:noFill/>
                <a:latin typeface="微软雅黑" panose="020B0503020204020204" pitchFamily="34" charset="-122"/>
                <a:ea typeface="微软雅黑" panose="020B0503020204020204" pitchFamily="34" charset="-122"/>
                <a:cs typeface="Times New Roman" panose="02020603050405020304" pitchFamily="18" charset="0"/>
                <a:sym typeface="+mn-ea"/>
              </a:rPr>
              <a:t>1</a:t>
            </a:r>
            <a:endParaRPr lang="zh-CN" altLang="en-US"/>
          </a:p>
        </p:txBody>
      </p:sp>
      <p:sp>
        <p:nvSpPr>
          <p:cNvPr id="8" name="圆角矩形 7"/>
          <p:cNvSpPr/>
          <p:nvPr/>
        </p:nvSpPr>
        <p:spPr>
          <a:xfrm>
            <a:off x="3495675" y="2465070"/>
            <a:ext cx="421005" cy="150749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系统构成</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2" name="文本框 1"/>
          <p:cNvSpPr txBox="1"/>
          <p:nvPr/>
        </p:nvSpPr>
        <p:spPr>
          <a:xfrm>
            <a:off x="678180" y="826135"/>
            <a:ext cx="7970520" cy="2630170"/>
          </a:xfrm>
          <a:prstGeom prst="rect">
            <a:avLst/>
          </a:prstGeom>
          <a:noFill/>
        </p:spPr>
        <p:txBody>
          <a:bodyPr wrap="square" rtlCol="0">
            <a:spAutoFit/>
          </a:bodyPr>
          <a:lstStyle/>
          <a:p>
            <a:pPr algn="l">
              <a:lnSpc>
                <a:spcPct val="150000"/>
              </a:lnSpc>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2</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、先进</a:t>
            </a:r>
            <a:r>
              <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的公共交通系统</a:t>
            </a:r>
          </a:p>
          <a:p>
            <a:pPr indent="0" algn="l">
              <a:lnSpc>
                <a:spcPct val="150000"/>
              </a:lnSpc>
              <a:buClr>
                <a:srgbClr val="548235"/>
              </a:buClr>
              <a:buFont typeface="Arial" panose="020B0604020202020204" pitchFamily="34" charset="0"/>
              <a:buNone/>
            </a:pPr>
            <a:r>
              <a:rPr lang="en-US" altLang="zh-CN" sz="400" dirty="0">
                <a:no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00" dirty="0">
              <a:no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50000"/>
              </a:lnSpc>
              <a:buClr>
                <a:srgbClr val="548235"/>
              </a:buClr>
              <a:buFont typeface="Arial" panose="020B0604020202020204" pitchFamily="34" charset="0"/>
              <a:buChar char="•"/>
            </a:pP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是利用系统工程的理论和方法，将现代</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通信、信息、电子、控制、计算机、网络、</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GPS</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GIS</a:t>
            </a: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等高新科技集成应用于公共交通系统，并通过建立公共交</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通智能化调度系统、信息服务系统、公交电子收费系统</a:t>
            </a: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等，来吸引公交出行，缓解城市交通拥堵。</a:t>
            </a:r>
          </a:p>
        </p:txBody>
      </p:sp>
      <p:pic>
        <p:nvPicPr>
          <p:cNvPr id="9" name="图片 8"/>
          <p:cNvPicPr>
            <a:picLocks noChangeAspect="1"/>
          </p:cNvPicPr>
          <p:nvPr/>
        </p:nvPicPr>
        <p:blipFill>
          <a:blip r:embed="rId3"/>
          <a:stretch>
            <a:fillRect/>
          </a:stretch>
        </p:blipFill>
        <p:spPr>
          <a:xfrm>
            <a:off x="640715" y="3726180"/>
            <a:ext cx="8045450" cy="2251710"/>
          </a:xfrm>
          <a:prstGeom prst="rect">
            <a:avLst/>
          </a:prstGeom>
        </p:spPr>
      </p:pic>
      <p:sp>
        <p:nvSpPr>
          <p:cNvPr id="13" name="文本框 12"/>
          <p:cNvSpPr txBox="1"/>
          <p:nvPr/>
        </p:nvSpPr>
        <p:spPr>
          <a:xfrm>
            <a:off x="3200400" y="6208395"/>
            <a:ext cx="2926080" cy="368300"/>
          </a:xfrm>
          <a:prstGeom prst="rect">
            <a:avLst/>
          </a:prstGeom>
          <a:noFill/>
        </p:spPr>
        <p:txBody>
          <a:bodyPr wrap="none" rtlCol="0">
            <a:spAutoFit/>
          </a:bodyPr>
          <a:lstStyle/>
          <a:p>
            <a:r>
              <a:rPr lang="zh-CN" altLang="en-US"/>
              <a:t>佛山市智能公交平台架构图</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graphicFrame>
        <p:nvGraphicFramePr>
          <p:cNvPr id="6146" name="Object 1"/>
          <p:cNvGraphicFramePr>
            <a:graphicFrameLocks noChangeAspect="1"/>
          </p:cNvGraphicFramePr>
          <p:nvPr/>
        </p:nvGraphicFramePr>
        <p:xfrm>
          <a:off x="805180" y="3403600"/>
          <a:ext cx="7974330" cy="2846070"/>
        </p:xfrm>
        <a:graphic>
          <a:graphicData uri="http://schemas.openxmlformats.org/presentationml/2006/ole">
            <mc:AlternateContent xmlns:mc="http://schemas.openxmlformats.org/markup-compatibility/2006">
              <mc:Choice xmlns:v="urn:schemas-microsoft-com:vml" Requires="v">
                <p:oleObj spid="_x0000_s634906" name="Visio" r:id="rId4" imgW="12941300" imgH="4648200" progId="Visio.Drawing.11">
                  <p:embed/>
                </p:oleObj>
              </mc:Choice>
              <mc:Fallback>
                <p:oleObj name="Visio" r:id="rId4" imgW="12941300" imgH="4648200" progId="Visio.Drawing.11">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180" y="3403600"/>
                        <a:ext cx="7974330" cy="28460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0907" name="Text Box 5"/>
          <p:cNvSpPr txBox="1"/>
          <p:nvPr/>
        </p:nvSpPr>
        <p:spPr>
          <a:xfrm>
            <a:off x="2593340" y="6344285"/>
            <a:ext cx="4398645" cy="368300"/>
          </a:xfrm>
          <a:prstGeom prst="rect">
            <a:avLst/>
          </a:prstGeom>
          <a:noFill/>
          <a:ln w="9525">
            <a:noFill/>
          </a:ln>
        </p:spPr>
        <p:txBody>
          <a:bodyPr wrap="square">
            <a:spAutoFit/>
          </a:bodyPr>
          <a:lstStyle/>
          <a:p>
            <a:pPr algn="ctr" eaLnBrk="1" hangingPunct="1">
              <a:spcBef>
                <a:spcPct val="50000"/>
              </a:spcBef>
              <a:buFont typeface="Arial" panose="020B0604020202020204" pitchFamily="34" charset="0"/>
              <a:buNone/>
            </a:pPr>
            <a:r>
              <a:rPr lang="zh-CN" altLang="en-US" sz="1800">
                <a:sym typeface="+mn-ea"/>
              </a:rPr>
              <a:t>广州市城市智能交通管理系统总体结构</a:t>
            </a:r>
            <a:endParaRPr lang="zh-CN" altLang="en-US" sz="1800">
              <a:solidFill>
                <a:schemeClr val="tx1"/>
              </a:solidFill>
            </a:endParaRPr>
          </a:p>
        </p:txBody>
      </p:sp>
      <p:pic>
        <p:nvPicPr>
          <p:cNvPr id="517121" name="Picture 4" descr="广州交警指挥中心4"/>
          <p:cNvPicPr>
            <a:picLocks noChangeAspect="1" noChangeArrowheads="1"/>
          </p:cNvPicPr>
          <p:nvPr/>
        </p:nvPicPr>
        <p:blipFill>
          <a:blip r:embed="rId6" cstate="print"/>
          <a:srcRect/>
          <a:stretch>
            <a:fillRect/>
          </a:stretch>
        </p:blipFill>
        <p:spPr bwMode="auto">
          <a:xfrm>
            <a:off x="7134860" y="1553210"/>
            <a:ext cx="1723390" cy="1292860"/>
          </a:xfrm>
          <a:prstGeom prst="rect">
            <a:avLst/>
          </a:prstGeom>
          <a:noFill/>
          <a:ln w="9525">
            <a:noFill/>
            <a:miter lim="800000"/>
            <a:headEnd/>
            <a:tailEnd/>
          </a:ln>
        </p:spPr>
      </p:pic>
      <p:sp>
        <p:nvSpPr>
          <p:cNvPr id="48" name="Text Box 5"/>
          <p:cNvSpPr txBox="1"/>
          <p:nvPr/>
        </p:nvSpPr>
        <p:spPr>
          <a:xfrm>
            <a:off x="7338695" y="2932430"/>
            <a:ext cx="1315720" cy="306705"/>
          </a:xfrm>
          <a:prstGeom prst="rect">
            <a:avLst/>
          </a:prstGeom>
          <a:noFill/>
          <a:ln w="9525">
            <a:noFill/>
          </a:ln>
        </p:spPr>
        <p:txBody>
          <a:bodyPr wrap="square">
            <a:spAutoFit/>
          </a:bodyPr>
          <a:lstStyle/>
          <a:p>
            <a:pPr algn="ctr" eaLnBrk="1" hangingPunct="1">
              <a:spcBef>
                <a:spcPct val="50000"/>
              </a:spcBef>
              <a:buFont typeface="Arial" panose="020B0604020202020204" pitchFamily="34" charset="0"/>
              <a:buNone/>
            </a:pPr>
            <a:r>
              <a:rPr lang="zh-CN" altLang="en-US" sz="1400" b="1" dirty="0">
                <a:solidFill>
                  <a:schemeClr val="tx1"/>
                </a:solidFill>
                <a:latin typeface="微软雅黑 Light" panose="020B0502040204020203" pitchFamily="34" charset="-122"/>
                <a:ea typeface="微软雅黑 Light" panose="020B0502040204020203" pitchFamily="34" charset="-122"/>
              </a:rPr>
              <a:t>指挥中心角</a:t>
            </a:r>
          </a:p>
        </p:txBody>
      </p:sp>
      <p:sp>
        <p:nvSpPr>
          <p:cNvPr id="3" name="文本框 2"/>
          <p:cNvSpPr txBox="1"/>
          <p:nvPr/>
        </p:nvSpPr>
        <p:spPr>
          <a:xfrm>
            <a:off x="678180" y="654685"/>
            <a:ext cx="6227445" cy="2445385"/>
          </a:xfrm>
          <a:prstGeom prst="rect">
            <a:avLst/>
          </a:prstGeom>
          <a:noFill/>
        </p:spPr>
        <p:txBody>
          <a:bodyPr wrap="square" rtlCol="0">
            <a:spAutoFit/>
          </a:bodyPr>
          <a:lstStyle/>
          <a:p>
            <a:pPr algn="l">
              <a:lnSpc>
                <a:spcPct val="150000"/>
              </a:lnSpc>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3</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、先进的交通管理系统</a:t>
            </a:r>
            <a:endPar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0" algn="l">
              <a:lnSpc>
                <a:spcPct val="150000"/>
              </a:lnSpc>
              <a:buClr>
                <a:srgbClr val="548235"/>
              </a:buClr>
              <a:buFont typeface="Arial" panose="020B0604020202020204" pitchFamily="34" charset="0"/>
              <a:buNone/>
            </a:pPr>
            <a:r>
              <a:rPr lang="en-US" altLang="zh-CN" sz="400" dirty="0">
                <a:no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00" dirty="0">
              <a:no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50000"/>
              </a:lnSpc>
              <a:buClr>
                <a:srgbClr val="548235"/>
              </a:buClr>
              <a:buFont typeface="Arial" panose="020B0604020202020204" pitchFamily="34" charset="0"/>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依靠先进</a:t>
            </a:r>
            <a:r>
              <a:rPr lang="en-US" altLang="zh-CN" b="1" dirty="0" err="1">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交通监测技术、计算机信息处理技术和通信技术</a:t>
            </a: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，对城市道路和市际高速公路综合网络的交通运营和设施进行一体化控制和管理，</a:t>
            </a:r>
            <a:r>
              <a:rPr lang="en-US" altLang="zh-CN" b="1" dirty="0" err="1">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通过监视车辆运行来控制交通流量</a:t>
            </a: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，快速准确处理辖区各种事件，以便客货运输达到最佳状态。</a:t>
            </a:r>
            <a:endParaRPr lang="en-US" altLang="zh-CN"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4668520" y="3726815"/>
            <a:ext cx="4265930" cy="268351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44043"/>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2" name="文本框 1"/>
          <p:cNvSpPr txBox="1"/>
          <p:nvPr/>
        </p:nvSpPr>
        <p:spPr>
          <a:xfrm>
            <a:off x="678180" y="952500"/>
            <a:ext cx="7970520" cy="1103630"/>
          </a:xfrm>
          <a:prstGeom prst="rect">
            <a:avLst/>
          </a:prstGeom>
          <a:noFill/>
        </p:spPr>
        <p:txBody>
          <a:bodyPr wrap="square" rtlCol="0">
            <a:spAutoFit/>
          </a:bodyPr>
          <a:lstStyle/>
          <a:p>
            <a:pPr algn="l">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、城市交通</a:t>
            </a:r>
            <a:r>
              <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信号控制系统</a:t>
            </a:r>
            <a:endParaRPr lang="zh-CN" sz="28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l">
              <a:buClr>
                <a:srgbClr val="548235"/>
              </a:buClr>
              <a:buFont typeface="Arial" panose="020B0604020202020204" pitchFamily="34" charset="0"/>
              <a:buNone/>
            </a:pPr>
            <a:r>
              <a:rPr lang="en-US" altLang="zh-CN" sz="600" dirty="0">
                <a:noFill/>
                <a:latin typeface="微软雅黑" panose="020B0503020204020204" pitchFamily="34" charset="-122"/>
                <a:ea typeface="微软雅黑" panose="020B0503020204020204" pitchFamily="34" charset="-122"/>
                <a:cs typeface="Times New Roman" panose="02020603050405020304" pitchFamily="18" charset="0"/>
              </a:rPr>
              <a:t>1</a:t>
            </a:r>
            <a:endParaRPr lang="zh-CN" sz="1000" dirty="0">
              <a:no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30000"/>
              </a:lnSpc>
              <a:spcBef>
                <a:spcPts val="0"/>
              </a:spcBef>
              <a:spcAft>
                <a:spcPts val="0"/>
              </a:spcAft>
              <a:buClr>
                <a:srgbClr val="548235"/>
              </a:buClr>
              <a:buFont typeface="Arial" panose="020B0604020202020204" pitchFamily="34" charset="0"/>
              <a:buChar char="•"/>
            </a:pPr>
            <a:endParaRPr lang="zh-CN" altLang="en-US" sz="2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574040" y="1479550"/>
            <a:ext cx="8360410" cy="1938020"/>
          </a:xfrm>
          <a:prstGeom prst="rect">
            <a:avLst/>
          </a:prstGeom>
          <a:noFill/>
        </p:spPr>
        <p:txBody>
          <a:bodyPr wrap="square" rtlCol="0" anchor="t">
            <a:spAutoFit/>
          </a:bodyPr>
          <a:lstStyle/>
          <a:p>
            <a:pPr>
              <a:lnSpc>
                <a:spcPct val="150000"/>
              </a:lnSpc>
            </a:pPr>
            <a:r>
              <a:rPr lang="zh-CN" altLang="en-US" dirty="0">
                <a:sym typeface="+mn-ea"/>
              </a:rPr>
              <a:t>目前比较有代表性的城市交通信号控制系统有：</a:t>
            </a:r>
            <a:endParaRPr lang="zh-CN" altLang="en-US" sz="2000" dirty="0">
              <a:sym typeface="+mn-ea"/>
            </a:endParaRPr>
          </a:p>
          <a:p>
            <a:pPr marL="342900" indent="-342900">
              <a:lnSpc>
                <a:spcPct val="150000"/>
              </a:lnSpc>
              <a:buFont typeface="Arial" panose="020B0604020202020204" pitchFamily="34" charset="0"/>
              <a:buChar char="•"/>
            </a:pPr>
            <a:r>
              <a:rPr lang="zh-CN" altLang="en-US" dirty="0">
                <a:sym typeface="+mn-ea"/>
              </a:rPr>
              <a:t>英国的</a:t>
            </a: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TRANSYT</a:t>
            </a:r>
            <a:r>
              <a:rPr lang="zh-CN" altLang="en-US" dirty="0">
                <a:sym typeface="+mn-ea"/>
              </a:rPr>
              <a:t>系统、</a:t>
            </a: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SCOOT</a:t>
            </a:r>
            <a:r>
              <a:rPr lang="zh-CN" altLang="en-US" dirty="0">
                <a:sym typeface="+mn-ea"/>
              </a:rPr>
              <a:t>系统，澳大利亚的</a:t>
            </a: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SCATS</a:t>
            </a:r>
            <a:r>
              <a:rPr lang="zh-CN" altLang="en-US" dirty="0">
                <a:sym typeface="+mn-ea"/>
              </a:rPr>
              <a:t>系统，美国</a:t>
            </a: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RHODES</a:t>
            </a:r>
            <a:r>
              <a:rPr lang="zh-CN" altLang="en-US" dirty="0">
                <a:sym typeface="+mn-ea"/>
              </a:rPr>
              <a:t>系统，日本的</a:t>
            </a:r>
            <a:r>
              <a:rPr lang="zh-CN" altLang="en-US">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VICS</a:t>
            </a:r>
            <a:r>
              <a:rPr lang="zh-CN" altLang="en-US" dirty="0">
                <a:sym typeface="+mn-ea"/>
              </a:rPr>
              <a:t>系统等。</a:t>
            </a:r>
          </a:p>
          <a:p>
            <a:pPr marL="0" lvl="1" indent="0">
              <a:lnSpc>
                <a:spcPct val="150000"/>
              </a:lnSpc>
              <a:buFont typeface="Arial" panose="020B0604020202020204" pitchFamily="34" charset="0"/>
              <a:buNone/>
            </a:pPr>
            <a:r>
              <a:rPr lang="en-US" altLang="zh-CN" sz="800" b="1" kern="0" noProof="0" dirty="0">
                <a:ln>
                  <a:noFill/>
                </a:ln>
                <a:noFill/>
                <a:effectLst/>
                <a:uLnTx/>
                <a:uFillTx/>
                <a:latin typeface="Times New Roman" panose="02020603050405020304" pitchFamily="18" charset="0"/>
                <a:ea typeface="黑体" panose="02010609060101010101" charset="-122"/>
                <a:cs typeface="Times New Roman" panose="02020603050405020304" pitchFamily="18" charset="0"/>
                <a:sym typeface="+mn-ea"/>
              </a:rPr>
              <a:t>1</a:t>
            </a:r>
            <a:endParaRPr lang="zh-CN" altLang="en-US" sz="800" b="1" kern="0" noProof="0" dirty="0">
              <a:ln>
                <a:noFill/>
              </a:ln>
              <a:noFill/>
              <a:effectLst/>
              <a:uLnTx/>
              <a:uFillTx/>
              <a:latin typeface="Times New Roman" panose="02020603050405020304" pitchFamily="18" charset="0"/>
              <a:ea typeface="黑体" panose="02010609060101010101" charset="-122"/>
              <a:cs typeface="Times New Roman" panose="02020603050405020304" pitchFamily="18" charset="0"/>
              <a:sym typeface="+mn-ea"/>
            </a:endParaRPr>
          </a:p>
          <a:p>
            <a:pPr marL="0" lvl="1" indent="0">
              <a:lnSpc>
                <a:spcPct val="150000"/>
              </a:lnSpc>
              <a:buFont typeface="Wingdings" panose="05000000000000000000" charset="0"/>
              <a:buNone/>
            </a:pPr>
            <a:r>
              <a:rPr lang="zh-CN" altLang="en-US" b="1" dirty="0">
                <a:sym typeface="+mn-ea"/>
              </a:rPr>
              <a:t>新一代智能化交通控制系统</a:t>
            </a:r>
            <a:r>
              <a:rPr lang="zh-CN" altLang="en-US" b="1" dirty="0">
                <a:latin typeface="Times New Roman" panose="02020603050405020304" pitchFamily="18" charset="0"/>
                <a:cs typeface="Times New Roman" panose="02020603050405020304" pitchFamily="18" charset="0"/>
                <a:sym typeface="+mn-ea"/>
              </a:rPr>
              <a:t>（</a:t>
            </a:r>
            <a:r>
              <a:rPr lang="en-US" altLang="zh-CN" b="1" dirty="0">
                <a:latin typeface="Times New Roman" panose="02020603050405020304" pitchFamily="18" charset="0"/>
                <a:ea typeface="黑体" panose="02010609060101010101" charset="-122"/>
                <a:cs typeface="Times New Roman" panose="02020603050405020304" pitchFamily="18" charset="0"/>
                <a:sym typeface="+mn-ea"/>
              </a:rPr>
              <a:t>Novel Intelligent Traffic Control System</a:t>
            </a:r>
            <a:r>
              <a:rPr lang="zh-CN" altLang="en-US" b="1" dirty="0">
                <a:latin typeface="Times New Roman" panose="02020603050405020304" pitchFamily="18" charset="0"/>
                <a:ea typeface="黑体" panose="02010609060101010101" charset="-122"/>
                <a:cs typeface="Times New Roman" panose="02020603050405020304" pitchFamily="18" charset="0"/>
                <a:sym typeface="+mn-ea"/>
              </a:rPr>
              <a:t>，</a:t>
            </a:r>
            <a:r>
              <a:rPr lang="en-US" altLang="zh-CN" b="1" dirty="0">
                <a:latin typeface="Times New Roman" panose="02020603050405020304" pitchFamily="18" charset="0"/>
                <a:ea typeface="黑体" panose="02010609060101010101" charset="-122"/>
                <a:cs typeface="Times New Roman" panose="02020603050405020304" pitchFamily="18" charset="0"/>
                <a:sym typeface="+mn-ea"/>
              </a:rPr>
              <a:t>NITCS</a:t>
            </a:r>
            <a:r>
              <a:rPr lang="zh-CN" altLang="en-US" b="1" dirty="0">
                <a:latin typeface="Times New Roman" panose="02020603050405020304" pitchFamily="18" charset="0"/>
                <a:cs typeface="Times New Roman" panose="02020603050405020304" pitchFamily="18" charset="0"/>
                <a:sym typeface="+mn-ea"/>
              </a:rPr>
              <a:t>）：</a:t>
            </a:r>
            <a:endParaRPr kumimoji="0" lang="zh-CN" altLang="en-US" sz="2000" b="1" i="0" u="none" strike="noStrike" cap="none" spc="0" normalizeH="0" baseline="0" dirty="0">
              <a:cs typeface="+mn-cs"/>
              <a:sym typeface="+mn-ea"/>
            </a:endParaRPr>
          </a:p>
        </p:txBody>
      </p:sp>
      <p:grpSp>
        <p:nvGrpSpPr>
          <p:cNvPr id="21" name="组合 20"/>
          <p:cNvGrpSpPr/>
          <p:nvPr/>
        </p:nvGrpSpPr>
        <p:grpSpPr>
          <a:xfrm>
            <a:off x="4782185" y="3726815"/>
            <a:ext cx="4009390" cy="2473325"/>
            <a:chOff x="7786" y="6034"/>
            <a:chExt cx="6314" cy="3895"/>
          </a:xfrm>
        </p:grpSpPr>
        <p:sp>
          <p:nvSpPr>
            <p:cNvPr id="6" name="矩形 5"/>
            <p:cNvSpPr/>
            <p:nvPr/>
          </p:nvSpPr>
          <p:spPr>
            <a:xfrm>
              <a:off x="7786" y="6344"/>
              <a:ext cx="3943" cy="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交通控制中心</a:t>
              </a:r>
            </a:p>
          </p:txBody>
        </p:sp>
        <p:sp>
          <p:nvSpPr>
            <p:cNvPr id="9" name="矩形 8"/>
            <p:cNvSpPr/>
            <p:nvPr/>
          </p:nvSpPr>
          <p:spPr>
            <a:xfrm>
              <a:off x="7786" y="7384"/>
              <a:ext cx="3943" cy="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交通控制中心后台机房</a:t>
              </a:r>
            </a:p>
          </p:txBody>
        </p:sp>
        <p:sp>
          <p:nvSpPr>
            <p:cNvPr id="11" name="矩形 10"/>
            <p:cNvSpPr/>
            <p:nvPr/>
          </p:nvSpPr>
          <p:spPr>
            <a:xfrm>
              <a:off x="7786" y="8409"/>
              <a:ext cx="3943" cy="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交通控制方案实施</a:t>
              </a:r>
            </a:p>
          </p:txBody>
        </p:sp>
        <p:sp>
          <p:nvSpPr>
            <p:cNvPr id="12" name="矩形 11"/>
            <p:cNvSpPr/>
            <p:nvPr/>
          </p:nvSpPr>
          <p:spPr>
            <a:xfrm>
              <a:off x="7786" y="9359"/>
              <a:ext cx="3943" cy="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交通信息采集</a:t>
              </a:r>
            </a:p>
          </p:txBody>
        </p:sp>
        <p:sp>
          <p:nvSpPr>
            <p:cNvPr id="13" name="文本框 12"/>
            <p:cNvSpPr txBox="1"/>
            <p:nvPr/>
          </p:nvSpPr>
          <p:spPr>
            <a:xfrm>
              <a:off x="12000" y="6034"/>
              <a:ext cx="1859" cy="822"/>
            </a:xfrm>
            <a:prstGeom prst="rect">
              <a:avLst/>
            </a:prstGeom>
            <a:noFill/>
          </p:spPr>
          <p:txBody>
            <a:bodyPr wrap="square" rtlCol="0">
              <a:spAutoFit/>
            </a:bodyPr>
            <a:lstStyle/>
            <a:p>
              <a:pPr algn="ctr"/>
              <a:r>
                <a:rPr lang="zh-CN" altLang="en-US" sz="1400"/>
                <a:t>大范围</a:t>
              </a:r>
            </a:p>
            <a:p>
              <a:pPr algn="ctr"/>
              <a:r>
                <a:rPr lang="zh-CN" altLang="en-US" sz="1400"/>
                <a:t>中心协调层</a:t>
              </a:r>
            </a:p>
          </p:txBody>
        </p:sp>
        <p:sp>
          <p:nvSpPr>
            <p:cNvPr id="14" name="文本框 13"/>
            <p:cNvSpPr txBox="1"/>
            <p:nvPr/>
          </p:nvSpPr>
          <p:spPr>
            <a:xfrm>
              <a:off x="12052" y="7180"/>
              <a:ext cx="1755" cy="822"/>
            </a:xfrm>
            <a:prstGeom prst="rect">
              <a:avLst/>
            </a:prstGeom>
            <a:noFill/>
          </p:spPr>
          <p:txBody>
            <a:bodyPr wrap="square" rtlCol="0">
              <a:spAutoFit/>
            </a:bodyPr>
            <a:lstStyle/>
            <a:p>
              <a:pPr algn="ctr"/>
              <a:r>
                <a:rPr lang="zh-CN" altLang="en-US" sz="1400"/>
                <a:t>区域优化</a:t>
              </a:r>
            </a:p>
            <a:p>
              <a:pPr algn="ctr"/>
              <a:r>
                <a:rPr lang="zh-CN" altLang="en-US" sz="1400"/>
                <a:t>控制层</a:t>
              </a:r>
            </a:p>
          </p:txBody>
        </p:sp>
        <p:sp>
          <p:nvSpPr>
            <p:cNvPr id="15" name="文本框 14"/>
            <p:cNvSpPr txBox="1"/>
            <p:nvPr/>
          </p:nvSpPr>
          <p:spPr>
            <a:xfrm>
              <a:off x="12104" y="8745"/>
              <a:ext cx="1755" cy="919"/>
            </a:xfrm>
            <a:prstGeom prst="rect">
              <a:avLst/>
            </a:prstGeom>
            <a:noFill/>
          </p:spPr>
          <p:txBody>
            <a:bodyPr wrap="square" rtlCol="0">
              <a:spAutoFit/>
            </a:bodyPr>
            <a:lstStyle/>
            <a:p>
              <a:pPr algn="ctr"/>
              <a:r>
                <a:rPr lang="zh-CN" altLang="en-US" sz="1600"/>
                <a:t>路口联动执行层</a:t>
              </a:r>
            </a:p>
          </p:txBody>
        </p:sp>
        <p:sp>
          <p:nvSpPr>
            <p:cNvPr id="16" name="下箭头 15"/>
            <p:cNvSpPr/>
            <p:nvPr/>
          </p:nvSpPr>
          <p:spPr>
            <a:xfrm>
              <a:off x="12735" y="6863"/>
              <a:ext cx="390" cy="3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下箭头 16"/>
            <p:cNvSpPr/>
            <p:nvPr/>
          </p:nvSpPr>
          <p:spPr>
            <a:xfrm>
              <a:off x="12735" y="8198"/>
              <a:ext cx="390" cy="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flipV="1">
              <a:off x="11730" y="6914"/>
              <a:ext cx="2340" cy="1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760" y="7924"/>
              <a:ext cx="2340" cy="1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5084445" y="6410325"/>
            <a:ext cx="3434080" cy="337185"/>
          </a:xfrm>
          <a:prstGeom prst="rect">
            <a:avLst/>
          </a:prstGeom>
          <a:noFill/>
        </p:spPr>
        <p:txBody>
          <a:bodyPr wrap="none" rtlCol="0">
            <a:spAutoFit/>
          </a:bodyPr>
          <a:lstStyle/>
          <a:p>
            <a:r>
              <a:rPr lang="zh-CN" altLang="en-US" sz="1600"/>
              <a:t>新一代智能交通控制系统层次结构图</a:t>
            </a:r>
          </a:p>
        </p:txBody>
      </p:sp>
      <p:sp>
        <p:nvSpPr>
          <p:cNvPr id="22" name="文本框 21"/>
          <p:cNvSpPr txBox="1"/>
          <p:nvPr/>
        </p:nvSpPr>
        <p:spPr>
          <a:xfrm>
            <a:off x="192405" y="4033520"/>
            <a:ext cx="4425950" cy="2663190"/>
          </a:xfrm>
          <a:prstGeom prst="rect">
            <a:avLst/>
          </a:prstGeom>
          <a:noFill/>
        </p:spPr>
        <p:txBody>
          <a:bodyPr wrap="square" rtlCol="0" anchor="t">
            <a:spAutoFit/>
          </a:bodyPr>
          <a:lstStyle/>
          <a:p>
            <a:pPr marL="0" marR="0" lvl="0" indent="457200" algn="l" defTabSz="914400" rtl="0" eaLnBrk="1" fontAlgn="base" latinLnBrk="0" hangingPunct="1">
              <a:lnSpc>
                <a:spcPct val="120000"/>
              </a:lnSpc>
              <a:spcBef>
                <a:spcPts val="0"/>
              </a:spcBef>
              <a:spcAft>
                <a:spcPts val="600"/>
              </a:spcAft>
              <a:buClrTx/>
              <a:buSzTx/>
              <a:buFontTx/>
              <a:buNone/>
              <a:defRPr/>
            </a:pPr>
            <a:r>
              <a:rPr lang="zh-CN" altLang="en-US" b="1">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大范围中心协调控制→区域优化控制→路口联动执行控制</a:t>
            </a:r>
            <a:r>
              <a:rPr lang="zh-CN" altLang="en-US" b="1" kern="100" noProof="0" dirty="0" smtClean="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分区递阶控制模式。</a:t>
            </a:r>
            <a:endParaRPr kumimoji="0" lang="en-US" altLang="zh-CN" b="1" i="0" u="none" strike="noStrike" kern="1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360045" marR="0" lvl="0" indent="457200" algn="just" defTabSz="914400" rtl="0" eaLnBrk="1" fontAlgn="base" latinLnBrk="0" hangingPunct="1">
              <a:lnSpc>
                <a:spcPct val="110000"/>
              </a:lnSpc>
              <a:spcBef>
                <a:spcPts val="0"/>
              </a:spcBef>
              <a:spcAft>
                <a:spcPts val="600"/>
              </a:spcAft>
              <a:buClrTx/>
              <a:buSzTx/>
              <a:buFontTx/>
              <a:buBlip>
                <a:blip r:embed="rId3"/>
              </a:buBlip>
              <a:defRPr/>
            </a:pPr>
            <a:r>
              <a:rPr lang="zh-CN" altLang="en-US" kern="10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交通状态时空判别</a:t>
            </a:r>
            <a:r>
              <a:rPr lang="zh-CN" altLang="en-US" kern="10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技术</a:t>
            </a:r>
            <a:endParaRPr kumimoji="0" lang="en-US" altLang="zh-CN" i="0" u="none" strike="noStrike" kern="1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360045" marR="0" lvl="0" indent="457200" algn="just" defTabSz="914400" rtl="0" eaLnBrk="1" fontAlgn="base" latinLnBrk="0" hangingPunct="1">
              <a:lnSpc>
                <a:spcPct val="110000"/>
              </a:lnSpc>
              <a:spcBef>
                <a:spcPts val="0"/>
              </a:spcBef>
              <a:spcAft>
                <a:spcPts val="600"/>
              </a:spcAft>
              <a:buClrTx/>
              <a:buSzTx/>
              <a:buFontTx/>
              <a:buBlip>
                <a:blip r:embed="rId3"/>
              </a:buBlip>
              <a:defRPr/>
            </a:pPr>
            <a:r>
              <a:rPr lang="zh-CN" altLang="en-US" kern="10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大范围战略交通协调控制</a:t>
            </a:r>
            <a:r>
              <a:rPr lang="zh-CN" altLang="en-US" kern="10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技术</a:t>
            </a:r>
            <a:endParaRPr kumimoji="0" lang="en-US" altLang="zh-CN" i="0" u="none" strike="noStrike" kern="1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360045" marR="0" lvl="0" indent="457200" algn="just" defTabSz="914400" rtl="0" eaLnBrk="1" fontAlgn="base" latinLnBrk="0" hangingPunct="1">
              <a:lnSpc>
                <a:spcPct val="110000"/>
              </a:lnSpc>
              <a:spcBef>
                <a:spcPts val="0"/>
              </a:spcBef>
              <a:spcAft>
                <a:spcPts val="600"/>
              </a:spcAft>
              <a:buClrTx/>
              <a:buSzTx/>
              <a:buFontTx/>
              <a:buBlip>
                <a:blip r:embed="rId3"/>
              </a:buBlip>
              <a:defRPr/>
            </a:pPr>
            <a:r>
              <a:rPr lang="zh-CN" altLang="en-US" kern="10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区域交通自适应控制</a:t>
            </a:r>
            <a:r>
              <a:rPr lang="zh-CN" altLang="en-US" kern="10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技术 </a:t>
            </a:r>
            <a:endParaRPr kumimoji="0" lang="en-US" altLang="zh-CN" i="0" u="none" strike="noStrike" kern="1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360045" marR="0" lvl="0" indent="457200" algn="just" defTabSz="914400" rtl="0" eaLnBrk="1" fontAlgn="base" latinLnBrk="0" hangingPunct="1">
              <a:lnSpc>
                <a:spcPct val="110000"/>
              </a:lnSpc>
              <a:spcBef>
                <a:spcPts val="0"/>
              </a:spcBef>
              <a:spcAft>
                <a:spcPts val="600"/>
              </a:spcAft>
              <a:buClrTx/>
              <a:buSzTx/>
              <a:buFontTx/>
              <a:buBlip>
                <a:blip r:embed="rId3"/>
              </a:buBlip>
              <a:defRPr/>
            </a:pPr>
            <a:r>
              <a:rPr lang="zh-CN" altLang="en-US" kern="10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交通控制与交通诱导协同</a:t>
            </a:r>
            <a:r>
              <a:rPr lang="zh-CN" altLang="en-US" kern="10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技术</a:t>
            </a:r>
            <a:endParaRPr kumimoji="0" lang="en-US" altLang="zh-CN" i="0" u="none" strike="noStrike" kern="1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360045" marR="0" lvl="0" indent="457200" algn="just" defTabSz="914400" rtl="0" eaLnBrk="1" fontAlgn="base" latinLnBrk="0" hangingPunct="1">
              <a:lnSpc>
                <a:spcPct val="110000"/>
              </a:lnSpc>
              <a:spcBef>
                <a:spcPts val="0"/>
              </a:spcBef>
              <a:spcAft>
                <a:spcPts val="600"/>
              </a:spcAft>
              <a:buClrTx/>
              <a:buSzTx/>
              <a:buFontTx/>
              <a:buBlip>
                <a:blip r:embed="rId3"/>
              </a:buBlip>
              <a:defRPr/>
            </a:pPr>
            <a:r>
              <a:rPr lang="zh-CN" altLang="en-US" kern="10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智能化交通</a:t>
            </a:r>
            <a:r>
              <a:rPr lang="zh-CN" altLang="en-US" kern="10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信号控制器</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圆角矩形 22"/>
          <p:cNvSpPr/>
          <p:nvPr/>
        </p:nvSpPr>
        <p:spPr>
          <a:xfrm>
            <a:off x="1400810" y="3614420"/>
            <a:ext cx="2009140" cy="3092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NITCS</a:t>
            </a:r>
            <a:r>
              <a:rPr lang="zh-CN" altLang="en-US"/>
              <a:t>关键技术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7" name="文本框 6"/>
          <p:cNvSpPr txBox="1"/>
          <p:nvPr/>
        </p:nvSpPr>
        <p:spPr>
          <a:xfrm>
            <a:off x="510540" y="641985"/>
            <a:ext cx="5936615" cy="3415030"/>
          </a:xfrm>
          <a:prstGeom prst="rect">
            <a:avLst/>
          </a:prstGeom>
          <a:noFill/>
        </p:spPr>
        <p:txBody>
          <a:bodyPr wrap="square" rtlCol="0">
            <a:spAutoFit/>
          </a:bodyPr>
          <a:lstStyle/>
          <a:p>
            <a:pPr algn="l">
              <a:lnSpc>
                <a:spcPct val="150000"/>
              </a:lnSpc>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5</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、电子收费系统</a:t>
            </a:r>
            <a:endPar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gn="l">
              <a:lnSpc>
                <a:spcPct val="150000"/>
              </a:lnSpc>
              <a:buClr>
                <a:srgbClr val="548235"/>
              </a:buClr>
              <a:buFont typeface="Arial" panose="020B0604020202020204" pitchFamily="34" charset="0"/>
              <a:buNone/>
            </a:pPr>
            <a:r>
              <a:rPr lang="en-US" altLang="zh-CN" sz="1800" noProof="0" dirty="0">
                <a:solidFill>
                  <a:schemeClr val="tx1"/>
                </a:solidFill>
                <a:latin typeface="微软雅黑" panose="020B0503020204020204" pitchFamily="34" charset="-122"/>
                <a:ea typeface="微软雅黑" panose="020B0503020204020204" pitchFamily="34" charset="-122"/>
                <a:sym typeface="+mn-ea"/>
              </a:rPr>
              <a:t>ETC集合了</a:t>
            </a:r>
            <a:r>
              <a:rPr lang="en-US" altLang="zh-CN" sz="1800" b="1" noProof="0" dirty="0">
                <a:solidFill>
                  <a:schemeClr val="accent1">
                    <a:lumMod val="50000"/>
                  </a:schemeClr>
                </a:solidFill>
                <a:latin typeface="微软雅黑" panose="020B0503020204020204" pitchFamily="34" charset="-122"/>
                <a:ea typeface="微软雅黑" panose="020B0503020204020204" pitchFamily="34" charset="-122"/>
                <a:sym typeface="+mn-ea"/>
              </a:rPr>
              <a:t>通信技术、传感器技术、视频技术、信息技术</a:t>
            </a:r>
            <a:r>
              <a:rPr lang="en-US" altLang="zh-CN" sz="1800" noProof="0" dirty="0">
                <a:solidFill>
                  <a:schemeClr val="tx1"/>
                </a:solidFill>
                <a:latin typeface="微软雅黑" panose="020B0503020204020204" pitchFamily="34" charset="-122"/>
                <a:ea typeface="微软雅黑" panose="020B0503020204020204" pitchFamily="34" charset="-122"/>
                <a:sym typeface="+mn-ea"/>
              </a:rPr>
              <a:t>等新科技于一身</a:t>
            </a:r>
            <a:r>
              <a:rPr lang="zh-CN" altLang="en-US" sz="1800" noProof="0" dirty="0">
                <a:solidFill>
                  <a:schemeClr val="tx1"/>
                </a:solidFill>
                <a:latin typeface="微软雅黑" panose="020B0503020204020204" pitchFamily="34" charset="-122"/>
                <a:ea typeface="微软雅黑" panose="020B0503020204020204" pitchFamily="34" charset="-122"/>
                <a:sym typeface="+mn-ea"/>
              </a:rPr>
              <a:t>，大大提升</a:t>
            </a:r>
            <a:r>
              <a:rPr lang="en-US" altLang="zh-CN" noProof="0" dirty="0">
                <a:latin typeface="微软雅黑" panose="020B0503020204020204" pitchFamily="34" charset="-122"/>
                <a:ea typeface="微软雅黑" panose="020B0503020204020204" pitchFamily="34" charset="-122"/>
                <a:sym typeface="+mn-ea"/>
              </a:rPr>
              <a:t>交通运输效率</a:t>
            </a:r>
            <a:r>
              <a:rPr lang="zh-CN" altLang="en-US" noProof="0" dirty="0">
                <a:latin typeface="微软雅黑" panose="020B0503020204020204" pitchFamily="34" charset="-122"/>
                <a:ea typeface="微软雅黑" panose="020B0503020204020204" pitchFamily="34" charset="-122"/>
                <a:sym typeface="+mn-ea"/>
              </a:rPr>
              <a:t>。</a:t>
            </a:r>
            <a:endParaRPr lang="en-US" altLang="zh-CN" sz="1800" noProof="0" dirty="0">
              <a:solidFill>
                <a:schemeClr val="tx1"/>
              </a:solidFill>
              <a:latin typeface="微软雅黑" panose="020B0503020204020204" pitchFamily="34" charset="-122"/>
              <a:ea typeface="微软雅黑" panose="020B0503020204020204" pitchFamily="34" charset="-122"/>
              <a:sym typeface="+mn-ea"/>
            </a:endParaRPr>
          </a:p>
          <a:p>
            <a:pPr indent="0" algn="l">
              <a:lnSpc>
                <a:spcPct val="150000"/>
              </a:lnSpc>
              <a:buClr>
                <a:srgbClr val="548235"/>
              </a:buClr>
              <a:buFont typeface="Arial" panose="020B0604020202020204" pitchFamily="34" charset="0"/>
              <a:buNone/>
            </a:pPr>
            <a:r>
              <a:rPr lang="en-US" altLang="zh-CN" sz="900" noProof="0" dirty="0">
                <a:noFill/>
                <a:latin typeface="微软雅黑" panose="020B0503020204020204" pitchFamily="34" charset="-122"/>
                <a:ea typeface="微软雅黑" panose="020B0503020204020204" pitchFamily="34" charset="-122"/>
                <a:sym typeface="+mn-ea"/>
              </a:rPr>
              <a:t>1</a:t>
            </a:r>
            <a:r>
              <a:rPr lang="zh-CN" altLang="en-US" noProof="0" dirty="0">
                <a:solidFill>
                  <a:schemeClr val="accent1">
                    <a:lumMod val="50000"/>
                  </a:schemeClr>
                </a:solidFill>
                <a:latin typeface="微软雅黑" panose="020B0503020204020204" pitchFamily="34" charset="-122"/>
                <a:ea typeface="微软雅黑" panose="020B0503020204020204" pitchFamily="34" charset="-122"/>
                <a:sym typeface="+mn-ea"/>
              </a:rPr>
              <a:t>现代</a:t>
            </a:r>
            <a:r>
              <a:rPr lang="en-US" altLang="zh-CN" noProof="0" dirty="0">
                <a:solidFill>
                  <a:schemeClr val="accent1">
                    <a:lumMod val="50000"/>
                  </a:schemeClr>
                </a:solidFill>
                <a:latin typeface="微软雅黑" panose="020B0503020204020204" pitchFamily="34" charset="-122"/>
                <a:ea typeface="微软雅黑" panose="020B0503020204020204" pitchFamily="34" charset="-122"/>
                <a:sym typeface="+mn-ea"/>
              </a:rPr>
              <a:t>ETC通信和识别过程：</a:t>
            </a:r>
            <a:endParaRPr kumimoji="0" lang="en-US" altLang="zh-CN" i="0" u="none" strike="noStrike" kern="1200" cap="none" spc="0" normalizeH="0" baseline="0" noProof="0" dirty="0">
              <a:solidFill>
                <a:schemeClr val="accent1">
                  <a:lumMod val="50000"/>
                </a:schemeClr>
              </a:solidFill>
              <a:latin typeface="微软雅黑" panose="020B0503020204020204" pitchFamily="34" charset="-122"/>
              <a:ea typeface="微软雅黑" panose="020B0503020204020204" pitchFamily="34" charset="-122"/>
              <a:cs typeface="+mn-cs"/>
            </a:endParaRPr>
          </a:p>
          <a:p>
            <a:pPr marL="342900" marR="0" lvl="0" indent="-342900" algn="just" defTabSz="914400" rtl="0" eaLnBrk="1" fontAlgn="base" latinLnBrk="0" hangingPunct="1">
              <a:lnSpc>
                <a:spcPct val="150000"/>
              </a:lnSpc>
              <a:spcBef>
                <a:spcPct val="0"/>
              </a:spcBef>
              <a:spcAft>
                <a:spcPct val="0"/>
              </a:spcAft>
              <a:buClr>
                <a:srgbClr val="002060"/>
              </a:buClr>
              <a:buSzTx/>
              <a:buFont typeface="Wingdings" panose="05000000000000000000" pitchFamily="2" charset="2"/>
              <a:buChar char="ü"/>
              <a:defRPr/>
            </a:pPr>
            <a:r>
              <a:rPr lang="zh-CN" altLang="en-US" sz="1600" dirty="0">
                <a:sym typeface="+mn-ea"/>
              </a:rPr>
              <a:t>截取车辆标签发出的经调制的电磁信号</a:t>
            </a:r>
            <a:endParaRPr kumimoji="0" lang="zh-CN" altLang="en-US" sz="1600" i="0" u="none" strike="noStrike" kern="1200" cap="none" spc="0" normalizeH="0" baseline="0" dirty="0">
              <a:cs typeface="+mn-cs"/>
            </a:endParaRPr>
          </a:p>
          <a:p>
            <a:pPr marL="342900" marR="0" lvl="0" indent="-342900" algn="just" defTabSz="914400" rtl="0" eaLnBrk="1" fontAlgn="base" latinLnBrk="0" hangingPunct="1">
              <a:lnSpc>
                <a:spcPct val="150000"/>
              </a:lnSpc>
              <a:spcBef>
                <a:spcPct val="0"/>
              </a:spcBef>
              <a:spcAft>
                <a:spcPct val="0"/>
              </a:spcAft>
              <a:buClr>
                <a:srgbClr val="002060"/>
              </a:buClr>
              <a:buSzTx/>
              <a:buFont typeface="Wingdings" panose="05000000000000000000" pitchFamily="2" charset="2"/>
              <a:buChar char="ü"/>
              <a:defRPr/>
            </a:pPr>
            <a:r>
              <a:rPr lang="zh-CN" altLang="en-US" sz="1600" dirty="0">
                <a:sym typeface="+mn-ea"/>
              </a:rPr>
              <a:t>还原包含在信号中的信息</a:t>
            </a:r>
            <a:endParaRPr kumimoji="0" lang="zh-CN" altLang="en-US" sz="1600" i="0" u="none" strike="noStrike" kern="1200" cap="none" spc="0" normalizeH="0" baseline="0" dirty="0">
              <a:cs typeface="+mn-cs"/>
            </a:endParaRPr>
          </a:p>
          <a:p>
            <a:pPr marL="342900" marR="0" lvl="0" indent="-342900" algn="just" defTabSz="914400" rtl="0" eaLnBrk="1" fontAlgn="base" latinLnBrk="0" hangingPunct="1">
              <a:lnSpc>
                <a:spcPct val="150000"/>
              </a:lnSpc>
              <a:spcBef>
                <a:spcPct val="0"/>
              </a:spcBef>
              <a:spcAft>
                <a:spcPct val="0"/>
              </a:spcAft>
              <a:buClr>
                <a:srgbClr val="002060"/>
              </a:buClr>
              <a:buSzTx/>
              <a:buFont typeface="Wingdings" panose="05000000000000000000" pitchFamily="2" charset="2"/>
              <a:buChar char="ü"/>
              <a:defRPr/>
            </a:pPr>
            <a:r>
              <a:rPr lang="zh-CN" altLang="en-US" sz="1600" dirty="0">
                <a:sym typeface="+mn-ea"/>
              </a:rPr>
              <a:t>利用电脑从数据库中匹配并识别出该标签</a:t>
            </a:r>
            <a:endParaRPr kumimoji="0" lang="zh-CN" altLang="en-US" sz="1600" i="0" u="none" strike="noStrike" kern="1200" cap="none" spc="0" normalizeH="0" baseline="0" dirty="0">
              <a:solidFill>
                <a:schemeClr val="tx1"/>
              </a:solidFill>
              <a:cs typeface="+mn-cs"/>
            </a:endParaRPr>
          </a:p>
          <a:p>
            <a:pPr marL="285750" indent="-285750" algn="l">
              <a:lnSpc>
                <a:spcPct val="150000"/>
              </a:lnSpc>
              <a:buClr>
                <a:srgbClr val="548235"/>
              </a:buClr>
              <a:buFont typeface="Arial" panose="020B0604020202020204" pitchFamily="34" charset="0"/>
              <a:buChar char="•"/>
            </a:pPr>
            <a:endParaRPr kumimoji="0" lang="zh-CN" altLang="en-US" sz="1600" i="0" u="none" strike="noStrike" kern="1200" cap="none" spc="0" normalizeH="0" baseline="0" dirty="0">
              <a:solidFill>
                <a:schemeClr val="tx1"/>
              </a:solidFill>
              <a:latin typeface="微软雅黑" panose="020B0503020204020204" pitchFamily="34" charset="-122"/>
              <a:ea typeface="微软雅黑" panose="020B0503020204020204" pitchFamily="34" charset="-122"/>
              <a:cs typeface="+mn-cs"/>
            </a:endParaRPr>
          </a:p>
        </p:txBody>
      </p:sp>
      <p:pic>
        <p:nvPicPr>
          <p:cNvPr id="71685" name="Picture 2"/>
          <p:cNvPicPr>
            <a:picLocks noChangeAspect="1"/>
          </p:cNvPicPr>
          <p:nvPr/>
        </p:nvPicPr>
        <p:blipFill>
          <a:blip r:embed="rId3"/>
          <a:stretch>
            <a:fillRect/>
          </a:stretch>
        </p:blipFill>
        <p:spPr>
          <a:xfrm>
            <a:off x="1268095" y="3858260"/>
            <a:ext cx="4633595" cy="2524760"/>
          </a:xfrm>
          <a:prstGeom prst="rect">
            <a:avLst/>
          </a:prstGeom>
          <a:noFill/>
          <a:ln w="9525">
            <a:noFill/>
          </a:ln>
        </p:spPr>
      </p:pic>
      <p:pic>
        <p:nvPicPr>
          <p:cNvPr id="78853" name="Picture 2"/>
          <p:cNvPicPr>
            <a:picLocks noChangeAspect="1"/>
          </p:cNvPicPr>
          <p:nvPr/>
        </p:nvPicPr>
        <p:blipFill>
          <a:blip r:embed="rId4"/>
          <a:stretch>
            <a:fillRect/>
          </a:stretch>
        </p:blipFill>
        <p:spPr>
          <a:xfrm>
            <a:off x="4953173" y="3145365"/>
            <a:ext cx="4191000" cy="3284537"/>
          </a:xfrm>
          <a:prstGeom prst="rect">
            <a:avLst/>
          </a:prstGeom>
          <a:noFill/>
          <a:ln w="9525">
            <a:noFill/>
          </a:ln>
        </p:spPr>
      </p:pic>
      <p:sp>
        <p:nvSpPr>
          <p:cNvPr id="12" name="圆角矩形 11"/>
          <p:cNvSpPr/>
          <p:nvPr/>
        </p:nvSpPr>
        <p:spPr>
          <a:xfrm>
            <a:off x="6315075" y="1543685"/>
            <a:ext cx="2032635" cy="141986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219190" y="1543685"/>
            <a:ext cx="2224405" cy="1419860"/>
          </a:xfrm>
          <a:prstGeom prst="rect">
            <a:avLst/>
          </a:prstGeom>
          <a:noFill/>
          <a:ln>
            <a:noFill/>
          </a:ln>
        </p:spPr>
        <p:txBody>
          <a:bodyPr wrap="square">
            <a:spAutoFit/>
          </a:bodyPr>
          <a:lstStyle/>
          <a:p>
            <a:pPr marR="0" algn="l" defTabSz="914400" eaLnBrk="1" hangingPunct="1">
              <a:lnSpc>
                <a:spcPct val="120000"/>
              </a:lnSpc>
              <a:spcBef>
                <a:spcPts val="0"/>
              </a:spcBef>
              <a:spcAft>
                <a:spcPts val="0"/>
              </a:spcAft>
              <a:buClrTx/>
              <a:buSzTx/>
              <a:buFontTx/>
              <a:defRPr/>
            </a:pPr>
            <a:r>
              <a:rPr kumimoji="0" lang="en-US" altLang="zh-CN" b="1" kern="1200" cap="none" spc="0" normalizeH="0" baseline="0" noProof="0" dirty="0">
                <a:solidFill>
                  <a:schemeClr val="accent1">
                    <a:lumMod val="50000"/>
                  </a:schemeClr>
                </a:solidFill>
                <a:latin typeface="微软雅黑" panose="020B0503020204020204" pitchFamily="34" charset="-122"/>
                <a:ea typeface="微软雅黑" panose="020B0503020204020204" pitchFamily="34" charset="-122"/>
                <a:cs typeface="+mn-cs"/>
              </a:rPr>
              <a:t>   ETC</a:t>
            </a:r>
            <a:r>
              <a:rPr kumimoji="0" lang="zh-CN" altLang="en-US" b="1" kern="1200" cap="none" spc="0" normalizeH="0" baseline="0" noProof="0" dirty="0">
                <a:solidFill>
                  <a:schemeClr val="accent1">
                    <a:lumMod val="50000"/>
                  </a:schemeClr>
                </a:solidFill>
                <a:latin typeface="微软雅黑" panose="020B0503020204020204" pitchFamily="34" charset="-122"/>
                <a:ea typeface="微软雅黑" panose="020B0503020204020204" pitchFamily="34" charset="-122"/>
                <a:cs typeface="+mn-cs"/>
              </a:rPr>
              <a:t>特点：</a:t>
            </a:r>
            <a:endParaRPr kumimoji="0" lang="en-US" altLang="zh-CN" b="1" kern="1200" cap="none" spc="0" normalizeH="0" baseline="0" noProof="0" dirty="0">
              <a:solidFill>
                <a:schemeClr val="accent1">
                  <a:lumMod val="50000"/>
                </a:schemeClr>
              </a:solidFill>
              <a:latin typeface="微软雅黑" panose="020B0503020204020204" pitchFamily="34" charset="-122"/>
              <a:ea typeface="微软雅黑" panose="020B0503020204020204" pitchFamily="34" charset="-122"/>
              <a:cs typeface="+mn-cs"/>
            </a:endParaRPr>
          </a:p>
          <a:p>
            <a:pPr marL="628650" marR="0" indent="-285750" algn="just" defTabSz="914400" eaLnBrk="1" hangingPunct="1">
              <a:lnSpc>
                <a:spcPct val="120000"/>
              </a:lnSpc>
              <a:spcBef>
                <a:spcPts val="0"/>
              </a:spcBef>
              <a:spcAft>
                <a:spcPts val="0"/>
              </a:spcAft>
              <a:buClr>
                <a:srgbClr val="7030A0"/>
              </a:buClr>
              <a:buSzTx/>
              <a:buFont typeface="Arial" panose="020B0604020202020204" pitchFamily="34" charset="0"/>
              <a:buChar char="•"/>
              <a:defRPr/>
            </a:pPr>
            <a:r>
              <a:rPr kumimoji="0" lang="zh-CN" altLang="en-US"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不停车</a:t>
            </a:r>
            <a:endParaRPr kumimoji="0" lang="en-US" altLang="zh-CN"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628650" marR="0" indent="-285750" algn="just" defTabSz="914400" eaLnBrk="1" hangingPunct="1">
              <a:lnSpc>
                <a:spcPct val="120000"/>
              </a:lnSpc>
              <a:spcBef>
                <a:spcPts val="0"/>
              </a:spcBef>
              <a:spcAft>
                <a:spcPts val="0"/>
              </a:spcAft>
              <a:buClr>
                <a:srgbClr val="7030A0"/>
              </a:buClr>
              <a:buSzTx/>
              <a:buFont typeface="Arial" panose="020B0604020202020204" pitchFamily="34" charset="0"/>
              <a:buChar char="•"/>
              <a:defRPr/>
            </a:pPr>
            <a:r>
              <a:rPr kumimoji="0" lang="zh-CN" altLang="en-US"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无人工操作</a:t>
            </a:r>
            <a:endParaRPr kumimoji="0" lang="en-US" altLang="zh-CN"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628650" marR="0" indent="-285750" algn="just" defTabSz="914400" eaLnBrk="1" hangingPunct="1">
              <a:lnSpc>
                <a:spcPct val="120000"/>
              </a:lnSpc>
              <a:spcBef>
                <a:spcPts val="0"/>
              </a:spcBef>
              <a:spcAft>
                <a:spcPts val="0"/>
              </a:spcAft>
              <a:buClr>
                <a:srgbClr val="7030A0"/>
              </a:buClr>
              <a:buSzTx/>
              <a:buFont typeface="Arial" panose="020B0604020202020204" pitchFamily="34" charset="0"/>
              <a:buChar char="•"/>
              <a:defRPr/>
            </a:pPr>
            <a:r>
              <a:rPr kumimoji="0" lang="zh-CN" altLang="en-US"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无现金交易</a:t>
            </a:r>
          </a:p>
        </p:txBody>
      </p:sp>
      <p:pic>
        <p:nvPicPr>
          <p:cNvPr id="13" name="图片 12"/>
          <p:cNvPicPr>
            <a:picLocks noChangeAspect="1"/>
          </p:cNvPicPr>
          <p:nvPr/>
        </p:nvPicPr>
        <p:blipFill>
          <a:blip r:embed="rId5"/>
          <a:srcRect l="14208" t="32250" r="14386" b="14564"/>
          <a:stretch>
            <a:fillRect/>
          </a:stretch>
        </p:blipFill>
        <p:spPr>
          <a:xfrm>
            <a:off x="161925" y="4804410"/>
            <a:ext cx="849630" cy="633095"/>
          </a:xfrm>
          <a:prstGeom prst="rect">
            <a:avLst/>
          </a:prstGeom>
        </p:spPr>
      </p:pic>
      <p:sp>
        <p:nvSpPr>
          <p:cNvPr id="15" name="圆角矩形 14"/>
          <p:cNvSpPr/>
          <p:nvPr/>
        </p:nvSpPr>
        <p:spPr>
          <a:xfrm>
            <a:off x="3099435" y="6429375"/>
            <a:ext cx="1134110" cy="346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ea typeface="微软雅黑" panose="020B0503020204020204" pitchFamily="34" charset="-122"/>
              </a:rPr>
              <a:t>车道系统</a:t>
            </a:r>
          </a:p>
        </p:txBody>
      </p:sp>
      <p:sp>
        <p:nvSpPr>
          <p:cNvPr id="16" name="圆角矩形 15"/>
          <p:cNvSpPr/>
          <p:nvPr/>
        </p:nvSpPr>
        <p:spPr>
          <a:xfrm>
            <a:off x="235585" y="6422390"/>
            <a:ext cx="1134110" cy="346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ea typeface="微软雅黑" panose="020B0503020204020204" pitchFamily="34" charset="-122"/>
              </a:rPr>
              <a:t>车载系统</a:t>
            </a:r>
          </a:p>
        </p:txBody>
      </p:sp>
      <p:sp>
        <p:nvSpPr>
          <p:cNvPr id="17" name="圆角矩形 16"/>
          <p:cNvSpPr/>
          <p:nvPr/>
        </p:nvSpPr>
        <p:spPr>
          <a:xfrm>
            <a:off x="6481445" y="6422390"/>
            <a:ext cx="1134110" cy="346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ea typeface="微软雅黑" panose="020B0503020204020204" pitchFamily="34" charset="-122"/>
              </a:rPr>
              <a:t>收费系统</a:t>
            </a:r>
          </a:p>
        </p:txBody>
      </p:sp>
      <p:cxnSp>
        <p:nvCxnSpPr>
          <p:cNvPr id="18" name="直接箭头连接符 17"/>
          <p:cNvCxnSpPr/>
          <p:nvPr/>
        </p:nvCxnSpPr>
        <p:spPr>
          <a:xfrm>
            <a:off x="1895475" y="6581775"/>
            <a:ext cx="9525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4699000" y="6602730"/>
            <a:ext cx="9525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29895" y="4057015"/>
            <a:ext cx="1665605" cy="368300"/>
          </a:xfrm>
          <a:prstGeom prst="rect">
            <a:avLst/>
          </a:prstGeom>
          <a:noFill/>
        </p:spPr>
        <p:txBody>
          <a:bodyPr wrap="none" rtlCol="0">
            <a:spAutoFit/>
          </a:bodyPr>
          <a:lstStyle/>
          <a:p>
            <a:r>
              <a:rPr lang="en-US" altLang="zh-CN" b="1" noProof="0" dirty="0">
                <a:solidFill>
                  <a:schemeClr val="accent1">
                    <a:lumMod val="50000"/>
                  </a:schemeClr>
                </a:solidFill>
                <a:latin typeface="微软雅黑" panose="020B0503020204020204" pitchFamily="34" charset="-122"/>
                <a:ea typeface="微软雅黑" panose="020B0503020204020204" pitchFamily="34" charset="-122"/>
              </a:rPr>
              <a:t>ETC系统组成：</a:t>
            </a:r>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文本框 2"/>
          <p:cNvSpPr txBox="1"/>
          <p:nvPr/>
        </p:nvSpPr>
        <p:spPr>
          <a:xfrm>
            <a:off x="497840" y="709295"/>
            <a:ext cx="8646160" cy="1014730"/>
          </a:xfrm>
          <a:prstGeom prst="rect">
            <a:avLst/>
          </a:prstGeom>
          <a:noFill/>
        </p:spPr>
        <p:txBody>
          <a:bodyPr wrap="square" rtlCol="0">
            <a:spAutoFit/>
          </a:bodyPr>
          <a:lstStyle/>
          <a:p>
            <a:pPr algn="l">
              <a:lnSpc>
                <a:spcPct val="150000"/>
              </a:lnSpc>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6</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、高速公路</a:t>
            </a:r>
            <a:r>
              <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交通事件管理系统</a:t>
            </a:r>
            <a:r>
              <a:rPr lang="zh-CN" altLang="en-US"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   组成与功能</a:t>
            </a:r>
            <a:r>
              <a:rPr lang="zh-CN" altLang="en-US"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rPr>
              <a:t>：</a:t>
            </a:r>
          </a:p>
          <a:p>
            <a:pPr marL="285750" indent="-285750" algn="l">
              <a:lnSpc>
                <a:spcPct val="150000"/>
              </a:lnSpc>
              <a:buClr>
                <a:srgbClr val="548235"/>
              </a:buClr>
              <a:buFont typeface="Wingdings" panose="05000000000000000000" charset="0"/>
              <a:buChar char="Ø"/>
            </a:pPr>
            <a:endParaRPr lang="zh-CN" altLang="zh-CN" sz="14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510" name="Picture 6"/>
          <p:cNvPicPr>
            <a:picLocks noChangeAspect="1"/>
          </p:cNvPicPr>
          <p:nvPr/>
        </p:nvPicPr>
        <p:blipFill>
          <a:blip r:embed="rId3"/>
          <a:stretch>
            <a:fillRect/>
          </a:stretch>
        </p:blipFill>
        <p:spPr>
          <a:xfrm>
            <a:off x="1257935" y="2557463"/>
            <a:ext cx="6742113" cy="4089400"/>
          </a:xfrm>
          <a:prstGeom prst="rect">
            <a:avLst/>
          </a:prstGeom>
          <a:noFill/>
          <a:ln w="9525">
            <a:noFill/>
          </a:ln>
        </p:spPr>
      </p:pic>
      <p:sp>
        <p:nvSpPr>
          <p:cNvPr id="7" name="文本框 6"/>
          <p:cNvSpPr txBox="1"/>
          <p:nvPr/>
        </p:nvSpPr>
        <p:spPr>
          <a:xfrm>
            <a:off x="592455" y="1406525"/>
            <a:ext cx="9102725" cy="1060450"/>
          </a:xfrm>
          <a:prstGeom prst="rect">
            <a:avLst/>
          </a:prstGeom>
          <a:noFill/>
        </p:spPr>
        <p:txBody>
          <a:bodyPr wrap="square" rtlCol="0" anchor="t">
            <a:spAutoFit/>
          </a:bodyPr>
          <a:lstStyle/>
          <a:p>
            <a:pPr marL="285750" indent="-285750" algn="l">
              <a:lnSpc>
                <a:spcPct val="150000"/>
              </a:lnSpc>
              <a:buClr>
                <a:srgbClr val="548235"/>
              </a:buClr>
              <a:buFont typeface="Wingdings" panose="05000000000000000000" charset="0"/>
              <a:buChar char="Ø"/>
            </a:pPr>
            <a:r>
              <a:rPr lang="en-US" altLang="zh-CN" sz="1400" b="1">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高速公路系统的监视</a:t>
            </a:r>
            <a:r>
              <a:rPr lang="zh-CN" sz="140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：车辆检测系统、闭路电视、空中监视、紧急电话系统、民用无线电、警察巡逻等。</a:t>
            </a:r>
          </a:p>
          <a:p>
            <a:pPr marL="285750" indent="-285750" algn="l">
              <a:lnSpc>
                <a:spcPct val="150000"/>
              </a:lnSpc>
              <a:buClr>
                <a:srgbClr val="548235"/>
              </a:buClr>
              <a:buFont typeface="Wingdings" panose="05000000000000000000" charset="0"/>
              <a:buChar char="Ø"/>
            </a:pPr>
            <a:r>
              <a:rPr lang="en-US" altLang="zh-CN" sz="1400" b="1">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偶发事件紧急服务：</a:t>
            </a:r>
            <a:r>
              <a:rPr lang="zh-CN" sz="140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警察服务、救护车服务、消防服务、车辆修理服务。</a:t>
            </a:r>
          </a:p>
          <a:p>
            <a:pPr marL="285750" indent="-285750" algn="l">
              <a:lnSpc>
                <a:spcPct val="150000"/>
              </a:lnSpc>
              <a:buClr>
                <a:srgbClr val="548235"/>
              </a:buClr>
              <a:buFont typeface="Wingdings" panose="05000000000000000000" charset="0"/>
              <a:buChar char="Ø"/>
            </a:pPr>
            <a:r>
              <a:rPr lang="en-US" altLang="zh-CN" sz="1400" b="1">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驾驶员信息系统：</a:t>
            </a:r>
            <a:r>
              <a:rPr lang="zh-CN" sz="140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向驾驶员通报道路情况，使其可能采取适当的行动。</a:t>
            </a:r>
            <a:endParaRPr lang="zh-CN" altLang="en-US" sz="140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20" name="文本框 19"/>
          <p:cNvSpPr txBox="1"/>
          <p:nvPr/>
        </p:nvSpPr>
        <p:spPr>
          <a:xfrm>
            <a:off x="5824220" y="5943600"/>
            <a:ext cx="1817370" cy="583565"/>
          </a:xfrm>
          <a:prstGeom prst="rect">
            <a:avLst/>
          </a:prstGeom>
          <a:solidFill>
            <a:schemeClr val="accent6">
              <a:lumMod val="20000"/>
              <a:lumOff val="80000"/>
            </a:schemeClr>
          </a:solidFill>
        </p:spPr>
        <p:txBody>
          <a:bodyPr wrap="square" rtlCol="0">
            <a:spAutoFit/>
          </a:bodyPr>
          <a:lstStyle/>
          <a:p>
            <a:r>
              <a:rPr lang="zh-CN" altLang="en-US" sz="1600">
                <a:latin typeface="微软雅黑" panose="020B0503020204020204" pitchFamily="34" charset="-122"/>
                <a:ea typeface="微软雅黑" panose="020B0503020204020204" pitchFamily="34" charset="-122"/>
              </a:rPr>
              <a:t>我国高速公路交通</a:t>
            </a:r>
          </a:p>
          <a:p>
            <a:r>
              <a:rPr lang="zh-CN" altLang="en-US" sz="1600">
                <a:solidFill>
                  <a:srgbClr val="000000"/>
                </a:solidFill>
                <a:latin typeface="微软雅黑" panose="020B0503020204020204" pitchFamily="34" charset="-122"/>
                <a:ea typeface="微软雅黑" panose="020B0503020204020204" pitchFamily="34" charset="-122"/>
                <a:sym typeface="+mn-ea"/>
              </a:rPr>
              <a:t>事件管理系统框架</a:t>
            </a: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childTnLst>
                                    <p:set>
                                      <p:cBhvr additive="base">
                                        <p:cTn id="6" dur="1" fill="hold">
                                          <p:stCondLst>
                                            <p:cond delay="0"/>
                                          </p:stCondLst>
                                        </p:cTn>
                                        <p:tgtEl>
                                          <p:spTgt spid="2510"/>
                                        </p:tgtEl>
                                        <p:attrNameLst>
                                          <p:attrName>style.visibility</p:attrName>
                                        </p:attrNameLst>
                                      </p:cBhvr>
                                      <p:to>
                                        <p:strVal val="visible"/>
                                      </p:to>
                                    </p:set>
                                    <p:animEffect transition="in" filter="wheel(8)">
                                      <p:cBhvr additive="base">
                                        <p:cTn id="7" dur="500"/>
                                        <p:tgtEl>
                                          <p:spTgt spid="2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文本框 2"/>
          <p:cNvSpPr txBox="1"/>
          <p:nvPr/>
        </p:nvSpPr>
        <p:spPr>
          <a:xfrm>
            <a:off x="678180" y="654685"/>
            <a:ext cx="3950970" cy="5815965"/>
          </a:xfrm>
          <a:prstGeom prst="rect">
            <a:avLst/>
          </a:prstGeom>
          <a:noFill/>
        </p:spPr>
        <p:txBody>
          <a:bodyPr wrap="square" rtlCol="0">
            <a:spAutoFit/>
          </a:bodyPr>
          <a:lstStyle/>
          <a:p>
            <a:pPr algn="l">
              <a:lnSpc>
                <a:spcPct val="150000"/>
              </a:lnSpc>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7</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、应急</a:t>
            </a:r>
            <a:r>
              <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指挥调度系统</a:t>
            </a:r>
            <a:r>
              <a:rPr lang="en-US" altLang="zh-CN" sz="400" dirty="0">
                <a:no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00" dirty="0">
              <a:no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a:lnSpc>
                <a:spcPct val="150000"/>
              </a:lnSpc>
              <a:buClr>
                <a:srgbClr val="548235"/>
              </a:buClr>
              <a:buFont typeface="Arial" panose="020B0604020202020204" pitchFamily="34" charset="0"/>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道路交通具有显著的事件易损性，常常成为疏散和救援的薄弱环节；</a:t>
            </a:r>
          </a:p>
          <a:p>
            <a:pPr marL="285750" indent="-285750" algn="l">
              <a:lnSpc>
                <a:spcPct val="150000"/>
              </a:lnSpc>
              <a:buClr>
                <a:srgbClr val="548235"/>
              </a:buClr>
              <a:buFont typeface="Arial" panose="020B0604020202020204" pitchFamily="34" charset="0"/>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交通的安全、畅通是抢险救灾的重要前提，</a:t>
            </a:r>
            <a:r>
              <a:rPr lang="zh-CN" altLang="en-US" b="1" dirty="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快速、有效的应急交通组织</a:t>
            </a: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可以显著减少生命与财产损失。</a:t>
            </a:r>
          </a:p>
          <a:p>
            <a:pPr marL="285750" indent="-285750" algn="l">
              <a:lnSpc>
                <a:spcPct val="150000"/>
              </a:lnSpc>
              <a:buClr>
                <a:srgbClr val="548235"/>
              </a:buClr>
              <a:buFont typeface="Arial" panose="020B0604020202020204" pitchFamily="34" charset="0"/>
              <a:buChar char="•"/>
            </a:pPr>
            <a:endPar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50000"/>
              </a:lnSpc>
              <a:buClr>
                <a:srgbClr val="548235"/>
              </a:buClr>
              <a:buFont typeface="Arial" panose="020B0604020202020204" pitchFamily="34" charset="0"/>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我国设立</a:t>
            </a:r>
            <a:r>
              <a:rPr lang="zh-CN" altLang="en-US"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mn-ea"/>
              </a:rPr>
              <a:t>专项资金</a:t>
            </a: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，重点研究：</a:t>
            </a:r>
            <a:endParaRPr lang="zh-CN" altLang="en-US"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50000"/>
              </a:lnSpc>
              <a:buClr>
                <a:srgbClr val="548235"/>
              </a:buClr>
              <a:buFont typeface="Wingdings" panose="05000000000000000000" charset="0"/>
              <a:buChar char="ü"/>
            </a:pPr>
            <a:r>
              <a:rPr lang="zh-CN" altLang="en-US" sz="1600" b="1" dirty="0">
                <a:solidFill>
                  <a:schemeClr val="tx1">
                    <a:lumMod val="75000"/>
                    <a:lumOff val="25000"/>
                  </a:schemeClr>
                </a:solidFill>
                <a:latin typeface="黑体" panose="02010609060101010101" charset="-122"/>
                <a:ea typeface="黑体" panose="02010609060101010101" charset="-122"/>
                <a:sym typeface="+mn-ea"/>
              </a:rPr>
              <a:t>应急交通管制区域确定方法</a:t>
            </a:r>
          </a:p>
          <a:p>
            <a:pPr marL="285750" indent="-285750" algn="l">
              <a:lnSpc>
                <a:spcPct val="150000"/>
              </a:lnSpc>
              <a:buClr>
                <a:srgbClr val="548235"/>
              </a:buClr>
              <a:buFont typeface="Wingdings" panose="05000000000000000000" charset="0"/>
              <a:buChar char="ü"/>
            </a:pPr>
            <a:r>
              <a:rPr lang="zh-CN" altLang="en-US" sz="1600" b="1" dirty="0">
                <a:solidFill>
                  <a:schemeClr val="tx1">
                    <a:lumMod val="75000"/>
                    <a:lumOff val="25000"/>
                  </a:schemeClr>
                </a:solidFill>
                <a:latin typeface="黑体" panose="02010609060101010101" charset="-122"/>
                <a:ea typeface="黑体" panose="02010609060101010101" charset="-122"/>
                <a:sym typeface="+mn-ea"/>
              </a:rPr>
              <a:t>大规模疏散与救援专用通道优化方法应急交通优先通行路权确定方法</a:t>
            </a:r>
          </a:p>
          <a:p>
            <a:pPr marL="285750" indent="-285750" algn="l">
              <a:lnSpc>
                <a:spcPct val="150000"/>
              </a:lnSpc>
              <a:buClr>
                <a:srgbClr val="548235"/>
              </a:buClr>
              <a:buFont typeface="Wingdings" panose="05000000000000000000" charset="0"/>
              <a:buChar char="ü"/>
            </a:pPr>
            <a:r>
              <a:rPr lang="zh-CN" altLang="en-US" sz="1600" b="1" dirty="0">
                <a:solidFill>
                  <a:schemeClr val="tx1">
                    <a:lumMod val="75000"/>
                    <a:lumOff val="25000"/>
                  </a:schemeClr>
                </a:solidFill>
                <a:latin typeface="黑体" panose="02010609060101010101" charset="-122"/>
                <a:ea typeface="黑体" panose="02010609060101010101" charset="-122"/>
                <a:sym typeface="+mn-ea"/>
              </a:rPr>
              <a:t>应急交通信号控制方法</a:t>
            </a:r>
          </a:p>
          <a:p>
            <a:pPr marL="285750" indent="-285750" algn="l">
              <a:lnSpc>
                <a:spcPct val="150000"/>
              </a:lnSpc>
              <a:buClr>
                <a:srgbClr val="548235"/>
              </a:buClr>
              <a:buFont typeface="Wingdings" panose="05000000000000000000" charset="0"/>
              <a:buChar char="ü"/>
            </a:pPr>
            <a:r>
              <a:rPr lang="zh-CN" altLang="en-US" sz="1600" b="1" dirty="0">
                <a:solidFill>
                  <a:schemeClr val="tx1">
                    <a:lumMod val="75000"/>
                    <a:lumOff val="25000"/>
                  </a:schemeClr>
                </a:solidFill>
                <a:latin typeface="黑体" panose="02010609060101010101" charset="-122"/>
                <a:ea typeface="黑体" panose="02010609060101010101" charset="-122"/>
                <a:sym typeface="+mn-ea"/>
              </a:rPr>
              <a:t>应急交通信息诱导方法</a:t>
            </a:r>
          </a:p>
          <a:p>
            <a:pPr marL="285750" indent="-285750" algn="l">
              <a:lnSpc>
                <a:spcPct val="150000"/>
              </a:lnSpc>
              <a:buClr>
                <a:srgbClr val="548235"/>
              </a:buClr>
              <a:buFont typeface="Wingdings" panose="05000000000000000000" charset="0"/>
              <a:buChar char="ü"/>
            </a:pPr>
            <a:r>
              <a:rPr lang="zh-CN" altLang="en-US" sz="1600" b="1" dirty="0">
                <a:solidFill>
                  <a:schemeClr val="tx1">
                    <a:lumMod val="75000"/>
                    <a:lumOff val="25000"/>
                  </a:schemeClr>
                </a:solidFill>
                <a:latin typeface="黑体" panose="02010609060101010101" charset="-122"/>
                <a:ea typeface="黑体" panose="02010609060101010101" charset="-122"/>
                <a:sym typeface="+mn-ea"/>
              </a:rPr>
              <a:t>应急交通组织指挥保障系统模型</a:t>
            </a:r>
            <a:endParaRPr lang="zh-CN" altLang="en-US" sz="1600" b="1" dirty="0">
              <a:solidFill>
                <a:schemeClr val="tx1">
                  <a:lumMod val="75000"/>
                  <a:lumOff val="25000"/>
                </a:schemeClr>
              </a:solidFill>
              <a:latin typeface="黑体" panose="02010609060101010101" charset="-122"/>
              <a:ea typeface="黑体" panose="02010609060101010101" charset="-122"/>
              <a:cs typeface="Times New Roman" panose="02020603050405020304" pitchFamily="18" charset="0"/>
              <a:sym typeface="+mn-ea"/>
            </a:endParaRPr>
          </a:p>
        </p:txBody>
      </p:sp>
      <p:pic>
        <p:nvPicPr>
          <p:cNvPr id="80901" name="图片 64963"/>
          <p:cNvPicPr>
            <a:picLocks noChangeAspect="1"/>
          </p:cNvPicPr>
          <p:nvPr/>
        </p:nvPicPr>
        <p:blipFill>
          <a:blip r:embed="rId3"/>
          <a:stretch>
            <a:fillRect/>
          </a:stretch>
        </p:blipFill>
        <p:spPr>
          <a:xfrm>
            <a:off x="4629785" y="641985"/>
            <a:ext cx="4424680" cy="5871210"/>
          </a:xfrm>
          <a:prstGeom prst="rect">
            <a:avLst/>
          </a:prstGeom>
          <a:noFill/>
          <a:ln w="9525">
            <a:noFill/>
          </a:ln>
        </p:spPr>
      </p:pic>
      <p:sp>
        <p:nvSpPr>
          <p:cNvPr id="13" name="文本框 12"/>
          <p:cNvSpPr txBox="1"/>
          <p:nvPr/>
        </p:nvSpPr>
        <p:spPr>
          <a:xfrm>
            <a:off x="5410200" y="6470015"/>
            <a:ext cx="2621280" cy="337185"/>
          </a:xfrm>
          <a:prstGeom prst="rect">
            <a:avLst/>
          </a:prstGeom>
          <a:noFill/>
        </p:spPr>
        <p:txBody>
          <a:bodyPr wrap="none" rtlCol="0">
            <a:spAutoFit/>
          </a:bodyPr>
          <a:lstStyle/>
          <a:p>
            <a:pPr algn="l"/>
            <a:r>
              <a:rPr lang="zh-CN" altLang="en-US" sz="1600">
                <a:sym typeface="+mn-ea"/>
              </a:rPr>
              <a:t>应急指挥调度系统逻辑框架</a:t>
            </a:r>
            <a:endParaRPr lang="zh-CN" altLang="en-US" sz="16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23450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ITS概论</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文本框 2"/>
          <p:cNvSpPr txBox="1"/>
          <p:nvPr/>
        </p:nvSpPr>
        <p:spPr>
          <a:xfrm>
            <a:off x="678180" y="654685"/>
            <a:ext cx="8162290" cy="1522095"/>
          </a:xfrm>
          <a:prstGeom prst="rect">
            <a:avLst/>
          </a:prstGeom>
          <a:noFill/>
        </p:spPr>
        <p:txBody>
          <a:bodyPr wrap="square" rtlCol="0">
            <a:spAutoFit/>
          </a:bodyPr>
          <a:lstStyle/>
          <a:p>
            <a:pPr algn="l">
              <a:lnSpc>
                <a:spcPct val="150000"/>
              </a:lnSpc>
              <a:buClr>
                <a:srgbClr val="548235"/>
              </a:buClr>
            </a:pPr>
            <a:r>
              <a:rPr lang="en-US" altLang="zh-CN"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8</a:t>
            </a:r>
            <a:r>
              <a:rPr lang="zh-CN" altLang="en-US" sz="2600" dirty="0" smtClean="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、智能</a:t>
            </a:r>
            <a:r>
              <a:rPr lang="zh-CN" altLang="en-US" sz="2600" dirty="0">
                <a:solidFill>
                  <a:schemeClr val="hlink"/>
                </a:solidFill>
                <a:latin typeface="微软雅黑" panose="020B0503020204020204" pitchFamily="34" charset="-122"/>
                <a:ea typeface="微软雅黑" panose="020B0503020204020204" pitchFamily="34" charset="-122"/>
                <a:cs typeface="Times New Roman" panose="02020603050405020304" pitchFamily="18" charset="0"/>
                <a:sym typeface="+mn-ea"/>
              </a:rPr>
              <a:t>车辆与自动驾驶系统</a:t>
            </a:r>
            <a:endParaRPr lang="zh-CN" altLang="en-US" sz="2600" dirty="0">
              <a:latin typeface="微软雅黑" panose="020B0503020204020204" pitchFamily="34" charset="-122"/>
              <a:ea typeface="微软雅黑" panose="020B0503020204020204" pitchFamily="34" charset="-122"/>
            </a:endParaRPr>
          </a:p>
          <a:p>
            <a:pPr marL="285750" indent="-285750" algn="l">
              <a:lnSpc>
                <a:spcPct val="150000"/>
              </a:lnSpc>
              <a:buClr>
                <a:srgbClr val="548235"/>
              </a:buClr>
              <a:buFont typeface="Arial" panose="020B0604020202020204" pitchFamily="34" charset="0"/>
              <a:buChar char="•"/>
            </a:pP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智能车辆的研究方向：</a:t>
            </a:r>
          </a:p>
          <a:p>
            <a:pPr indent="0" algn="l">
              <a:lnSpc>
                <a:spcPct val="150000"/>
              </a:lnSpc>
              <a:buClr>
                <a:srgbClr val="548235"/>
              </a:buClr>
              <a:buFont typeface="Arial" panose="020B0604020202020204" pitchFamily="34" charset="0"/>
              <a:buNone/>
            </a:pPr>
            <a:endPar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982345" y="1913890"/>
            <a:ext cx="3226435" cy="4577080"/>
          </a:xfrm>
          <a:prstGeom prst="rect">
            <a:avLst/>
          </a:prstGeom>
          <a:noFill/>
        </p:spPr>
        <p:txBody>
          <a:bodyPr wrap="square" rtlCol="0" anchor="t">
            <a:spAutoFit/>
          </a:bodyPr>
          <a:lstStyle/>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驾驶员行为分析</a:t>
            </a:r>
            <a:endParaRPr lang="en-US" altLang="zh-CN">
              <a:latin typeface="微软雅黑" panose="020B0503020204020204" pitchFamily="34" charset="-122"/>
              <a:ea typeface="微软雅黑" panose="020B0503020204020204" pitchFamily="34" charset="-122"/>
            </a:endParaRP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环境感知</a:t>
            </a:r>
            <a:endParaRPr lang="en-US" altLang="zh-CN">
              <a:latin typeface="微软雅黑" panose="020B0503020204020204" pitchFamily="34" charset="-122"/>
              <a:ea typeface="微软雅黑" panose="020B0503020204020204" pitchFamily="34" charset="-122"/>
            </a:endParaRP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极端情况下的自主驾驶</a:t>
            </a:r>
            <a:endParaRPr lang="en-US" altLang="zh-CN">
              <a:latin typeface="微软雅黑" panose="020B0503020204020204" pitchFamily="34" charset="-122"/>
              <a:ea typeface="微软雅黑" panose="020B0503020204020204" pitchFamily="34" charset="-122"/>
            </a:endParaRP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规范环境下的自主导航</a:t>
            </a:r>
            <a:endParaRPr lang="en-US" altLang="zh-CN">
              <a:latin typeface="微软雅黑" panose="020B0503020204020204" pitchFamily="34" charset="-122"/>
              <a:ea typeface="微软雅黑" panose="020B0503020204020204" pitchFamily="34" charset="-122"/>
            </a:endParaRP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车辆运动控制系统</a:t>
            </a: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主动安全系统</a:t>
            </a:r>
            <a:endParaRPr lang="zh-CN" altLang="en-US">
              <a:latin typeface="微软雅黑" panose="020B0503020204020204" pitchFamily="34" charset="-122"/>
              <a:ea typeface="微软雅黑" panose="020B0503020204020204" pitchFamily="34" charset="-122"/>
            </a:endParaRP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交通监控、车辆导航及协作</a:t>
            </a:r>
            <a:endParaRPr lang="zh-CN" altLang="en-US">
              <a:latin typeface="微软雅黑" panose="020B0503020204020204" pitchFamily="34" charset="-122"/>
              <a:ea typeface="微软雅黑" panose="020B0503020204020204" pitchFamily="34" charset="-122"/>
            </a:endParaRP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车辆交互通信</a:t>
            </a: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军事应用</a:t>
            </a: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系统结构</a:t>
            </a:r>
          </a:p>
          <a:p>
            <a:pPr indent="0" algn="just" eaLnBrk="0" fontAlgn="base" hangingPunct="0">
              <a:lnSpc>
                <a:spcPct val="135000"/>
              </a:lnSpc>
              <a:spcBef>
                <a:spcPct val="0"/>
              </a:spcBef>
              <a:spcAft>
                <a:spcPct val="0"/>
              </a:spcAft>
              <a:buClrTx/>
              <a:buSzPct val="100000"/>
              <a:buNone/>
            </a:pPr>
            <a:r>
              <a:rPr lang="zh-CN" altLang="en-US">
                <a:latin typeface="微软雅黑" panose="020B0503020204020204" pitchFamily="34" charset="-122"/>
                <a:ea typeface="微软雅黑" panose="020B0503020204020204" pitchFamily="34" charset="-122"/>
                <a:sym typeface="+mn-ea"/>
              </a:rPr>
              <a:t>先进的安全车辆</a:t>
            </a:r>
          </a:p>
          <a:p>
            <a:pPr indent="0" algn="just" eaLnBrk="0" fontAlgn="base" hangingPunct="0">
              <a:lnSpc>
                <a:spcPct val="135000"/>
              </a:lnSpc>
              <a:spcBef>
                <a:spcPct val="0"/>
              </a:spcBef>
              <a:spcAft>
                <a:spcPct val="0"/>
              </a:spcAft>
              <a:buClrTx/>
              <a:buSzPct val="100000"/>
              <a:buNone/>
            </a:pPr>
            <a:r>
              <a:rPr lang="en-US" altLang="zh-CN">
                <a:latin typeface="微软雅黑" panose="020B0503020204020204" pitchFamily="34" charset="-122"/>
                <a:ea typeface="微软雅黑" panose="020B0503020204020204" pitchFamily="34" charset="-122"/>
              </a:rPr>
              <a:t>... .... ....</a:t>
            </a:r>
          </a:p>
        </p:txBody>
      </p:sp>
      <p:sp>
        <p:nvSpPr>
          <p:cNvPr id="5" name="左大括号 4"/>
          <p:cNvSpPr/>
          <p:nvPr/>
        </p:nvSpPr>
        <p:spPr>
          <a:xfrm>
            <a:off x="678180" y="1913890"/>
            <a:ext cx="153670" cy="45770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2" name="图片 11"/>
          <p:cNvPicPr>
            <a:picLocks noChangeAspect="1"/>
          </p:cNvPicPr>
          <p:nvPr/>
        </p:nvPicPr>
        <p:blipFill>
          <a:blip r:embed="rId3"/>
          <a:stretch>
            <a:fillRect/>
          </a:stretch>
        </p:blipFill>
        <p:spPr>
          <a:xfrm>
            <a:off x="4171950" y="1953260"/>
            <a:ext cx="4668520" cy="4537710"/>
          </a:xfrm>
          <a:prstGeom prst="rect">
            <a:avLst/>
          </a:prstGeom>
        </p:spPr>
      </p:pic>
      <p:pic>
        <p:nvPicPr>
          <p:cNvPr id="24269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1040" y="774700"/>
            <a:ext cx="1789430" cy="1139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836738" y="2749806"/>
            <a:ext cx="5469255" cy="1753235"/>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二、智能交通系统（</a:t>
            </a:r>
            <a:r>
              <a:rPr lang="en-US" altLang="zh-CN" sz="3600" b="1" dirty="0">
                <a:solidFill>
                  <a:srgbClr val="034923"/>
                </a:solidFill>
                <a:latin typeface="微软雅黑" panose="020B0503020204020204" pitchFamily="34" charset="-122"/>
                <a:ea typeface="微软雅黑" panose="020B0503020204020204" pitchFamily="34" charset="-122"/>
              </a:rPr>
              <a:t>ITS</a:t>
            </a:r>
            <a:r>
              <a:rPr lang="zh-CN" altLang="en-US" sz="3600" b="1" dirty="0">
                <a:solidFill>
                  <a:srgbClr val="034923"/>
                </a:solidFill>
                <a:latin typeface="微软雅黑" panose="020B0503020204020204" pitchFamily="34" charset="-122"/>
                <a:ea typeface="微软雅黑" panose="020B0503020204020204" pitchFamily="34" charset="-122"/>
              </a:rPr>
              <a:t>）</a:t>
            </a:r>
          </a:p>
          <a:p>
            <a:pPr algn="ctr">
              <a:lnSpc>
                <a:spcPct val="150000"/>
              </a:lnSpc>
            </a:pPr>
            <a:r>
              <a:rPr lang="en-US" altLang="ja-JP"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2. </a:t>
            </a:r>
            <a:r>
              <a:rPr lang="en-US" altLang="zh-CN"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ITS</a:t>
            </a:r>
            <a:r>
              <a:rPr lang="zh-CN" altLang="en-US"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国内外研究</a:t>
            </a:r>
            <a:endParaRPr lang="zh-CN" altLang="en-US" sz="3600" b="1" dirty="0">
              <a:solidFill>
                <a:srgbClr val="034923"/>
              </a:solidFill>
              <a:latin typeface="微软雅黑" panose="020B0503020204020204" pitchFamily="34" charset="-122"/>
              <a:ea typeface="微软雅黑" panose="020B0503020204020204" pitchFamily="34" charset="-122"/>
            </a:endParaRPr>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45058" name="Rectangle 3"/>
          <p:cNvSpPr>
            <a:spLocks noChangeArrowheads="1"/>
          </p:cNvSpPr>
          <p:nvPr/>
        </p:nvSpPr>
        <p:spPr bwMode="auto">
          <a:xfrm>
            <a:off x="575310" y="1102360"/>
            <a:ext cx="7801610" cy="4800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342900" marR="0" lvl="0" indent="-342900" algn="just" defTabSz="914400" rtl="0" fontAlgn="t">
              <a:lnSpc>
                <a:spcPct val="130000"/>
              </a:lnSpc>
              <a:spcBef>
                <a:spcPts val="600"/>
              </a:spcBef>
              <a:spcAft>
                <a:spcPct val="0"/>
              </a:spcAft>
              <a:buClrTx/>
              <a:buSzTx/>
              <a:buFont typeface="Arial" panose="020B0604020202020204" pitchFamily="34" charset="0"/>
              <a:buChar char="•"/>
              <a:defRPr/>
            </a:pPr>
            <a:r>
              <a:rPr lang="zh-CN" altLang="en-US" sz="2400" b="1" i="0" u="none" strike="noStrike" kern="1200" cap="none" spc="0" normalizeH="0" baseline="0">
                <a:solidFill>
                  <a:srgbClr val="0563C1"/>
                </a:solidFill>
                <a:latin typeface="微软雅黑" panose="020B0503020204020204" pitchFamily="34" charset="-122"/>
                <a:ea typeface="微软雅黑" panose="020B0503020204020204" pitchFamily="34" charset="-122"/>
                <a:cs typeface="Times New Roman" panose="02020603050405020304" pitchFamily="18" charset="0"/>
              </a:rPr>
              <a:t>ITS起始于欧美</a:t>
            </a:r>
          </a:p>
          <a:p>
            <a:pPr marL="342900" marR="0" lvl="0" indent="-342900" algn="just" defTabSz="914400" rtl="0" fontAlgn="t">
              <a:lnSpc>
                <a:spcPct val="130000"/>
              </a:lnSpc>
              <a:spcBef>
                <a:spcPts val="600"/>
              </a:spcBef>
              <a:spcAft>
                <a:spcPct val="0"/>
              </a:spcAft>
              <a:buClrTx/>
              <a:buSzTx/>
              <a:buFont typeface="Arial" panose="020B0604020202020204" pitchFamily="34" charset="0"/>
              <a:buChar char="•"/>
              <a:defRPr/>
            </a:pPr>
            <a:r>
              <a:rPr lang="zh-CN" altLang="en-US" sz="2400" i="0" u="none" strike="noStrike" kern="1200" cap="none" spc="0" normalizeH="0" baseline="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20世纪60年代末期，美国最早开始了ITS领域的研究。</a:t>
            </a:r>
          </a:p>
          <a:p>
            <a:pPr marL="342900" marR="0" lvl="0" indent="-342900" algn="just" defTabSz="914400" rtl="0" fontAlgn="t">
              <a:lnSpc>
                <a:spcPct val="130000"/>
              </a:lnSpc>
              <a:spcBef>
                <a:spcPts val="600"/>
              </a:spcBef>
              <a:spcAft>
                <a:spcPct val="0"/>
              </a:spcAft>
              <a:buClrTx/>
              <a:buSzTx/>
              <a:buFont typeface="Arial" panose="020B0604020202020204" pitchFamily="34" charset="0"/>
              <a:buChar char="•"/>
              <a:defRPr/>
            </a:pPr>
            <a:r>
              <a:rPr lang="zh-CN" altLang="en-US" sz="2400" i="0" u="none" strike="noStrike" kern="1200" cap="none" spc="0" normalizeH="0" baseline="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经过30年左右的发展，</a:t>
            </a:r>
            <a:r>
              <a:rPr lang="zh-CN" altLang="en-US" sz="2400" b="1" i="0" u="none" strike="noStrike" kern="1200" cap="none" spc="0" normalizeH="0" baseline="0">
                <a:solidFill>
                  <a:srgbClr val="0563C1"/>
                </a:solidFill>
                <a:latin typeface="微软雅黑" panose="020B0503020204020204" pitchFamily="34" charset="-122"/>
                <a:ea typeface="微软雅黑" panose="020B0503020204020204" pitchFamily="34" charset="-122"/>
                <a:cs typeface="Times New Roman" panose="02020603050405020304" pitchFamily="18" charset="0"/>
              </a:rPr>
              <a:t>美国、欧洲、日本</a:t>
            </a:r>
            <a:r>
              <a:rPr lang="zh-CN" altLang="en-US" sz="2400" i="0" u="none" strike="noStrike" kern="1200" cap="none" spc="0" normalizeH="0" baseline="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成为世界ITS研究的三大阵营。</a:t>
            </a:r>
          </a:p>
          <a:p>
            <a:pPr marL="342900" marR="0" lvl="0" indent="-342900" algn="just" defTabSz="914400" rtl="0" fontAlgn="t">
              <a:lnSpc>
                <a:spcPct val="130000"/>
              </a:lnSpc>
              <a:spcBef>
                <a:spcPts val="600"/>
              </a:spcBef>
              <a:spcAft>
                <a:spcPct val="0"/>
              </a:spcAft>
              <a:buClrTx/>
              <a:buSzTx/>
              <a:buFont typeface="Arial" panose="020B0604020202020204" pitchFamily="34" charset="0"/>
              <a:buChar char="•"/>
              <a:defRPr/>
            </a:pPr>
            <a:r>
              <a:rPr lang="zh-CN" altLang="en-US" sz="2400" i="0" u="none" strike="noStrike" kern="1200" cap="none" spc="0" normalizeH="0" baseline="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目前，其他一些国家和地区的ITS研究也有相当规模，如中国、澳大利亚、加拿大、韩国、新加坡、香港等。</a:t>
            </a:r>
          </a:p>
          <a:p>
            <a:pPr marL="342900" marR="0" lvl="0" indent="-342900" algn="just" defTabSz="914400" rtl="0" fontAlgn="t">
              <a:lnSpc>
                <a:spcPct val="130000"/>
              </a:lnSpc>
              <a:spcBef>
                <a:spcPts val="600"/>
              </a:spcBef>
              <a:spcAft>
                <a:spcPct val="0"/>
              </a:spcAft>
              <a:buClrTx/>
              <a:buSzTx/>
              <a:buFont typeface="Wingdings" panose="05000000000000000000" charset="0"/>
              <a:buChar char="Ø"/>
              <a:defRPr/>
            </a:pPr>
            <a:r>
              <a:rPr lang="zh-CN" altLang="en-US" sz="2400" i="0" u="none" strike="noStrike" kern="1200" cap="none" spc="0" normalizeH="0" baseline="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全球正在形成一个新的ITS产业。</a:t>
            </a:r>
          </a:p>
        </p:txBody>
      </p:sp>
      <p:pic>
        <p:nvPicPr>
          <p:cNvPr id="2" name="图片 1"/>
          <p:cNvPicPr>
            <a:picLocks noChangeAspect="1"/>
          </p:cNvPicPr>
          <p:nvPr/>
        </p:nvPicPr>
        <p:blipFill>
          <a:blip r:embed="rId3"/>
          <a:stretch>
            <a:fillRect/>
          </a:stretch>
        </p:blipFill>
        <p:spPr>
          <a:xfrm>
            <a:off x="3388995" y="4947920"/>
            <a:ext cx="4884420" cy="165989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 </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内容占位符 2"/>
          <p:cNvSpPr>
            <a:spLocks noGrp="1"/>
          </p:cNvSpPr>
          <p:nvPr/>
        </p:nvSpPr>
        <p:spPr>
          <a:xfrm>
            <a:off x="575945" y="876935"/>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美国  自动驾驶技术发展历程</a:t>
            </a:r>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spcAft>
                <a:spcPts val="0"/>
              </a:spcAft>
              <a:buSzPct val="80000"/>
              <a:buFont typeface="Wingdings" panose="05000000000000000000" pitchFamily="2" charset="2"/>
              <a:buChar char="l"/>
            </a:pPr>
            <a:endParaRPr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622935" y="1573530"/>
            <a:ext cx="7897495" cy="5126990"/>
          </a:xfrm>
          <a:prstGeom prst="rect">
            <a:avLst/>
          </a:prstGeom>
          <a:noFill/>
        </p:spPr>
        <p:txBody>
          <a:bodyPr wrap="square" rtlCol="0">
            <a:spAutoFit/>
          </a:bodyPr>
          <a:lstStyle/>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2004，美国国防先进研究项目局，赞助了一次无人车比赛，这也是</a:t>
            </a:r>
            <a:r>
              <a:rPr lang="zh-CN" altLang="en-US">
                <a:solidFill>
                  <a:srgbClr val="0563C1"/>
                </a:solidFill>
              </a:rPr>
              <a:t>21世纪以来，自动驾驶研究的起点</a:t>
            </a:r>
            <a:r>
              <a:rPr lang="zh-CN" altLang="en-US"/>
              <a:t>。</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2009，Google在X实验室设立了</a:t>
            </a:r>
            <a:r>
              <a:rPr lang="zh-CN" altLang="en-US">
                <a:solidFill>
                  <a:srgbClr val="0563C1"/>
                </a:solidFill>
              </a:rPr>
              <a:t>无人车小组</a:t>
            </a:r>
            <a:r>
              <a:rPr lang="zh-CN" altLang="en-US"/>
              <a:t>。</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2013，奥迪、福特、宝马、沃尔沃、日产等传统OEM开始意识到自动驾驶的重要性，同时nuTonomy、ZOOX等初创公司也纷纷入局。</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2015，Uber在匹茨堡成立机器人研究机构，生产自动驾驶汽车。Tesla启用驾驶辅助系统Autooilot。</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2016，Google通过组织架构调整，设立Waymo公司，专门从事自动驾驶汽车研究及商业化工作。同年，Uber开始进入自动驾驶路测阶段。Tesla发布Autopilot2.0，搭配在Model 3等车型上。</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2018，Lyft在拉斯维加斯提供有安全员的RoboTaxi服务。</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2019，Uber和通用Cruise计划在年内推出RoboTaxi服务；Waymo在凤凰城地区提供小规模的RoboTaxi服务。</a:t>
            </a:r>
          </a:p>
          <a:p>
            <a:pPr marL="285750" indent="-285750" algn="l">
              <a:lnSpc>
                <a:spcPct val="130000"/>
              </a:lnSpc>
              <a:spcBef>
                <a:spcPts val="0"/>
              </a:spcBef>
              <a:spcAft>
                <a:spcPts val="0"/>
              </a:spcAft>
              <a:buClr>
                <a:srgbClr val="A9D18E"/>
              </a:buClr>
              <a:buFont typeface="Arial" panose="020B0604020202020204" pitchFamily="34" charset="0"/>
              <a:buChar char="•"/>
            </a:pPr>
            <a:r>
              <a:rPr lang="en-US" altLang="zh-CN"/>
              <a:t>2020</a:t>
            </a:r>
            <a:r>
              <a:rPr lang="zh-CN" altLang="en-US"/>
              <a:t>，美国发布</a:t>
            </a:r>
            <a:r>
              <a:rPr lang="zh-CN" altLang="en-US">
                <a:solidFill>
                  <a:srgbClr val="0563C1"/>
                </a:solidFill>
              </a:rPr>
              <a:t>自动驾驶4.0计划</a:t>
            </a:r>
          </a:p>
        </p:txBody>
      </p:sp>
      <p:pic>
        <p:nvPicPr>
          <p:cNvPr id="5" name="图片 4"/>
          <p:cNvPicPr>
            <a:picLocks noChangeAspect="1"/>
          </p:cNvPicPr>
          <p:nvPr/>
        </p:nvPicPr>
        <p:blipFill>
          <a:blip r:embed="rId3"/>
          <a:stretch>
            <a:fillRect/>
          </a:stretch>
        </p:blipFill>
        <p:spPr>
          <a:xfrm>
            <a:off x="6024880" y="98425"/>
            <a:ext cx="2185035" cy="13716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 </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内容占位符 2"/>
          <p:cNvSpPr>
            <a:spLocks noGrp="1"/>
          </p:cNvSpPr>
          <p:nvPr/>
        </p:nvSpPr>
        <p:spPr>
          <a:xfrm>
            <a:off x="575945" y="876935"/>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美国  </a:t>
            </a:r>
            <a:r>
              <a:rPr lang="en-US" altLang="zh-CN" sz="2800" dirty="0">
                <a:latin typeface="微软雅黑" panose="020B0503020204020204" pitchFamily="34" charset="-122"/>
                <a:ea typeface="微软雅黑" panose="020B0503020204020204" pitchFamily="34" charset="-122"/>
                <a:cs typeface="微软雅黑" panose="020B0503020204020204" pitchFamily="34" charset="-122"/>
              </a:rPr>
              <a:t>Uber</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自动驾驶技术</a:t>
            </a:r>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spcBef>
                <a:spcPts val="600"/>
              </a:spcBef>
              <a:spcAft>
                <a:spcPts val="0"/>
              </a:spcAft>
              <a:buSzPct val="80000"/>
              <a:buFont typeface="Wingdings" panose="05000000000000000000" pitchFamily="2" charset="2"/>
              <a:buChar char="l"/>
            </a:pPr>
            <a:endParaRPr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400685" y="1527175"/>
            <a:ext cx="8794115" cy="1889760"/>
          </a:xfrm>
          <a:prstGeom prst="rect">
            <a:avLst/>
          </a:prstGeom>
          <a:noFill/>
        </p:spPr>
        <p:txBody>
          <a:bodyPr wrap="square" rtlCol="0">
            <a:spAutoFit/>
          </a:bodyPr>
          <a:lstStyle/>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硬件：安装了各种各样的传感器和计算单元来支持自动驾驶；</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软件：Uber采用了模块化的自动驾驶软件架构，整个自动驾驶系统分为</a:t>
            </a:r>
            <a:r>
              <a:rPr lang="zh-CN" altLang="en-US" b="1">
                <a:solidFill>
                  <a:srgbClr val="0563C1"/>
                </a:solidFill>
              </a:rPr>
              <a:t>定位、感知、预测、规划和控制</a:t>
            </a:r>
            <a:r>
              <a:rPr lang="zh-CN" altLang="en-US"/>
              <a:t>等几个模块，同时也依赖高精度地图；</a:t>
            </a:r>
          </a:p>
          <a:p>
            <a:pPr marL="285750" indent="-285750" algn="l">
              <a:lnSpc>
                <a:spcPct val="130000"/>
              </a:lnSpc>
              <a:spcBef>
                <a:spcPts val="0"/>
              </a:spcBef>
              <a:spcAft>
                <a:spcPts val="0"/>
              </a:spcAft>
              <a:buClr>
                <a:srgbClr val="A9D18E"/>
              </a:buClr>
              <a:buFont typeface="Arial" panose="020B0604020202020204" pitchFamily="34" charset="0"/>
              <a:buChar char="•"/>
            </a:pPr>
            <a:r>
              <a:rPr lang="zh-CN" altLang="en-US"/>
              <a:t>可视化工具：Uber 在2019年发布了一款</a:t>
            </a:r>
            <a:r>
              <a:rPr lang="zh-CN" altLang="en-US" b="1">
                <a:solidFill>
                  <a:srgbClr val="0563C1"/>
                </a:solidFill>
              </a:rPr>
              <a:t>自动驾驶可视化工具AVS</a:t>
            </a:r>
            <a:r>
              <a:rPr lang="zh-CN" altLang="en-US"/>
              <a:t>（Autonomous Visualization System)，主要用来显示自动驾驶运行过程中的环境。</a:t>
            </a:r>
          </a:p>
        </p:txBody>
      </p:sp>
      <p:pic>
        <p:nvPicPr>
          <p:cNvPr id="8" name="自动驾驶可视化界面">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878840" y="3511550"/>
            <a:ext cx="7099935" cy="3113405"/>
          </a:xfrm>
          <a:prstGeom prst="rect">
            <a:avLst/>
          </a:prstGeom>
        </p:spPr>
      </p:pic>
    </p:spTree>
  </p:cSld>
  <p:clrMapOvr>
    <a:masterClrMapping/>
  </p:clrMapOvr>
  <p:timing>
    <p:tnLst>
      <p:par>
        <p:cTn id="1" dur="indefinite" restart="never" nodeType="tmRoot">
          <p:childTnLst>
            <p:video>
              <p:cMediaNode>
                <p:cTn id="2" fill="hold" display="1">
                  <p:stCondLst>
                    <p:cond delay="indefinite"/>
                  </p:stCondLst>
                  <p:endCondLst>
                    <p:cond evt="onNext" delay="0">
                      <p:tgtEl>
                        <p:sldTgt/>
                      </p:tgtEl>
                    </p:cond>
                    <p:cond evt="onPrev" delay="0">
                      <p:tgtEl>
                        <p:sldTgt/>
                      </p:tgtEl>
                    </p:cond>
                  </p:endCondLst>
                </p:cTn>
                <p:tgtEl>
                  <p:spTgt spid="8"/>
                </p:tgtEl>
              </p:cMediaNode>
            </p:vide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内容占位符 2"/>
          <p:cNvSpPr>
            <a:spLocks noGrp="1"/>
          </p:cNvSpPr>
          <p:nvPr/>
        </p:nvSpPr>
        <p:spPr>
          <a:xfrm>
            <a:off x="575945" y="876935"/>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smtClean="0">
                <a:latin typeface="微软雅黑" panose="020B0503020204020204" pitchFamily="34" charset="-122"/>
                <a:ea typeface="微软雅黑" panose="020B0503020204020204" pitchFamily="34" charset="-122"/>
                <a:cs typeface="微软雅黑" panose="020B0503020204020204" pitchFamily="34" charset="-122"/>
              </a:rPr>
              <a:t>新加坡</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电子收费系统 （</a:t>
            </a:r>
            <a:r>
              <a:rPr lang="en-US" altLang="zh-CN" sz="2800" dirty="0">
                <a:latin typeface="微软雅黑" panose="020B0503020204020204" pitchFamily="34" charset="-122"/>
                <a:ea typeface="微软雅黑" panose="020B0503020204020204" pitchFamily="34" charset="-122"/>
                <a:cs typeface="微软雅黑" panose="020B0503020204020204" pitchFamily="34" charset="-122"/>
              </a:rPr>
              <a:t>ERP</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6" name="文本框 5"/>
          <p:cNvSpPr txBox="1"/>
          <p:nvPr/>
        </p:nvSpPr>
        <p:spPr>
          <a:xfrm>
            <a:off x="400685" y="1527175"/>
            <a:ext cx="8794115" cy="810260"/>
          </a:xfrm>
          <a:prstGeom prst="rect">
            <a:avLst/>
          </a:prstGeom>
          <a:noFill/>
        </p:spPr>
        <p:txBody>
          <a:bodyPr wrap="square" rtlCol="0">
            <a:spAutoFit/>
          </a:bodyPr>
          <a:lstStyle/>
          <a:p>
            <a:pPr marL="285750" indent="-285750" algn="l">
              <a:lnSpc>
                <a:spcPct val="130000"/>
              </a:lnSpc>
              <a:spcBef>
                <a:spcPts val="0"/>
              </a:spcBef>
              <a:spcAft>
                <a:spcPts val="0"/>
              </a:spcAft>
              <a:buFont typeface="Arial" panose="020B0604020202020204" pitchFamily="34" charset="0"/>
              <a:buChar char="•"/>
            </a:pPr>
            <a:endParaRPr lang="zh-CN" altLang="en-US"/>
          </a:p>
          <a:p>
            <a:pPr algn="l">
              <a:lnSpc>
                <a:spcPct val="130000"/>
              </a:lnSpc>
              <a:spcBef>
                <a:spcPts val="0"/>
              </a:spcBef>
              <a:spcAft>
                <a:spcPts val="0"/>
              </a:spcAft>
            </a:pPr>
            <a:endParaRPr lang="zh-CN" altLang="en-US"/>
          </a:p>
        </p:txBody>
      </p:sp>
      <p:sp>
        <p:nvSpPr>
          <p:cNvPr id="2" name="文本框 1"/>
          <p:cNvSpPr txBox="1"/>
          <p:nvPr/>
        </p:nvSpPr>
        <p:spPr>
          <a:xfrm>
            <a:off x="464820" y="1756410"/>
            <a:ext cx="7938770" cy="4471035"/>
          </a:xfrm>
          <a:prstGeom prst="rect">
            <a:avLst/>
          </a:prstGeom>
          <a:noFill/>
        </p:spPr>
        <p:txBody>
          <a:bodyPr wrap="square" rtlCol="0" anchor="t">
            <a:spAutoFit/>
          </a:bodyPr>
          <a:lstStyle/>
          <a:p>
            <a:pPr marL="342900" indent="-342900" eaLnBrk="1" hangingPunct="1">
              <a:lnSpc>
                <a:spcPct val="120000"/>
              </a:lnSpc>
              <a:spcBef>
                <a:spcPct val="15000"/>
              </a:spcBef>
              <a:spcAft>
                <a:spcPct val="15000"/>
              </a:spcAft>
              <a:buClr>
                <a:srgbClr val="548235"/>
              </a:buClr>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 新加坡是世界上</a:t>
            </a:r>
            <a:r>
              <a:rPr lang="zh-CN" altLang="en-US" sz="2400" b="1">
                <a:solidFill>
                  <a:srgbClr val="0563C1"/>
                </a:solidFill>
                <a:sym typeface="+mn-ea"/>
              </a:rPr>
              <a:t>第一个</a:t>
            </a: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在城区建立电子道路收费系统的国家，于1998年9月投入使用</a:t>
            </a:r>
            <a:r>
              <a:rPr lang="zh-CN" altLang="en-US" sz="2400">
                <a:latin typeface="微软雅黑" panose="020B0503020204020204" pitchFamily="34" charset="-122"/>
                <a:ea typeface="微软雅黑" panose="020B0503020204020204" pitchFamily="34" charset="-122"/>
                <a:cs typeface="Times New Roman" panose="02020603050405020304" pitchFamily="18" charset="0"/>
              </a:rPr>
              <a:t>；</a:t>
            </a:r>
          </a:p>
          <a:p>
            <a:pPr marL="342900" indent="-342900" eaLnBrk="1" hangingPunct="1">
              <a:lnSpc>
                <a:spcPct val="120000"/>
              </a:lnSpc>
              <a:spcBef>
                <a:spcPct val="15000"/>
              </a:spcBef>
              <a:spcAft>
                <a:spcPct val="15000"/>
              </a:spcAft>
              <a:buClr>
                <a:srgbClr val="548235"/>
              </a:buClr>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 ERPS所采用的无线短程通信系统采用</a:t>
            </a:r>
            <a:r>
              <a:rPr lang="zh-CN" altLang="en-US" sz="2400" b="1">
                <a:solidFill>
                  <a:srgbClr val="0563C1"/>
                </a:solidFill>
                <a:sym typeface="+mn-ea"/>
              </a:rPr>
              <a:t>2.5GHz</a:t>
            </a: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的频段，由车载单元，ERP显示牌，控制中心组成；</a:t>
            </a:r>
            <a:endParaRPr lang="zh-CN" altLang="en-US" sz="240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eaLnBrk="1" hangingPunct="1">
              <a:lnSpc>
                <a:spcPct val="120000"/>
              </a:lnSpc>
              <a:spcBef>
                <a:spcPct val="15000"/>
              </a:spcBef>
              <a:spcAft>
                <a:spcPct val="15000"/>
              </a:spcAft>
              <a:buClr>
                <a:srgbClr val="548235"/>
              </a:buClr>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 在ERP投入使用前，车载单元IU免费提供，</a:t>
            </a:r>
            <a:r>
              <a:rPr lang="zh-CN" altLang="en-US" sz="2400" b="1">
                <a:solidFill>
                  <a:srgbClr val="0563C1"/>
                </a:solidFill>
                <a:sym typeface="+mn-ea"/>
              </a:rPr>
              <a:t>97%</a:t>
            </a: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的车辆已经安装；</a:t>
            </a:r>
            <a:endParaRPr lang="zh-CN" altLang="en-US" sz="240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eaLnBrk="1" hangingPunct="1">
              <a:lnSpc>
                <a:spcPct val="120000"/>
              </a:lnSpc>
              <a:spcBef>
                <a:spcPct val="15000"/>
              </a:spcBef>
              <a:spcAft>
                <a:spcPct val="15000"/>
              </a:spcAft>
              <a:buClr>
                <a:srgbClr val="548235"/>
              </a:buClr>
              <a:buFont typeface="Arial" panose="020B0604020202020204" pitchFamily="34" charset="0"/>
              <a:buChar char="•"/>
            </a:pP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 ERP系统的收费费率每三个月评估一次，灵活的收费时段和费率，以</a:t>
            </a:r>
            <a:r>
              <a:rPr lang="zh-CN" altLang="en-US" sz="2400" b="1">
                <a:solidFill>
                  <a:srgbClr val="0563C1"/>
                </a:solidFill>
                <a:sym typeface="+mn-ea"/>
              </a:rPr>
              <a:t>通过限制区道路的车流速度</a:t>
            </a: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和</a:t>
            </a:r>
            <a:r>
              <a:rPr lang="zh-CN" altLang="en-US" sz="2400" b="1">
                <a:solidFill>
                  <a:srgbClr val="0563C1"/>
                </a:solidFill>
                <a:sym typeface="+mn-ea"/>
              </a:rPr>
              <a:t>每半小时的平均速度</a:t>
            </a:r>
            <a:r>
              <a:rPr lang="zh-CN" altLang="en-US" sz="2400">
                <a:latin typeface="微软雅黑" panose="020B0503020204020204" pitchFamily="34" charset="-122"/>
                <a:ea typeface="微软雅黑" panose="020B0503020204020204" pitchFamily="34" charset="-122"/>
                <a:cs typeface="Times New Roman" panose="02020603050405020304" pitchFamily="18" charset="0"/>
                <a:sym typeface="+mn-ea"/>
              </a:rPr>
              <a:t>为改变费率的基准。</a:t>
            </a:r>
            <a:endParaRPr lang="zh-CN" altLang="en-US" sz="240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内容占位符 2"/>
          <p:cNvSpPr>
            <a:spLocks noGrp="1"/>
          </p:cNvSpPr>
          <p:nvPr/>
        </p:nvSpPr>
        <p:spPr>
          <a:xfrm>
            <a:off x="575945" y="876935"/>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smtClean="0">
                <a:latin typeface="微软雅黑" panose="020B0503020204020204" pitchFamily="34" charset="-122"/>
                <a:ea typeface="微软雅黑" panose="020B0503020204020204" pitchFamily="34" charset="-122"/>
                <a:cs typeface="微软雅黑" panose="020B0503020204020204" pitchFamily="34" charset="-122"/>
              </a:rPr>
              <a:t>新加坡</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电子收费系统                </a:t>
            </a:r>
          </a:p>
        </p:txBody>
      </p:sp>
      <p:sp>
        <p:nvSpPr>
          <p:cNvPr id="6" name="文本框 5"/>
          <p:cNvSpPr txBox="1"/>
          <p:nvPr/>
        </p:nvSpPr>
        <p:spPr>
          <a:xfrm>
            <a:off x="400685" y="1527175"/>
            <a:ext cx="8794115" cy="810260"/>
          </a:xfrm>
          <a:prstGeom prst="rect">
            <a:avLst/>
          </a:prstGeom>
          <a:noFill/>
        </p:spPr>
        <p:txBody>
          <a:bodyPr wrap="square" rtlCol="0">
            <a:spAutoFit/>
          </a:bodyPr>
          <a:lstStyle/>
          <a:p>
            <a:pPr marL="285750" indent="-285750" algn="l">
              <a:lnSpc>
                <a:spcPct val="130000"/>
              </a:lnSpc>
              <a:spcBef>
                <a:spcPts val="0"/>
              </a:spcBef>
              <a:spcAft>
                <a:spcPts val="0"/>
              </a:spcAft>
              <a:buFont typeface="Arial" panose="020B0604020202020204" pitchFamily="34" charset="0"/>
              <a:buChar char="•"/>
            </a:pPr>
            <a:endParaRPr lang="zh-CN" altLang="en-US"/>
          </a:p>
          <a:p>
            <a:pPr algn="l">
              <a:lnSpc>
                <a:spcPct val="130000"/>
              </a:lnSpc>
              <a:spcBef>
                <a:spcPts val="0"/>
              </a:spcBef>
              <a:spcAft>
                <a:spcPts val="0"/>
              </a:spcAft>
            </a:pPr>
            <a:endParaRPr lang="zh-CN" altLang="en-US"/>
          </a:p>
        </p:txBody>
      </p:sp>
      <p:graphicFrame>
        <p:nvGraphicFramePr>
          <p:cNvPr id="5" name="对象 4"/>
          <p:cNvGraphicFramePr/>
          <p:nvPr/>
        </p:nvGraphicFramePr>
        <p:xfrm>
          <a:off x="5694680" y="3531870"/>
          <a:ext cx="3100705" cy="2258695"/>
        </p:xfrm>
        <a:graphic>
          <a:graphicData uri="http://schemas.openxmlformats.org/presentationml/2006/ole">
            <mc:AlternateContent xmlns:mc="http://schemas.openxmlformats.org/markup-compatibility/2006">
              <mc:Choice xmlns:v="urn:schemas-microsoft-com:vml" Requires="v">
                <p:oleObj spid="_x0000_s635912" r:id="rId4" imgW="5341620" imgH="4298950" progId="Word.Document.8">
                  <p:embed/>
                </p:oleObj>
              </mc:Choice>
              <mc:Fallback>
                <p:oleObj r:id="rId4" imgW="5341620" imgH="4298950" progId="Word.Document.8">
                  <p:embed/>
                  <p:pic>
                    <p:nvPicPr>
                      <p:cNvPr id="0" name="图片 6"/>
                      <p:cNvPicPr/>
                      <p:nvPr/>
                    </p:nvPicPr>
                    <p:blipFill>
                      <a:blip r:embed="rId5"/>
                      <a:srcRect b="11819"/>
                      <a:stretch>
                        <a:fillRect/>
                      </a:stretch>
                    </p:blipFill>
                    <p:spPr>
                      <a:xfrm>
                        <a:off x="5694680" y="3531870"/>
                        <a:ext cx="3100705" cy="2258695"/>
                      </a:xfrm>
                      <a:prstGeom prst="rect">
                        <a:avLst/>
                      </a:prstGeom>
                    </p:spPr>
                  </p:pic>
                </p:oleObj>
              </mc:Fallback>
            </mc:AlternateContent>
          </a:graphicData>
        </a:graphic>
      </p:graphicFrame>
      <p:sp>
        <p:nvSpPr>
          <p:cNvPr id="20" name="文本框 19"/>
          <p:cNvSpPr txBox="1"/>
          <p:nvPr/>
        </p:nvSpPr>
        <p:spPr>
          <a:xfrm>
            <a:off x="6653530" y="5915660"/>
            <a:ext cx="1310005" cy="337185"/>
          </a:xfrm>
          <a:prstGeom prst="rect">
            <a:avLst/>
          </a:prstGeom>
          <a:noFill/>
        </p:spPr>
        <p:txBody>
          <a:bodyPr wrap="none" rtlCol="0">
            <a:spAutoFit/>
          </a:bodyPr>
          <a:lstStyle/>
          <a:p>
            <a:r>
              <a:rPr lang="en-US" altLang="zh-CN" sz="1600"/>
              <a:t>ERP</a:t>
            </a:r>
            <a:r>
              <a:rPr lang="zh-CN" altLang="en-US" sz="1600"/>
              <a:t>电子闸门</a:t>
            </a:r>
          </a:p>
        </p:txBody>
      </p:sp>
      <p:sp>
        <p:nvSpPr>
          <p:cNvPr id="8" name="文本框 7"/>
          <p:cNvSpPr txBox="1"/>
          <p:nvPr/>
        </p:nvSpPr>
        <p:spPr>
          <a:xfrm>
            <a:off x="400685" y="2002155"/>
            <a:ext cx="8519795" cy="1529715"/>
          </a:xfrm>
          <a:prstGeom prst="rect">
            <a:avLst/>
          </a:prstGeom>
          <a:noFill/>
        </p:spPr>
        <p:txBody>
          <a:bodyPr wrap="square" rtlCol="0" anchor="t">
            <a:spAutoFit/>
          </a:bodyPr>
          <a:lstStyle/>
          <a:p>
            <a:pPr marL="285750" indent="-285750">
              <a:lnSpc>
                <a:spcPct val="130000"/>
              </a:lnSpc>
              <a:spcBef>
                <a:spcPts val="0"/>
              </a:spcBef>
              <a:spcAft>
                <a:spcPts val="0"/>
              </a:spcAft>
              <a:buFont typeface="Arial" panose="020B0604020202020204" pitchFamily="34" charset="0"/>
              <a:buChar char="•"/>
            </a:pPr>
            <a:r>
              <a:rPr lang="zh-CN" altLang="en-US"/>
              <a:t>当车辆到达第一个天线10米范围内时，</a:t>
            </a:r>
            <a:r>
              <a:rPr lang="zh-CN" altLang="en-US">
                <a:solidFill>
                  <a:srgbClr val="0563C1"/>
                </a:solidFill>
              </a:rPr>
              <a:t>天线将与IU设备对话</a:t>
            </a:r>
            <a:r>
              <a:rPr lang="zh-CN" altLang="en-US"/>
              <a:t>，确定它的有效性，根据IU分类车型，从当地控制器上的费用表中寻找并确定合适的费用，然后减去相应的ERP费用值。</a:t>
            </a:r>
          </a:p>
          <a:p>
            <a:pPr>
              <a:lnSpc>
                <a:spcPct val="130000"/>
              </a:lnSpc>
              <a:spcBef>
                <a:spcPts val="0"/>
              </a:spcBef>
              <a:spcAft>
                <a:spcPts val="0"/>
              </a:spcAft>
            </a:pPr>
            <a:endParaRPr lang="zh-CN" altLang="en-US"/>
          </a:p>
        </p:txBody>
      </p:sp>
      <p:sp>
        <p:nvSpPr>
          <p:cNvPr id="9" name="文本框 8"/>
          <p:cNvSpPr txBox="1"/>
          <p:nvPr/>
        </p:nvSpPr>
        <p:spPr>
          <a:xfrm>
            <a:off x="400685" y="3284220"/>
            <a:ext cx="5046980" cy="2968625"/>
          </a:xfrm>
          <a:prstGeom prst="rect">
            <a:avLst/>
          </a:prstGeom>
          <a:noFill/>
        </p:spPr>
        <p:txBody>
          <a:bodyPr wrap="square" rtlCol="0" anchor="t">
            <a:spAutoFit/>
          </a:bodyPr>
          <a:lstStyle/>
          <a:p>
            <a:pPr marL="285750" indent="-285750">
              <a:lnSpc>
                <a:spcPct val="130000"/>
              </a:lnSpc>
              <a:spcBef>
                <a:spcPts val="0"/>
              </a:spcBef>
              <a:spcAft>
                <a:spcPts val="0"/>
              </a:spcAft>
              <a:buFont typeface="Arial" panose="020B0604020202020204" pitchFamily="34" charset="0"/>
              <a:buChar char="•"/>
            </a:pPr>
            <a:r>
              <a:rPr lang="zh-CN" altLang="en-US">
                <a:sym typeface="+mn-ea"/>
              </a:rPr>
              <a:t>在两个显示牌之间，IU从现金卡上减去所需的费用，并在通过第二个天线时确认已经进行的操作。在装有IU设备的车辆上，减去ERP费用后现金卡上的余额将持续显示10秒钟。</a:t>
            </a:r>
          </a:p>
          <a:p>
            <a:pPr marL="285750" indent="-285750">
              <a:lnSpc>
                <a:spcPct val="130000"/>
              </a:lnSpc>
              <a:spcBef>
                <a:spcPts val="0"/>
              </a:spcBef>
              <a:spcAft>
                <a:spcPts val="0"/>
              </a:spcAft>
              <a:buFont typeface="Arial" panose="020B0604020202020204" pitchFamily="34" charset="0"/>
              <a:buChar char="•"/>
            </a:pPr>
            <a:endParaRPr lang="zh-CN" altLang="en-US">
              <a:sym typeface="+mn-ea"/>
            </a:endParaRPr>
          </a:p>
          <a:p>
            <a:pPr marL="285750" indent="-285750">
              <a:lnSpc>
                <a:spcPct val="130000"/>
              </a:lnSpc>
              <a:spcBef>
                <a:spcPts val="0"/>
              </a:spcBef>
              <a:spcAft>
                <a:spcPts val="0"/>
              </a:spcAft>
              <a:buFont typeface="Arial" panose="020B0604020202020204" pitchFamily="34" charset="0"/>
              <a:buChar char="•"/>
            </a:pPr>
            <a:r>
              <a:rPr lang="zh-CN" altLang="en-US">
                <a:sym typeface="+mn-ea"/>
              </a:rPr>
              <a:t>同时，光学传感器探测车辆的通过。如果实施了一个有效的ERP交易，例如正确的ERP费用被扣除，相应的信息将</a:t>
            </a:r>
            <a:r>
              <a:rPr lang="zh-CN" altLang="en-US">
                <a:solidFill>
                  <a:srgbClr val="0563C1"/>
                </a:solidFill>
                <a:sym typeface="+mn-ea"/>
              </a:rPr>
              <a:t>储存到当地的控制器</a:t>
            </a:r>
            <a:r>
              <a:rPr lang="zh-CN" altLang="en-US">
                <a:sym typeface="+mn-ea"/>
              </a:rPr>
              <a:t>中。</a:t>
            </a:r>
            <a:endParaRPr lang="zh-CN" altLang="en-US"/>
          </a:p>
        </p:txBody>
      </p:sp>
      <p:sp>
        <p:nvSpPr>
          <p:cNvPr id="11" name="文本框 10"/>
          <p:cNvSpPr txBox="1"/>
          <p:nvPr/>
        </p:nvSpPr>
        <p:spPr>
          <a:xfrm>
            <a:off x="678180" y="1633855"/>
            <a:ext cx="1459865" cy="368300"/>
          </a:xfrm>
          <a:prstGeom prst="rect">
            <a:avLst/>
          </a:prstGeom>
          <a:noFill/>
        </p:spPr>
        <p:txBody>
          <a:bodyPr wrap="none" rtlCol="0">
            <a:spAutoFit/>
          </a:bodyPr>
          <a:lstStyle/>
          <a:p>
            <a:r>
              <a:rPr lang="en-US" altLang="zh-CN" b="1">
                <a:solidFill>
                  <a:srgbClr val="0563C1"/>
                </a:solidFill>
              </a:rPr>
              <a:t>ERP</a:t>
            </a:r>
            <a:r>
              <a:rPr lang="zh-CN" altLang="en-US" b="1">
                <a:solidFill>
                  <a:srgbClr val="0563C1"/>
                </a:solidFill>
              </a:rPr>
              <a:t>工作流程</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内容占位符 2"/>
          <p:cNvSpPr>
            <a:spLocks noGrp="1"/>
          </p:cNvSpPr>
          <p:nvPr/>
        </p:nvSpPr>
        <p:spPr>
          <a:xfrm>
            <a:off x="575945" y="876935"/>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日本    道路交通信息通信系统                                     </a:t>
            </a:r>
          </a:p>
        </p:txBody>
      </p:sp>
      <p:sp>
        <p:nvSpPr>
          <p:cNvPr id="62470" name="Rectangle 6"/>
          <p:cNvSpPr>
            <a:spLocks noChangeArrowheads="1"/>
          </p:cNvSpPr>
          <p:nvPr/>
        </p:nvSpPr>
        <p:spPr bwMode="auto">
          <a:xfrm>
            <a:off x="886778" y="1579563"/>
            <a:ext cx="8748713" cy="460375"/>
          </a:xfrm>
          <a:prstGeom prst="rect">
            <a:avLst/>
          </a:prstGeom>
          <a:noFill/>
          <a:ln>
            <a:noFill/>
          </a:ln>
          <a:effectLst>
            <a:prstShdw prst="shdw17" dist="17961" dir="2700000">
              <a:schemeClr val="accent1">
                <a:gamma/>
                <a:shade val="60000"/>
                <a:invGamma/>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cs typeface="+mn-cs"/>
              </a:rPr>
              <a:t>VICS </a:t>
            </a:r>
            <a:r>
              <a:rPr kumimoji="0" lang="zh-CN" altLang="en-US" sz="2400" b="1"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cs typeface="+mn-cs"/>
              </a:rPr>
              <a:t>系统</a:t>
            </a:r>
            <a:r>
              <a:rPr lang="zh-CN" altLang="en-US" sz="2000" b="1" noProof="0">
                <a:ln>
                  <a:noFill/>
                </a:ln>
                <a:effectLst/>
                <a:uLnTx/>
                <a:uFillTx/>
                <a:latin typeface="Times New Roman" panose="02020603050405020304" pitchFamily="18" charset="0"/>
                <a:ea typeface="华文中宋" panose="02010600040101010101" pitchFamily="2" charset="-122"/>
                <a:cs typeface="Times New Roman" panose="02020603050405020304" pitchFamily="18" charset="0"/>
                <a:sym typeface="+mn-ea"/>
              </a:rPr>
              <a:t>（</a:t>
            </a:r>
            <a:r>
              <a:rPr lang="en-US" altLang="zh-CN" sz="2000" b="1" noProof="0">
                <a:ln>
                  <a:noFill/>
                </a:ln>
                <a:effectLst/>
                <a:uLnTx/>
                <a:uFillTx/>
                <a:latin typeface="Times New Roman" panose="02020603050405020304" pitchFamily="18" charset="0"/>
                <a:ea typeface="华文中宋" panose="02010600040101010101" pitchFamily="2" charset="-122"/>
                <a:cs typeface="Times New Roman" panose="02020603050405020304" pitchFamily="18" charset="0"/>
                <a:sym typeface="+mn-ea"/>
              </a:rPr>
              <a:t>Vehicle Information and Communication System )</a:t>
            </a:r>
            <a:endParaRPr kumimoji="0" lang="en-US" altLang="zh-CN" sz="2000" b="1" u="none" strike="noStrike" kern="1200" cap="none" spc="0" normalizeH="0" baseline="0" noProof="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sym typeface="+mn-ea"/>
            </a:endParaRPr>
          </a:p>
        </p:txBody>
      </p:sp>
      <p:sp>
        <p:nvSpPr>
          <p:cNvPr id="62472" name="Rectangle 8"/>
          <p:cNvSpPr>
            <a:spLocks noChangeArrowheads="1"/>
          </p:cNvSpPr>
          <p:nvPr/>
        </p:nvSpPr>
        <p:spPr bwMode="auto">
          <a:xfrm>
            <a:off x="816610" y="2040255"/>
            <a:ext cx="7862570" cy="1722120"/>
          </a:xfrm>
          <a:prstGeom prst="rect">
            <a:avLst/>
          </a:prstGeom>
          <a:noFill/>
          <a:ln>
            <a:noFill/>
          </a:ln>
          <a:effectLst>
            <a:prstShdw prst="shdw17" dist="17961" dir="2700000">
              <a:schemeClr val="accent1">
                <a:gamma/>
                <a:shade val="60000"/>
                <a:invGamma/>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177800" marR="0" lvl="0" indent="-177800" algn="l" defTabSz="914400" rtl="0" eaLnBrk="1" fontAlgn="base" latinLnBrk="0" hangingPunct="1">
              <a:lnSpc>
                <a:spcPct val="120000"/>
              </a:lnSpc>
              <a:spcBef>
                <a:spcPct val="50000"/>
              </a:spcBef>
              <a:spcAft>
                <a:spcPct val="0"/>
              </a:spcAft>
              <a:buClr>
                <a:srgbClr val="FF6600"/>
              </a:buClr>
              <a:buSzTx/>
              <a:buFont typeface="Wingdings" panose="05000000000000000000" pitchFamily="2" charset="2"/>
              <a:buChar char="l"/>
              <a:defRPr/>
            </a:pP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是</a:t>
            </a:r>
            <a:r>
              <a:rPr kumimoji="0" lang="zh-CN" altLang="en-US" sz="2000" i="0" u="none" strike="noStrike" kern="1200" cap="none" spc="0" normalizeH="0" baseline="0" noProof="0">
                <a:ln>
                  <a:noFill/>
                </a:ln>
                <a:solidFill>
                  <a:srgbClr val="FF66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世界上最成功</a:t>
            </a: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的</a:t>
            </a:r>
            <a:r>
              <a:rPr kumimoji="0" lang="zh-CN" altLang="en-US" sz="2000" i="0" u="none" strike="noStrike" kern="1200" cap="none" spc="0" normalizeH="0" baseline="0" noProof="0">
                <a:ln>
                  <a:noFill/>
                </a:ln>
                <a:solidFill>
                  <a:srgbClr val="FF66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全国性</a:t>
            </a: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道路交通信息提供系统；</a:t>
            </a:r>
          </a:p>
          <a:p>
            <a:pPr marL="177800" marR="0" lvl="0" indent="-177800" algn="l" defTabSz="914400" rtl="0" eaLnBrk="1" fontAlgn="base" latinLnBrk="0" hangingPunct="1">
              <a:lnSpc>
                <a:spcPct val="120000"/>
              </a:lnSpc>
              <a:spcBef>
                <a:spcPct val="50000"/>
              </a:spcBef>
              <a:spcAft>
                <a:spcPct val="0"/>
              </a:spcAft>
              <a:buClr>
                <a:srgbClr val="FF6600"/>
              </a:buClr>
              <a:buSzTx/>
              <a:buFont typeface="Wingdings" panose="05000000000000000000" pitchFamily="2" charset="2"/>
              <a:buChar char="l"/>
              <a:defRPr/>
            </a:pPr>
            <a:r>
              <a:rPr kumimoji="0" lang="en-US" altLang="zh-CN"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VICS</a:t>
            </a: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信息中心将实时道路交通信息通过</a:t>
            </a:r>
            <a:r>
              <a:rPr kumimoji="0" lang="zh-CN" altLang="en-US" sz="2000" i="0" u="none" strike="noStrike" kern="1200" cap="none" spc="0" normalizeH="0" baseline="0" noProof="0">
                <a:ln>
                  <a:noFill/>
                </a:ln>
                <a:solidFill>
                  <a:srgbClr val="FF66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电波信标</a:t>
            </a: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（设置在高速公路上）、</a:t>
            </a:r>
            <a:r>
              <a:rPr kumimoji="0" lang="zh-CN" altLang="en-US" sz="2000" i="0" u="none" strike="noStrike" kern="1200" cap="none" spc="0" normalizeH="0" baseline="0" noProof="0">
                <a:ln>
                  <a:noFill/>
                </a:ln>
                <a:solidFill>
                  <a:srgbClr val="FF66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光信标</a:t>
            </a: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（设置在主干道上）和</a:t>
            </a:r>
            <a:r>
              <a:rPr kumimoji="0" lang="zh-CN" altLang="en-US" sz="2000" i="0" u="none" strike="noStrike" kern="1200" cap="none" spc="0" normalizeH="0" baseline="0" noProof="0">
                <a:ln>
                  <a:noFill/>
                </a:ln>
                <a:solidFill>
                  <a:srgbClr val="FF66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FM调频广播</a:t>
            </a:r>
            <a:r>
              <a:rPr kumimoji="0" lang="zh-CN" altLang="en-US" sz="2000" i="0" u="none" strike="noStrike" kern="1200" cap="none" spc="0" normalizeH="0" baseline="0" noProof="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以文字显示、简易图形显示和地图显示的方式发布给安装有车载导航系统的用户。</a:t>
            </a:r>
          </a:p>
        </p:txBody>
      </p:sp>
      <p:pic>
        <p:nvPicPr>
          <p:cNvPr id="2" name="图片 1"/>
          <p:cNvPicPr>
            <a:picLocks noChangeAspect="1"/>
          </p:cNvPicPr>
          <p:nvPr/>
        </p:nvPicPr>
        <p:blipFill>
          <a:blip r:embed="rId3"/>
          <a:stretch>
            <a:fillRect/>
          </a:stretch>
        </p:blipFill>
        <p:spPr>
          <a:xfrm>
            <a:off x="1579245" y="3921125"/>
            <a:ext cx="5985510" cy="280162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3" name="内容占位符 2"/>
          <p:cNvSpPr>
            <a:spLocks noGrp="1"/>
          </p:cNvSpPr>
          <p:nvPr/>
        </p:nvSpPr>
        <p:spPr>
          <a:xfrm>
            <a:off x="579755" y="754380"/>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日本 </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sym typeface="+mn-ea"/>
              </a:rPr>
              <a:t>   高速公路智能交通  </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sym typeface="+mn-ea"/>
              </a:rPr>
              <a:t>E1A</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sym typeface="+mn-ea"/>
              </a:rPr>
              <a:t>新名神高速公路）</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7" name="文本框 6"/>
          <p:cNvSpPr txBox="1"/>
          <p:nvPr/>
        </p:nvSpPr>
        <p:spPr>
          <a:xfrm>
            <a:off x="213360" y="1489075"/>
            <a:ext cx="5457825" cy="450850"/>
          </a:xfrm>
          <a:prstGeom prst="rect">
            <a:avLst/>
          </a:prstGeom>
          <a:noFill/>
        </p:spPr>
        <p:txBody>
          <a:bodyPr wrap="square" rtlCol="0">
            <a:spAutoFit/>
          </a:bodyPr>
          <a:lstStyle/>
          <a:p>
            <a:pPr marL="285750" indent="-285750">
              <a:lnSpc>
                <a:spcPct val="130000"/>
              </a:lnSpc>
              <a:spcBef>
                <a:spcPts val="0"/>
              </a:spcBef>
              <a:spcAft>
                <a:spcPts val="0"/>
              </a:spcAft>
              <a:buFont typeface="Arial" panose="020B0604020202020204" pitchFamily="34" charset="0"/>
              <a:buChar char="•"/>
            </a:pPr>
            <a:r>
              <a:rPr lang="zh-CN" altLang="en-US"/>
              <a:t>利用图像处理技术检测异常事故</a:t>
            </a:r>
          </a:p>
        </p:txBody>
      </p:sp>
      <p:sp>
        <p:nvSpPr>
          <p:cNvPr id="8" name="文本框 7"/>
          <p:cNvSpPr txBox="1"/>
          <p:nvPr/>
        </p:nvSpPr>
        <p:spPr>
          <a:xfrm>
            <a:off x="4605020" y="1571625"/>
            <a:ext cx="4354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t>利用</a:t>
            </a:r>
            <a:r>
              <a:rPr lang="zh-CN"/>
              <a:t>机器人摄像机强化隧道内监视功能</a:t>
            </a:r>
          </a:p>
        </p:txBody>
      </p:sp>
      <p:pic>
        <p:nvPicPr>
          <p:cNvPr id="9" name="图片 8"/>
          <p:cNvPicPr>
            <a:picLocks noChangeAspect="1"/>
          </p:cNvPicPr>
          <p:nvPr/>
        </p:nvPicPr>
        <p:blipFill>
          <a:blip r:embed="rId3"/>
          <a:stretch>
            <a:fillRect/>
          </a:stretch>
        </p:blipFill>
        <p:spPr>
          <a:xfrm>
            <a:off x="4607560" y="2126615"/>
            <a:ext cx="4432935" cy="1453515"/>
          </a:xfrm>
          <a:prstGeom prst="rect">
            <a:avLst/>
          </a:prstGeom>
        </p:spPr>
      </p:pic>
      <p:pic>
        <p:nvPicPr>
          <p:cNvPr id="11" name="图片 10"/>
          <p:cNvPicPr>
            <a:picLocks noChangeAspect="1"/>
          </p:cNvPicPr>
          <p:nvPr/>
        </p:nvPicPr>
        <p:blipFill>
          <a:blip r:embed="rId4"/>
          <a:stretch>
            <a:fillRect/>
          </a:stretch>
        </p:blipFill>
        <p:spPr>
          <a:xfrm>
            <a:off x="107315" y="2032635"/>
            <a:ext cx="4462780" cy="1970405"/>
          </a:xfrm>
          <a:prstGeom prst="rect">
            <a:avLst/>
          </a:prstGeom>
        </p:spPr>
      </p:pic>
      <p:sp>
        <p:nvSpPr>
          <p:cNvPr id="12" name="文本框 11"/>
          <p:cNvSpPr txBox="1"/>
          <p:nvPr/>
        </p:nvSpPr>
        <p:spPr>
          <a:xfrm>
            <a:off x="213360" y="4175125"/>
            <a:ext cx="38976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t>利用新型信息板强化提供交通信息</a:t>
            </a:r>
            <a:endParaRPr lang="en-US" altLang="zh-CN"/>
          </a:p>
        </p:txBody>
      </p:sp>
      <p:pic>
        <p:nvPicPr>
          <p:cNvPr id="13" name="图片 12"/>
          <p:cNvPicPr>
            <a:picLocks noChangeAspect="1"/>
          </p:cNvPicPr>
          <p:nvPr/>
        </p:nvPicPr>
        <p:blipFill>
          <a:blip r:embed="rId5"/>
          <a:stretch>
            <a:fillRect/>
          </a:stretch>
        </p:blipFill>
        <p:spPr>
          <a:xfrm>
            <a:off x="29845" y="4692650"/>
            <a:ext cx="1908175" cy="1983740"/>
          </a:xfrm>
          <a:prstGeom prst="rect">
            <a:avLst/>
          </a:prstGeom>
        </p:spPr>
      </p:pic>
      <p:pic>
        <p:nvPicPr>
          <p:cNvPr id="14" name="图片 13"/>
          <p:cNvPicPr>
            <a:picLocks noChangeAspect="1"/>
          </p:cNvPicPr>
          <p:nvPr/>
        </p:nvPicPr>
        <p:blipFill>
          <a:blip r:embed="rId6"/>
          <a:stretch>
            <a:fillRect/>
          </a:stretch>
        </p:blipFill>
        <p:spPr>
          <a:xfrm>
            <a:off x="1913890" y="4692650"/>
            <a:ext cx="2582545" cy="1986280"/>
          </a:xfrm>
          <a:prstGeom prst="rect">
            <a:avLst/>
          </a:prstGeom>
        </p:spPr>
      </p:pic>
      <p:sp>
        <p:nvSpPr>
          <p:cNvPr id="15" name="文本框 14"/>
          <p:cNvSpPr txBox="1"/>
          <p:nvPr/>
        </p:nvSpPr>
        <p:spPr>
          <a:xfrm>
            <a:off x="4739005" y="4036695"/>
            <a:ext cx="4220845" cy="645160"/>
          </a:xfrm>
          <a:prstGeom prst="rect">
            <a:avLst/>
          </a:prstGeom>
          <a:noFill/>
        </p:spPr>
        <p:txBody>
          <a:bodyPr wrap="square" rtlCol="0">
            <a:spAutoFit/>
          </a:bodyPr>
          <a:lstStyle/>
          <a:p>
            <a:pPr marL="285750" indent="-285750">
              <a:buFont typeface="Arial" panose="020B0604020202020204" pitchFamily="34" charset="0"/>
              <a:buChar char="•"/>
            </a:pPr>
            <a:r>
              <a:rPr lang="zh-CN" altLang="en-US"/>
              <a:t>利用高功能</a:t>
            </a:r>
            <a:r>
              <a:rPr lang="en-US" altLang="zh-CN"/>
              <a:t>LED</a:t>
            </a:r>
            <a:r>
              <a:rPr lang="zh-CN" altLang="en-US"/>
              <a:t>隧道内安全对策</a:t>
            </a:r>
            <a:r>
              <a:rPr lang="en-US" altLang="zh-CN"/>
              <a:t>——</a:t>
            </a:r>
          </a:p>
          <a:p>
            <a:pPr indent="0">
              <a:buFont typeface="Arial" panose="020B0604020202020204" pitchFamily="34" charset="0"/>
              <a:buNone/>
            </a:pPr>
            <a:r>
              <a:rPr lang="zh-CN" altLang="en-US"/>
              <a:t>      自走式诱导灯</a:t>
            </a:r>
            <a:r>
              <a:rPr lang="en-US" altLang="zh-CN"/>
              <a:t>PML</a:t>
            </a:r>
          </a:p>
        </p:txBody>
      </p:sp>
      <p:pic>
        <p:nvPicPr>
          <p:cNvPr id="16" name="图片 15"/>
          <p:cNvPicPr>
            <a:picLocks noChangeAspect="1"/>
          </p:cNvPicPr>
          <p:nvPr/>
        </p:nvPicPr>
        <p:blipFill>
          <a:blip r:embed="rId7"/>
          <a:stretch>
            <a:fillRect/>
          </a:stretch>
        </p:blipFill>
        <p:spPr>
          <a:xfrm>
            <a:off x="4699000" y="4692650"/>
            <a:ext cx="4445000" cy="199898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7820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7"/>
          <p:cNvSpPr txBox="1"/>
          <p:nvPr/>
        </p:nvSpPr>
        <p:spPr>
          <a:xfrm>
            <a:off x="678271" y="33248"/>
            <a:ext cx="3411855" cy="52197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2.2、</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sym typeface="+mn-ea"/>
              </a:rPr>
              <a:t>ITS国内外研究</a:t>
            </a:r>
            <a:r>
              <a:rPr lang="zh-CN" altLang="en-US" sz="2800" b="1" dirty="0">
                <a:solidFill>
                  <a:srgbClr val="244552"/>
                </a:solidFill>
                <a:latin typeface="微软雅黑" panose="020B0503020204020204" pitchFamily="34" charset="-122"/>
                <a:ea typeface="微软雅黑" panose="020B0503020204020204" pitchFamily="34" charset="-122"/>
                <a:cs typeface="微软雅黑" panose="020B0503020204020204" pitchFamily="34" charset="-122"/>
              </a:rPr>
              <a:t> </a:t>
            </a:r>
          </a:p>
        </p:txBody>
      </p:sp>
      <p:sp>
        <p:nvSpPr>
          <p:cNvPr id="2" name="内容占位符 2"/>
          <p:cNvSpPr>
            <a:spLocks noGrp="1"/>
          </p:cNvSpPr>
          <p:nvPr/>
        </p:nvSpPr>
        <p:spPr>
          <a:xfrm>
            <a:off x="575945" y="867410"/>
            <a:ext cx="8460740" cy="5350510"/>
          </a:xfrm>
          <a:prstGeom prst="rect">
            <a:avLst/>
          </a:prstGeom>
        </p:spPr>
        <p:txBody>
          <a:bodyPr vert="horz" lIns="91440" tIns="45720" rIns="91440" bIns="45720" rtlCol="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600"/>
              </a:spcBef>
              <a:spcAft>
                <a:spcPts val="0"/>
              </a:spcAft>
              <a:buSzPct val="8000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中国  </a:t>
            </a:r>
            <a:r>
              <a:rPr lang="zh-CN" sz="2800" dirty="0">
                <a:latin typeface="微软雅黑" panose="020B0503020204020204" pitchFamily="34" charset="-122"/>
                <a:ea typeface="微软雅黑" panose="020B0503020204020204" pitchFamily="34" charset="-122"/>
                <a:cs typeface="微软雅黑" panose="020B0503020204020204" pitchFamily="34" charset="-122"/>
              </a:rPr>
              <a:t>上海交通大脑</a:t>
            </a:r>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130000"/>
              </a:lnSpc>
              <a:spcBef>
                <a:spcPts val="600"/>
              </a:spcBef>
              <a:spcAft>
                <a:spcPts val="0"/>
              </a:spcAft>
              <a:buSzPct val="80000"/>
              <a:buFont typeface="Wingdings" panose="05000000000000000000" pitchFamily="2" charset="2"/>
              <a:buNone/>
            </a:pP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               </a:t>
            </a:r>
          </a:p>
        </p:txBody>
      </p:sp>
      <p:pic>
        <p:nvPicPr>
          <p:cNvPr id="5" name="图片 4"/>
          <p:cNvPicPr>
            <a:picLocks noChangeAspect="1"/>
          </p:cNvPicPr>
          <p:nvPr/>
        </p:nvPicPr>
        <p:blipFill>
          <a:blip r:embed="rId3"/>
          <a:stretch>
            <a:fillRect/>
          </a:stretch>
        </p:blipFill>
        <p:spPr>
          <a:xfrm>
            <a:off x="1409700" y="2146935"/>
            <a:ext cx="6106160" cy="355346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530668" y="2749806"/>
            <a:ext cx="6081395" cy="1753235"/>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三、</a:t>
            </a:r>
            <a:r>
              <a:rPr lang="zh-CN" altLang="en-US"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自主式交通系统（</a:t>
            </a:r>
            <a:r>
              <a:rPr lang="en-US" altLang="zh-CN"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ATS</a:t>
            </a:r>
            <a:r>
              <a:rPr lang="zh-CN" altLang="en-US"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ja-JP"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1. ATS</a:t>
            </a:r>
            <a:r>
              <a:rPr lang="zh-CN" altLang="en-US"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研究背景</a:t>
            </a:r>
            <a:endParaRPr lang="zh-CN" altLang="en-US"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394156" y="3489442"/>
            <a:ext cx="8328468" cy="2441905"/>
          </a:xfrm>
          <a:prstGeom prst="rect">
            <a:avLst/>
          </a:prstGeom>
          <a:noFill/>
          <a:ln>
            <a:solidFill>
              <a:srgbClr val="24455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Rectangle 1"/>
          <p:cNvSpPr/>
          <p:nvPr/>
        </p:nvSpPr>
        <p:spPr>
          <a:xfrm>
            <a:off x="394156" y="1048074"/>
            <a:ext cx="8328468" cy="2019216"/>
          </a:xfrm>
          <a:prstGeom prst="rect">
            <a:avLst/>
          </a:prstGeom>
          <a:noFill/>
          <a:ln>
            <a:solidFill>
              <a:srgbClr val="24455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8" name="TextBox 67"/>
          <p:cNvSpPr txBox="1"/>
          <p:nvPr/>
        </p:nvSpPr>
        <p:spPr>
          <a:xfrm>
            <a:off x="678271" y="33248"/>
            <a:ext cx="3278462" cy="523220"/>
          </a:xfrm>
          <a:prstGeom prst="rect">
            <a:avLst/>
          </a:prstGeom>
          <a:noFill/>
        </p:spPr>
        <p:txBody>
          <a:bodyPr wrap="none" rtlCol="0">
            <a:spAutoFit/>
          </a:bodyPr>
          <a:lstStyle/>
          <a:p>
            <a:r>
              <a:rPr lang="en-US" altLang="zh-CN" sz="2800" b="1" dirty="0">
                <a:solidFill>
                  <a:srgbClr val="244552"/>
                </a:solidFill>
                <a:latin typeface="微软雅黑" panose="020B0503020204020204" pitchFamily="34" charset="-122"/>
                <a:ea typeface="微软雅黑" panose="020B0503020204020204" pitchFamily="34" charset="-122"/>
              </a:rPr>
              <a:t>1</a:t>
            </a:r>
            <a:r>
              <a:rPr lang="zh-CN" altLang="en-US" sz="2800" b="1" dirty="0" smtClean="0">
                <a:solidFill>
                  <a:srgbClr val="244552"/>
                </a:solidFill>
                <a:latin typeface="微软雅黑" panose="020B0503020204020204" pitchFamily="34" charset="-122"/>
                <a:ea typeface="微软雅黑" panose="020B0503020204020204" pitchFamily="34" charset="-122"/>
              </a:rPr>
              <a:t>、</a:t>
            </a:r>
            <a:r>
              <a:rPr lang="zh-CN" altLang="en-US" sz="2800" b="1" dirty="0">
                <a:solidFill>
                  <a:srgbClr val="244552"/>
                </a:solidFill>
                <a:latin typeface="微软雅黑" panose="020B0503020204020204" pitchFamily="34" charset="-122"/>
                <a:ea typeface="微软雅黑" panose="020B0503020204020204" pitchFamily="34" charset="-122"/>
              </a:rPr>
              <a:t>交通行业的机遇</a:t>
            </a:r>
            <a:endParaRPr lang="x-none" sz="2600" dirty="0">
              <a:solidFill>
                <a:srgbClr val="244552"/>
              </a:solidFill>
              <a:latin typeface="微软雅黑" panose="020B0503020204020204" pitchFamily="34" charset="-122"/>
              <a:ea typeface="微软雅黑" panose="020B0503020204020204" pitchFamily="34" charset="-122"/>
            </a:endParaRPr>
          </a:p>
        </p:txBody>
      </p:sp>
      <p:sp>
        <p:nvSpPr>
          <p:cNvPr id="81" name="Rectangle 80"/>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1" name="Rectangle 23"/>
          <p:cNvSpPr/>
          <p:nvPr/>
        </p:nvSpPr>
        <p:spPr>
          <a:xfrm>
            <a:off x="541416" y="3792727"/>
            <a:ext cx="1944000" cy="2022880"/>
          </a:xfrm>
          <a:prstGeom prst="rect">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32" name="TextBox 10"/>
          <p:cNvSpPr txBox="1"/>
          <p:nvPr/>
        </p:nvSpPr>
        <p:spPr>
          <a:xfrm>
            <a:off x="1158240" y="1476375"/>
            <a:ext cx="7468235" cy="860425"/>
          </a:xfrm>
          <a:prstGeom prst="rect">
            <a:avLst/>
          </a:prstGeom>
          <a:noFill/>
          <a:ln>
            <a:noFill/>
          </a:ln>
        </p:spPr>
        <p:txBody>
          <a:bodyPr wrap="square" rtlCol="0">
            <a:spAutoFit/>
          </a:bodyPr>
          <a:lstStyle>
            <a:defPPr>
              <a:defRPr lang="en-US"/>
            </a:defPPr>
            <a:lvl1pPr>
              <a:defRPr sz="2600">
                <a:solidFill>
                  <a:srgbClr val="28464B"/>
                </a:solidFill>
                <a:latin typeface="微软雅黑" panose="020B0503020204020204" pitchFamily="34" charset="-122"/>
                <a:ea typeface="微软雅黑" panose="020B0503020204020204" pitchFamily="34" charset="-122"/>
              </a:defRPr>
            </a:lvl1pPr>
          </a:lstStyle>
          <a:p>
            <a:pPr algn="ctr">
              <a:lnSpc>
                <a:spcPct val="125000"/>
              </a:lnSpc>
            </a:pPr>
            <a:r>
              <a:rPr lang="zh-CN" altLang="en-US" sz="2000" dirty="0">
                <a:solidFill>
                  <a:srgbClr val="244552"/>
                </a:solidFill>
              </a:rPr>
              <a:t>第一次工业革命：机械化</a:t>
            </a:r>
            <a:r>
              <a:rPr lang="en-US" altLang="zh-CN" sz="2000" dirty="0">
                <a:solidFill>
                  <a:srgbClr val="244552"/>
                </a:solidFill>
              </a:rPr>
              <a:t>	         </a:t>
            </a:r>
            <a:r>
              <a:rPr lang="zh-CN" altLang="en-US" sz="2000" dirty="0">
                <a:solidFill>
                  <a:srgbClr val="244552"/>
                </a:solidFill>
              </a:rPr>
              <a:t>第二次工业革命：电气化</a:t>
            </a:r>
            <a:endParaRPr lang="en-US" altLang="zh-CN" sz="2000" dirty="0">
              <a:solidFill>
                <a:srgbClr val="244552"/>
              </a:solidFill>
            </a:endParaRPr>
          </a:p>
          <a:p>
            <a:pPr algn="ctr">
              <a:lnSpc>
                <a:spcPct val="125000"/>
              </a:lnSpc>
            </a:pPr>
            <a:r>
              <a:rPr lang="zh-CN" altLang="en-US" sz="2000" dirty="0">
                <a:solidFill>
                  <a:srgbClr val="244552"/>
                </a:solidFill>
              </a:rPr>
              <a:t>第三次工业革命：信息化</a:t>
            </a:r>
            <a:r>
              <a:rPr lang="en-US" altLang="zh-CN" sz="2000" dirty="0">
                <a:solidFill>
                  <a:srgbClr val="244552"/>
                </a:solidFill>
              </a:rPr>
              <a:t>	         </a:t>
            </a:r>
            <a:r>
              <a:rPr lang="zh-CN" altLang="en-US" sz="2000" dirty="0">
                <a:solidFill>
                  <a:srgbClr val="244552"/>
                </a:solidFill>
              </a:rPr>
              <a:t>第四次工业革命：智慧化</a:t>
            </a:r>
            <a:endParaRPr lang="en-US" altLang="zh-CN" sz="2000" dirty="0">
              <a:solidFill>
                <a:srgbClr val="244552"/>
              </a:solidFill>
            </a:endParaRPr>
          </a:p>
        </p:txBody>
      </p:sp>
      <p:sp>
        <p:nvSpPr>
          <p:cNvPr id="36" name="Rectangle 28"/>
          <p:cNvSpPr/>
          <p:nvPr/>
        </p:nvSpPr>
        <p:spPr>
          <a:xfrm>
            <a:off x="2750321" y="3218662"/>
            <a:ext cx="3643358" cy="509969"/>
          </a:xfrm>
          <a:prstGeom prst="rect">
            <a:avLst/>
          </a:prstGeom>
          <a:solidFill>
            <a:srgbClr val="0379A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7" name="Rectangle 8"/>
          <p:cNvSpPr/>
          <p:nvPr/>
        </p:nvSpPr>
        <p:spPr>
          <a:xfrm>
            <a:off x="3145968" y="3227425"/>
            <a:ext cx="2852063" cy="492443"/>
          </a:xfrm>
          <a:prstGeom prst="rect">
            <a:avLst/>
          </a:prstGeom>
        </p:spPr>
        <p:txBody>
          <a:bodyPr wrap="none">
            <a:spAutoFit/>
          </a:bodyPr>
          <a:lstStyle/>
          <a:p>
            <a:pPr algn="ctr"/>
            <a:r>
              <a:rPr lang="zh-CN" altLang="en-US" sz="2600" b="1" dirty="0">
                <a:solidFill>
                  <a:schemeClr val="bg1"/>
                </a:solidFill>
                <a:latin typeface="微软雅黑" panose="020B0503020204020204" pitchFamily="34" charset="-122"/>
                <a:ea typeface="微软雅黑" panose="020B0503020204020204" pitchFamily="34" charset="-122"/>
              </a:rPr>
              <a:t>交通变革看向中国</a:t>
            </a:r>
            <a:endParaRPr lang="x-none" sz="2600" b="1" dirty="0">
              <a:solidFill>
                <a:schemeClr val="bg1"/>
              </a:solidFill>
              <a:latin typeface="微软雅黑" panose="020B0503020204020204" pitchFamily="34" charset="-122"/>
              <a:ea typeface="微软雅黑" panose="020B0503020204020204" pitchFamily="34" charset="-122"/>
            </a:endParaRPr>
          </a:p>
        </p:txBody>
      </p:sp>
      <p:sp>
        <p:nvSpPr>
          <p:cNvPr id="38" name="Rectangle 28"/>
          <p:cNvSpPr/>
          <p:nvPr/>
        </p:nvSpPr>
        <p:spPr>
          <a:xfrm>
            <a:off x="541416" y="3930808"/>
            <a:ext cx="1944000" cy="545773"/>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39" name="Rectangle 8"/>
          <p:cNvSpPr/>
          <p:nvPr/>
        </p:nvSpPr>
        <p:spPr>
          <a:xfrm>
            <a:off x="524212" y="3957473"/>
            <a:ext cx="1978408" cy="492443"/>
          </a:xfrm>
          <a:prstGeom prst="rect">
            <a:avLst/>
          </a:prstGeom>
        </p:spPr>
        <p:txBody>
          <a:bodyPr wrap="square">
            <a:spAutoFit/>
          </a:bodyPr>
          <a:lstStyle/>
          <a:p>
            <a:pPr algn="ctr"/>
            <a:r>
              <a:rPr lang="zh-CN" altLang="en-US" sz="2600" b="1" dirty="0">
                <a:solidFill>
                  <a:srgbClr val="244552"/>
                </a:solidFill>
                <a:latin typeface="微软雅黑" panose="020B0503020204020204" pitchFamily="34" charset="-122"/>
                <a:ea typeface="微软雅黑" panose="020B0503020204020204" pitchFamily="34" charset="-122"/>
              </a:rPr>
              <a:t>政策</a:t>
            </a:r>
            <a:r>
              <a:rPr lang="zh-CN" altLang="en-US" sz="2600" b="1" dirty="0">
                <a:solidFill>
                  <a:srgbClr val="FF0000"/>
                </a:solidFill>
                <a:latin typeface="微软雅黑" panose="020B0503020204020204" pitchFamily="34" charset="-122"/>
                <a:ea typeface="微软雅黑" panose="020B0503020204020204" pitchFamily="34" charset="-122"/>
              </a:rPr>
              <a:t>支持</a:t>
            </a:r>
            <a:endParaRPr lang="x-none" sz="2600" b="1" dirty="0">
              <a:solidFill>
                <a:srgbClr val="FF0000"/>
              </a:solidFill>
              <a:latin typeface="微软雅黑" panose="020B0503020204020204" pitchFamily="34" charset="-122"/>
              <a:ea typeface="微软雅黑" panose="020B0503020204020204" pitchFamily="34" charset="-122"/>
            </a:endParaRPr>
          </a:p>
        </p:txBody>
      </p:sp>
      <p:sp>
        <p:nvSpPr>
          <p:cNvPr id="40" name="矩形 15"/>
          <p:cNvSpPr/>
          <p:nvPr/>
        </p:nvSpPr>
        <p:spPr>
          <a:xfrm>
            <a:off x="546914" y="4487791"/>
            <a:ext cx="2085827" cy="1289905"/>
          </a:xfrm>
          <a:prstGeom prst="rect">
            <a:avLst/>
          </a:prstGeom>
        </p:spPr>
        <p:txBody>
          <a:bodyPr wrap="none">
            <a:spAutoFit/>
          </a:bodyPr>
          <a:lstStyle/>
          <a:p>
            <a:pPr>
              <a:lnSpc>
                <a:spcPct val="150000"/>
              </a:lnSpc>
            </a:pPr>
            <a:r>
              <a:rPr lang="en-US" altLang="zh-CN" dirty="0">
                <a:solidFill>
                  <a:srgbClr val="244552"/>
                </a:solidFill>
                <a:latin typeface="微软雅黑" panose="020B0503020204020204" pitchFamily="34" charset="-122"/>
                <a:ea typeface="微软雅黑" panose="020B0503020204020204" pitchFamily="34" charset="-122"/>
              </a:rPr>
              <a:t>17</a:t>
            </a:r>
            <a:r>
              <a:rPr lang="zh-CN" altLang="en-US" dirty="0">
                <a:solidFill>
                  <a:srgbClr val="244552"/>
                </a:solidFill>
                <a:latin typeface="微软雅黑" panose="020B0503020204020204" pitchFamily="34" charset="-122"/>
                <a:ea typeface="微软雅黑" panose="020B0503020204020204" pitchFamily="34" charset="-122"/>
              </a:rPr>
              <a:t>年“交通大国”</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en-US" altLang="zh-CN" dirty="0">
                <a:solidFill>
                  <a:srgbClr val="244552"/>
                </a:solidFill>
                <a:latin typeface="微软雅黑" panose="020B0503020204020204" pitchFamily="34" charset="-122"/>
                <a:ea typeface="微软雅黑" panose="020B0503020204020204" pitchFamily="34" charset="-122"/>
              </a:rPr>
              <a:t>19</a:t>
            </a:r>
            <a:r>
              <a:rPr lang="zh-CN" altLang="en-US" dirty="0">
                <a:solidFill>
                  <a:srgbClr val="244552"/>
                </a:solidFill>
                <a:latin typeface="微软雅黑" panose="020B0503020204020204" pitchFamily="34" charset="-122"/>
                <a:ea typeface="微软雅黑" panose="020B0503020204020204" pitchFamily="34" charset="-122"/>
              </a:rPr>
              <a:t>年“交通强国”</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en-US" altLang="zh-CN" dirty="0">
                <a:solidFill>
                  <a:srgbClr val="244552"/>
                </a:solidFill>
                <a:latin typeface="微软雅黑" panose="020B0503020204020204" pitchFamily="34" charset="-122"/>
                <a:ea typeface="微软雅黑" panose="020B0503020204020204" pitchFamily="34" charset="-122"/>
              </a:rPr>
              <a:t>20</a:t>
            </a:r>
            <a:r>
              <a:rPr lang="zh-CN" altLang="en-US" dirty="0">
                <a:solidFill>
                  <a:srgbClr val="244552"/>
                </a:solidFill>
                <a:latin typeface="微软雅黑" panose="020B0503020204020204" pitchFamily="34" charset="-122"/>
                <a:ea typeface="微软雅黑" panose="020B0503020204020204" pitchFamily="34" charset="-122"/>
              </a:rPr>
              <a:t>年“两新一重”</a:t>
            </a:r>
            <a:endParaRPr lang="en-US" altLang="zh-CN" dirty="0">
              <a:solidFill>
                <a:srgbClr val="244552"/>
              </a:solidFill>
              <a:latin typeface="微软雅黑" panose="020B0503020204020204" pitchFamily="34" charset="-122"/>
              <a:ea typeface="微软雅黑" panose="020B0503020204020204" pitchFamily="34" charset="-122"/>
            </a:endParaRPr>
          </a:p>
        </p:txBody>
      </p:sp>
      <p:sp>
        <p:nvSpPr>
          <p:cNvPr id="41" name="Rectangle 23"/>
          <p:cNvSpPr/>
          <p:nvPr/>
        </p:nvSpPr>
        <p:spPr>
          <a:xfrm>
            <a:off x="2582665" y="3792666"/>
            <a:ext cx="1944000" cy="2019218"/>
          </a:xfrm>
          <a:prstGeom prst="rect">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45" name="Rectangle 28"/>
          <p:cNvSpPr/>
          <p:nvPr/>
        </p:nvSpPr>
        <p:spPr>
          <a:xfrm>
            <a:off x="2582665" y="3930808"/>
            <a:ext cx="1944000" cy="545773"/>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46" name="Rectangle 8"/>
          <p:cNvSpPr/>
          <p:nvPr/>
        </p:nvSpPr>
        <p:spPr>
          <a:xfrm>
            <a:off x="2737141" y="3957473"/>
            <a:ext cx="1635048" cy="492443"/>
          </a:xfrm>
          <a:prstGeom prst="rect">
            <a:avLst/>
          </a:prstGeom>
        </p:spPr>
        <p:txBody>
          <a:bodyPr wrap="square">
            <a:spAutoFit/>
          </a:bodyPr>
          <a:lstStyle/>
          <a:p>
            <a:pPr algn="ctr"/>
            <a:r>
              <a:rPr lang="zh-CN" altLang="en-US" sz="2600" b="1" dirty="0">
                <a:solidFill>
                  <a:srgbClr val="244552"/>
                </a:solidFill>
                <a:latin typeface="微软雅黑" panose="020B0503020204020204" pitchFamily="34" charset="-122"/>
                <a:ea typeface="微软雅黑" panose="020B0503020204020204" pitchFamily="34" charset="-122"/>
              </a:rPr>
              <a:t>需求</a:t>
            </a:r>
            <a:r>
              <a:rPr lang="zh-CN" altLang="en-US" sz="2600" b="1" dirty="0">
                <a:solidFill>
                  <a:srgbClr val="FF0000"/>
                </a:solidFill>
                <a:latin typeface="微软雅黑" panose="020B0503020204020204" pitchFamily="34" charset="-122"/>
                <a:ea typeface="微软雅黑" panose="020B0503020204020204" pitchFamily="34" charset="-122"/>
              </a:rPr>
              <a:t>牵引</a:t>
            </a:r>
            <a:endParaRPr lang="x-none" sz="2600" b="1" dirty="0">
              <a:solidFill>
                <a:srgbClr val="FF0000"/>
              </a:solidFill>
              <a:latin typeface="微软雅黑" panose="020B0503020204020204" pitchFamily="34" charset="-122"/>
              <a:ea typeface="微软雅黑" panose="020B0503020204020204" pitchFamily="34" charset="-122"/>
            </a:endParaRPr>
          </a:p>
        </p:txBody>
      </p:sp>
      <p:sp>
        <p:nvSpPr>
          <p:cNvPr id="48" name="矩形 102"/>
          <p:cNvSpPr/>
          <p:nvPr/>
        </p:nvSpPr>
        <p:spPr>
          <a:xfrm>
            <a:off x="2765138" y="4483111"/>
            <a:ext cx="1569660" cy="1273747"/>
          </a:xfrm>
          <a:prstGeom prst="rect">
            <a:avLst/>
          </a:prstGeom>
        </p:spPr>
        <p:txBody>
          <a:bodyPr wrap="none">
            <a:spAutoFit/>
          </a:bodyPr>
          <a:lstStyle/>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客运基数庞大</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货运增长迅速</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效率提升迫切</a:t>
            </a:r>
          </a:p>
        </p:txBody>
      </p:sp>
      <p:sp>
        <p:nvSpPr>
          <p:cNvPr id="49" name="Rectangle 23"/>
          <p:cNvSpPr/>
          <p:nvPr/>
        </p:nvSpPr>
        <p:spPr>
          <a:xfrm>
            <a:off x="4623914" y="3792666"/>
            <a:ext cx="1944000" cy="2019216"/>
          </a:xfrm>
          <a:prstGeom prst="rect">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50" name="Rectangle 28"/>
          <p:cNvSpPr/>
          <p:nvPr/>
        </p:nvSpPr>
        <p:spPr>
          <a:xfrm>
            <a:off x="4623914" y="3930808"/>
            <a:ext cx="1944000" cy="545773"/>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51" name="Rectangle 8"/>
          <p:cNvSpPr/>
          <p:nvPr/>
        </p:nvSpPr>
        <p:spPr>
          <a:xfrm>
            <a:off x="4778390" y="3957473"/>
            <a:ext cx="1635048" cy="492443"/>
          </a:xfrm>
          <a:prstGeom prst="rect">
            <a:avLst/>
          </a:prstGeom>
        </p:spPr>
        <p:txBody>
          <a:bodyPr wrap="square">
            <a:spAutoFit/>
          </a:bodyPr>
          <a:lstStyle/>
          <a:p>
            <a:pPr algn="ctr"/>
            <a:r>
              <a:rPr lang="zh-CN" altLang="en-US" sz="2600" b="1" dirty="0">
                <a:solidFill>
                  <a:srgbClr val="244552"/>
                </a:solidFill>
                <a:latin typeface="微软雅黑" panose="020B0503020204020204" pitchFamily="34" charset="-122"/>
                <a:ea typeface="微软雅黑" panose="020B0503020204020204" pitchFamily="34" charset="-122"/>
              </a:rPr>
              <a:t>基建</a:t>
            </a:r>
            <a:r>
              <a:rPr lang="zh-CN" altLang="en-US" sz="2600" b="1" dirty="0">
                <a:solidFill>
                  <a:srgbClr val="FF0000"/>
                </a:solidFill>
                <a:latin typeface="微软雅黑" panose="020B0503020204020204" pitchFamily="34" charset="-122"/>
                <a:ea typeface="微软雅黑" panose="020B0503020204020204" pitchFamily="34" charset="-122"/>
              </a:rPr>
              <a:t>支撑</a:t>
            </a:r>
            <a:endParaRPr lang="x-none" sz="2600" b="1" dirty="0">
              <a:solidFill>
                <a:srgbClr val="FF0000"/>
              </a:solidFill>
              <a:latin typeface="微软雅黑" panose="020B0503020204020204" pitchFamily="34" charset="-122"/>
              <a:ea typeface="微软雅黑" panose="020B0503020204020204" pitchFamily="34" charset="-122"/>
            </a:endParaRPr>
          </a:p>
        </p:txBody>
      </p:sp>
      <p:sp>
        <p:nvSpPr>
          <p:cNvPr id="52" name="Rectangle 23"/>
          <p:cNvSpPr/>
          <p:nvPr/>
        </p:nvSpPr>
        <p:spPr>
          <a:xfrm>
            <a:off x="6665164" y="3792667"/>
            <a:ext cx="1944000" cy="2019218"/>
          </a:xfrm>
          <a:prstGeom prst="rect">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53" name="Rectangle 28"/>
          <p:cNvSpPr/>
          <p:nvPr/>
        </p:nvSpPr>
        <p:spPr>
          <a:xfrm>
            <a:off x="6665164" y="3930808"/>
            <a:ext cx="1944000" cy="545773"/>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54" name="Rectangle 8"/>
          <p:cNvSpPr/>
          <p:nvPr/>
        </p:nvSpPr>
        <p:spPr>
          <a:xfrm>
            <a:off x="6647960" y="3957473"/>
            <a:ext cx="1978408" cy="492443"/>
          </a:xfrm>
          <a:prstGeom prst="rect">
            <a:avLst/>
          </a:prstGeom>
        </p:spPr>
        <p:txBody>
          <a:bodyPr wrap="square">
            <a:spAutoFit/>
          </a:bodyPr>
          <a:lstStyle/>
          <a:p>
            <a:pPr algn="ctr"/>
            <a:r>
              <a:rPr lang="zh-CN" altLang="en-US" sz="2600" b="1" dirty="0">
                <a:solidFill>
                  <a:srgbClr val="244552"/>
                </a:solidFill>
                <a:latin typeface="微软雅黑" panose="020B0503020204020204" pitchFamily="34" charset="-122"/>
                <a:ea typeface="微软雅黑" panose="020B0503020204020204" pitchFamily="34" charset="-122"/>
              </a:rPr>
              <a:t>技术</a:t>
            </a:r>
            <a:r>
              <a:rPr lang="zh-CN" altLang="en-US" sz="2600" b="1" dirty="0">
                <a:solidFill>
                  <a:srgbClr val="FF0000"/>
                </a:solidFill>
                <a:latin typeface="微软雅黑" panose="020B0503020204020204" pitchFamily="34" charset="-122"/>
                <a:ea typeface="微软雅黑" panose="020B0503020204020204" pitchFamily="34" charset="-122"/>
              </a:rPr>
              <a:t>领先</a:t>
            </a:r>
            <a:endParaRPr lang="x-none" sz="2600" b="1" dirty="0">
              <a:solidFill>
                <a:srgbClr val="FF0000"/>
              </a:solidFill>
              <a:latin typeface="微软雅黑" panose="020B0503020204020204" pitchFamily="34" charset="-122"/>
              <a:ea typeface="微软雅黑" panose="020B0503020204020204" pitchFamily="34" charset="-122"/>
            </a:endParaRPr>
          </a:p>
        </p:txBody>
      </p:sp>
      <p:sp>
        <p:nvSpPr>
          <p:cNvPr id="57" name="矩形 41"/>
          <p:cNvSpPr/>
          <p:nvPr/>
        </p:nvSpPr>
        <p:spPr>
          <a:xfrm>
            <a:off x="4872459" y="4487791"/>
            <a:ext cx="1338828" cy="1289905"/>
          </a:xfrm>
          <a:prstGeom prst="rect">
            <a:avLst/>
          </a:prstGeom>
        </p:spPr>
        <p:txBody>
          <a:bodyPr wrap="none">
            <a:spAutoFit/>
          </a:bodyPr>
          <a:lstStyle/>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通信基站</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大数据中心</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城市轨道等</a:t>
            </a:r>
            <a:endParaRPr lang="en-US" altLang="zh-CN" dirty="0">
              <a:solidFill>
                <a:srgbClr val="244552"/>
              </a:solidFill>
              <a:latin typeface="微软雅黑" panose="020B0503020204020204" pitchFamily="34" charset="-122"/>
              <a:ea typeface="微软雅黑" panose="020B0503020204020204" pitchFamily="34" charset="-122"/>
            </a:endParaRPr>
          </a:p>
        </p:txBody>
      </p:sp>
      <p:sp>
        <p:nvSpPr>
          <p:cNvPr id="59" name="矩形 42"/>
          <p:cNvSpPr/>
          <p:nvPr/>
        </p:nvSpPr>
        <p:spPr>
          <a:xfrm>
            <a:off x="6967750" y="4487791"/>
            <a:ext cx="1338828" cy="1338828"/>
          </a:xfrm>
          <a:prstGeom prst="rect">
            <a:avLst/>
          </a:prstGeom>
        </p:spPr>
        <p:txBody>
          <a:bodyPr wrap="none">
            <a:spAutoFit/>
          </a:bodyPr>
          <a:lstStyle/>
          <a:p>
            <a:pPr>
              <a:lnSpc>
                <a:spcPct val="150000"/>
              </a:lnSpc>
            </a:pPr>
            <a:r>
              <a:rPr lang="en-US" altLang="zh-CN" dirty="0">
                <a:solidFill>
                  <a:srgbClr val="244552"/>
                </a:solidFill>
                <a:latin typeface="微软雅黑" panose="020B0503020204020204" pitchFamily="34" charset="-122"/>
                <a:ea typeface="微软雅黑" panose="020B0503020204020204" pitchFamily="34" charset="-122"/>
              </a:rPr>
              <a:t>5G</a:t>
            </a:r>
            <a:r>
              <a:rPr lang="zh-CN" altLang="en-US" dirty="0">
                <a:solidFill>
                  <a:srgbClr val="244552"/>
                </a:solidFill>
                <a:latin typeface="微软雅黑" panose="020B0503020204020204" pitchFamily="34" charset="-122"/>
                <a:ea typeface="微软雅黑" panose="020B0503020204020204" pitchFamily="34" charset="-122"/>
              </a:rPr>
              <a:t>通信</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北斗导航</a:t>
            </a:r>
            <a:endParaRPr lang="en-US" altLang="zh-CN" dirty="0">
              <a:solidFill>
                <a:srgbClr val="244552"/>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244552"/>
                </a:solidFill>
                <a:latin typeface="微软雅黑" panose="020B0503020204020204" pitchFamily="34" charset="-122"/>
                <a:ea typeface="微软雅黑" panose="020B0503020204020204" pitchFamily="34" charset="-122"/>
              </a:rPr>
              <a:t>车路协同等</a:t>
            </a:r>
            <a:endParaRPr lang="en-US" altLang="zh-CN" dirty="0">
              <a:solidFill>
                <a:srgbClr val="244552"/>
              </a:solidFill>
              <a:latin typeface="微软雅黑" panose="020B0503020204020204" pitchFamily="34" charset="-122"/>
              <a:ea typeface="微软雅黑" panose="020B0503020204020204" pitchFamily="34" charset="-122"/>
            </a:endParaRPr>
          </a:p>
        </p:txBody>
      </p:sp>
      <p:sp>
        <p:nvSpPr>
          <p:cNvPr id="60" name="Rectangle 28"/>
          <p:cNvSpPr/>
          <p:nvPr/>
        </p:nvSpPr>
        <p:spPr>
          <a:xfrm>
            <a:off x="2750321" y="842428"/>
            <a:ext cx="3643358" cy="509969"/>
          </a:xfrm>
          <a:prstGeom prst="rect">
            <a:avLst/>
          </a:prstGeom>
          <a:solidFill>
            <a:srgbClr val="007B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61" name="Rectangle 8"/>
          <p:cNvSpPr/>
          <p:nvPr/>
        </p:nvSpPr>
        <p:spPr>
          <a:xfrm>
            <a:off x="3145969" y="851191"/>
            <a:ext cx="2852063" cy="492443"/>
          </a:xfrm>
          <a:prstGeom prst="rect">
            <a:avLst/>
          </a:prstGeom>
        </p:spPr>
        <p:txBody>
          <a:bodyPr wrap="none">
            <a:spAutoFit/>
          </a:bodyPr>
          <a:lstStyle/>
          <a:p>
            <a:pPr algn="ctr"/>
            <a:r>
              <a:rPr lang="zh-CN" altLang="en-US" sz="2600" b="1" dirty="0">
                <a:solidFill>
                  <a:schemeClr val="bg1"/>
                </a:solidFill>
                <a:latin typeface="微软雅黑" panose="020B0503020204020204" pitchFamily="34" charset="-122"/>
                <a:ea typeface="微软雅黑" panose="020B0503020204020204" pitchFamily="34" charset="-122"/>
              </a:rPr>
              <a:t>新兴技术推动变革</a:t>
            </a:r>
            <a:endParaRPr lang="x-none" sz="2600" b="1" dirty="0">
              <a:solidFill>
                <a:schemeClr val="bg1"/>
              </a:solidFill>
              <a:latin typeface="微软雅黑" panose="020B0503020204020204" pitchFamily="34" charset="-122"/>
              <a:ea typeface="微软雅黑" panose="020B0503020204020204" pitchFamily="34" charset="-122"/>
            </a:endParaRPr>
          </a:p>
        </p:txBody>
      </p:sp>
      <p:sp>
        <p:nvSpPr>
          <p:cNvPr id="62" name="Rectangle 110"/>
          <p:cNvSpPr/>
          <p:nvPr/>
        </p:nvSpPr>
        <p:spPr>
          <a:xfrm>
            <a:off x="150340" y="5892907"/>
            <a:ext cx="8843321" cy="86181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rgbClr val="FF0000"/>
                </a:solidFill>
                <a:latin typeface="微软雅黑" panose="020B0503020204020204" pitchFamily="34" charset="-122"/>
                <a:ea typeface="微软雅黑" panose="020B0503020204020204" pitchFamily="34" charset="-122"/>
              </a:rPr>
              <a:t>中国交通迎来历史性变革</a:t>
            </a:r>
            <a:endParaRPr lang="x-none" sz="3600" b="1" dirty="0">
              <a:solidFill>
                <a:srgbClr val="FF0000"/>
              </a:solidFill>
              <a:latin typeface="微软雅黑" panose="020B0503020204020204" pitchFamily="34" charset="-122"/>
              <a:ea typeface="微软雅黑" panose="020B0503020204020204" pitchFamily="34" charset="-122"/>
            </a:endParaRPr>
          </a:p>
        </p:txBody>
      </p:sp>
      <p:sp>
        <p:nvSpPr>
          <p:cNvPr id="63" name="Rectangle 35"/>
          <p:cNvSpPr/>
          <p:nvPr/>
        </p:nvSpPr>
        <p:spPr>
          <a:xfrm>
            <a:off x="393700" y="2424430"/>
            <a:ext cx="8935085" cy="475615"/>
          </a:xfrm>
          <a:prstGeom prst="rect">
            <a:avLst/>
          </a:prstGeom>
        </p:spPr>
        <p:txBody>
          <a:bodyPr wrap="square">
            <a:spAutoFit/>
          </a:bodyPr>
          <a:lstStyle/>
          <a:p>
            <a:pPr algn="ctr">
              <a:lnSpc>
                <a:spcPct val="125000"/>
              </a:lnSpc>
            </a:pPr>
            <a:r>
              <a:rPr lang="zh-CN" altLang="en-US" sz="2000" b="1" dirty="0">
                <a:solidFill>
                  <a:srgbClr val="FF0000"/>
                </a:solidFill>
                <a:latin typeface="微软雅黑" panose="020B0503020204020204" pitchFamily="34" charset="-122"/>
                <a:ea typeface="微软雅黑" panose="020B0503020204020204" pitchFamily="34" charset="-122"/>
              </a:rPr>
              <a:t>人工智能、大数据、移动通信</a:t>
            </a:r>
            <a:r>
              <a:rPr lang="zh-CN" altLang="en-US" sz="2000" b="1" dirty="0">
                <a:solidFill>
                  <a:srgbClr val="244552"/>
                </a:solidFill>
                <a:latin typeface="微软雅黑" panose="020B0503020204020204" pitchFamily="34" charset="-122"/>
                <a:ea typeface="微软雅黑" panose="020B0503020204020204" pitchFamily="34" charset="-122"/>
              </a:rPr>
              <a:t>等技术正推动交通行业发生变革</a:t>
            </a:r>
            <a:endParaRPr lang="x-none" sz="2000" b="1" dirty="0">
              <a:solidFill>
                <a:srgbClr val="244552"/>
              </a:solidFill>
              <a:latin typeface="微软雅黑" panose="020B0503020204020204" pitchFamily="34" charset="-122"/>
              <a:ea typeface="微软雅黑" panose="020B0503020204020204" pitchFamily="34" charset="-122"/>
            </a:endParaRPr>
          </a:p>
        </p:txBody>
      </p:sp>
      <p:sp>
        <p:nvSpPr>
          <p:cNvPr id="28" name="Rectangle 27"/>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Slide Number Placeholder 2"/>
          <p:cNvSpPr>
            <a:spLocks noGrp="1"/>
          </p:cNvSpPr>
          <p:nvPr>
            <p:ph type="sldNum" sz="quarter" idx="4294967295"/>
          </p:nvPr>
        </p:nvSpPr>
        <p:spPr/>
        <p:txBody>
          <a:bodyPr/>
          <a:lstStyle/>
          <a:p>
            <a:fld id="{8292DA86-CBDA-FD4D-B942-17BA4E765776}" type="slidenum">
              <a:rPr lang="en-US" smtClean="0"/>
              <a:t>37</a:t>
            </a:fld>
            <a:r>
              <a:rPr lang="en-US" altLang="zh-CN"/>
              <a:t>/34</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23"/>
          <p:cNvSpPr/>
          <p:nvPr/>
        </p:nvSpPr>
        <p:spPr>
          <a:xfrm>
            <a:off x="4728674" y="842126"/>
            <a:ext cx="4048057" cy="1875982"/>
          </a:xfrm>
          <a:prstGeom prst="rect">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37" name="Rectangle 28"/>
          <p:cNvSpPr/>
          <p:nvPr/>
        </p:nvSpPr>
        <p:spPr>
          <a:xfrm>
            <a:off x="4728674" y="976587"/>
            <a:ext cx="4048057" cy="545773"/>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13" name="Rectangle 12"/>
          <p:cNvSpPr/>
          <p:nvPr/>
        </p:nvSpPr>
        <p:spPr>
          <a:xfrm>
            <a:off x="361229" y="3730335"/>
            <a:ext cx="8415502" cy="2024475"/>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TextBox 67"/>
          <p:cNvSpPr txBox="1"/>
          <p:nvPr/>
        </p:nvSpPr>
        <p:spPr>
          <a:xfrm>
            <a:off x="678271" y="33248"/>
            <a:ext cx="3493264" cy="523220"/>
          </a:xfrm>
          <a:prstGeom prst="rect">
            <a:avLst/>
          </a:prstGeom>
          <a:noFill/>
        </p:spPr>
        <p:txBody>
          <a:bodyPr wrap="none" rtlCol="0">
            <a:spAutoFit/>
          </a:bodyPr>
          <a:lstStyle/>
          <a:p>
            <a:r>
              <a:rPr lang="en-US" altLang="zh-CN" sz="2800" b="1" dirty="0">
                <a:solidFill>
                  <a:srgbClr val="244552"/>
                </a:solidFill>
                <a:latin typeface="微软雅黑" panose="020B0503020204020204" pitchFamily="34" charset="-122"/>
                <a:ea typeface="微软雅黑" panose="020B0503020204020204" pitchFamily="34" charset="-122"/>
              </a:rPr>
              <a:t>2</a:t>
            </a:r>
            <a:r>
              <a:rPr lang="zh-CN" altLang="en-US" sz="2800" b="1" dirty="0" smtClean="0">
                <a:solidFill>
                  <a:srgbClr val="244552"/>
                </a:solidFill>
                <a:latin typeface="微软雅黑" panose="020B0503020204020204" pitchFamily="34" charset="-122"/>
                <a:ea typeface="微软雅黑" panose="020B0503020204020204" pitchFamily="34" charset="-122"/>
              </a:rPr>
              <a:t>、</a:t>
            </a:r>
            <a:r>
              <a:rPr lang="zh-CN" altLang="en-US" sz="2800" b="1" dirty="0">
                <a:solidFill>
                  <a:srgbClr val="244552"/>
                </a:solidFill>
                <a:latin typeface="微软雅黑" panose="020B0503020204020204" pitchFamily="34" charset="-122"/>
                <a:ea typeface="微软雅黑" panose="020B0503020204020204" pitchFamily="34" charset="-122"/>
              </a:rPr>
              <a:t>交通系统的挑战  </a:t>
            </a:r>
            <a:endParaRPr lang="x-none" sz="2600" dirty="0">
              <a:solidFill>
                <a:srgbClr val="244552"/>
              </a:solidFill>
              <a:latin typeface="微软雅黑" panose="020B0503020204020204" pitchFamily="34" charset="-122"/>
              <a:ea typeface="微软雅黑" panose="020B0503020204020204" pitchFamily="34" charset="-122"/>
            </a:endParaRPr>
          </a:p>
        </p:txBody>
      </p:sp>
      <p:sp>
        <p:nvSpPr>
          <p:cNvPr id="32" name="Rectangle 110"/>
          <p:cNvSpPr/>
          <p:nvPr/>
        </p:nvSpPr>
        <p:spPr>
          <a:xfrm>
            <a:off x="150340" y="5811824"/>
            <a:ext cx="8843321" cy="86181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rgbClr val="FF0000"/>
                </a:solidFill>
                <a:latin typeface="微软雅黑" panose="020B0503020204020204" pitchFamily="34" charset="-122"/>
                <a:ea typeface="微软雅黑" panose="020B0503020204020204" pitchFamily="34" charset="-122"/>
              </a:rPr>
              <a:t>构建自主式交通系统成为必然趋势</a:t>
            </a:r>
            <a:endParaRPr lang="en-US" altLang="zh-CN" sz="3600" b="1" dirty="0">
              <a:solidFill>
                <a:srgbClr val="FF0000"/>
              </a:solidFill>
              <a:latin typeface="微软雅黑" panose="020B0503020204020204" pitchFamily="34" charset="-122"/>
              <a:ea typeface="微软雅黑" panose="020B0503020204020204" pitchFamily="34" charset="-122"/>
            </a:endParaRPr>
          </a:p>
        </p:txBody>
      </p:sp>
      <p:sp>
        <p:nvSpPr>
          <p:cNvPr id="16" name="Rectangle 31"/>
          <p:cNvSpPr/>
          <p:nvPr/>
        </p:nvSpPr>
        <p:spPr>
          <a:xfrm>
            <a:off x="526383" y="4533352"/>
            <a:ext cx="3600000" cy="1075178"/>
          </a:xfrm>
          <a:prstGeom prst="rect">
            <a:avLst/>
          </a:prstGeom>
          <a:solidFill>
            <a:schemeClr val="bg1">
              <a:lumMod val="9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7" name="Rectangle 74"/>
          <p:cNvSpPr/>
          <p:nvPr/>
        </p:nvSpPr>
        <p:spPr>
          <a:xfrm>
            <a:off x="4973039" y="4488842"/>
            <a:ext cx="3600000" cy="1119688"/>
          </a:xfrm>
          <a:prstGeom prst="rect">
            <a:avLst/>
          </a:prstGeom>
          <a:solidFill>
            <a:schemeClr val="bg1">
              <a:lumMod val="9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TextBox 20"/>
          <p:cNvSpPr txBox="1"/>
          <p:nvPr/>
        </p:nvSpPr>
        <p:spPr>
          <a:xfrm>
            <a:off x="534531" y="4197433"/>
            <a:ext cx="3600000" cy="492443"/>
          </a:xfrm>
          <a:prstGeom prst="rect">
            <a:avLst/>
          </a:prstGeom>
          <a:solidFill>
            <a:srgbClr val="007AAA"/>
          </a:solidFill>
        </p:spPr>
        <p:txBody>
          <a:bodyPr wrap="square" rtlCol="0">
            <a:spAutoFit/>
          </a:bodyPr>
          <a:lstStyle/>
          <a:p>
            <a:pPr algn="ctr"/>
            <a:r>
              <a:rPr lang="en-US" altLang="zh-CN" sz="2600" b="1" dirty="0">
                <a:solidFill>
                  <a:schemeClr val="bg1"/>
                </a:solidFill>
                <a:latin typeface="微软雅黑" panose="020B0503020204020204" pitchFamily="34" charset="-122"/>
                <a:ea typeface="微软雅黑" panose="020B0503020204020204" pitchFamily="34" charset="-122"/>
              </a:rPr>
              <a:t>ITS</a:t>
            </a:r>
            <a:endParaRPr lang="x-none" sz="2600" b="1" dirty="0">
              <a:solidFill>
                <a:schemeClr val="bg1"/>
              </a:solidFill>
              <a:latin typeface="微软雅黑" panose="020B0503020204020204" pitchFamily="34" charset="-122"/>
              <a:ea typeface="微软雅黑" panose="020B0503020204020204" pitchFamily="34" charset="-122"/>
            </a:endParaRPr>
          </a:p>
        </p:txBody>
      </p:sp>
      <p:sp>
        <p:nvSpPr>
          <p:cNvPr id="19" name="TextBox 54"/>
          <p:cNvSpPr txBox="1"/>
          <p:nvPr/>
        </p:nvSpPr>
        <p:spPr>
          <a:xfrm>
            <a:off x="4973039" y="4197433"/>
            <a:ext cx="3600000" cy="492443"/>
          </a:xfrm>
          <a:prstGeom prst="rect">
            <a:avLst/>
          </a:prstGeom>
          <a:solidFill>
            <a:srgbClr val="007AAA"/>
          </a:solidFill>
        </p:spPr>
        <p:txBody>
          <a:bodyPr wrap="square" rtlCol="0">
            <a:spAutoFit/>
          </a:bodyPr>
          <a:lstStyle/>
          <a:p>
            <a:pPr algn="ctr"/>
            <a:r>
              <a:rPr lang="en-US" altLang="zh-CN" sz="2600" b="1" dirty="0">
                <a:solidFill>
                  <a:schemeClr val="bg1"/>
                </a:solidFill>
                <a:latin typeface="微软雅黑" panose="020B0503020204020204" pitchFamily="34" charset="-122"/>
                <a:ea typeface="微软雅黑" panose="020B0503020204020204" pitchFamily="34" charset="-122"/>
              </a:rPr>
              <a:t>ATS</a:t>
            </a:r>
            <a:endParaRPr lang="x-none" sz="2600" b="1" dirty="0">
              <a:solidFill>
                <a:schemeClr val="bg1"/>
              </a:solidFill>
              <a:latin typeface="微软雅黑" panose="020B0503020204020204" pitchFamily="34" charset="-122"/>
              <a:ea typeface="微软雅黑" panose="020B0503020204020204" pitchFamily="34" charset="-122"/>
            </a:endParaRPr>
          </a:p>
        </p:txBody>
      </p:sp>
      <p:sp>
        <p:nvSpPr>
          <p:cNvPr id="20" name="Rectangle 19"/>
          <p:cNvSpPr/>
          <p:nvPr/>
        </p:nvSpPr>
        <p:spPr>
          <a:xfrm>
            <a:off x="555091" y="4744831"/>
            <a:ext cx="3558880" cy="772584"/>
          </a:xfrm>
          <a:prstGeom prst="rect">
            <a:avLst/>
          </a:prstGeom>
        </p:spPr>
        <p:txBody>
          <a:bodyPr wrap="square">
            <a:spAutoFit/>
          </a:bodyPr>
          <a:lstStyle/>
          <a:p>
            <a:pPr algn="ctr">
              <a:lnSpc>
                <a:spcPct val="120000"/>
              </a:lnSpc>
            </a:pPr>
            <a:r>
              <a:rPr lang="x-none" sz="2400" b="1" dirty="0">
                <a:latin typeface="微软雅黑" panose="020B0503020204020204" pitchFamily="34" charset="-122"/>
                <a:ea typeface="微软雅黑" panose="020B0503020204020204" pitchFamily="34" charset="-122"/>
              </a:rPr>
              <a:t>智能交通系统</a:t>
            </a:r>
          </a:p>
          <a:p>
            <a:pPr algn="ctr">
              <a:lnSpc>
                <a:spcPct val="120000"/>
              </a:lnSpc>
            </a:pPr>
            <a:r>
              <a:rPr lang="en-US" altLang="zh-CN" sz="1400" b="1" dirty="0">
                <a:latin typeface="Microsoft YaHei UI" panose="020B0503020204020204" pitchFamily="34" charset="-122"/>
                <a:ea typeface="Microsoft YaHei UI" panose="020B0503020204020204" pitchFamily="34" charset="-122"/>
              </a:rPr>
              <a:t>(</a:t>
            </a:r>
            <a:r>
              <a:rPr lang="x-none" sz="1400" b="1" dirty="0">
                <a:solidFill>
                  <a:srgbClr val="C00000"/>
                </a:solidFill>
                <a:latin typeface="Microsoft YaHei UI" panose="020B0503020204020204" pitchFamily="34" charset="-122"/>
                <a:ea typeface="Microsoft YaHei UI" panose="020B0503020204020204" pitchFamily="34" charset="-122"/>
              </a:rPr>
              <a:t>I</a:t>
            </a:r>
            <a:r>
              <a:rPr lang="x-none" sz="1400" b="1" dirty="0">
                <a:latin typeface="Microsoft YaHei UI" panose="020B0503020204020204" pitchFamily="34" charset="-122"/>
                <a:ea typeface="Microsoft YaHei UI" panose="020B0503020204020204" pitchFamily="34" charset="-122"/>
              </a:rPr>
              <a:t>ntelligent</a:t>
            </a:r>
            <a:r>
              <a:rPr lang="zh-CN" altLang="en-US" sz="1400" b="1" dirty="0">
                <a:latin typeface="Microsoft YaHei UI" panose="020B0503020204020204" pitchFamily="34" charset="-122"/>
                <a:ea typeface="Microsoft YaHei UI" panose="020B0503020204020204" pitchFamily="34" charset="-122"/>
              </a:rPr>
              <a:t> </a:t>
            </a:r>
            <a:r>
              <a:rPr lang="en-US" altLang="zh-CN" sz="1400" b="1" dirty="0">
                <a:solidFill>
                  <a:srgbClr val="C00000"/>
                </a:solidFill>
                <a:latin typeface="Microsoft YaHei UI" panose="020B0503020204020204" pitchFamily="34" charset="-122"/>
                <a:ea typeface="Microsoft YaHei UI" panose="020B0503020204020204" pitchFamily="34" charset="-122"/>
              </a:rPr>
              <a:t>T</a:t>
            </a:r>
            <a:r>
              <a:rPr lang="en-US" altLang="zh-CN" sz="1400" b="1" dirty="0">
                <a:latin typeface="Microsoft YaHei UI" panose="020B0503020204020204" pitchFamily="34" charset="-122"/>
                <a:ea typeface="Microsoft YaHei UI" panose="020B0503020204020204" pitchFamily="34" charset="-122"/>
              </a:rPr>
              <a:t>ransportation</a:t>
            </a:r>
            <a:r>
              <a:rPr lang="zh-CN" altLang="en-US" sz="1400" b="1" dirty="0">
                <a:latin typeface="Microsoft YaHei UI" panose="020B0503020204020204" pitchFamily="34" charset="-122"/>
                <a:ea typeface="Microsoft YaHei UI" panose="020B0503020204020204" pitchFamily="34" charset="-122"/>
              </a:rPr>
              <a:t> </a:t>
            </a:r>
            <a:r>
              <a:rPr lang="en-US" altLang="zh-CN" sz="1400" b="1" dirty="0">
                <a:solidFill>
                  <a:srgbClr val="C00000"/>
                </a:solidFill>
                <a:latin typeface="Microsoft YaHei UI" panose="020B0503020204020204" pitchFamily="34" charset="-122"/>
                <a:ea typeface="Microsoft YaHei UI" panose="020B0503020204020204" pitchFamily="34" charset="-122"/>
              </a:rPr>
              <a:t>S</a:t>
            </a:r>
            <a:r>
              <a:rPr lang="en-US" altLang="zh-CN" sz="1400" b="1" dirty="0">
                <a:latin typeface="Microsoft YaHei UI" panose="020B0503020204020204" pitchFamily="34" charset="-122"/>
                <a:ea typeface="Microsoft YaHei UI" panose="020B0503020204020204" pitchFamily="34" charset="-122"/>
              </a:rPr>
              <a:t>ystem)</a:t>
            </a:r>
          </a:p>
        </p:txBody>
      </p:sp>
      <p:sp>
        <p:nvSpPr>
          <p:cNvPr id="21" name="TextBox 55"/>
          <p:cNvSpPr txBox="1"/>
          <p:nvPr/>
        </p:nvSpPr>
        <p:spPr>
          <a:xfrm>
            <a:off x="4942803" y="4744831"/>
            <a:ext cx="3660470" cy="772584"/>
          </a:xfrm>
          <a:prstGeom prst="rect">
            <a:avLst/>
          </a:prstGeom>
          <a:noFill/>
        </p:spPr>
        <p:txBody>
          <a:bodyPr wrap="square" rtlCol="0">
            <a:spAutoFit/>
          </a:bodyPr>
          <a:lstStyle/>
          <a:p>
            <a:pPr algn="ctr">
              <a:lnSpc>
                <a:spcPct val="120000"/>
              </a:lnSpc>
            </a:pPr>
            <a:r>
              <a:rPr lang="en-US" sz="2400" b="1" dirty="0" err="1">
                <a:latin typeface="微软雅黑" panose="020B0503020204020204" pitchFamily="34" charset="-122"/>
                <a:ea typeface="微软雅黑" panose="020B0503020204020204" pitchFamily="34" charset="-122"/>
              </a:rPr>
              <a:t>自主交通系统</a:t>
            </a:r>
            <a:endParaRPr lang="en-US" sz="2400" b="1" dirty="0">
              <a:latin typeface="微软雅黑" panose="020B0503020204020204" pitchFamily="34" charset="-122"/>
              <a:ea typeface="微软雅黑" panose="020B0503020204020204" pitchFamily="34" charset="-122"/>
            </a:endParaRPr>
          </a:p>
          <a:p>
            <a:pPr algn="ctr">
              <a:lnSpc>
                <a:spcPct val="120000"/>
              </a:lnSpc>
            </a:pPr>
            <a:r>
              <a:rPr lang="en-US" altLang="zh-CN" sz="1400" b="1" dirty="0">
                <a:latin typeface="Microsoft YaHei UI" panose="020B0503020204020204" pitchFamily="34" charset="-122"/>
                <a:ea typeface="Microsoft YaHei UI" panose="020B0503020204020204" pitchFamily="34" charset="-122"/>
              </a:rPr>
              <a:t>(</a:t>
            </a:r>
            <a:r>
              <a:rPr lang="en-US" sz="1400" b="1" dirty="0">
                <a:solidFill>
                  <a:srgbClr val="C00000"/>
                </a:solidFill>
                <a:latin typeface="Microsoft YaHei UI" panose="020B0503020204020204" pitchFamily="34" charset="-122"/>
                <a:ea typeface="Microsoft YaHei UI" panose="020B0503020204020204" pitchFamily="34" charset="-122"/>
              </a:rPr>
              <a:t>A</a:t>
            </a:r>
            <a:r>
              <a:rPr lang="en-US" sz="1400" b="1" dirty="0">
                <a:latin typeface="Microsoft YaHei UI" panose="020B0503020204020204" pitchFamily="34" charset="-122"/>
                <a:ea typeface="Microsoft YaHei UI" panose="020B0503020204020204" pitchFamily="34" charset="-122"/>
              </a:rPr>
              <a:t>utonomous</a:t>
            </a:r>
            <a:r>
              <a:rPr lang="zh-CN" altLang="en-US" sz="1400" b="1" dirty="0">
                <a:latin typeface="Microsoft YaHei UI" panose="020B0503020204020204" pitchFamily="34" charset="-122"/>
                <a:ea typeface="Microsoft YaHei UI" panose="020B0503020204020204" pitchFamily="34" charset="-122"/>
              </a:rPr>
              <a:t> </a:t>
            </a:r>
            <a:r>
              <a:rPr lang="en-US" altLang="zh-CN" sz="1400" b="1" dirty="0">
                <a:solidFill>
                  <a:srgbClr val="C00000"/>
                </a:solidFill>
                <a:latin typeface="Microsoft YaHei UI" panose="020B0503020204020204" pitchFamily="34" charset="-122"/>
                <a:ea typeface="Microsoft YaHei UI" panose="020B0503020204020204" pitchFamily="34" charset="-122"/>
              </a:rPr>
              <a:t>T</a:t>
            </a:r>
            <a:r>
              <a:rPr lang="en-US" altLang="zh-CN" sz="1400" b="1" dirty="0">
                <a:latin typeface="Microsoft YaHei UI" panose="020B0503020204020204" pitchFamily="34" charset="-122"/>
                <a:ea typeface="Microsoft YaHei UI" panose="020B0503020204020204" pitchFamily="34" charset="-122"/>
              </a:rPr>
              <a:t>ransportation</a:t>
            </a:r>
            <a:r>
              <a:rPr lang="zh-CN" altLang="en-US" sz="1400" b="1" dirty="0">
                <a:latin typeface="Microsoft YaHei UI" panose="020B0503020204020204" pitchFamily="34" charset="-122"/>
                <a:ea typeface="Microsoft YaHei UI" panose="020B0503020204020204" pitchFamily="34" charset="-122"/>
              </a:rPr>
              <a:t> </a:t>
            </a:r>
            <a:r>
              <a:rPr lang="en-US" altLang="zh-CN" sz="1400" b="1" dirty="0">
                <a:solidFill>
                  <a:srgbClr val="C00000"/>
                </a:solidFill>
                <a:latin typeface="Microsoft YaHei UI" panose="020B0503020204020204" pitchFamily="34" charset="-122"/>
                <a:ea typeface="Microsoft YaHei UI" panose="020B0503020204020204" pitchFamily="34" charset="-122"/>
              </a:rPr>
              <a:t>S</a:t>
            </a:r>
            <a:r>
              <a:rPr lang="en-US" altLang="zh-CN" sz="1400" b="1" dirty="0">
                <a:latin typeface="Microsoft YaHei UI" panose="020B0503020204020204" pitchFamily="34" charset="-122"/>
                <a:ea typeface="Microsoft YaHei UI" panose="020B0503020204020204" pitchFamily="34" charset="-122"/>
              </a:rPr>
              <a:t>ystem)</a:t>
            </a:r>
            <a:endParaRPr lang="x-none" sz="1400" b="1" dirty="0">
              <a:latin typeface="Microsoft YaHei UI" panose="020B0503020204020204" pitchFamily="34" charset="-122"/>
              <a:ea typeface="Microsoft YaHei UI" panose="020B0503020204020204" pitchFamily="34" charset="-122"/>
            </a:endParaRPr>
          </a:p>
        </p:txBody>
      </p:sp>
      <p:sp>
        <p:nvSpPr>
          <p:cNvPr id="3" name="Right Arrow 2"/>
          <p:cNvSpPr/>
          <p:nvPr/>
        </p:nvSpPr>
        <p:spPr>
          <a:xfrm>
            <a:off x="4224674" y="4785277"/>
            <a:ext cx="672976" cy="282907"/>
          </a:xfrm>
          <a:prstGeom prst="rightArrow">
            <a:avLst/>
          </a:prstGeom>
          <a:solidFill>
            <a:srgbClr val="24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4" name="Rectangle 23"/>
          <p:cNvSpPr/>
          <p:nvPr/>
        </p:nvSpPr>
        <p:spPr>
          <a:xfrm>
            <a:off x="65274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 name="Rectangle 2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4" name="Rectangle 3"/>
          <p:cNvSpPr/>
          <p:nvPr/>
        </p:nvSpPr>
        <p:spPr>
          <a:xfrm>
            <a:off x="1549400" y="3486940"/>
            <a:ext cx="6045200" cy="492443"/>
          </a:xfrm>
          <a:prstGeom prst="rect">
            <a:avLst/>
          </a:prstGeom>
          <a:solidFill>
            <a:schemeClr val="bg1"/>
          </a:solidFill>
          <a:ln>
            <a:noFill/>
          </a:ln>
        </p:spPr>
        <p:txBody>
          <a:bodyPr wrap="square">
            <a:spAutoFit/>
          </a:bodyPr>
          <a:lstStyle/>
          <a:p>
            <a:pPr algn="ctr">
              <a:spcAft>
                <a:spcPts val="600"/>
              </a:spcAft>
            </a:pPr>
            <a:r>
              <a:rPr lang="zh-CN" altLang="en-US" sz="2600" b="1" dirty="0">
                <a:solidFill>
                  <a:srgbClr val="FF0000"/>
                </a:solidFill>
                <a:latin typeface="微软雅黑" panose="020B0503020204020204" pitchFamily="34" charset="-122"/>
                <a:ea typeface="微软雅黑" panose="020B0503020204020204" pitchFamily="34" charset="-122"/>
              </a:rPr>
              <a:t>靠人指挥交通系统已满足不了需求</a:t>
            </a:r>
            <a:endParaRPr lang="en-US" altLang="zh-CN" sz="2600" b="1" dirty="0">
              <a:solidFill>
                <a:srgbClr val="FF0000"/>
              </a:solidFill>
              <a:latin typeface="微软雅黑" panose="020B0503020204020204" pitchFamily="34" charset="-122"/>
              <a:ea typeface="微软雅黑" panose="020B0503020204020204" pitchFamily="34" charset="-122"/>
            </a:endParaRPr>
          </a:p>
        </p:txBody>
      </p:sp>
      <p:sp>
        <p:nvSpPr>
          <p:cNvPr id="28" name="Right Arrow 27"/>
          <p:cNvSpPr/>
          <p:nvPr/>
        </p:nvSpPr>
        <p:spPr>
          <a:xfrm rot="5400000">
            <a:off x="4311705" y="2967941"/>
            <a:ext cx="520590" cy="282907"/>
          </a:xfrm>
          <a:prstGeom prst="rightArrow">
            <a:avLst>
              <a:gd name="adj1" fmla="val 50001"/>
              <a:gd name="adj2" fmla="val 50000"/>
            </a:avLst>
          </a:prstGeom>
          <a:solidFill>
            <a:srgbClr val="24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9" name="Rectangle 23"/>
          <p:cNvSpPr/>
          <p:nvPr/>
        </p:nvSpPr>
        <p:spPr>
          <a:xfrm>
            <a:off x="361229" y="842126"/>
            <a:ext cx="4048057" cy="1875982"/>
          </a:xfrm>
          <a:prstGeom prst="rect">
            <a:avLst/>
          </a:prstGeom>
          <a:solidFill>
            <a:schemeClr val="bg1">
              <a:lumMod val="9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30" name="Rectangle 28"/>
          <p:cNvSpPr/>
          <p:nvPr/>
        </p:nvSpPr>
        <p:spPr>
          <a:xfrm>
            <a:off x="361229" y="976587"/>
            <a:ext cx="4048057" cy="545773"/>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latin typeface="微软雅黑" panose="020B0503020204020204" pitchFamily="34" charset="-122"/>
              <a:ea typeface="微软雅黑" panose="020B0503020204020204" pitchFamily="34" charset="-122"/>
            </a:endParaRPr>
          </a:p>
        </p:txBody>
      </p:sp>
      <p:sp>
        <p:nvSpPr>
          <p:cNvPr id="33" name="Rectangle 8"/>
          <p:cNvSpPr/>
          <p:nvPr/>
        </p:nvSpPr>
        <p:spPr>
          <a:xfrm>
            <a:off x="607316" y="987863"/>
            <a:ext cx="3555883" cy="492443"/>
          </a:xfrm>
          <a:prstGeom prst="rect">
            <a:avLst/>
          </a:prstGeom>
        </p:spPr>
        <p:txBody>
          <a:bodyPr wrap="square">
            <a:spAutoFit/>
          </a:bodyPr>
          <a:lstStyle/>
          <a:p>
            <a:pPr algn="ctr"/>
            <a:r>
              <a:rPr lang="zh-CN" altLang="en-US" sz="2600" dirty="0">
                <a:solidFill>
                  <a:srgbClr val="244552"/>
                </a:solidFill>
                <a:latin typeface="微软雅黑" panose="020B0503020204020204" pitchFamily="34" charset="-122"/>
                <a:ea typeface="微软雅黑" panose="020B0503020204020204" pitchFamily="34" charset="-122"/>
              </a:rPr>
              <a:t>交通需求进一步提升</a:t>
            </a:r>
            <a:endParaRPr lang="en-US" altLang="zh-CN" sz="2600" dirty="0">
              <a:solidFill>
                <a:srgbClr val="244552"/>
              </a:solidFill>
              <a:latin typeface="微软雅黑" panose="020B0503020204020204" pitchFamily="34" charset="-122"/>
              <a:ea typeface="微软雅黑" panose="020B0503020204020204" pitchFamily="34" charset="-122"/>
            </a:endParaRPr>
          </a:p>
        </p:txBody>
      </p:sp>
      <p:sp>
        <p:nvSpPr>
          <p:cNvPr id="15" name="Rectangle 14"/>
          <p:cNvSpPr/>
          <p:nvPr/>
        </p:nvSpPr>
        <p:spPr>
          <a:xfrm>
            <a:off x="14233" y="1600759"/>
            <a:ext cx="4156364" cy="962956"/>
          </a:xfrm>
          <a:prstGeom prst="rect">
            <a:avLst/>
          </a:prstGeom>
        </p:spPr>
        <p:txBody>
          <a:bodyPr>
            <a:spAutoFit/>
          </a:bodyPr>
          <a:lstStyle/>
          <a:p>
            <a:pPr marL="914400" lvl="1" indent="-457200">
              <a:lnSpc>
                <a:spcPct val="150000"/>
              </a:lnSpc>
              <a:buFont typeface="Wingdings" panose="05000000000000000000" pitchFamily="2" charset="2"/>
              <a:buChar char="ü"/>
            </a:pPr>
            <a:r>
              <a:rPr lang="zh-CN" altLang="en-US" sz="2000" dirty="0">
                <a:solidFill>
                  <a:srgbClr val="244552"/>
                </a:solidFill>
                <a:latin typeface="微软雅黑" panose="020B0503020204020204" pitchFamily="34" charset="-122"/>
                <a:ea typeface="微软雅黑" panose="020B0503020204020204" pitchFamily="34" charset="-122"/>
              </a:rPr>
              <a:t>用户希望得到主动服务</a:t>
            </a:r>
            <a:endParaRPr lang="en-US" altLang="zh-CN" sz="2000" dirty="0">
              <a:solidFill>
                <a:srgbClr val="244552"/>
              </a:solidFill>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ü"/>
            </a:pPr>
            <a:r>
              <a:rPr lang="zh-CN" altLang="en-US" sz="2000" dirty="0">
                <a:solidFill>
                  <a:srgbClr val="244552"/>
                </a:solidFill>
                <a:latin typeface="微软雅黑" panose="020B0503020204020204" pitchFamily="34" charset="-122"/>
                <a:ea typeface="微软雅黑" panose="020B0503020204020204" pitchFamily="34" charset="-122"/>
              </a:rPr>
              <a:t>决策者希望系统能自主响应</a:t>
            </a:r>
            <a:endParaRPr lang="x-none" dirty="0"/>
          </a:p>
        </p:txBody>
      </p:sp>
      <p:sp>
        <p:nvSpPr>
          <p:cNvPr id="27" name="Rectangle 26"/>
          <p:cNvSpPr/>
          <p:nvPr/>
        </p:nvSpPr>
        <p:spPr>
          <a:xfrm>
            <a:off x="5159958" y="987863"/>
            <a:ext cx="3185487" cy="492443"/>
          </a:xfrm>
          <a:prstGeom prst="rect">
            <a:avLst/>
          </a:prstGeom>
        </p:spPr>
        <p:txBody>
          <a:bodyPr wrap="none">
            <a:spAutoFit/>
          </a:bodyPr>
          <a:lstStyle/>
          <a:p>
            <a:pPr algn="ctr"/>
            <a:r>
              <a:rPr lang="zh-CN" altLang="en-US" sz="2600" dirty="0">
                <a:solidFill>
                  <a:srgbClr val="244552"/>
                </a:solidFill>
                <a:latin typeface="微软雅黑" panose="020B0503020204020204" pitchFamily="34" charset="-122"/>
                <a:ea typeface="微软雅黑" panose="020B0503020204020204" pitchFamily="34" charset="-122"/>
              </a:rPr>
              <a:t>系统复杂性不断加大</a:t>
            </a:r>
          </a:p>
        </p:txBody>
      </p:sp>
      <p:sp>
        <p:nvSpPr>
          <p:cNvPr id="38" name="Rectangle 37"/>
          <p:cNvSpPr/>
          <p:nvPr/>
        </p:nvSpPr>
        <p:spPr>
          <a:xfrm>
            <a:off x="4674520" y="1610570"/>
            <a:ext cx="4156364" cy="1015663"/>
          </a:xfrm>
          <a:prstGeom prst="rect">
            <a:avLst/>
          </a:prstGeom>
        </p:spPr>
        <p:txBody>
          <a:bodyPr>
            <a:spAutoFit/>
          </a:bodyPr>
          <a:lstStyle/>
          <a:p>
            <a:pPr lvl="2" indent="-457200">
              <a:lnSpc>
                <a:spcPct val="150000"/>
              </a:lnSpc>
              <a:buFont typeface="Wingdings" panose="05000000000000000000" pitchFamily="2" charset="2"/>
              <a:buChar char="ü"/>
            </a:pPr>
            <a:r>
              <a:rPr lang="zh-CN" altLang="en-US" sz="2000" dirty="0">
                <a:solidFill>
                  <a:srgbClr val="244552"/>
                </a:solidFill>
                <a:latin typeface="微软雅黑" panose="020B0503020204020204" pitchFamily="34" charset="-122"/>
                <a:ea typeface="微软雅黑" panose="020B0503020204020204" pitchFamily="34" charset="-122"/>
              </a:rPr>
              <a:t>信息量变大</a:t>
            </a:r>
            <a:endParaRPr lang="en-US" altLang="zh-CN" sz="2000" dirty="0">
              <a:solidFill>
                <a:srgbClr val="244552"/>
              </a:solidFill>
              <a:latin typeface="微软雅黑" panose="020B0503020204020204" pitchFamily="34" charset="-122"/>
              <a:ea typeface="微软雅黑" panose="020B0503020204020204" pitchFamily="34" charset="-122"/>
            </a:endParaRPr>
          </a:p>
          <a:p>
            <a:pPr lvl="2" indent="-457200">
              <a:lnSpc>
                <a:spcPct val="150000"/>
              </a:lnSpc>
              <a:buFont typeface="Wingdings" panose="05000000000000000000" pitchFamily="2" charset="2"/>
              <a:buChar char="ü"/>
            </a:pPr>
            <a:r>
              <a:rPr lang="zh-CN" altLang="en-US" sz="2000" dirty="0">
                <a:solidFill>
                  <a:srgbClr val="244552"/>
                </a:solidFill>
                <a:latin typeface="微软雅黑" panose="020B0503020204020204" pitchFamily="34" charset="-122"/>
                <a:ea typeface="微软雅黑" panose="020B0503020204020204" pitchFamily="34" charset="-122"/>
              </a:rPr>
              <a:t>系统增多、迭代加快</a:t>
            </a:r>
            <a:endParaRPr lang="en-US" altLang="zh-CN" sz="2000" dirty="0">
              <a:solidFill>
                <a:srgbClr val="244552"/>
              </a:solidFill>
              <a:latin typeface="微软雅黑" panose="020B0503020204020204" pitchFamily="34" charset="-122"/>
              <a:ea typeface="微软雅黑" panose="020B0503020204020204" pitchFamily="34" charset="-122"/>
            </a:endParaRPr>
          </a:p>
        </p:txBody>
      </p:sp>
      <p:sp>
        <p:nvSpPr>
          <p:cNvPr id="39" name="Rectangle 38"/>
          <p:cNvSpPr/>
          <p:nvPr/>
        </p:nvSpPr>
        <p:spPr>
          <a:xfrm>
            <a:off x="1549400" y="3433517"/>
            <a:ext cx="6045200" cy="599288"/>
          </a:xfrm>
          <a:prstGeom prst="rect">
            <a:avLst/>
          </a:prstGeom>
          <a:noFill/>
          <a:ln w="19050">
            <a:solidFill>
              <a:srgbClr val="2445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Slide Number Placeholder 1"/>
          <p:cNvSpPr>
            <a:spLocks noGrp="1"/>
          </p:cNvSpPr>
          <p:nvPr>
            <p:ph type="sldNum" sz="quarter" idx="4294967295"/>
          </p:nvPr>
        </p:nvSpPr>
        <p:spPr/>
        <p:txBody>
          <a:bodyPr/>
          <a:lstStyle/>
          <a:p>
            <a:fld id="{8292DA86-CBDA-FD4D-B942-17BA4E765776}" type="slidenum">
              <a:rPr lang="en-US" smtClean="0"/>
              <a:t>38</a:t>
            </a:fld>
            <a:r>
              <a:rPr lang="en-US" altLang="zh-CN"/>
              <a:t>/34</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7"/>
          <p:cNvSpPr txBox="1"/>
          <p:nvPr/>
        </p:nvSpPr>
        <p:spPr>
          <a:xfrm>
            <a:off x="678271" y="33248"/>
            <a:ext cx="3480440" cy="954107"/>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rPr>
              <a:t>3</a:t>
            </a:r>
            <a:r>
              <a:rPr lang="en-US" altLang="zh-CN" sz="2800" b="1" dirty="0" smtClean="0">
                <a:solidFill>
                  <a:srgbClr val="244552"/>
                </a:solidFill>
                <a:latin typeface="微软雅黑" panose="020B0503020204020204" pitchFamily="34" charset="-122"/>
                <a:ea typeface="微软雅黑" panose="020B0503020204020204" pitchFamily="34" charset="-122"/>
              </a:rPr>
              <a:t>、</a:t>
            </a:r>
            <a:r>
              <a:rPr lang="zh-CN" altLang="en-US" sz="2800" b="1" dirty="0" smtClean="0">
                <a:solidFill>
                  <a:srgbClr val="244552"/>
                </a:solidFill>
                <a:latin typeface="微软雅黑" panose="020B0503020204020204" pitchFamily="34" charset="-122"/>
                <a:ea typeface="微软雅黑" panose="020B0503020204020204" pitchFamily="34" charset="-122"/>
                <a:sym typeface="+mn-ea"/>
              </a:rPr>
              <a:t>中国</a:t>
            </a:r>
            <a:r>
              <a:rPr lang="en-US" altLang="zh-CN" sz="2800" b="1" dirty="0" smtClean="0">
                <a:solidFill>
                  <a:srgbClr val="244552"/>
                </a:solidFill>
                <a:latin typeface="微软雅黑" panose="020B0503020204020204" pitchFamily="34" charset="-122"/>
                <a:ea typeface="微软雅黑" panose="020B0503020204020204" pitchFamily="34" charset="-122"/>
                <a:sym typeface="+mn-ea"/>
              </a:rPr>
              <a:t>ITS</a:t>
            </a:r>
            <a:r>
              <a:rPr lang="zh-CN" altLang="en-US" sz="2800" b="1" dirty="0" smtClean="0">
                <a:solidFill>
                  <a:srgbClr val="244552"/>
                </a:solidFill>
                <a:latin typeface="微软雅黑" panose="020B0503020204020204" pitchFamily="34" charset="-122"/>
                <a:ea typeface="微软雅黑" panose="020B0503020204020204" pitchFamily="34" charset="-122"/>
                <a:sym typeface="+mn-ea"/>
              </a:rPr>
              <a:t>框架历史</a:t>
            </a:r>
            <a:endParaRPr lang="en-US" altLang="zh-CN" sz="2800" b="1" dirty="0">
              <a:solidFill>
                <a:srgbClr val="244552"/>
              </a:solidFill>
              <a:latin typeface="微软雅黑" panose="020B0503020204020204" pitchFamily="34" charset="-122"/>
              <a:ea typeface="微软雅黑" panose="020B0503020204020204" pitchFamily="34" charset="-122"/>
            </a:endParaRPr>
          </a:p>
          <a:p>
            <a:pPr algn="l"/>
            <a:r>
              <a:rPr lang="zh-CN" altLang="en-US" sz="2800" b="1" dirty="0">
                <a:solidFill>
                  <a:srgbClr val="244552"/>
                </a:solidFill>
                <a:latin typeface="微软雅黑" panose="020B0503020204020204" pitchFamily="34" charset="-122"/>
                <a:ea typeface="微软雅黑" panose="020B0503020204020204" pitchFamily="34" charset="-122"/>
              </a:rPr>
              <a:t>  </a:t>
            </a:r>
            <a:endParaRPr lang="x-none" sz="2600" dirty="0">
              <a:solidFill>
                <a:srgbClr val="244552"/>
              </a:solidFill>
              <a:latin typeface="微软雅黑" panose="020B0503020204020204" pitchFamily="34" charset="-122"/>
              <a:ea typeface="微软雅黑" panose="020B0503020204020204" pitchFamily="34" charset="-122"/>
            </a:endParaRPr>
          </a:p>
        </p:txBody>
      </p:sp>
      <p:sp>
        <p:nvSpPr>
          <p:cNvPr id="24" name="Rectangle 23"/>
          <p:cNvSpPr/>
          <p:nvPr/>
        </p:nvSpPr>
        <p:spPr>
          <a:xfrm>
            <a:off x="65274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 name="Rectangle 2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8" name="文本框 19"/>
          <p:cNvSpPr txBox="1"/>
          <p:nvPr/>
        </p:nvSpPr>
        <p:spPr>
          <a:xfrm>
            <a:off x="313702" y="1183041"/>
            <a:ext cx="8830298" cy="5077460"/>
          </a:xfrm>
          <a:prstGeom prst="rect">
            <a:avLst/>
          </a:prstGeom>
          <a:noFill/>
        </p:spPr>
        <p:txBody>
          <a:bodyPr wrap="square" rtlCol="0">
            <a:spAutoFit/>
          </a:bodyPr>
          <a:lstStyle/>
          <a:p>
            <a:pPr marL="285750" indent="-285750">
              <a:lnSpc>
                <a:spcPct val="150000"/>
              </a:lnSpc>
              <a:buFont typeface="Wingdings" panose="05000000000000000000" charset="0"/>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涉及农业、资源环境、</a:t>
            </a:r>
            <a:r>
              <a:rPr lang="zh-CN" altLang="en-US"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交通</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、能源、原材料、轻工纺织、高新技术、社会发展等领域，其中</a:t>
            </a:r>
            <a:r>
              <a:rPr lang="zh-CN" altLang="en-US"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“中国智能交通系统体系框架”</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为“九五”国家重点科技攻关项目之一</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Ø"/>
            </a:pPr>
            <a:endParaRPr lang="en-US"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承建单位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国家智能交通系统工程技术研究中心（</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ITSC</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742950" lvl="1" indent="-285750">
              <a:lnSpc>
                <a:spcPct val="150000"/>
              </a:lnSpc>
              <a:buFont typeface="Wingdings" panose="05000000000000000000" pitchFamily="2" charset="2"/>
              <a:buChar char="p"/>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个项目的实施方</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1200150" lvl="2" indent="-28575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国家重点攻关项目：“</a:t>
            </a:r>
            <a:r>
              <a:rPr lang="zh-CN" altLang="en-US"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中国智能交通系统体系框架</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1200150" lvl="2" indent="-28575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国家基础性项目：“中国</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ITS</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标准体系框架研究”</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1200150" lvl="2" indent="-28575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交通部重点项目：“智能运输发展战略研究”</a:t>
            </a:r>
          </a:p>
          <a:p>
            <a:pPr marL="742950" lvl="1" indent="-285750">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“十五”期间负责近</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个课题</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1257300" lvl="2" indent="-3429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“智能交通系统关键技术开发和示范工程”</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1257300" lvl="2" indent="-3429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“中国</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ITS</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发展战略”</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1257300" lvl="2" indent="-3429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“中国</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ITS</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体系框架支持系统及技术跟踪”</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左大括号 20"/>
          <p:cNvSpPr/>
          <p:nvPr/>
        </p:nvSpPr>
        <p:spPr>
          <a:xfrm flipH="1">
            <a:off x="6809984" y="3428999"/>
            <a:ext cx="217291" cy="1152000"/>
          </a:xfrm>
          <a:prstGeom prst="leftBrace">
            <a:avLst>
              <a:gd name="adj1" fmla="val 62661"/>
              <a:gd name="adj2" fmla="val 50000"/>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panose="020B0503020204020204" pitchFamily="34" charset="-122"/>
            </a:endParaRPr>
          </a:p>
        </p:txBody>
      </p:sp>
      <p:sp>
        <p:nvSpPr>
          <p:cNvPr id="11" name="下箭头 106"/>
          <p:cNvSpPr/>
          <p:nvPr/>
        </p:nvSpPr>
        <p:spPr>
          <a:xfrm rot="16200000">
            <a:off x="7146949" y="3867832"/>
            <a:ext cx="297742" cy="274334"/>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圆角矩形 30"/>
          <p:cNvSpPr/>
          <p:nvPr/>
        </p:nvSpPr>
        <p:spPr>
          <a:xfrm>
            <a:off x="7564365" y="3679110"/>
            <a:ext cx="1353857" cy="651776"/>
          </a:xfrm>
          <a:prstGeom prst="roundRect">
            <a:avLst>
              <a:gd name="adj" fmla="val 30948"/>
            </a:avLst>
          </a:prstGeom>
          <a:solidFill>
            <a:srgbClr val="00B0F0">
              <a:alpha val="44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609600"/>
            <a:r>
              <a:rPr lang="zh-CN" altLang="en-US" b="1" dirty="0">
                <a:solidFill>
                  <a:schemeClr val="tx1"/>
                </a:solidFill>
                <a:ea typeface="微软雅黑" panose="020B0503020204020204" pitchFamily="34" charset="-122"/>
              </a:rPr>
              <a:t>形成中国</a:t>
            </a:r>
            <a:r>
              <a:rPr lang="en-US" altLang="zh-CN" b="1" dirty="0">
                <a:solidFill>
                  <a:schemeClr val="tx1"/>
                </a:solidFill>
                <a:ea typeface="微软雅黑" panose="020B0503020204020204" pitchFamily="34" charset="-122"/>
              </a:rPr>
              <a:t>ITS</a:t>
            </a:r>
            <a:r>
              <a:rPr lang="zh-CN" altLang="en-US" b="1" dirty="0">
                <a:solidFill>
                  <a:schemeClr val="tx1"/>
                </a:solidFill>
                <a:ea typeface="微软雅黑" panose="020B0503020204020204" pitchFamily="34" charset="-122"/>
              </a:rPr>
              <a:t>框架</a:t>
            </a:r>
          </a:p>
        </p:txBody>
      </p:sp>
      <p:sp>
        <p:nvSpPr>
          <p:cNvPr id="13" name="左大括号 26"/>
          <p:cNvSpPr/>
          <p:nvPr/>
        </p:nvSpPr>
        <p:spPr>
          <a:xfrm flipH="1">
            <a:off x="6045317" y="5042328"/>
            <a:ext cx="284018" cy="1152000"/>
          </a:xfrm>
          <a:prstGeom prst="leftBrace">
            <a:avLst>
              <a:gd name="adj1" fmla="val 62661"/>
              <a:gd name="adj2" fmla="val 50000"/>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panose="020B0503020204020204" pitchFamily="34" charset="-122"/>
            </a:endParaRPr>
          </a:p>
        </p:txBody>
      </p:sp>
      <p:sp>
        <p:nvSpPr>
          <p:cNvPr id="14" name="下箭头 106"/>
          <p:cNvSpPr/>
          <p:nvPr/>
        </p:nvSpPr>
        <p:spPr>
          <a:xfrm rot="16200000">
            <a:off x="6522765" y="5439039"/>
            <a:ext cx="297742" cy="358578"/>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 name="圆角矩形 30"/>
          <p:cNvSpPr/>
          <p:nvPr/>
        </p:nvSpPr>
        <p:spPr>
          <a:xfrm>
            <a:off x="6987656" y="5042328"/>
            <a:ext cx="2066032" cy="1124120"/>
          </a:xfrm>
          <a:prstGeom prst="roundRect">
            <a:avLst>
              <a:gd name="adj" fmla="val 32928"/>
            </a:avLst>
          </a:prstGeom>
          <a:solidFill>
            <a:srgbClr val="00B0F0">
              <a:alpha val="49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609600"/>
            <a:r>
              <a:rPr lang="zh-CN" altLang="en-US" b="1" dirty="0">
                <a:solidFill>
                  <a:schemeClr val="tx1"/>
                </a:solidFill>
                <a:latin typeface="微软雅黑" panose="020B0503020204020204" pitchFamily="34" charset="-122"/>
                <a:ea typeface="微软雅黑" panose="020B0503020204020204" pitchFamily="34" charset="-122"/>
              </a:rPr>
              <a:t>引领“十五”及后续</a:t>
            </a:r>
            <a:r>
              <a:rPr lang="en-US" altLang="zh-CN" b="1" dirty="0">
                <a:solidFill>
                  <a:schemeClr val="tx1"/>
                </a:solidFill>
                <a:latin typeface="微软雅黑" panose="020B0503020204020204" pitchFamily="34" charset="-122"/>
                <a:ea typeface="微软雅黑" panose="020B0503020204020204" pitchFamily="34" charset="-122"/>
              </a:rPr>
              <a:t>20</a:t>
            </a:r>
            <a:r>
              <a:rPr lang="zh-CN" altLang="en-US" b="1" dirty="0">
                <a:solidFill>
                  <a:schemeClr val="tx1"/>
                </a:solidFill>
                <a:latin typeface="微软雅黑" panose="020B0503020204020204" pitchFamily="34" charset="-122"/>
                <a:ea typeface="微软雅黑" panose="020B0503020204020204" pitchFamily="34" charset="-122"/>
              </a:rPr>
              <a:t>年</a:t>
            </a:r>
            <a:r>
              <a:rPr lang="en-US" altLang="zh-CN" b="1" dirty="0">
                <a:solidFill>
                  <a:schemeClr val="tx1"/>
                </a:solidFill>
                <a:latin typeface="微软雅黑" panose="020B0503020204020204" pitchFamily="34" charset="-122"/>
                <a:ea typeface="微软雅黑" panose="020B0503020204020204" pitchFamily="34" charset="-122"/>
              </a:rPr>
              <a:t/>
            </a:r>
            <a:br>
              <a:rPr lang="en-US" altLang="zh-CN" b="1" dirty="0">
                <a:solidFill>
                  <a:schemeClr val="tx1"/>
                </a:solidFill>
                <a:latin typeface="微软雅黑" panose="020B0503020204020204" pitchFamily="34" charset="-122"/>
                <a:ea typeface="微软雅黑" panose="020B0503020204020204" pitchFamily="34" charset="-122"/>
              </a:rPr>
            </a:br>
            <a:r>
              <a:rPr lang="en-US" altLang="zh-CN" b="1" dirty="0">
                <a:solidFill>
                  <a:schemeClr val="tx1"/>
                </a:solidFill>
                <a:latin typeface="微软雅黑" panose="020B0503020204020204" pitchFamily="34" charset="-122"/>
                <a:ea typeface="微软雅黑" panose="020B0503020204020204" pitchFamily="34" charset="-122"/>
              </a:rPr>
              <a:t>ITS</a:t>
            </a:r>
            <a:r>
              <a:rPr lang="zh-CN" altLang="en-US" b="1" dirty="0">
                <a:solidFill>
                  <a:schemeClr val="tx1"/>
                </a:solidFill>
                <a:latin typeface="微软雅黑" panose="020B0503020204020204" pitchFamily="34" charset="-122"/>
                <a:ea typeface="微软雅黑" panose="020B0503020204020204" pitchFamily="34" charset="-122"/>
              </a:rPr>
              <a:t>建设</a:t>
            </a:r>
          </a:p>
        </p:txBody>
      </p:sp>
      <p:pic>
        <p:nvPicPr>
          <p:cNvPr id="16" name="Picture 2" descr="正版现货中国智能运输系统体系框架《中国智能运输系统体系框架》专题组 人民交通出版社97871140448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2889" y="2198399"/>
            <a:ext cx="989944" cy="138656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393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7"/>
          <p:cNvSpPr txBox="1"/>
          <p:nvPr/>
        </p:nvSpPr>
        <p:spPr>
          <a:xfrm>
            <a:off x="678271" y="33248"/>
            <a:ext cx="4211409" cy="523220"/>
          </a:xfrm>
          <a:prstGeom prst="rect">
            <a:avLst/>
          </a:prstGeom>
          <a:noFill/>
        </p:spPr>
        <p:txBody>
          <a:bodyPr wrap="none" rtlCol="0">
            <a:spAutoFit/>
          </a:bodyPr>
          <a:lstStyle/>
          <a:p>
            <a:pPr algn="l"/>
            <a:r>
              <a:rPr lang="en-US" altLang="zh-CN" sz="2800" b="1" dirty="0">
                <a:solidFill>
                  <a:srgbClr val="244552"/>
                </a:solidFill>
                <a:latin typeface="微软雅黑" panose="020B0503020204020204" pitchFamily="34" charset="-122"/>
                <a:ea typeface="微软雅黑" panose="020B0503020204020204" pitchFamily="34" charset="-122"/>
              </a:rPr>
              <a:t>4</a:t>
            </a:r>
            <a:r>
              <a:rPr lang="en-US" altLang="zh-CN" sz="2800" b="1" dirty="0" smtClean="0">
                <a:solidFill>
                  <a:srgbClr val="244552"/>
                </a:solidFill>
                <a:latin typeface="微软雅黑" panose="020B0503020204020204" pitchFamily="34" charset="-122"/>
                <a:ea typeface="微软雅黑" panose="020B0503020204020204" pitchFamily="34" charset="-122"/>
              </a:rPr>
              <a:t>、</a:t>
            </a:r>
            <a:r>
              <a:rPr lang="en-US" altLang="zh-CN" sz="2800" b="1" dirty="0" smtClean="0">
                <a:solidFill>
                  <a:srgbClr val="244552"/>
                </a:solidFill>
                <a:latin typeface="微软雅黑" panose="020B0503020204020204" pitchFamily="34" charset="-122"/>
                <a:ea typeface="微软雅黑" panose="020B0503020204020204" pitchFamily="34" charset="-122"/>
                <a:sym typeface="+mn-ea"/>
              </a:rPr>
              <a:t>“</a:t>
            </a:r>
            <a:r>
              <a:rPr lang="en-US" altLang="zh-CN" sz="2800" b="1" dirty="0">
                <a:solidFill>
                  <a:srgbClr val="244552"/>
                </a:solidFill>
                <a:latin typeface="微软雅黑" panose="020B0503020204020204" pitchFamily="34" charset="-122"/>
                <a:ea typeface="微软雅黑" panose="020B0503020204020204" pitchFamily="34" charset="-122"/>
                <a:sym typeface="+mn-ea"/>
              </a:rPr>
              <a:t>自主式交通</a:t>
            </a:r>
            <a:r>
              <a:rPr lang="en-US" altLang="zh-CN" sz="2800" b="1" dirty="0" smtClean="0">
                <a:solidFill>
                  <a:srgbClr val="244552"/>
                </a:solidFill>
                <a:latin typeface="微软雅黑" panose="020B0503020204020204" pitchFamily="34" charset="-122"/>
                <a:ea typeface="微软雅黑" panose="020B0503020204020204" pitchFamily="34" charset="-122"/>
                <a:sym typeface="+mn-ea"/>
              </a:rPr>
              <a:t>”定位</a:t>
            </a:r>
            <a:r>
              <a:rPr lang="en-US" altLang="zh-CN" sz="2800" b="1" dirty="0" smtClean="0">
                <a:solidFill>
                  <a:srgbClr val="244552"/>
                </a:solidFill>
                <a:latin typeface="微软雅黑" panose="020B0503020204020204" pitchFamily="34" charset="-122"/>
                <a:ea typeface="微软雅黑" panose="020B0503020204020204" pitchFamily="34" charset="-122"/>
              </a:rPr>
              <a:t>  </a:t>
            </a:r>
            <a:endParaRPr lang="x-none" sz="2600" dirty="0">
              <a:solidFill>
                <a:srgbClr val="244552"/>
              </a:solidFill>
              <a:latin typeface="微软雅黑" panose="020B0503020204020204" pitchFamily="34" charset="-122"/>
              <a:ea typeface="微软雅黑" panose="020B0503020204020204" pitchFamily="34" charset="-122"/>
            </a:endParaRPr>
          </a:p>
        </p:txBody>
      </p:sp>
      <p:sp>
        <p:nvSpPr>
          <p:cNvPr id="24" name="Rectangle 23"/>
          <p:cNvSpPr/>
          <p:nvPr/>
        </p:nvSpPr>
        <p:spPr>
          <a:xfrm>
            <a:off x="65274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 name="Rectangle 2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8" name="文本框 3"/>
          <p:cNvSpPr txBox="1"/>
          <p:nvPr/>
        </p:nvSpPr>
        <p:spPr>
          <a:xfrm>
            <a:off x="456372" y="367943"/>
            <a:ext cx="8034881" cy="4825365"/>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Tx/>
              <a:buSzTx/>
              <a:buFont typeface="Wingdings" panose="05000000000000000000" charset="0"/>
              <a:buNone/>
              <a:defRPr/>
            </a:pPr>
            <a:endParaRPr kumimoji="0" lang="en-US" altLang="zh-CN" sz="2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charset="0"/>
              <a:buChar char="Ø"/>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属性</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742950" marR="0" lvl="1"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时间（</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2021 - 2023</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r>
            <a:b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b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“十三五”的收官之年，承接“十四五”</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742950" marR="0" lvl="1" indent="-285750" algn="l" defTabSz="914400" rtl="0" eaLnBrk="1" fontAlgn="auto" latinLnBrk="0" hangingPunct="1">
              <a:lnSpc>
                <a:spcPct val="229000"/>
              </a:lnSpc>
              <a:spcBef>
                <a:spcPts val="0"/>
              </a:spcBef>
              <a:spcAft>
                <a:spcPts val="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国家政策：</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742950" marR="0" lvl="1" indent="-285750" algn="l" defTabSz="914400" rtl="0" eaLnBrk="1" fontAlgn="auto" latinLnBrk="0" hangingPunct="1">
              <a:lnSpc>
                <a:spcPct val="229000"/>
              </a:lnSpc>
              <a:spcBef>
                <a:spcPts val="0"/>
              </a:spcBef>
              <a:spcAft>
                <a:spcPts val="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类别：基础研究类</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742950" marR="0" lvl="1" indent="-285750" algn="l" defTabSz="914400" rtl="0" eaLnBrk="1" fontAlgn="auto" latinLnBrk="0" hangingPunct="1">
              <a:lnSpc>
                <a:spcPct val="229000"/>
              </a:lnSpc>
              <a:spcBef>
                <a:spcPts val="0"/>
              </a:spcBef>
              <a:spcAft>
                <a:spcPts val="0"/>
              </a:spcAft>
              <a:buClrTx/>
              <a:buSzTx/>
              <a:buFont typeface="Wingdings" panose="05000000000000000000" pitchFamily="2" charset="2"/>
              <a:buChar char="p"/>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主题：系统体系架构研究</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charset="0"/>
              <a:buChar char="Ø"/>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与“九五”项目关系</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742950" marR="0" lvl="1"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p"/>
              <a:defRPr/>
            </a:pP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下箭头 106"/>
          <p:cNvSpPr/>
          <p:nvPr/>
        </p:nvSpPr>
        <p:spPr>
          <a:xfrm rot="16200000">
            <a:off x="5771438" y="1562019"/>
            <a:ext cx="297742" cy="358578"/>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10" name="圆角矩形 30"/>
          <p:cNvSpPr/>
          <p:nvPr/>
        </p:nvSpPr>
        <p:spPr>
          <a:xfrm>
            <a:off x="6334714" y="1441163"/>
            <a:ext cx="2436753" cy="645443"/>
          </a:xfrm>
          <a:prstGeom prst="roundRect">
            <a:avLst>
              <a:gd name="adj" fmla="val 50000"/>
            </a:avLst>
          </a:prstGeom>
          <a:solidFill>
            <a:srgbClr val="00B0F0">
              <a:alpha val="45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面向未来的研究</a:t>
            </a:r>
          </a:p>
        </p:txBody>
      </p:sp>
      <p:sp>
        <p:nvSpPr>
          <p:cNvPr id="11" name="下箭头 106"/>
          <p:cNvSpPr/>
          <p:nvPr/>
        </p:nvSpPr>
        <p:spPr>
          <a:xfrm rot="16200000">
            <a:off x="2563218" y="2341632"/>
            <a:ext cx="297742" cy="358578"/>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12" name="圆角矩形 30"/>
          <p:cNvSpPr/>
          <p:nvPr/>
        </p:nvSpPr>
        <p:spPr>
          <a:xfrm>
            <a:off x="3085221" y="2146841"/>
            <a:ext cx="5686246" cy="645442"/>
          </a:xfrm>
          <a:prstGeom prst="roundRect">
            <a:avLst>
              <a:gd name="adj" fmla="val 50000"/>
            </a:avLst>
          </a:prstGeom>
          <a:solidFill>
            <a:srgbClr val="00B0F0">
              <a:alpha val="45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lvl="0" algn="ctr" defTabSz="609600"/>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2017</a:t>
            </a: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年交通运输</a:t>
            </a:r>
            <a:r>
              <a:rPr lang="zh-CN" altLang="en-US" b="1" dirty="0">
                <a:solidFill>
                  <a:prstClr val="black"/>
                </a:solidFill>
                <a:latin typeface="微软雅黑" panose="020B0503020204020204" pitchFamily="34" charset="-122"/>
                <a:ea typeface="微软雅黑" panose="020B0503020204020204" pitchFamily="34" charset="-122"/>
              </a:rPr>
              <a:t>部：交通大国向交通强国迈进；</a:t>
            </a:r>
            <a:endParaRPr lang="en-US" altLang="zh-CN" b="1" dirty="0">
              <a:solidFill>
                <a:prstClr val="black"/>
              </a:solidFill>
              <a:latin typeface="微软雅黑" panose="020B0503020204020204" pitchFamily="34" charset="-122"/>
              <a:ea typeface="微软雅黑" panose="020B0503020204020204" pitchFamily="34" charset="-122"/>
            </a:endParaRPr>
          </a:p>
          <a:p>
            <a:pPr lvl="0" algn="ctr" defTabSz="609600"/>
            <a:r>
              <a:rPr lang="en-US" altLang="zh-CN" b="1" dirty="0">
                <a:solidFill>
                  <a:prstClr val="black"/>
                </a:solidFill>
                <a:latin typeface="微软雅黑" panose="020B0503020204020204" pitchFamily="34" charset="-122"/>
                <a:ea typeface="微软雅黑" panose="020B0503020204020204" pitchFamily="34" charset="-122"/>
              </a:rPr>
              <a:t>2019</a:t>
            </a:r>
            <a:r>
              <a:rPr lang="zh-CN" altLang="en-US" b="1" dirty="0">
                <a:solidFill>
                  <a:prstClr val="black"/>
                </a:solidFill>
                <a:latin typeface="微软雅黑" panose="020B0503020204020204" pitchFamily="34" charset="-122"/>
                <a:ea typeface="微软雅黑" panose="020B0503020204020204" pitchFamily="34" charset="-122"/>
              </a:rPr>
              <a:t>年中共中央、国务院：交通强国建设纲要</a:t>
            </a:r>
            <a:endPar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 name="圆角矩形 30"/>
          <p:cNvSpPr/>
          <p:nvPr/>
        </p:nvSpPr>
        <p:spPr>
          <a:xfrm>
            <a:off x="3691468" y="2854984"/>
            <a:ext cx="5079999" cy="589289"/>
          </a:xfrm>
          <a:prstGeom prst="roundRect">
            <a:avLst>
              <a:gd name="adj" fmla="val 50000"/>
            </a:avLst>
          </a:prstGeom>
          <a:solidFill>
            <a:srgbClr val="00B0F0">
              <a:alpha val="45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基础研究通常不会聚焦在技术，</a:t>
            </a: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a:r>
            <a:b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b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多侧重于理论、框架、物理本质等方面</a:t>
            </a:r>
          </a:p>
        </p:txBody>
      </p:sp>
      <p:sp>
        <p:nvSpPr>
          <p:cNvPr id="15" name="下箭头 106"/>
          <p:cNvSpPr/>
          <p:nvPr/>
        </p:nvSpPr>
        <p:spPr>
          <a:xfrm rot="16200000">
            <a:off x="3938901" y="3594179"/>
            <a:ext cx="297742" cy="358578"/>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16" name="圆角矩形 30"/>
          <p:cNvSpPr/>
          <p:nvPr/>
        </p:nvSpPr>
        <p:spPr>
          <a:xfrm>
            <a:off x="4482335" y="3487299"/>
            <a:ext cx="4289132" cy="659350"/>
          </a:xfrm>
          <a:prstGeom prst="roundRect">
            <a:avLst>
              <a:gd name="adj" fmla="val 50000"/>
            </a:avLst>
          </a:prstGeom>
          <a:solidFill>
            <a:srgbClr val="00B0F0">
              <a:alpha val="45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架构研究，</a:t>
            </a: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a:r>
            <a:b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b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绘制下个</a:t>
            </a: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20</a:t>
            </a: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年的中国交通发展路线</a:t>
            </a:r>
          </a:p>
        </p:txBody>
      </p:sp>
      <p:sp>
        <p:nvSpPr>
          <p:cNvPr id="17" name="下箭头 106"/>
          <p:cNvSpPr/>
          <p:nvPr/>
        </p:nvSpPr>
        <p:spPr>
          <a:xfrm rot="16200000">
            <a:off x="3273671" y="2950575"/>
            <a:ext cx="297742" cy="358578"/>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aphicFrame>
        <p:nvGraphicFramePr>
          <p:cNvPr id="18" name="表格 30"/>
          <p:cNvGraphicFramePr>
            <a:graphicFrameLocks noGrp="1"/>
          </p:cNvGraphicFramePr>
          <p:nvPr/>
        </p:nvGraphicFramePr>
        <p:xfrm>
          <a:off x="726094" y="4533450"/>
          <a:ext cx="4039885" cy="1808480"/>
        </p:xfrm>
        <a:graphic>
          <a:graphicData uri="http://schemas.openxmlformats.org/drawingml/2006/table">
            <a:tbl>
              <a:tblPr firstRow="1" bandRow="1">
                <a:tableStyleId>{6E25E649-3F16-4E02-A733-19D2CDBF48F0}</a:tableStyleId>
              </a:tblPr>
              <a:tblGrid>
                <a:gridCol w="1256639">
                  <a:extLst>
                    <a:ext uri="{9D8B030D-6E8A-4147-A177-3AD203B41FA5}">
                      <a16:colId xmlns:a16="http://schemas.microsoft.com/office/drawing/2014/main" val="20000"/>
                    </a:ext>
                  </a:extLst>
                </a:gridCol>
                <a:gridCol w="1257178">
                  <a:extLst>
                    <a:ext uri="{9D8B030D-6E8A-4147-A177-3AD203B41FA5}">
                      <a16:colId xmlns:a16="http://schemas.microsoft.com/office/drawing/2014/main" val="20001"/>
                    </a:ext>
                  </a:extLst>
                </a:gridCol>
                <a:gridCol w="1526068">
                  <a:extLst>
                    <a:ext uri="{9D8B030D-6E8A-4147-A177-3AD203B41FA5}">
                      <a16:colId xmlns:a16="http://schemas.microsoft.com/office/drawing/2014/main" val="20002"/>
                    </a:ext>
                  </a:extLst>
                </a:gridCol>
              </a:tblGrid>
              <a:tr h="370840">
                <a:tc>
                  <a:txBody>
                    <a:bodyPr/>
                    <a:lstStyle/>
                    <a:p>
                      <a:pPr algn="ctr"/>
                      <a:endParaRPr lang="zh-CN" altLang="en-US" sz="1600" dirty="0">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solidFill>
                      <a:schemeClr val="tx1">
                        <a:lumMod val="65000"/>
                        <a:lumOff val="35000"/>
                      </a:schemeClr>
                    </a:solidFill>
                  </a:tcPr>
                </a:tc>
                <a:tc>
                  <a:txBody>
                    <a:bodyPr/>
                    <a:lstStyle/>
                    <a:p>
                      <a:pPr algn="ctr"/>
                      <a:r>
                        <a:rPr lang="zh-CN" altLang="en-US" sz="1300" dirty="0">
                          <a:latin typeface="微软雅黑" panose="020B0503020204020204" pitchFamily="34" charset="-122"/>
                          <a:ea typeface="微软雅黑" panose="020B0503020204020204" pitchFamily="34" charset="-122"/>
                        </a:rPr>
                        <a:t>旧项目</a:t>
                      </a:r>
                      <a:endParaRPr lang="en-US" altLang="zh-CN" sz="1300" dirty="0">
                        <a:latin typeface="微软雅黑" panose="020B0503020204020204" pitchFamily="34" charset="-122"/>
                        <a:ea typeface="微软雅黑" panose="020B0503020204020204" pitchFamily="34" charset="-122"/>
                      </a:endParaRPr>
                    </a:p>
                    <a:p>
                      <a:pPr algn="ctr"/>
                      <a:r>
                        <a:rPr lang="zh-CN" altLang="en-US" sz="1300" dirty="0">
                          <a:latin typeface="微软雅黑" panose="020B0503020204020204" pitchFamily="34" charset="-122"/>
                          <a:ea typeface="微软雅黑" panose="020B0503020204020204" pitchFamily="34" charset="-122"/>
                        </a:rPr>
                        <a:t>（</a:t>
                      </a:r>
                      <a:r>
                        <a:rPr lang="en-US" altLang="zh-CN" sz="1300" dirty="0">
                          <a:latin typeface="微软雅黑" panose="020B0503020204020204" pitchFamily="34" charset="-122"/>
                          <a:ea typeface="微软雅黑" panose="020B0503020204020204" pitchFamily="34" charset="-122"/>
                        </a:rPr>
                        <a:t>1996-2000</a:t>
                      </a:r>
                      <a:r>
                        <a:rPr lang="zh-CN" altLang="en-US" sz="1300" dirty="0">
                          <a:latin typeface="微软雅黑" panose="020B0503020204020204" pitchFamily="34" charset="-122"/>
                          <a:ea typeface="微软雅黑" panose="020B0503020204020204" pitchFamily="34" charset="-122"/>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lumMod val="65000"/>
                        <a:lumOff val="35000"/>
                      </a:schemeClr>
                    </a:solidFill>
                  </a:tcPr>
                </a:tc>
                <a:tc>
                  <a:txBody>
                    <a:bodyPr/>
                    <a:lstStyle/>
                    <a:p>
                      <a:pPr algn="ctr"/>
                      <a:r>
                        <a:rPr lang="zh-CN" altLang="en-US" sz="1300" dirty="0">
                          <a:latin typeface="微软雅黑" panose="020B0503020204020204" pitchFamily="34" charset="-122"/>
                          <a:ea typeface="微软雅黑" panose="020B0503020204020204" pitchFamily="34" charset="-122"/>
                        </a:rPr>
                        <a:t>本项目</a:t>
                      </a:r>
                      <a:endParaRPr lang="en-US" altLang="zh-CN" sz="1300" dirty="0">
                        <a:latin typeface="微软雅黑" panose="020B0503020204020204" pitchFamily="34" charset="-122"/>
                        <a:ea typeface="微软雅黑" panose="020B0503020204020204" pitchFamily="34" charset="-122"/>
                      </a:endParaRPr>
                    </a:p>
                    <a:p>
                      <a:pPr algn="ctr"/>
                      <a:r>
                        <a:rPr lang="zh-CN" altLang="en-US" sz="1300" dirty="0">
                          <a:latin typeface="微软雅黑" panose="020B0503020204020204" pitchFamily="34" charset="-122"/>
                          <a:ea typeface="微软雅黑" panose="020B0503020204020204" pitchFamily="34" charset="-122"/>
                        </a:rPr>
                        <a:t>（</a:t>
                      </a:r>
                      <a:r>
                        <a:rPr lang="en-US" altLang="zh-CN" sz="1300" dirty="0">
                          <a:latin typeface="微软雅黑" panose="020B0503020204020204" pitchFamily="34" charset="-122"/>
                          <a:ea typeface="微软雅黑" panose="020B0503020204020204" pitchFamily="34" charset="-122"/>
                        </a:rPr>
                        <a:t>2021-2023</a:t>
                      </a:r>
                      <a:r>
                        <a:rPr lang="zh-CN" altLang="en-US" sz="1300" dirty="0">
                          <a:latin typeface="微软雅黑" panose="020B0503020204020204" pitchFamily="34" charset="-122"/>
                          <a:ea typeface="微软雅黑" panose="020B0503020204020204" pitchFamily="34" charset="-122"/>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lumMod val="65000"/>
                        <a:lumOff val="35000"/>
                      </a:schemeClr>
                    </a:solidFill>
                  </a:tcPr>
                </a:tc>
                <a:extLst>
                  <a:ext uri="{0D108BD9-81ED-4DB2-BD59-A6C34878D82A}">
                    <a16:rowId xmlns:a16="http://schemas.microsoft.com/office/drawing/2014/main" val="10000"/>
                  </a:ext>
                </a:extLst>
              </a:tr>
              <a:tr h="370840">
                <a:tc>
                  <a:txBody>
                    <a:bodyPr/>
                    <a:lstStyle/>
                    <a:p>
                      <a:pPr algn="ctr"/>
                      <a:r>
                        <a:rPr lang="zh-CN" altLang="en-US" sz="1600" dirty="0">
                          <a:latin typeface="微软雅黑" panose="020B0503020204020204" pitchFamily="34" charset="-122"/>
                          <a:ea typeface="微软雅黑" panose="020B0503020204020204" pitchFamily="34" charset="-122"/>
                        </a:rPr>
                        <a:t>基建变化</a:t>
                      </a:r>
                    </a:p>
                  </a:txBody>
                  <a:tcPr anchor="ctr">
                    <a:lnR w="12700" cap="flat" cmpd="sng" algn="ctr">
                      <a:solidFill>
                        <a:schemeClr val="tx1"/>
                      </a:solidFill>
                      <a:prstDash val="solid"/>
                      <a:round/>
                      <a:headEnd type="none" w="med" len="med"/>
                      <a:tailEnd type="none" w="med" len="med"/>
                    </a:lnR>
                  </a:tcPr>
                </a:tc>
                <a:tc gridSpan="2">
                  <a:txBody>
                    <a:bodyPr/>
                    <a:lstStyle/>
                    <a:p>
                      <a:pPr algn="ctr"/>
                      <a:r>
                        <a:rPr lang="zh-CN" altLang="en-US" sz="1600" dirty="0">
                          <a:latin typeface="微软雅黑" panose="020B0503020204020204" pitchFamily="34" charset="-122"/>
                          <a:ea typeface="微软雅黑" panose="020B0503020204020204" pitchFamily="34" charset="-122"/>
                        </a:rPr>
                        <a:t>大规模覆盖的基础设施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zh-CN"/>
                    </a:p>
                  </a:txBody>
                  <a:tcPr/>
                </a:tc>
                <a:extLst>
                  <a:ext uri="{0D108BD9-81ED-4DB2-BD59-A6C34878D82A}">
                    <a16:rowId xmlns:a16="http://schemas.microsoft.com/office/drawing/2014/main" val="10001"/>
                  </a:ext>
                </a:extLst>
              </a:tr>
              <a:tr h="370840">
                <a:tc>
                  <a:txBody>
                    <a:bodyPr/>
                    <a:lstStyle/>
                    <a:p>
                      <a:pPr algn="ctr"/>
                      <a:r>
                        <a:rPr lang="zh-CN" altLang="en-US" sz="1600" dirty="0">
                          <a:latin typeface="微软雅黑" panose="020B0503020204020204" pitchFamily="34" charset="-122"/>
                          <a:ea typeface="微软雅黑" panose="020B0503020204020204" pitchFamily="34" charset="-122"/>
                        </a:rPr>
                        <a:t>技术变化</a:t>
                      </a:r>
                    </a:p>
                  </a:txBody>
                  <a:tcPr anchor="ctr">
                    <a:lnR w="12700" cap="flat" cmpd="sng" algn="ctr">
                      <a:solidFill>
                        <a:schemeClr val="tx1"/>
                      </a:solidFill>
                      <a:prstDash val="solid"/>
                      <a:round/>
                      <a:headEnd type="none" w="med" len="med"/>
                      <a:tailEnd type="none" w="med" len="med"/>
                    </a:lnR>
                  </a:tcPr>
                </a:tc>
                <a:tc gridSpan="2">
                  <a:txBody>
                    <a:bodyPr/>
                    <a:lstStyle/>
                    <a:p>
                      <a:pPr algn="ctr"/>
                      <a:r>
                        <a:rPr lang="zh-CN" altLang="en-US" sz="1600" dirty="0">
                          <a:latin typeface="微软雅黑" panose="020B0503020204020204" pitchFamily="34" charset="-122"/>
                          <a:ea typeface="微软雅黑" panose="020B0503020204020204" pitchFamily="34" charset="-122"/>
                        </a:rPr>
                        <a:t>涌现变革性的新兴技术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zh-CN"/>
                    </a:p>
                  </a:txBody>
                  <a:tcPr/>
                </a:tc>
                <a:extLst>
                  <a:ext uri="{0D108BD9-81ED-4DB2-BD59-A6C34878D82A}">
                    <a16:rowId xmlns:a16="http://schemas.microsoft.com/office/drawing/2014/main" val="10002"/>
                  </a:ext>
                </a:extLst>
              </a:tr>
              <a:tr h="370840">
                <a:tc>
                  <a:txBody>
                    <a:bodyPr/>
                    <a:lstStyle/>
                    <a:p>
                      <a:pPr algn="ctr"/>
                      <a:r>
                        <a:rPr lang="zh-CN" altLang="en-US" sz="1600" dirty="0">
                          <a:latin typeface="微软雅黑" panose="020B0503020204020204" pitchFamily="34" charset="-122"/>
                          <a:ea typeface="微软雅黑" panose="020B0503020204020204" pitchFamily="34" charset="-122"/>
                        </a:rPr>
                        <a:t>项目主题</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变化</a:t>
                      </a:r>
                    </a:p>
                  </a:txBody>
                  <a:tcPr anchor="ctr">
                    <a:lnR w="12700" cap="flat" cmpd="sng" algn="ctr">
                      <a:solidFill>
                        <a:schemeClr val="tx1"/>
                      </a:solidFill>
                      <a:prstDash val="solid"/>
                      <a:round/>
                      <a:headEnd type="none" w="med" len="med"/>
                      <a:tailEnd type="none" w="med" len="med"/>
                    </a:lnR>
                  </a:tcPr>
                </a:tc>
                <a:tc>
                  <a:txBody>
                    <a:bodyPr/>
                    <a:lstStyle/>
                    <a:p>
                      <a:pPr algn="ctr"/>
                      <a:r>
                        <a:rPr lang="en-US" altLang="zh-CN" sz="1600" dirty="0">
                          <a:latin typeface="微软雅黑" panose="020B0503020204020204" pitchFamily="34" charset="-122"/>
                          <a:ea typeface="微软雅黑" panose="020B0503020204020204" pitchFamily="34" charset="-122"/>
                        </a:rPr>
                        <a:t>ITS</a:t>
                      </a:r>
                      <a:r>
                        <a:rPr lang="zh-CN" altLang="en-US" sz="1600" dirty="0">
                          <a:solidFill>
                            <a:srgbClr val="C00000"/>
                          </a:solidFill>
                          <a:latin typeface="微软雅黑" panose="020B0503020204020204" pitchFamily="34" charset="-122"/>
                          <a:ea typeface="微软雅黑" panose="020B0503020204020204" pitchFamily="34" charset="-122"/>
                        </a:rPr>
                        <a:t>框架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sz="1600" dirty="0">
                          <a:latin typeface="微软雅黑" panose="020B0503020204020204" pitchFamily="34" charset="-122"/>
                          <a:ea typeface="微软雅黑" panose="020B0503020204020204" pitchFamily="34" charset="-122"/>
                        </a:rPr>
                        <a:t>复杂系统</a:t>
                      </a:r>
                      <a:r>
                        <a:rPr lang="zh-CN" altLang="en-US" sz="1600" dirty="0">
                          <a:solidFill>
                            <a:srgbClr val="C00000"/>
                          </a:solidFill>
                          <a:latin typeface="微软雅黑" panose="020B0503020204020204" pitchFamily="34" charset="-122"/>
                          <a:ea typeface="微软雅黑" panose="020B0503020204020204" pitchFamily="34" charset="-122"/>
                        </a:rPr>
                        <a:t>体系架构（自主式）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bl>
          </a:graphicData>
        </a:graphic>
      </p:graphicFrame>
      <p:sp>
        <p:nvSpPr>
          <p:cNvPr id="19" name="下箭头 106"/>
          <p:cNvSpPr/>
          <p:nvPr/>
        </p:nvSpPr>
        <p:spPr>
          <a:xfrm rot="16200000">
            <a:off x="4979053" y="5043910"/>
            <a:ext cx="659350" cy="878999"/>
          </a:xfrm>
          <a:prstGeom prst="downArrow">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解读</a:t>
            </a:r>
          </a:p>
        </p:txBody>
      </p:sp>
      <p:sp>
        <p:nvSpPr>
          <p:cNvPr id="20" name="圆角矩形 30"/>
          <p:cNvSpPr/>
          <p:nvPr/>
        </p:nvSpPr>
        <p:spPr>
          <a:xfrm>
            <a:off x="5851477" y="4619967"/>
            <a:ext cx="3100612" cy="1784292"/>
          </a:xfrm>
          <a:prstGeom prst="roundRect">
            <a:avLst>
              <a:gd name="adj" fmla="val 26187"/>
            </a:avLst>
          </a:prstGeom>
          <a:solidFill>
            <a:srgbClr val="00B0F0">
              <a:alpha val="45000"/>
            </a:srgb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6096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考虑新基建和新技术，且基于现存中国</a:t>
            </a: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ITS</a:t>
            </a: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框架（包括概念、功能、结构），对其进行修正、填充和更新，以适应未来“</a:t>
            </a: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20</a:t>
            </a: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723196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530668" y="2749806"/>
            <a:ext cx="6081395" cy="1753235"/>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三、</a:t>
            </a:r>
            <a:r>
              <a:rPr lang="zh-CN" altLang="en-US"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自主式交通系统（</a:t>
            </a:r>
            <a:r>
              <a:rPr lang="en-US" altLang="zh-CN"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ATS</a:t>
            </a:r>
            <a:r>
              <a:rPr lang="zh-CN" altLang="en-US"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ja-JP"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2. ATS</a:t>
            </a:r>
            <a:r>
              <a:rPr lang="zh-CN" altLang="en-US" sz="360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研究内容</a:t>
            </a:r>
            <a:endParaRPr lang="zh-CN" altLang="en-US"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4925291" y="1581859"/>
            <a:ext cx="3786298" cy="1407116"/>
          </a:xfrm>
          <a:prstGeom prst="rect">
            <a:avLst/>
          </a:prstGeom>
          <a:solidFill>
            <a:schemeClr val="bg1">
              <a:alpha val="50000"/>
            </a:schemeClr>
          </a:solidFill>
          <a:ln w="25400">
            <a:solidFill>
              <a:srgbClr val="2445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9" name="Rectangle 38"/>
          <p:cNvSpPr/>
          <p:nvPr/>
        </p:nvSpPr>
        <p:spPr>
          <a:xfrm>
            <a:off x="551055" y="3829599"/>
            <a:ext cx="3790621" cy="1407116"/>
          </a:xfrm>
          <a:prstGeom prst="rect">
            <a:avLst/>
          </a:prstGeom>
          <a:solidFill>
            <a:schemeClr val="bg1">
              <a:alpha val="50000"/>
            </a:schemeClr>
          </a:solidFill>
          <a:ln w="25400">
            <a:solidFill>
              <a:srgbClr val="2445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p:cNvSpPr/>
          <p:nvPr/>
        </p:nvSpPr>
        <p:spPr>
          <a:xfrm>
            <a:off x="4923130" y="3829599"/>
            <a:ext cx="3790621" cy="1407116"/>
          </a:xfrm>
          <a:prstGeom prst="rect">
            <a:avLst/>
          </a:prstGeom>
          <a:solidFill>
            <a:schemeClr val="bg1">
              <a:alpha val="50000"/>
            </a:schemeClr>
          </a:solidFill>
          <a:ln w="25400">
            <a:solidFill>
              <a:srgbClr val="2445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TextBox 8"/>
          <p:cNvSpPr txBox="1"/>
          <p:nvPr/>
        </p:nvSpPr>
        <p:spPr>
          <a:xfrm>
            <a:off x="678271" y="33248"/>
            <a:ext cx="2148345" cy="523220"/>
          </a:xfrm>
          <a:prstGeom prst="rect">
            <a:avLst/>
          </a:prstGeom>
          <a:noFill/>
        </p:spPr>
        <p:txBody>
          <a:bodyPr wrap="none" rtlCol="0">
            <a:spAutoFit/>
          </a:bodyPr>
          <a:lstStyle/>
          <a:p>
            <a:r>
              <a:rPr lang="en-US" altLang="ja-JP" sz="2800" b="1" dirty="0">
                <a:solidFill>
                  <a:srgbClr val="244552"/>
                </a:solidFill>
                <a:latin typeface="微软雅黑" panose="020B0503020204020204" pitchFamily="34" charset="-122"/>
                <a:ea typeface="微软雅黑" panose="020B0503020204020204" pitchFamily="34" charset="-122"/>
              </a:rPr>
              <a:t>1</a:t>
            </a:r>
            <a:r>
              <a:rPr lang="ja-JP" altLang="en-US" sz="2800" b="1">
                <a:solidFill>
                  <a:srgbClr val="244552"/>
                </a:solidFill>
                <a:latin typeface="微软雅黑" panose="020B0503020204020204" pitchFamily="34" charset="-122"/>
                <a:ea typeface="微软雅黑" panose="020B0503020204020204" pitchFamily="34" charset="-122"/>
              </a:rPr>
              <a:t>、研究目标</a:t>
            </a:r>
            <a:endParaRPr lang="ja-JP" altLang="en-US" sz="2800" b="1" dirty="0">
              <a:solidFill>
                <a:srgbClr val="244552"/>
              </a:solidFill>
              <a:latin typeface="微软雅黑" panose="020B0503020204020204" pitchFamily="34" charset="-122"/>
              <a:ea typeface="微软雅黑" panose="020B0503020204020204" pitchFamily="34" charset="-122"/>
            </a:endParaRPr>
          </a:p>
        </p:txBody>
      </p:sp>
      <p:sp>
        <p:nvSpPr>
          <p:cNvPr id="74" name="Rectangle 73"/>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5" name="Rectangle 7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51" name="Rectangle 50"/>
          <p:cNvSpPr/>
          <p:nvPr/>
        </p:nvSpPr>
        <p:spPr>
          <a:xfrm>
            <a:off x="551055" y="1581859"/>
            <a:ext cx="3790621" cy="1407116"/>
          </a:xfrm>
          <a:prstGeom prst="rect">
            <a:avLst/>
          </a:prstGeom>
          <a:solidFill>
            <a:schemeClr val="bg1">
              <a:alpha val="50000"/>
            </a:schemeClr>
          </a:solidFill>
          <a:ln w="25400">
            <a:solidFill>
              <a:srgbClr val="2445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78" name="Rectangle 77"/>
          <p:cNvSpPr/>
          <p:nvPr/>
        </p:nvSpPr>
        <p:spPr>
          <a:xfrm>
            <a:off x="1478846" y="5826631"/>
            <a:ext cx="6186310" cy="646331"/>
          </a:xfrm>
          <a:prstGeom prst="rect">
            <a:avLst/>
          </a:prstGeom>
          <a:noFill/>
        </p:spPr>
        <p:txBody>
          <a:bodyPr wrap="none" rtlCol="0">
            <a:spAutoFit/>
          </a:bodyPr>
          <a:lstStyle/>
          <a:p>
            <a:pPr algn="ctr"/>
            <a:r>
              <a:rPr lang="zh-CN" altLang="en-US" sz="3600" b="1" dirty="0">
                <a:solidFill>
                  <a:srgbClr val="FF0000"/>
                </a:solidFill>
                <a:latin typeface="微软雅黑" panose="020B0503020204020204" pitchFamily="34" charset="-122"/>
                <a:ea typeface="微软雅黑" panose="020B0503020204020204" pitchFamily="34" charset="-122"/>
              </a:rPr>
              <a:t>构建自主式交通系统体系架构</a:t>
            </a:r>
          </a:p>
        </p:txBody>
      </p:sp>
      <p:sp>
        <p:nvSpPr>
          <p:cNvPr id="8" name="Rectangle 7"/>
          <p:cNvSpPr/>
          <p:nvPr/>
        </p:nvSpPr>
        <p:spPr>
          <a:xfrm>
            <a:off x="1187046" y="1639086"/>
            <a:ext cx="2518638" cy="1292662"/>
          </a:xfrm>
          <a:prstGeom prst="rect">
            <a:avLst/>
          </a:prstGeom>
        </p:spPr>
        <p:txBody>
          <a:bodyPr wrap="none">
            <a:spAutoFit/>
          </a:bodyPr>
          <a:lstStyle/>
          <a:p>
            <a:pPr lvl="0" algn="ctr"/>
            <a:r>
              <a:rPr lang="en-US" sz="2600" b="1" dirty="0" err="1">
                <a:solidFill>
                  <a:srgbClr val="FF0000"/>
                </a:solidFill>
                <a:latin typeface="微软雅黑" panose="020B0503020204020204" pitchFamily="34" charset="-122"/>
                <a:ea typeface="微软雅黑" panose="020B0503020204020204" pitchFamily="34" charset="-122"/>
              </a:rPr>
              <a:t>阐释</a:t>
            </a:r>
            <a:endParaRPr lang="en-US" sz="2600" b="1" dirty="0">
              <a:solidFill>
                <a:srgbClr val="FF0000"/>
              </a:solidFill>
              <a:latin typeface="微软雅黑" panose="020B0503020204020204" pitchFamily="34" charset="-122"/>
              <a:ea typeface="微软雅黑" panose="020B0503020204020204" pitchFamily="34" charset="-122"/>
            </a:endParaRPr>
          </a:p>
          <a:p>
            <a:pPr lvl="0" algn="ctr"/>
            <a:r>
              <a:rPr lang="x-none" sz="2600" b="1" dirty="0">
                <a:solidFill>
                  <a:srgbClr val="244552"/>
                </a:solidFill>
                <a:latin typeface="微软雅黑" panose="020B0503020204020204" pitchFamily="34" charset="-122"/>
                <a:ea typeface="微软雅黑" panose="020B0503020204020204" pitchFamily="34" charset="-122"/>
              </a:rPr>
              <a:t>自主式交通系统</a:t>
            </a:r>
          </a:p>
          <a:p>
            <a:pPr lvl="0" algn="ctr"/>
            <a:r>
              <a:rPr lang="zh-CN" altLang="en-US" sz="2600" b="1" dirty="0">
                <a:solidFill>
                  <a:srgbClr val="FF0000"/>
                </a:solidFill>
                <a:latin typeface="微软雅黑" panose="020B0503020204020204" pitchFamily="34" charset="-122"/>
                <a:ea typeface="微软雅黑" panose="020B0503020204020204" pitchFamily="34" charset="-122"/>
              </a:rPr>
              <a:t>构成与</a:t>
            </a:r>
            <a:r>
              <a:rPr lang="x-none" sz="2600" b="1" dirty="0">
                <a:solidFill>
                  <a:srgbClr val="FF0000"/>
                </a:solidFill>
                <a:latin typeface="微软雅黑" panose="020B0503020204020204" pitchFamily="34" charset="-122"/>
                <a:ea typeface="微软雅黑" panose="020B0503020204020204" pitchFamily="34" charset="-122"/>
              </a:rPr>
              <a:t>演化</a:t>
            </a:r>
            <a:endParaRPr lang="en-US" sz="2600" b="1" dirty="0">
              <a:solidFill>
                <a:srgbClr val="244552"/>
              </a:solidFill>
              <a:latin typeface="微软雅黑" panose="020B0503020204020204" pitchFamily="34" charset="-122"/>
              <a:ea typeface="微软雅黑" panose="020B0503020204020204" pitchFamily="34" charset="-122"/>
            </a:endParaRPr>
          </a:p>
        </p:txBody>
      </p:sp>
      <p:sp>
        <p:nvSpPr>
          <p:cNvPr id="10" name="Rectangle 9"/>
          <p:cNvSpPr/>
          <p:nvPr/>
        </p:nvSpPr>
        <p:spPr>
          <a:xfrm>
            <a:off x="5559122" y="1639086"/>
            <a:ext cx="2518638" cy="1292662"/>
          </a:xfrm>
          <a:prstGeom prst="rect">
            <a:avLst/>
          </a:prstGeom>
        </p:spPr>
        <p:txBody>
          <a:bodyPr wrap="none">
            <a:spAutoFit/>
          </a:bodyPr>
          <a:lstStyle/>
          <a:p>
            <a:pPr lvl="0" algn="ctr"/>
            <a:r>
              <a:rPr lang="zh-CN" altLang="en-US" sz="2600" b="1" dirty="0">
                <a:solidFill>
                  <a:srgbClr val="FF0000"/>
                </a:solidFill>
                <a:latin typeface="微软雅黑" panose="020B0503020204020204" pitchFamily="34" charset="-122"/>
                <a:ea typeface="微软雅黑" panose="020B0503020204020204" pitchFamily="34" charset="-122"/>
              </a:rPr>
              <a:t>解析</a:t>
            </a:r>
            <a:endParaRPr lang="en-US" altLang="zh-CN" sz="2600" b="1" dirty="0">
              <a:solidFill>
                <a:srgbClr val="FF0000"/>
              </a:solidFill>
              <a:latin typeface="微软雅黑" panose="020B0503020204020204" pitchFamily="34" charset="-122"/>
              <a:ea typeface="微软雅黑" panose="020B0503020204020204" pitchFamily="34" charset="-122"/>
            </a:endParaRPr>
          </a:p>
          <a:p>
            <a:pPr lvl="0" algn="ctr"/>
            <a:r>
              <a:rPr lang="x-none" sz="2600" b="1" dirty="0">
                <a:solidFill>
                  <a:srgbClr val="244552"/>
                </a:solidFill>
                <a:latin typeface="微软雅黑" panose="020B0503020204020204" pitchFamily="34" charset="-122"/>
                <a:ea typeface="微软雅黑" panose="020B0503020204020204" pitchFamily="34" charset="-122"/>
              </a:rPr>
              <a:t>自主式交通系统</a:t>
            </a:r>
          </a:p>
          <a:p>
            <a:pPr lvl="0" algn="ctr"/>
            <a:r>
              <a:rPr lang="x-none" sz="2600" b="1" dirty="0">
                <a:solidFill>
                  <a:srgbClr val="FF0000"/>
                </a:solidFill>
                <a:latin typeface="微软雅黑" panose="020B0503020204020204" pitchFamily="34" charset="-122"/>
                <a:ea typeface="微软雅黑" panose="020B0503020204020204" pitchFamily="34" charset="-122"/>
              </a:rPr>
              <a:t>代际与架构</a:t>
            </a:r>
          </a:p>
        </p:txBody>
      </p:sp>
      <p:sp>
        <p:nvSpPr>
          <p:cNvPr id="11" name="Rectangle 10"/>
          <p:cNvSpPr/>
          <p:nvPr/>
        </p:nvSpPr>
        <p:spPr>
          <a:xfrm>
            <a:off x="5225697" y="3886826"/>
            <a:ext cx="3185487" cy="1292662"/>
          </a:xfrm>
          <a:prstGeom prst="rect">
            <a:avLst/>
          </a:prstGeom>
        </p:spPr>
        <p:txBody>
          <a:bodyPr wrap="none">
            <a:spAutoFit/>
          </a:bodyPr>
          <a:lstStyle/>
          <a:p>
            <a:pPr lvl="0" algn="ctr"/>
            <a:r>
              <a:rPr lang="x-none" sz="2600" b="1" dirty="0">
                <a:solidFill>
                  <a:srgbClr val="FF0000"/>
                </a:solidFill>
                <a:latin typeface="微软雅黑" panose="020B0503020204020204" pitchFamily="34" charset="-122"/>
                <a:ea typeface="微软雅黑" panose="020B0503020204020204" pitchFamily="34" charset="-122"/>
              </a:rPr>
              <a:t>制定</a:t>
            </a:r>
          </a:p>
          <a:p>
            <a:pPr lvl="0" algn="ctr"/>
            <a:r>
              <a:rPr lang="x-none" sz="2600" b="1" dirty="0">
                <a:solidFill>
                  <a:srgbClr val="244552"/>
                </a:solidFill>
                <a:latin typeface="微软雅黑" panose="020B0503020204020204" pitchFamily="34" charset="-122"/>
                <a:ea typeface="微软雅黑" panose="020B0503020204020204" pitchFamily="34" charset="-122"/>
              </a:rPr>
              <a:t>自主式交通系统架构</a:t>
            </a:r>
          </a:p>
          <a:p>
            <a:pPr lvl="0" algn="ctr"/>
            <a:r>
              <a:rPr lang="x-none" sz="2600" b="1" dirty="0">
                <a:solidFill>
                  <a:srgbClr val="FF0000"/>
                </a:solidFill>
                <a:latin typeface="微软雅黑" panose="020B0503020204020204" pitchFamily="34" charset="-122"/>
                <a:ea typeface="微软雅黑" panose="020B0503020204020204" pitchFamily="34" charset="-122"/>
              </a:rPr>
              <a:t>标准与规程</a:t>
            </a:r>
          </a:p>
        </p:txBody>
      </p:sp>
      <p:sp>
        <p:nvSpPr>
          <p:cNvPr id="12" name="Rectangle 11"/>
          <p:cNvSpPr/>
          <p:nvPr/>
        </p:nvSpPr>
        <p:spPr>
          <a:xfrm>
            <a:off x="853622" y="3886826"/>
            <a:ext cx="3185487" cy="1292662"/>
          </a:xfrm>
          <a:prstGeom prst="rect">
            <a:avLst/>
          </a:prstGeom>
        </p:spPr>
        <p:txBody>
          <a:bodyPr wrap="none">
            <a:spAutoFit/>
          </a:bodyPr>
          <a:lstStyle/>
          <a:p>
            <a:pPr lvl="0" algn="ctr"/>
            <a:r>
              <a:rPr lang="zh-CN" altLang="en-US" sz="2600" b="1" dirty="0">
                <a:solidFill>
                  <a:srgbClr val="FF0000"/>
                </a:solidFill>
                <a:latin typeface="微软雅黑" panose="020B0503020204020204" pitchFamily="34" charset="-122"/>
                <a:ea typeface="微软雅黑" panose="020B0503020204020204" pitchFamily="34" charset="-122"/>
              </a:rPr>
              <a:t>实现</a:t>
            </a:r>
            <a:endParaRPr lang="en-US" altLang="zh-CN" sz="2600" b="1" dirty="0">
              <a:solidFill>
                <a:srgbClr val="FF0000"/>
              </a:solidFill>
              <a:latin typeface="微软雅黑" panose="020B0503020204020204" pitchFamily="34" charset="-122"/>
              <a:ea typeface="微软雅黑" panose="020B0503020204020204" pitchFamily="34" charset="-122"/>
            </a:endParaRPr>
          </a:p>
          <a:p>
            <a:pPr lvl="0" algn="ctr"/>
            <a:r>
              <a:rPr lang="zh-CN" altLang="en-US" sz="2600" b="1" dirty="0">
                <a:solidFill>
                  <a:srgbClr val="244552"/>
                </a:solidFill>
                <a:latin typeface="微软雅黑" panose="020B0503020204020204" pitchFamily="34" charset="-122"/>
                <a:ea typeface="微软雅黑" panose="020B0503020204020204" pitchFamily="34" charset="-122"/>
              </a:rPr>
              <a:t>自主式交通系统架构</a:t>
            </a:r>
            <a:endParaRPr lang="en-US" altLang="zh-CN" sz="2600" b="1" dirty="0">
              <a:solidFill>
                <a:srgbClr val="244552"/>
              </a:solidFill>
              <a:latin typeface="微软雅黑" panose="020B0503020204020204" pitchFamily="34" charset="-122"/>
              <a:ea typeface="微软雅黑" panose="020B0503020204020204" pitchFamily="34" charset="-122"/>
            </a:endParaRPr>
          </a:p>
          <a:p>
            <a:pPr lvl="0" algn="ctr"/>
            <a:r>
              <a:rPr lang="zh-CN" altLang="en-US" sz="2600" b="1" dirty="0">
                <a:solidFill>
                  <a:srgbClr val="FF0000"/>
                </a:solidFill>
                <a:latin typeface="微软雅黑" panose="020B0503020204020204" pitchFamily="34" charset="-122"/>
                <a:ea typeface="微软雅黑" panose="020B0503020204020204" pitchFamily="34" charset="-122"/>
              </a:rPr>
              <a:t>仿真与评估</a:t>
            </a:r>
            <a:endParaRPr lang="x-none" sz="2600" b="1" dirty="0">
              <a:solidFill>
                <a:srgbClr val="FF0000"/>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569375" y="1581859"/>
            <a:ext cx="341760" cy="492443"/>
          </a:xfrm>
          <a:prstGeom prst="rect">
            <a:avLst/>
          </a:prstGeom>
          <a:noFill/>
        </p:spPr>
        <p:txBody>
          <a:bodyPr wrap="none" rtlCol="0">
            <a:spAutoFit/>
          </a:bodyPr>
          <a:lstStyle/>
          <a:p>
            <a:r>
              <a:rPr lang="en-US" altLang="zh-CN" sz="2600" b="1" dirty="0">
                <a:latin typeface="微软雅黑" panose="020B0503020204020204" pitchFamily="34" charset="-122"/>
                <a:ea typeface="微软雅黑" panose="020B0503020204020204" pitchFamily="34" charset="-122"/>
              </a:rPr>
              <a:t>1</a:t>
            </a:r>
            <a:endParaRPr lang="x-none" sz="2600" b="1" dirty="0">
              <a:latin typeface="微软雅黑" panose="020B0503020204020204" pitchFamily="34" charset="-122"/>
              <a:ea typeface="微软雅黑" panose="020B0503020204020204" pitchFamily="34" charset="-122"/>
            </a:endParaRPr>
          </a:p>
        </p:txBody>
      </p:sp>
      <p:sp>
        <p:nvSpPr>
          <p:cNvPr id="17" name="TextBox 16"/>
          <p:cNvSpPr txBox="1"/>
          <p:nvPr/>
        </p:nvSpPr>
        <p:spPr>
          <a:xfrm>
            <a:off x="4975507" y="3841561"/>
            <a:ext cx="341760" cy="492443"/>
          </a:xfrm>
          <a:prstGeom prst="rect">
            <a:avLst/>
          </a:prstGeom>
          <a:noFill/>
        </p:spPr>
        <p:txBody>
          <a:bodyPr wrap="none" rtlCol="0">
            <a:spAutoFit/>
          </a:bodyPr>
          <a:lstStyle/>
          <a:p>
            <a:r>
              <a:rPr lang="en-US" altLang="zh-CN" sz="2600" b="1" dirty="0">
                <a:latin typeface="微软雅黑" panose="020B0503020204020204" pitchFamily="34" charset="-122"/>
                <a:ea typeface="微软雅黑" panose="020B0503020204020204" pitchFamily="34" charset="-122"/>
              </a:rPr>
              <a:t>3</a:t>
            </a:r>
            <a:endParaRPr lang="x-none" sz="2600" b="1" dirty="0">
              <a:latin typeface="微软雅黑" panose="020B0503020204020204" pitchFamily="34" charset="-122"/>
              <a:ea typeface="微软雅黑" panose="020B0503020204020204" pitchFamily="34" charset="-122"/>
            </a:endParaRPr>
          </a:p>
        </p:txBody>
      </p:sp>
      <p:sp>
        <p:nvSpPr>
          <p:cNvPr id="18" name="TextBox 17"/>
          <p:cNvSpPr txBox="1"/>
          <p:nvPr/>
        </p:nvSpPr>
        <p:spPr>
          <a:xfrm>
            <a:off x="4975507" y="1585304"/>
            <a:ext cx="341760" cy="492443"/>
          </a:xfrm>
          <a:prstGeom prst="rect">
            <a:avLst/>
          </a:prstGeom>
          <a:noFill/>
        </p:spPr>
        <p:txBody>
          <a:bodyPr wrap="none" rtlCol="0">
            <a:spAutoFit/>
          </a:bodyPr>
          <a:lstStyle/>
          <a:p>
            <a:r>
              <a:rPr lang="en-US" altLang="zh-CN" sz="2600" b="1" dirty="0">
                <a:latin typeface="微软雅黑" panose="020B0503020204020204" pitchFamily="34" charset="-122"/>
                <a:ea typeface="微软雅黑" panose="020B0503020204020204" pitchFamily="34" charset="-122"/>
              </a:rPr>
              <a:t>2</a:t>
            </a:r>
            <a:endParaRPr lang="x-none" sz="2600" b="1" dirty="0">
              <a:latin typeface="微软雅黑" panose="020B0503020204020204" pitchFamily="34" charset="-122"/>
              <a:ea typeface="微软雅黑" panose="020B0503020204020204" pitchFamily="34" charset="-122"/>
            </a:endParaRPr>
          </a:p>
        </p:txBody>
      </p:sp>
      <p:sp>
        <p:nvSpPr>
          <p:cNvPr id="19" name="TextBox 18"/>
          <p:cNvSpPr txBox="1"/>
          <p:nvPr/>
        </p:nvSpPr>
        <p:spPr>
          <a:xfrm>
            <a:off x="569375" y="3841561"/>
            <a:ext cx="341760" cy="492443"/>
          </a:xfrm>
          <a:prstGeom prst="rect">
            <a:avLst/>
          </a:prstGeom>
          <a:noFill/>
        </p:spPr>
        <p:txBody>
          <a:bodyPr wrap="none" rtlCol="0">
            <a:spAutoFit/>
          </a:bodyPr>
          <a:lstStyle/>
          <a:p>
            <a:r>
              <a:rPr lang="en-US" altLang="zh-CN" sz="2600" b="1" dirty="0">
                <a:latin typeface="微软雅黑" panose="020B0503020204020204" pitchFamily="34" charset="-122"/>
                <a:ea typeface="微软雅黑" panose="020B0503020204020204" pitchFamily="34" charset="-122"/>
              </a:rPr>
              <a:t>4</a:t>
            </a:r>
            <a:endParaRPr lang="x-none" sz="2600" b="1" dirty="0">
              <a:latin typeface="微软雅黑" panose="020B0503020204020204" pitchFamily="34" charset="-122"/>
              <a:ea typeface="微软雅黑" panose="020B0503020204020204" pitchFamily="34" charset="-122"/>
            </a:endParaRPr>
          </a:p>
        </p:txBody>
      </p:sp>
      <p:sp>
        <p:nvSpPr>
          <p:cNvPr id="6" name="Right Arrow 5"/>
          <p:cNvSpPr/>
          <p:nvPr/>
        </p:nvSpPr>
        <p:spPr>
          <a:xfrm>
            <a:off x="4404883" y="2188050"/>
            <a:ext cx="457200" cy="194734"/>
          </a:xfrm>
          <a:prstGeom prst="rightArrow">
            <a:avLst/>
          </a:prstGeom>
          <a:solidFill>
            <a:srgbClr val="24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Right Arrow 22"/>
          <p:cNvSpPr/>
          <p:nvPr/>
        </p:nvSpPr>
        <p:spPr>
          <a:xfrm rot="5400000">
            <a:off x="6589840" y="3301139"/>
            <a:ext cx="457200" cy="194734"/>
          </a:xfrm>
          <a:prstGeom prst="rightArrow">
            <a:avLst/>
          </a:prstGeom>
          <a:solidFill>
            <a:srgbClr val="24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4" name="Right Arrow 23"/>
          <p:cNvSpPr/>
          <p:nvPr/>
        </p:nvSpPr>
        <p:spPr>
          <a:xfrm rot="10800000">
            <a:off x="4404883" y="4435790"/>
            <a:ext cx="457200" cy="194734"/>
          </a:xfrm>
          <a:prstGeom prst="rightArrow">
            <a:avLst/>
          </a:prstGeom>
          <a:solidFill>
            <a:srgbClr val="24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 name="Right Arrow 24"/>
          <p:cNvSpPr/>
          <p:nvPr/>
        </p:nvSpPr>
        <p:spPr>
          <a:xfrm rot="16200000">
            <a:off x="2217765" y="3309627"/>
            <a:ext cx="457200" cy="194734"/>
          </a:xfrm>
          <a:prstGeom prst="rightArrow">
            <a:avLst/>
          </a:prstGeom>
          <a:solidFill>
            <a:srgbClr val="244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Slide Number Placeholder 1"/>
          <p:cNvSpPr>
            <a:spLocks noGrp="1"/>
          </p:cNvSpPr>
          <p:nvPr>
            <p:ph type="sldNum" sz="quarter" idx="4294967295"/>
          </p:nvPr>
        </p:nvSpPr>
        <p:spPr/>
        <p:txBody>
          <a:bodyPr/>
          <a:lstStyle/>
          <a:p>
            <a:fld id="{8292DA86-CBDA-FD4D-B942-17BA4E765776}" type="slidenum">
              <a:rPr lang="en-US" smtClean="0"/>
              <a:t>42</a:t>
            </a:fld>
            <a:r>
              <a:rPr lang="en-US" altLang="zh-CN"/>
              <a:t>/34</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346352" y="4583366"/>
            <a:ext cx="1192955" cy="292388"/>
          </a:xfrm>
          <a:prstGeom prst="rect">
            <a:avLst/>
          </a:prstGeom>
          <a:noFill/>
        </p:spPr>
        <p:txBody>
          <a:bodyPr wrap="none" rtlCol="0">
            <a:spAutoFit/>
          </a:bodyPr>
          <a:lstStyle/>
          <a:p>
            <a:r>
              <a:rPr lang="x-none" sz="1300" b="1" dirty="0">
                <a:latin typeface="微软雅黑" panose="020B0503020204020204" pitchFamily="34" charset="-122"/>
                <a:ea typeface="微软雅黑" panose="020B0503020204020204" pitchFamily="34" charset="-122"/>
              </a:rPr>
              <a:t>L3</a:t>
            </a:r>
            <a:r>
              <a:rPr lang="en-US" sz="1300" b="1" dirty="0" err="1">
                <a:latin typeface="微软雅黑" panose="020B0503020204020204" pitchFamily="34" charset="-122"/>
                <a:ea typeface="微软雅黑" panose="020B0503020204020204" pitchFamily="34" charset="-122"/>
              </a:rPr>
              <a:t>级自动驾驶</a:t>
            </a:r>
            <a:endParaRPr lang="x-none" sz="1300" b="1" dirty="0">
              <a:latin typeface="微软雅黑" panose="020B0503020204020204" pitchFamily="34" charset="-122"/>
              <a:ea typeface="微软雅黑" panose="020B0503020204020204" pitchFamily="34" charset="-122"/>
            </a:endParaRPr>
          </a:p>
        </p:txBody>
      </p:sp>
      <p:pic>
        <p:nvPicPr>
          <p:cNvPr id="12" name="Picture 3"/>
          <p:cNvPicPr>
            <a:picLocks noChangeAspect="1"/>
          </p:cNvPicPr>
          <p:nvPr/>
        </p:nvPicPr>
        <p:blipFill>
          <a:blip r:embed="rId3"/>
          <a:stretch>
            <a:fillRect/>
          </a:stretch>
        </p:blipFill>
        <p:spPr>
          <a:xfrm>
            <a:off x="2020711" y="3018926"/>
            <a:ext cx="6180456" cy="3641715"/>
          </a:xfrm>
          <a:prstGeom prst="rect">
            <a:avLst/>
          </a:prstGeom>
        </p:spPr>
      </p:pic>
      <p:cxnSp>
        <p:nvCxnSpPr>
          <p:cNvPr id="15" name="Straight Connector 14"/>
          <p:cNvCxnSpPr>
            <a:stCxn id="11" idx="2"/>
          </p:cNvCxnSpPr>
          <p:nvPr/>
        </p:nvCxnSpPr>
        <p:spPr>
          <a:xfrm flipV="1">
            <a:off x="3607848" y="4994238"/>
            <a:ext cx="1625633" cy="23620"/>
          </a:xfrm>
          <a:prstGeom prst="line">
            <a:avLst/>
          </a:prstGeom>
          <a:ln w="2286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8271" y="-15520"/>
            <a:ext cx="4951997"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2</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系统技术发展演进路线</a:t>
            </a:r>
            <a:endParaRPr lang="ja-JP" altLang="en-US" sz="3200" b="1" dirty="0">
              <a:solidFill>
                <a:srgbClr val="244552"/>
              </a:solidFill>
              <a:latin typeface="微软雅黑" panose="020B0503020204020204" pitchFamily="34" charset="-122"/>
              <a:ea typeface="微软雅黑" panose="020B0503020204020204" pitchFamily="34" charset="-122"/>
            </a:endParaRPr>
          </a:p>
        </p:txBody>
      </p:sp>
      <p:sp>
        <p:nvSpPr>
          <p:cNvPr id="75" name="Rectangle 74"/>
          <p:cNvSpPr/>
          <p:nvPr/>
        </p:nvSpPr>
        <p:spPr>
          <a:xfrm>
            <a:off x="0" y="6798656"/>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42" name="TextBox 41"/>
          <p:cNvSpPr txBox="1"/>
          <p:nvPr/>
        </p:nvSpPr>
        <p:spPr>
          <a:xfrm>
            <a:off x="678271" y="624847"/>
            <a:ext cx="8166121" cy="2400657"/>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zh-CN" altLang="en-US" sz="2000" dirty="0">
                <a:latin typeface="微软雅黑" panose="020B0503020204020204" pitchFamily="34" charset="-122"/>
                <a:ea typeface="微软雅黑" panose="020B0503020204020204" pitchFamily="34" charset="-122"/>
              </a:rPr>
              <a:t>各类技术的蓬勃发展是推动交通系统不断升级的关键</a:t>
            </a:r>
            <a:endParaRPr lang="en-US" altLang="zh-CN" sz="20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q"/>
            </a:pPr>
            <a:r>
              <a:rPr lang="zh-CN" altLang="en-US" sz="2000" dirty="0">
                <a:latin typeface="微软雅黑" panose="020B0503020204020204" pitchFamily="34" charset="-122"/>
                <a:ea typeface="微软雅黑" panose="020B0503020204020204" pitchFamily="34" charset="-122"/>
              </a:rPr>
              <a:t>分析</a:t>
            </a:r>
            <a:r>
              <a:rPr lang="zh-CN" altLang="en-US" sz="2000" dirty="0">
                <a:solidFill>
                  <a:srgbClr val="FF0000"/>
                </a:solidFill>
                <a:latin typeface="微软雅黑" panose="020B0503020204020204" pitchFamily="34" charset="-122"/>
                <a:ea typeface="微软雅黑" panose="020B0503020204020204" pitchFamily="34" charset="-122"/>
              </a:rPr>
              <a:t>技术发展路线：</a:t>
            </a:r>
            <a:r>
              <a:rPr lang="zh-CN" altLang="en-US" sz="2000" dirty="0">
                <a:latin typeface="微软雅黑" panose="020B0503020204020204" pitchFamily="34" charset="-122"/>
                <a:ea typeface="微软雅黑" panose="020B0503020204020204" pitchFamily="34" charset="-122"/>
              </a:rPr>
              <a:t>如人工智能、大数据、通信技术、卫星导航、物联网、边缘计算等</a:t>
            </a:r>
            <a:endParaRPr lang="en-US" altLang="zh-CN" sz="20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q"/>
            </a:pPr>
            <a:r>
              <a:rPr lang="zh-CN" altLang="en-US" sz="2000" dirty="0">
                <a:latin typeface="微软雅黑" panose="020B0503020204020204" pitchFamily="34" charset="-122"/>
                <a:ea typeface="微软雅黑" panose="020B0503020204020204" pitchFamily="34" charset="-122"/>
              </a:rPr>
              <a:t>确定</a:t>
            </a:r>
            <a:r>
              <a:rPr lang="zh-CN" altLang="en-US" sz="2000" dirty="0">
                <a:solidFill>
                  <a:srgbClr val="FF0000"/>
                </a:solidFill>
                <a:latin typeface="微软雅黑" panose="020B0503020204020204" pitchFamily="34" charset="-122"/>
                <a:ea typeface="微软雅黑" panose="020B0503020204020204" pitchFamily="34" charset="-122"/>
              </a:rPr>
              <a:t>有效技术组合：</a:t>
            </a:r>
            <a:r>
              <a:rPr lang="zh-CN" altLang="en-US" sz="2000" dirty="0">
                <a:latin typeface="微软雅黑" panose="020B0503020204020204" pitchFamily="34" charset="-122"/>
                <a:ea typeface="微软雅黑" panose="020B0503020204020204" pitchFamily="34" charset="-122"/>
              </a:rPr>
              <a:t>根据对</a:t>
            </a:r>
            <a:r>
              <a:rPr lang="en-US" altLang="zh-CN" sz="2000" dirty="0">
                <a:solidFill>
                  <a:srgbClr val="FF0000"/>
                </a:solidFill>
                <a:latin typeface="微软雅黑" panose="020B0503020204020204" pitchFamily="34" charset="-122"/>
                <a:ea typeface="微软雅黑" panose="020B0503020204020204" pitchFamily="34" charset="-122"/>
              </a:rPr>
              <a:t>ATS</a:t>
            </a:r>
            <a:r>
              <a:rPr lang="zh-CN" altLang="en-US" sz="2000" dirty="0">
                <a:solidFill>
                  <a:srgbClr val="FF0000"/>
                </a:solidFill>
                <a:latin typeface="微软雅黑" panose="020B0503020204020204" pitchFamily="34" charset="-122"/>
                <a:ea typeface="微软雅黑" panose="020B0503020204020204" pitchFamily="34" charset="-122"/>
              </a:rPr>
              <a:t>业务逻辑：自主感知、学习、决策、响应</a:t>
            </a:r>
            <a:r>
              <a:rPr lang="zh-CN" altLang="en-US" sz="2000" dirty="0">
                <a:latin typeface="微软雅黑" panose="020B0503020204020204" pitchFamily="34" charset="-122"/>
                <a:ea typeface="微软雅黑" panose="020B0503020204020204" pitchFamily="34" charset="-122"/>
              </a:rPr>
              <a:t>的推动作用，相互匹配形成有效的技术组合。</a:t>
            </a:r>
            <a:endParaRPr lang="en-US" altLang="zh-CN" sz="2000" dirty="0">
              <a:latin typeface="微软雅黑" panose="020B0503020204020204" pitchFamily="34" charset="-122"/>
              <a:ea typeface="微软雅黑" panose="020B0503020204020204" pitchFamily="34" charset="-122"/>
            </a:endParaRPr>
          </a:p>
        </p:txBody>
      </p:sp>
      <p:sp>
        <p:nvSpPr>
          <p:cNvPr id="17" name="矩形 16"/>
          <p:cNvSpPr/>
          <p:nvPr/>
        </p:nvSpPr>
        <p:spPr>
          <a:xfrm>
            <a:off x="8578036" y="85763"/>
            <a:ext cx="540000" cy="5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3" name="Rectangle 12"/>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extBox 1"/>
          <p:cNvSpPr txBox="1"/>
          <p:nvPr/>
        </p:nvSpPr>
        <p:spPr>
          <a:xfrm>
            <a:off x="4996395" y="3934041"/>
            <a:ext cx="954107" cy="276999"/>
          </a:xfrm>
          <a:prstGeom prst="rect">
            <a:avLst/>
          </a:prstGeom>
          <a:noFill/>
        </p:spPr>
        <p:txBody>
          <a:bodyPr wrap="none" rtlCol="0">
            <a:spAutoFit/>
          </a:bodyPr>
          <a:lstStyle/>
          <a:p>
            <a:r>
              <a:rPr lang="x-none" sz="1200" b="1" dirty="0">
                <a:latin typeface="微软雅黑" panose="020B0503020204020204" pitchFamily="34" charset="-122"/>
                <a:ea typeface="微软雅黑" panose="020B0503020204020204" pitchFamily="34" charset="-122"/>
              </a:rPr>
              <a:t>分米级技术</a:t>
            </a:r>
          </a:p>
        </p:txBody>
      </p:sp>
      <p:sp>
        <p:nvSpPr>
          <p:cNvPr id="11" name="Oval 10"/>
          <p:cNvSpPr/>
          <p:nvPr/>
        </p:nvSpPr>
        <p:spPr>
          <a:xfrm>
            <a:off x="3607848" y="4891143"/>
            <a:ext cx="253429" cy="253429"/>
          </a:xfrm>
          <a:prstGeom prst="ellipse">
            <a:avLst/>
          </a:prstGeom>
          <a:solidFill>
            <a:srgbClr val="057AA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TextBox 7"/>
          <p:cNvSpPr txBox="1"/>
          <p:nvPr/>
        </p:nvSpPr>
        <p:spPr>
          <a:xfrm>
            <a:off x="1346445" y="4668240"/>
            <a:ext cx="723275" cy="523220"/>
          </a:xfrm>
          <a:prstGeom prst="rect">
            <a:avLst/>
          </a:prstGeom>
          <a:noFill/>
        </p:spPr>
        <p:txBody>
          <a:bodyPr wrap="none" rtlCol="0">
            <a:spAutoFit/>
          </a:bodyPr>
          <a:lstStyle/>
          <a:p>
            <a:pPr algn="ctr"/>
            <a:r>
              <a:rPr lang="x-none" sz="1400" b="1" dirty="0">
                <a:latin typeface="微软雅黑" panose="020B0503020204020204" pitchFamily="34" charset="-122"/>
                <a:ea typeface="微软雅黑" panose="020B0503020204020204" pitchFamily="34" charset="-122"/>
              </a:rPr>
              <a:t>领域内</a:t>
            </a:r>
          </a:p>
          <a:p>
            <a:pPr algn="ctr"/>
            <a:r>
              <a:rPr lang="x-none" sz="1400" b="1" dirty="0">
                <a:latin typeface="微软雅黑" panose="020B0503020204020204" pitchFamily="34" charset="-122"/>
                <a:ea typeface="微软雅黑" panose="020B0503020204020204" pitchFamily="34" charset="-122"/>
              </a:rPr>
              <a:t>技术</a:t>
            </a:r>
          </a:p>
        </p:txBody>
      </p:sp>
      <p:sp>
        <p:nvSpPr>
          <p:cNvPr id="16" name="TextBox 15"/>
          <p:cNvSpPr txBox="1"/>
          <p:nvPr/>
        </p:nvSpPr>
        <p:spPr>
          <a:xfrm>
            <a:off x="1335908" y="3710220"/>
            <a:ext cx="723275" cy="523220"/>
          </a:xfrm>
          <a:prstGeom prst="rect">
            <a:avLst/>
          </a:prstGeom>
          <a:noFill/>
        </p:spPr>
        <p:txBody>
          <a:bodyPr wrap="none" rtlCol="0">
            <a:spAutoFit/>
          </a:bodyPr>
          <a:lstStyle/>
          <a:p>
            <a:pPr algn="ctr"/>
            <a:r>
              <a:rPr lang="x-none" sz="1400" b="1" dirty="0">
                <a:latin typeface="微软雅黑" panose="020B0503020204020204" pitchFamily="34" charset="-122"/>
                <a:ea typeface="微软雅黑" panose="020B0503020204020204" pitchFamily="34" charset="-122"/>
              </a:rPr>
              <a:t>领域外</a:t>
            </a:r>
          </a:p>
          <a:p>
            <a:pPr algn="ctr"/>
            <a:r>
              <a:rPr lang="x-none" sz="1400" b="1" dirty="0">
                <a:latin typeface="微软雅黑" panose="020B0503020204020204" pitchFamily="34" charset="-122"/>
                <a:ea typeface="微软雅黑" panose="020B0503020204020204" pitchFamily="34" charset="-122"/>
              </a:rPr>
              <a:t>技术</a:t>
            </a:r>
          </a:p>
        </p:txBody>
      </p:sp>
      <p:cxnSp>
        <p:nvCxnSpPr>
          <p:cNvPr id="10" name="Straight Connector 9"/>
          <p:cNvCxnSpPr/>
          <p:nvPr/>
        </p:nvCxnSpPr>
        <p:spPr>
          <a:xfrm>
            <a:off x="1384917" y="4604628"/>
            <a:ext cx="681625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5301089" y="4253743"/>
            <a:ext cx="214933" cy="214933"/>
          </a:xfrm>
          <a:prstGeom prst="ellipse">
            <a:avLst/>
          </a:prstGeom>
          <a:solidFill>
            <a:srgbClr val="057AA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cxnSp>
        <p:nvCxnSpPr>
          <p:cNvPr id="26" name="Straight Connector 25"/>
          <p:cNvCxnSpPr/>
          <p:nvPr/>
        </p:nvCxnSpPr>
        <p:spPr>
          <a:xfrm>
            <a:off x="1384917" y="5245299"/>
            <a:ext cx="681625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374380" y="3391345"/>
            <a:ext cx="681625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4294967295"/>
          </p:nvPr>
        </p:nvSpPr>
        <p:spPr/>
        <p:txBody>
          <a:bodyPr/>
          <a:lstStyle/>
          <a:p>
            <a:fld id="{8292DA86-CBDA-FD4D-B942-17BA4E765776}" type="slidenum">
              <a:rPr lang="en-US" smtClean="0"/>
              <a:t>43</a:t>
            </a:fld>
            <a:r>
              <a:rPr lang="en-US" altLang="zh-CN"/>
              <a:t>/34</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8271" y="-3328"/>
            <a:ext cx="2489784"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3</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系统组分</a:t>
            </a:r>
            <a:endParaRPr lang="ja-JP" altLang="en-US" sz="3200" b="1" dirty="0">
              <a:solidFill>
                <a:srgbClr val="244552"/>
              </a:solidFill>
              <a:latin typeface="微软雅黑" panose="020B0503020204020204" pitchFamily="34" charset="-122"/>
              <a:ea typeface="微软雅黑" panose="020B0503020204020204" pitchFamily="34" charset="-122"/>
            </a:endParaRPr>
          </a:p>
        </p:txBody>
      </p:sp>
      <p:sp>
        <p:nvSpPr>
          <p:cNvPr id="75" name="Rectangle 7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 name="Rectangle 1"/>
          <p:cNvSpPr/>
          <p:nvPr/>
        </p:nvSpPr>
        <p:spPr>
          <a:xfrm>
            <a:off x="561559" y="709157"/>
            <a:ext cx="8582441" cy="1015663"/>
          </a:xfrm>
          <a:prstGeom prst="rect">
            <a:avLst/>
          </a:prstGeom>
        </p:spPr>
        <p:txBody>
          <a:bodyPr wrap="square">
            <a:spAutoFit/>
          </a:bodyPr>
          <a:lstStyle/>
          <a:p>
            <a:pPr marL="285750" indent="-285750">
              <a:lnSpc>
                <a:spcPct val="150000"/>
              </a:lnSpc>
              <a:buFont typeface="Wingdings" panose="05000000000000000000" pitchFamily="2" charset="2"/>
              <a:buChar char="q"/>
            </a:pPr>
            <a:r>
              <a:rPr lang="zh-CN" altLang="en-US" sz="2000" dirty="0">
                <a:latin typeface="微软雅黑" panose="020B0503020204020204" pitchFamily="34" charset="-122"/>
                <a:ea typeface="微软雅黑" panose="020B0503020204020204" pitchFamily="34" charset="-122"/>
              </a:rPr>
              <a:t>组分是交通系统最基本的构成实体</a:t>
            </a:r>
            <a:endParaRPr lang="en-US" altLang="zh-CN" sz="2000"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q"/>
            </a:pPr>
            <a:r>
              <a:rPr lang="zh-CN" altLang="en-US" sz="2000" b="1" dirty="0">
                <a:latin typeface="微软雅黑" panose="020B0503020204020204" pitchFamily="34" charset="-122"/>
                <a:ea typeface="微软雅黑" panose="020B0503020204020204" pitchFamily="34" charset="-122"/>
              </a:rPr>
              <a:t>以交通要素、服务域和技术水平三个维度来定义组分</a:t>
            </a:r>
            <a:endParaRPr lang="zh-CN" altLang="en-US" sz="2000" b="1" kern="100" dirty="0">
              <a:solidFill>
                <a:srgbClr val="FF0000"/>
              </a:solidFill>
              <a:latin typeface="微软雅黑" panose="020B0503020204020204" pitchFamily="34" charset="-122"/>
              <a:ea typeface="微软雅黑" panose="020B0503020204020204" pitchFamily="34" charset="-122"/>
            </a:endParaRPr>
          </a:p>
        </p:txBody>
      </p:sp>
      <p:pic>
        <p:nvPicPr>
          <p:cNvPr id="21" name="Picture 20"/>
          <p:cNvPicPr>
            <a:picLocks noChangeAspect="1"/>
          </p:cNvPicPr>
          <p:nvPr/>
        </p:nvPicPr>
        <p:blipFill>
          <a:blip r:embed="rId3"/>
          <a:stretch>
            <a:fillRect/>
          </a:stretch>
        </p:blipFill>
        <p:spPr>
          <a:xfrm>
            <a:off x="1112604" y="1852530"/>
            <a:ext cx="6970410" cy="4294270"/>
          </a:xfrm>
          <a:prstGeom prst="rect">
            <a:avLst/>
          </a:prstGeom>
        </p:spPr>
      </p:pic>
      <p:sp>
        <p:nvSpPr>
          <p:cNvPr id="13" name="Rectangle 12"/>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Slide Number Placeholder 2"/>
          <p:cNvSpPr>
            <a:spLocks noGrp="1"/>
          </p:cNvSpPr>
          <p:nvPr>
            <p:ph type="sldNum" sz="quarter" idx="4294967295"/>
          </p:nvPr>
        </p:nvSpPr>
        <p:spPr/>
        <p:txBody>
          <a:bodyPr/>
          <a:lstStyle/>
          <a:p>
            <a:fld id="{8292DA86-CBDA-FD4D-B942-17BA4E765776}" type="slidenum">
              <a:rPr lang="en-US" smtClean="0"/>
              <a:t>44</a:t>
            </a:fld>
            <a:r>
              <a:rPr lang="en-US" altLang="zh-CN"/>
              <a:t>/34</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8271" y="-3328"/>
            <a:ext cx="6803328" cy="584775"/>
          </a:xfrm>
          <a:prstGeom prst="rect">
            <a:avLst/>
          </a:prstGeom>
          <a:noFill/>
        </p:spPr>
        <p:txBody>
          <a:bodyPr wrap="squar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4</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功能域</a:t>
            </a:r>
            <a:endParaRPr lang="ja-JP" altLang="en-US" sz="3200" b="1" dirty="0">
              <a:solidFill>
                <a:srgbClr val="244552"/>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42710" y="602348"/>
            <a:ext cx="8698826" cy="1431161"/>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zh-CN" altLang="en-US" sz="2000" dirty="0">
                <a:latin typeface="微软雅黑" panose="020B0503020204020204" pitchFamily="34" charset="-122"/>
                <a:ea typeface="微软雅黑" panose="020B0503020204020204" pitchFamily="34" charset="-122"/>
              </a:rPr>
              <a:t>服务的实现需要调用与协调各类系统功能</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q"/>
            </a:pPr>
            <a:r>
              <a:rPr lang="zh-CN" altLang="en-US" sz="2000" b="1" dirty="0">
                <a:latin typeface="微软雅黑" panose="020B0503020204020204" pitchFamily="34" charset="-122"/>
                <a:ea typeface="微软雅黑" panose="020B0503020204020204" pitchFamily="34" charset="-122"/>
              </a:rPr>
              <a:t>功能域分类方法</a:t>
            </a:r>
            <a:r>
              <a:rPr lang="zh-CN" altLang="en-US" sz="20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确定实现各服务所需的系统功能，通过分析功能在</a:t>
            </a:r>
            <a:r>
              <a:rPr lang="zh-CN" altLang="en-US" dirty="0">
                <a:solidFill>
                  <a:srgbClr val="FF0000"/>
                </a:solidFill>
                <a:latin typeface="微软雅黑" panose="020B0503020204020204" pitchFamily="34" charset="-122"/>
                <a:ea typeface="微软雅黑" panose="020B0503020204020204" pitchFamily="34" charset="-122"/>
              </a:rPr>
              <a:t>数据处理流程</a:t>
            </a:r>
            <a:r>
              <a:rPr lang="zh-CN" altLang="en-US" dirty="0">
                <a:latin typeface="微软雅黑" panose="020B0503020204020204" pitchFamily="34" charset="-122"/>
                <a:ea typeface="微软雅黑" panose="020B0503020204020204" pitchFamily="34" charset="-122"/>
              </a:rPr>
              <a:t>与</a:t>
            </a:r>
            <a:r>
              <a:rPr lang="zh-CN" altLang="en-US" dirty="0">
                <a:solidFill>
                  <a:srgbClr val="FF0000"/>
                </a:solidFill>
                <a:latin typeface="微软雅黑" panose="020B0503020204020204" pitchFamily="34" charset="-122"/>
                <a:ea typeface="微软雅黑" panose="020B0503020204020204" pitchFamily="34" charset="-122"/>
              </a:rPr>
              <a:t>交通业务运作逻辑</a:t>
            </a:r>
            <a:r>
              <a:rPr lang="zh-CN" altLang="en-US" dirty="0">
                <a:latin typeface="微软雅黑" panose="020B0503020204020204" pitchFamily="34" charset="-122"/>
                <a:ea typeface="微软雅黑" panose="020B0503020204020204" pitchFamily="34" charset="-122"/>
              </a:rPr>
              <a:t>的相关性，</a:t>
            </a:r>
            <a:r>
              <a:rPr lang="zh-CN" altLang="en-US" dirty="0">
                <a:solidFill>
                  <a:srgbClr val="FF0000"/>
                </a:solidFill>
                <a:latin typeface="微软雅黑" panose="020B0503020204020204" pitchFamily="34" charset="-122"/>
                <a:ea typeface="微软雅黑" panose="020B0503020204020204" pitchFamily="34" charset="-122"/>
              </a:rPr>
              <a:t>聚类形成</a:t>
            </a:r>
            <a:r>
              <a:rPr lang="zh-CN" altLang="en-US" dirty="0">
                <a:latin typeface="微软雅黑" panose="020B0503020204020204" pitchFamily="34" charset="-122"/>
                <a:ea typeface="微软雅黑" panose="020B0503020204020204" pitchFamily="34" charset="-122"/>
              </a:rPr>
              <a:t>共性功能集。</a:t>
            </a:r>
            <a:endParaRPr lang="en-US" altLang="zh-CN" dirty="0">
              <a:latin typeface="微软雅黑" panose="020B0503020204020204" pitchFamily="34" charset="-122"/>
              <a:ea typeface="微软雅黑" panose="020B0503020204020204" pitchFamily="34" charset="-122"/>
            </a:endParaRPr>
          </a:p>
        </p:txBody>
      </p:sp>
      <p:sp>
        <p:nvSpPr>
          <p:cNvPr id="58" name="Rectangle 57"/>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pic>
        <p:nvPicPr>
          <p:cNvPr id="2" name="Picture 1"/>
          <p:cNvPicPr>
            <a:picLocks noChangeAspect="1"/>
          </p:cNvPicPr>
          <p:nvPr/>
        </p:nvPicPr>
        <p:blipFill>
          <a:blip r:embed="rId3"/>
          <a:stretch>
            <a:fillRect/>
          </a:stretch>
        </p:blipFill>
        <p:spPr>
          <a:xfrm>
            <a:off x="958492" y="2357120"/>
            <a:ext cx="7245396" cy="3955107"/>
          </a:xfrm>
          <a:prstGeom prst="rect">
            <a:avLst/>
          </a:prstGeom>
        </p:spPr>
      </p:pic>
      <p:sp>
        <p:nvSpPr>
          <p:cNvPr id="13" name="Rectangle 12"/>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Slide Number Placeholder 2"/>
          <p:cNvSpPr>
            <a:spLocks noGrp="1"/>
          </p:cNvSpPr>
          <p:nvPr>
            <p:ph type="sldNum" sz="quarter" idx="4294967295"/>
          </p:nvPr>
        </p:nvSpPr>
        <p:spPr/>
        <p:txBody>
          <a:bodyPr/>
          <a:lstStyle/>
          <a:p>
            <a:fld id="{8292DA86-CBDA-FD4D-B942-17BA4E765776}" type="slidenum">
              <a:rPr lang="en-US" smtClean="0"/>
              <a:t>45</a:t>
            </a:fld>
            <a:r>
              <a:rPr lang="en-US" altLang="zh-CN"/>
              <a:t>/34</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8271" y="8864"/>
            <a:ext cx="2489784"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5</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需求体系</a:t>
            </a:r>
            <a:endParaRPr lang="ja-JP" altLang="en-US" sz="3200" b="1" dirty="0">
              <a:solidFill>
                <a:srgbClr val="244552"/>
              </a:solidFill>
              <a:latin typeface="微软雅黑" panose="020B0503020204020204" pitchFamily="34" charset="-122"/>
              <a:ea typeface="微软雅黑" panose="020B0503020204020204" pitchFamily="34" charset="-122"/>
            </a:endParaRPr>
          </a:p>
        </p:txBody>
      </p:sp>
      <p:sp>
        <p:nvSpPr>
          <p:cNvPr id="75" name="Rectangle 7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 name="TextBox 2"/>
          <p:cNvSpPr txBox="1"/>
          <p:nvPr/>
        </p:nvSpPr>
        <p:spPr>
          <a:xfrm>
            <a:off x="576100" y="679399"/>
            <a:ext cx="8492690" cy="510011"/>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面向交通系统服务，以组分、功能、性能三个维度构建需求体系。</a:t>
            </a:r>
          </a:p>
        </p:txBody>
      </p:sp>
      <p:pic>
        <p:nvPicPr>
          <p:cNvPr id="2" name="Picture 1"/>
          <p:cNvPicPr>
            <a:picLocks noChangeAspect="1"/>
          </p:cNvPicPr>
          <p:nvPr/>
        </p:nvPicPr>
        <p:blipFill>
          <a:blip r:embed="rId3"/>
          <a:stretch>
            <a:fillRect/>
          </a:stretch>
        </p:blipFill>
        <p:spPr>
          <a:xfrm>
            <a:off x="1186803" y="1338046"/>
            <a:ext cx="6920877" cy="4891536"/>
          </a:xfrm>
          <a:prstGeom prst="rect">
            <a:avLst/>
          </a:prstGeom>
        </p:spPr>
      </p:pic>
      <p:sp>
        <p:nvSpPr>
          <p:cNvPr id="17" name="矩形 16"/>
          <p:cNvSpPr/>
          <p:nvPr/>
        </p:nvSpPr>
        <p:spPr>
          <a:xfrm>
            <a:off x="8578036" y="85763"/>
            <a:ext cx="540000" cy="5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3" name="Rectangle 12"/>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Slide Number Placeholder 3"/>
          <p:cNvSpPr>
            <a:spLocks noGrp="1"/>
          </p:cNvSpPr>
          <p:nvPr>
            <p:ph type="sldNum" sz="quarter" idx="4294967295"/>
          </p:nvPr>
        </p:nvSpPr>
        <p:spPr/>
        <p:txBody>
          <a:bodyPr/>
          <a:lstStyle/>
          <a:p>
            <a:fld id="{8292DA86-CBDA-FD4D-B942-17BA4E765776}" type="slidenum">
              <a:rPr lang="en-US" smtClean="0"/>
              <a:t>46</a:t>
            </a:fld>
            <a:r>
              <a:rPr lang="en-US" altLang="zh-CN"/>
              <a:t>/34</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197" y="680581"/>
            <a:ext cx="8832850" cy="430887"/>
          </a:xfrm>
          <a:prstGeom prst="rect">
            <a:avLst/>
          </a:prstGeom>
        </p:spPr>
        <p:txBody>
          <a:bodyPr wrap="square">
            <a:spAutoFit/>
          </a:bodyPr>
          <a:lstStyle/>
          <a:p>
            <a:pPr marL="0" lvl="1" algn="ctr"/>
            <a:r>
              <a:rPr lang="en-US" altLang="zh-CN" sz="2200" b="1" u="sng" dirty="0">
                <a:solidFill>
                  <a:schemeClr val="bg1"/>
                </a:solidFill>
                <a:latin typeface="微软雅黑" panose="020B0503020204020204" pitchFamily="34" charset="-122"/>
                <a:ea typeface="微软雅黑" panose="020B0503020204020204" pitchFamily="34" charset="-122"/>
                <a:sym typeface="+mn-ea"/>
              </a:rPr>
              <a:t>5</a:t>
            </a:r>
            <a:r>
              <a:rPr lang="zh-CN" altLang="en-US" sz="2200" b="1" u="sng" dirty="0">
                <a:solidFill>
                  <a:schemeClr val="bg1"/>
                </a:solidFill>
                <a:latin typeface="微软雅黑" panose="020B0503020204020204" pitchFamily="34" charset="-122"/>
                <a:ea typeface="微软雅黑" panose="020B0503020204020204" pitchFamily="34" charset="-122"/>
                <a:sym typeface="+mn-ea"/>
              </a:rPr>
              <a:t>所</a:t>
            </a:r>
            <a:r>
              <a:rPr lang="zh-CN" altLang="en-US" sz="2200" b="1" dirty="0">
                <a:solidFill>
                  <a:schemeClr val="bg1"/>
                </a:solidFill>
                <a:latin typeface="微软雅黑" panose="020B0503020204020204" pitchFamily="34" charset="-122"/>
                <a:ea typeface="微软雅黑" panose="020B0503020204020204" pitchFamily="34" charset="-122"/>
                <a:sym typeface="+mn-ea"/>
              </a:rPr>
              <a:t> 重点高校 </a:t>
            </a:r>
            <a:r>
              <a:rPr lang="en-US" altLang="zh-CN" sz="2200" b="1" dirty="0">
                <a:solidFill>
                  <a:schemeClr val="bg1"/>
                </a:solidFill>
                <a:latin typeface="微软雅黑" panose="020B0503020204020204" pitchFamily="34" charset="-122"/>
                <a:ea typeface="微软雅黑" panose="020B0503020204020204" pitchFamily="34" charset="-122"/>
                <a:sym typeface="+mn-ea"/>
              </a:rPr>
              <a:t>+ </a:t>
            </a:r>
            <a:r>
              <a:rPr lang="en-US" altLang="zh-CN" sz="2200" b="1" u="sng" dirty="0">
                <a:solidFill>
                  <a:schemeClr val="bg1"/>
                </a:solidFill>
                <a:latin typeface="微软雅黑" panose="020B0503020204020204" pitchFamily="34" charset="-122"/>
                <a:ea typeface="微软雅黑" panose="020B0503020204020204" pitchFamily="34" charset="-122"/>
                <a:sym typeface="+mn-ea"/>
              </a:rPr>
              <a:t>1</a:t>
            </a:r>
            <a:r>
              <a:rPr lang="zh-CN" altLang="en-US" sz="2200" b="1" u="sng" dirty="0">
                <a:solidFill>
                  <a:schemeClr val="bg1"/>
                </a:solidFill>
                <a:latin typeface="微软雅黑" panose="020B0503020204020204" pitchFamily="34" charset="-122"/>
                <a:ea typeface="微软雅黑" panose="020B0503020204020204" pitchFamily="34" charset="-122"/>
                <a:sym typeface="+mn-ea"/>
              </a:rPr>
              <a:t>家</a:t>
            </a:r>
            <a:r>
              <a:rPr lang="zh-CN" altLang="en-US" sz="2200" b="1" dirty="0">
                <a:solidFill>
                  <a:schemeClr val="bg1"/>
                </a:solidFill>
                <a:latin typeface="微软雅黑" panose="020B0503020204020204" pitchFamily="34" charset="-122"/>
                <a:ea typeface="微软雅黑" panose="020B0503020204020204" pitchFamily="34" charset="-122"/>
                <a:sym typeface="+mn-ea"/>
              </a:rPr>
              <a:t> 行业领军企业</a:t>
            </a:r>
          </a:p>
        </p:txBody>
      </p:sp>
      <p:sp>
        <p:nvSpPr>
          <p:cNvPr id="75" name="Rectangle 7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65" name="TextBox 6"/>
          <p:cNvSpPr txBox="1"/>
          <p:nvPr/>
        </p:nvSpPr>
        <p:spPr>
          <a:xfrm>
            <a:off x="678271" y="-2425"/>
            <a:ext cx="2900153"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6</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代际与代基</a:t>
            </a:r>
            <a:endParaRPr lang="ja-JP" altLang="en-US" sz="3200" b="1" dirty="0">
              <a:solidFill>
                <a:srgbClr val="244552"/>
              </a:solidFill>
              <a:latin typeface="微软雅黑" panose="020B0503020204020204" pitchFamily="34" charset="-122"/>
              <a:ea typeface="微软雅黑" panose="020B0503020204020204" pitchFamily="34" charset="-122"/>
            </a:endParaRPr>
          </a:p>
        </p:txBody>
      </p:sp>
      <p:sp>
        <p:nvSpPr>
          <p:cNvPr id="66" name="文本框 18"/>
          <p:cNvSpPr txBox="1"/>
          <p:nvPr/>
        </p:nvSpPr>
        <p:spPr>
          <a:xfrm>
            <a:off x="643906" y="599057"/>
            <a:ext cx="8256254" cy="1015663"/>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zh-CN" altLang="en-US" sz="2200" dirty="0">
                <a:latin typeface="微软雅黑" panose="020B0503020204020204" pitchFamily="34" charset="-122"/>
                <a:ea typeface="微软雅黑" panose="020B0503020204020204" pitchFamily="34" charset="-122"/>
              </a:rPr>
              <a:t>代际划分：</a:t>
            </a:r>
            <a:r>
              <a:rPr lang="zh-CN" altLang="en-US" dirty="0">
                <a:latin typeface="微软雅黑" panose="020B0503020204020204" pitchFamily="34" charset="-122"/>
                <a:ea typeface="微软雅黑" panose="020B0503020204020204" pitchFamily="34" charset="-122"/>
              </a:rPr>
              <a:t>将不同需求与技术，输入演化模型，生成演化路线，分析</a:t>
            </a:r>
            <a:r>
              <a:rPr lang="zh-CN" altLang="en-US" dirty="0">
                <a:latin typeface="微软雅黑" panose="020B0503020204020204" pitchFamily="34" charset="-122"/>
                <a:ea typeface="微软雅黑" panose="020B0503020204020204" pitchFamily="34" charset="-122"/>
                <a:sym typeface="Wingdings" panose="05000000000000000000" pitchFamily="2" charset="2"/>
              </a:rPr>
              <a:t>稳定态相似性，划分代际，形成代基。</a:t>
            </a:r>
            <a:endParaRPr lang="en-US" altLang="zh-CN" dirty="0">
              <a:latin typeface="微软雅黑" panose="020B0503020204020204" pitchFamily="34" charset="-122"/>
              <a:ea typeface="微软雅黑" panose="020B0503020204020204" pitchFamily="34" charset="-122"/>
              <a:sym typeface="Wingdings" panose="05000000000000000000" pitchFamily="2" charset="2"/>
            </a:endParaRPr>
          </a:p>
        </p:txBody>
      </p:sp>
      <p:pic>
        <p:nvPicPr>
          <p:cNvPr id="4" name="Picture 3"/>
          <p:cNvPicPr>
            <a:picLocks noChangeAspect="1"/>
          </p:cNvPicPr>
          <p:nvPr/>
        </p:nvPicPr>
        <p:blipFill>
          <a:blip r:embed="rId3"/>
          <a:stretch>
            <a:fillRect/>
          </a:stretch>
        </p:blipFill>
        <p:spPr>
          <a:xfrm>
            <a:off x="1372704" y="1828800"/>
            <a:ext cx="6193078" cy="4514952"/>
          </a:xfrm>
          <a:prstGeom prst="rect">
            <a:avLst/>
          </a:prstGeom>
        </p:spPr>
      </p:pic>
      <p:sp>
        <p:nvSpPr>
          <p:cNvPr id="17" name="Rectangle 16"/>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Slide Number Placeholder 2"/>
          <p:cNvSpPr>
            <a:spLocks noGrp="1"/>
          </p:cNvSpPr>
          <p:nvPr>
            <p:ph type="sldNum" sz="quarter" idx="4294967295"/>
          </p:nvPr>
        </p:nvSpPr>
        <p:spPr/>
        <p:txBody>
          <a:bodyPr/>
          <a:lstStyle/>
          <a:p>
            <a:fld id="{8292DA86-CBDA-FD4D-B942-17BA4E765776}" type="slidenum">
              <a:rPr lang="en-US" smtClean="0"/>
              <a:t>47</a:t>
            </a:fld>
            <a:r>
              <a:rPr lang="en-US" altLang="zh-CN"/>
              <a:t>/34</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8271" y="-15520"/>
            <a:ext cx="3310522"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7</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架构及其演进</a:t>
            </a:r>
            <a:endParaRPr lang="ja-JP" altLang="en-US" sz="3200" b="1" dirty="0">
              <a:solidFill>
                <a:srgbClr val="244552"/>
              </a:solidFill>
              <a:latin typeface="微软雅黑" panose="020B0503020204020204" pitchFamily="34" charset="-122"/>
              <a:ea typeface="微软雅黑" panose="020B0503020204020204" pitchFamily="34" charset="-122"/>
            </a:endParaRPr>
          </a:p>
        </p:txBody>
      </p:sp>
      <p:sp>
        <p:nvSpPr>
          <p:cNvPr id="2" name="Rectangle 1"/>
          <p:cNvSpPr/>
          <p:nvPr/>
        </p:nvSpPr>
        <p:spPr>
          <a:xfrm>
            <a:off x="153197" y="680581"/>
            <a:ext cx="8832850" cy="430887"/>
          </a:xfrm>
          <a:prstGeom prst="rect">
            <a:avLst/>
          </a:prstGeom>
        </p:spPr>
        <p:txBody>
          <a:bodyPr wrap="square">
            <a:spAutoFit/>
          </a:bodyPr>
          <a:lstStyle/>
          <a:p>
            <a:pPr marL="0" lvl="1" algn="ctr"/>
            <a:r>
              <a:rPr lang="en-US" altLang="zh-CN" sz="2200" b="1" u="sng" dirty="0">
                <a:solidFill>
                  <a:schemeClr val="bg1"/>
                </a:solidFill>
                <a:latin typeface="微软雅黑" panose="020B0503020204020204" pitchFamily="34" charset="-122"/>
                <a:ea typeface="微软雅黑" panose="020B0503020204020204" pitchFamily="34" charset="-122"/>
                <a:sym typeface="+mn-ea"/>
              </a:rPr>
              <a:t>5</a:t>
            </a:r>
            <a:r>
              <a:rPr lang="zh-CN" altLang="en-US" sz="2200" b="1" u="sng" dirty="0">
                <a:solidFill>
                  <a:schemeClr val="bg1"/>
                </a:solidFill>
                <a:latin typeface="微软雅黑" panose="020B0503020204020204" pitchFamily="34" charset="-122"/>
                <a:ea typeface="微软雅黑" panose="020B0503020204020204" pitchFamily="34" charset="-122"/>
                <a:sym typeface="+mn-ea"/>
              </a:rPr>
              <a:t>所</a:t>
            </a:r>
            <a:r>
              <a:rPr lang="zh-CN" altLang="en-US" sz="2200" b="1" dirty="0">
                <a:solidFill>
                  <a:schemeClr val="bg1"/>
                </a:solidFill>
                <a:latin typeface="微软雅黑" panose="020B0503020204020204" pitchFamily="34" charset="-122"/>
                <a:ea typeface="微软雅黑" panose="020B0503020204020204" pitchFamily="34" charset="-122"/>
                <a:sym typeface="+mn-ea"/>
              </a:rPr>
              <a:t> 重点高校 </a:t>
            </a:r>
            <a:r>
              <a:rPr lang="en-US" altLang="zh-CN" sz="2200" b="1" dirty="0">
                <a:solidFill>
                  <a:schemeClr val="bg1"/>
                </a:solidFill>
                <a:latin typeface="微软雅黑" panose="020B0503020204020204" pitchFamily="34" charset="-122"/>
                <a:ea typeface="微软雅黑" panose="020B0503020204020204" pitchFamily="34" charset="-122"/>
                <a:sym typeface="+mn-ea"/>
              </a:rPr>
              <a:t>+ </a:t>
            </a:r>
            <a:r>
              <a:rPr lang="en-US" altLang="zh-CN" sz="2200" b="1" u="sng" dirty="0">
                <a:solidFill>
                  <a:schemeClr val="bg1"/>
                </a:solidFill>
                <a:latin typeface="微软雅黑" panose="020B0503020204020204" pitchFamily="34" charset="-122"/>
                <a:ea typeface="微软雅黑" panose="020B0503020204020204" pitchFamily="34" charset="-122"/>
                <a:sym typeface="+mn-ea"/>
              </a:rPr>
              <a:t>1</a:t>
            </a:r>
            <a:r>
              <a:rPr lang="zh-CN" altLang="en-US" sz="2200" b="1" u="sng" dirty="0">
                <a:solidFill>
                  <a:schemeClr val="bg1"/>
                </a:solidFill>
                <a:latin typeface="微软雅黑" panose="020B0503020204020204" pitchFamily="34" charset="-122"/>
                <a:ea typeface="微软雅黑" panose="020B0503020204020204" pitchFamily="34" charset="-122"/>
                <a:sym typeface="+mn-ea"/>
              </a:rPr>
              <a:t>家</a:t>
            </a:r>
            <a:r>
              <a:rPr lang="zh-CN" altLang="en-US" sz="2200" b="1" dirty="0">
                <a:solidFill>
                  <a:schemeClr val="bg1"/>
                </a:solidFill>
                <a:latin typeface="微软雅黑" panose="020B0503020204020204" pitchFamily="34" charset="-122"/>
                <a:ea typeface="微软雅黑" panose="020B0503020204020204" pitchFamily="34" charset="-122"/>
                <a:sym typeface="+mn-ea"/>
              </a:rPr>
              <a:t> 行业领军企业</a:t>
            </a:r>
          </a:p>
        </p:txBody>
      </p:sp>
      <p:sp>
        <p:nvSpPr>
          <p:cNvPr id="75" name="Rectangle 74"/>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pic>
        <p:nvPicPr>
          <p:cNvPr id="8" name="图片 7"/>
          <p:cNvPicPr>
            <a:picLocks noChangeAspect="1"/>
          </p:cNvPicPr>
          <p:nvPr/>
        </p:nvPicPr>
        <p:blipFill rotWithShape="1">
          <a:blip r:embed="rId3"/>
          <a:srcRect t="14057" r="876" b="1983"/>
          <a:stretch>
            <a:fillRect/>
          </a:stretch>
        </p:blipFill>
        <p:spPr>
          <a:xfrm>
            <a:off x="530416" y="2512995"/>
            <a:ext cx="8393919" cy="3369645"/>
          </a:xfrm>
          <a:prstGeom prst="rect">
            <a:avLst/>
          </a:prstGeom>
        </p:spPr>
      </p:pic>
      <p:sp>
        <p:nvSpPr>
          <p:cNvPr id="9" name="文本框 8"/>
          <p:cNvSpPr txBox="1"/>
          <p:nvPr/>
        </p:nvSpPr>
        <p:spPr>
          <a:xfrm>
            <a:off x="719007" y="896024"/>
            <a:ext cx="8049952" cy="1292662"/>
          </a:xfrm>
          <a:prstGeom prst="rect">
            <a:avLst/>
          </a:prstGeom>
          <a:noFill/>
        </p:spPr>
        <p:txBody>
          <a:bodyPr wrap="square" rtlCol="0">
            <a:spAutoFit/>
          </a:bodyPr>
          <a:lstStyle/>
          <a:p>
            <a:pPr marL="457200" indent="-457200">
              <a:lnSpc>
                <a:spcPct val="150000"/>
              </a:lnSpc>
              <a:buFont typeface="Wingdings" panose="05000000000000000000" pitchFamily="2" charset="2"/>
              <a:buChar char="q"/>
            </a:pPr>
            <a:r>
              <a:rPr lang="zh-CN" altLang="en-US" sz="2600" dirty="0">
                <a:solidFill>
                  <a:srgbClr val="244552"/>
                </a:solidFill>
                <a:latin typeface="微软雅黑" panose="020B0503020204020204" pitchFamily="34" charset="-122"/>
                <a:ea typeface="微软雅黑" panose="020B0503020204020204" pitchFamily="34" charset="-122"/>
              </a:rPr>
              <a:t>解析每一代基系统的</a:t>
            </a:r>
            <a:r>
              <a:rPr lang="zh-CN" altLang="x-none" sz="2600" dirty="0">
                <a:solidFill>
                  <a:srgbClr val="244552"/>
                </a:solidFill>
                <a:latin typeface="微软雅黑" panose="020B0503020204020204" pitchFamily="34" charset="-122"/>
                <a:ea typeface="微软雅黑" panose="020B0503020204020204" pitchFamily="34" charset="-122"/>
              </a:rPr>
              <a:t>功能</a:t>
            </a:r>
            <a:r>
              <a:rPr lang="zh-CN" altLang="en-US" sz="2600" dirty="0">
                <a:solidFill>
                  <a:srgbClr val="244552"/>
                </a:solidFill>
                <a:latin typeface="微软雅黑" panose="020B0503020204020204" pitchFamily="34" charset="-122"/>
                <a:ea typeface="微软雅黑" panose="020B0503020204020204" pitchFamily="34" charset="-122"/>
              </a:rPr>
              <a:t>、逻辑、物理架构</a:t>
            </a:r>
            <a:endParaRPr lang="en-US" altLang="zh-CN" sz="2600" dirty="0">
              <a:solidFill>
                <a:srgbClr val="244552"/>
              </a:solidFill>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q"/>
            </a:pPr>
            <a:r>
              <a:rPr lang="zh-CN" altLang="en-US" sz="2600" dirty="0">
                <a:solidFill>
                  <a:srgbClr val="244552"/>
                </a:solidFill>
                <a:latin typeface="微软雅黑" panose="020B0503020204020204" pitchFamily="34" charset="-122"/>
                <a:ea typeface="微软雅黑" panose="020B0503020204020204" pitchFamily="34" charset="-122"/>
              </a:rPr>
              <a:t>代际间的映射能反应系统的升级</a:t>
            </a:r>
            <a:r>
              <a:rPr lang="zh-CN" altLang="en-US" sz="2600" dirty="0">
                <a:solidFill>
                  <a:srgbClr val="244552"/>
                </a:solidFill>
                <a:latin typeface="微软雅黑" panose="020B0503020204020204" pitchFamily="34" charset="-122"/>
                <a:ea typeface="微软雅黑" panose="020B0503020204020204" pitchFamily="34" charset="-122"/>
                <a:sym typeface="Wingdings" panose="05000000000000000000" pitchFamily="2" charset="2"/>
              </a:rPr>
              <a:t>演进路线</a:t>
            </a:r>
            <a:endParaRPr lang="en-US" altLang="zh-CN" sz="2600" dirty="0">
              <a:solidFill>
                <a:srgbClr val="244552"/>
              </a:solidFill>
              <a:latin typeface="微软雅黑" panose="020B0503020204020204" pitchFamily="34" charset="-122"/>
              <a:ea typeface="微软雅黑" panose="020B0503020204020204" pitchFamily="34" charset="-122"/>
            </a:endParaRPr>
          </a:p>
        </p:txBody>
      </p:sp>
      <p:sp>
        <p:nvSpPr>
          <p:cNvPr id="13" name="Rectangle 12"/>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Slide Number Placeholder 3"/>
          <p:cNvSpPr>
            <a:spLocks noGrp="1"/>
          </p:cNvSpPr>
          <p:nvPr>
            <p:ph type="sldNum" sz="quarter" idx="4294967295"/>
          </p:nvPr>
        </p:nvSpPr>
        <p:spPr/>
        <p:txBody>
          <a:bodyPr/>
          <a:lstStyle/>
          <a:p>
            <a:fld id="{8292DA86-CBDA-FD4D-B942-17BA4E765776}" type="slidenum">
              <a:rPr lang="en-US" smtClean="0"/>
              <a:t>48</a:t>
            </a:fld>
            <a:r>
              <a:rPr lang="en-US" altLang="zh-CN"/>
              <a:t>/34</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678271" y="8864"/>
            <a:ext cx="3720890"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8</a:t>
            </a:r>
            <a:r>
              <a:rPr lang="zh-CN" altLang="en-US" sz="3200" b="1" dirty="0" smtClean="0">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44552"/>
                </a:solidFill>
                <a:latin typeface="微软雅黑" panose="020B0503020204020204" pitchFamily="34" charset="-122"/>
                <a:ea typeface="微软雅黑" panose="020B0503020204020204" pitchFamily="34" charset="-122"/>
              </a:rPr>
              <a:t>架构标准化设计</a:t>
            </a:r>
            <a:endParaRPr lang="x-none" sz="2800" dirty="0">
              <a:solidFill>
                <a:srgbClr val="244552"/>
              </a:solidFill>
              <a:latin typeface="微软雅黑" panose="020B0503020204020204" pitchFamily="34" charset="-122"/>
              <a:ea typeface="微软雅黑" panose="020B0503020204020204" pitchFamily="34" charset="-122"/>
            </a:endParaRPr>
          </a:p>
        </p:txBody>
      </p:sp>
      <p:sp>
        <p:nvSpPr>
          <p:cNvPr id="81" name="Rectangle 80"/>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7" name="Rectangle 26"/>
          <p:cNvSpPr/>
          <p:nvPr/>
        </p:nvSpPr>
        <p:spPr>
          <a:xfrm>
            <a:off x="446283" y="950208"/>
            <a:ext cx="4224233" cy="369332"/>
          </a:xfrm>
          <a:prstGeom prst="rect">
            <a:avLst/>
          </a:prstGeom>
        </p:spPr>
        <p:txBody>
          <a:bodyPr wrap="square">
            <a:spAutoFit/>
          </a:bodyPr>
          <a:lstStyle/>
          <a:p>
            <a:r>
              <a:rPr lang="zh-CN" altLang="en-US" dirty="0">
                <a:solidFill>
                  <a:srgbClr val="244552"/>
                </a:solidFill>
                <a:latin typeface="微软雅黑" panose="020B0503020204020204" pitchFamily="34" charset="-122"/>
                <a:ea typeface="微软雅黑" panose="020B0503020204020204" pitchFamily="34" charset="-122"/>
              </a:rPr>
              <a:t>自主式交通系统架构</a:t>
            </a:r>
            <a:r>
              <a:rPr lang="zh-CN" altLang="en-US" dirty="0">
                <a:solidFill>
                  <a:srgbClr val="FF0000"/>
                </a:solidFill>
                <a:latin typeface="微软雅黑" panose="020B0503020204020204" pitchFamily="34" charset="-122"/>
                <a:ea typeface="微软雅黑" panose="020B0503020204020204" pitchFamily="34" charset="-122"/>
              </a:rPr>
              <a:t>参考设计集</a:t>
            </a:r>
            <a:r>
              <a:rPr lang="zh-CN" altLang="en-US" dirty="0">
                <a:solidFill>
                  <a:srgbClr val="244552"/>
                </a:solidFill>
                <a:latin typeface="微软雅黑" panose="020B0503020204020204" pitchFamily="34" charset="-122"/>
                <a:ea typeface="微软雅黑" panose="020B0503020204020204" pitchFamily="34" charset="-122"/>
              </a:rPr>
              <a:t>构建 </a:t>
            </a:r>
          </a:p>
        </p:txBody>
      </p:sp>
      <p:sp>
        <p:nvSpPr>
          <p:cNvPr id="28" name="Rectangle 27"/>
          <p:cNvSpPr/>
          <p:nvPr/>
        </p:nvSpPr>
        <p:spPr>
          <a:xfrm>
            <a:off x="4688353" y="950208"/>
            <a:ext cx="2262158" cy="646331"/>
          </a:xfrm>
          <a:prstGeom prst="rect">
            <a:avLst/>
          </a:prstGeom>
        </p:spPr>
        <p:txBody>
          <a:bodyPr wrap="none">
            <a:spAutoFit/>
          </a:bodyPr>
          <a:lstStyle/>
          <a:p>
            <a:r>
              <a:rPr lang="zh-CN" altLang="en-US" b="1" dirty="0">
                <a:solidFill>
                  <a:srgbClr val="244552"/>
                </a:solidFill>
                <a:latin typeface="微软雅黑" panose="020B0503020204020204" pitchFamily="34" charset="-122"/>
                <a:ea typeface="微软雅黑" panose="020B0503020204020204" pitchFamily="34" charset="-122"/>
              </a:rPr>
              <a:t>参考设计集</a:t>
            </a:r>
            <a:r>
              <a:rPr lang="en-US" altLang="zh-CN" b="1" dirty="0">
                <a:solidFill>
                  <a:srgbClr val="244552"/>
                </a:solidFill>
                <a:latin typeface="微软雅黑" panose="020B0503020204020204" pitchFamily="34" charset="-122"/>
                <a:ea typeface="微软雅黑" panose="020B0503020204020204" pitchFamily="34" charset="-122"/>
              </a:rPr>
              <a:t/>
            </a:r>
            <a:br>
              <a:rPr lang="en-US" altLang="zh-CN" b="1" dirty="0">
                <a:solidFill>
                  <a:srgbClr val="244552"/>
                </a:solidFill>
                <a:latin typeface="微软雅黑" panose="020B0503020204020204" pitchFamily="34" charset="-122"/>
                <a:ea typeface="微软雅黑" panose="020B0503020204020204" pitchFamily="34" charset="-122"/>
              </a:rPr>
            </a:br>
            <a:r>
              <a:rPr lang="zh-CN" altLang="en-US" b="1" dirty="0">
                <a:solidFill>
                  <a:srgbClr val="244552"/>
                </a:solidFill>
                <a:latin typeface="微软雅黑" panose="020B0503020204020204" pitchFamily="34" charset="-122"/>
                <a:ea typeface="微软雅黑" panose="020B0503020204020204" pitchFamily="34" charset="-122"/>
              </a:rPr>
              <a:t>（积木，墙、柱等）</a:t>
            </a:r>
            <a:endParaRPr lang="x-none" dirty="0"/>
          </a:p>
        </p:txBody>
      </p:sp>
      <p:sp>
        <p:nvSpPr>
          <p:cNvPr id="29" name="Rectangle 28"/>
          <p:cNvSpPr/>
          <p:nvPr/>
        </p:nvSpPr>
        <p:spPr>
          <a:xfrm>
            <a:off x="446283" y="1755172"/>
            <a:ext cx="4455066" cy="369332"/>
          </a:xfrm>
          <a:prstGeom prst="rect">
            <a:avLst/>
          </a:prstGeom>
        </p:spPr>
        <p:txBody>
          <a:bodyPr wrap="square">
            <a:spAutoFit/>
          </a:bodyPr>
          <a:lstStyle/>
          <a:p>
            <a:r>
              <a:rPr lang="zh-CN" altLang="en-US" dirty="0">
                <a:solidFill>
                  <a:srgbClr val="244552"/>
                </a:solidFill>
                <a:latin typeface="微软雅黑" panose="020B0503020204020204" pitchFamily="34" charset="-122"/>
                <a:ea typeface="微软雅黑" panose="020B0503020204020204" pitchFamily="34" charset="-122"/>
              </a:rPr>
              <a:t>自主式交通系统架构</a:t>
            </a:r>
            <a:r>
              <a:rPr lang="zh-CN" altLang="en-US" dirty="0">
                <a:solidFill>
                  <a:srgbClr val="FF0000"/>
                </a:solidFill>
                <a:latin typeface="微软雅黑" panose="020B0503020204020204" pitchFamily="34" charset="-122"/>
                <a:ea typeface="微软雅黑" panose="020B0503020204020204" pitchFamily="34" charset="-122"/>
              </a:rPr>
              <a:t>组件协作机制</a:t>
            </a:r>
            <a:r>
              <a:rPr lang="zh-CN" altLang="en-US" dirty="0">
                <a:solidFill>
                  <a:srgbClr val="244552"/>
                </a:solidFill>
                <a:latin typeface="微软雅黑" panose="020B0503020204020204" pitchFamily="34" charset="-122"/>
                <a:ea typeface="微软雅黑" panose="020B0503020204020204" pitchFamily="34" charset="-122"/>
              </a:rPr>
              <a:t>研究 </a:t>
            </a:r>
          </a:p>
        </p:txBody>
      </p:sp>
      <p:sp>
        <p:nvSpPr>
          <p:cNvPr id="34" name="Rectangle 33"/>
          <p:cNvSpPr/>
          <p:nvPr/>
        </p:nvSpPr>
        <p:spPr>
          <a:xfrm>
            <a:off x="4688353" y="1755172"/>
            <a:ext cx="2262158" cy="646331"/>
          </a:xfrm>
          <a:prstGeom prst="rect">
            <a:avLst/>
          </a:prstGeom>
        </p:spPr>
        <p:txBody>
          <a:bodyPr wrap="none">
            <a:spAutoFit/>
          </a:bodyPr>
          <a:lstStyle/>
          <a:p>
            <a:r>
              <a:rPr lang="zh-CN" altLang="x-none" b="1" dirty="0">
                <a:solidFill>
                  <a:srgbClr val="244552"/>
                </a:solidFill>
                <a:latin typeface="微软雅黑" panose="020B0503020204020204" pitchFamily="34" charset="-122"/>
                <a:ea typeface="微软雅黑" panose="020B0503020204020204" pitchFamily="34" charset="-122"/>
              </a:rPr>
              <a:t>协作</a:t>
            </a:r>
            <a:r>
              <a:rPr lang="zh-CN" altLang="en-US" b="1" dirty="0">
                <a:solidFill>
                  <a:srgbClr val="244552"/>
                </a:solidFill>
                <a:latin typeface="微软雅黑" panose="020B0503020204020204" pitchFamily="34" charset="-122"/>
                <a:ea typeface="微软雅黑" panose="020B0503020204020204" pitchFamily="34" charset="-122"/>
              </a:rPr>
              <a:t>机制</a:t>
            </a:r>
            <a:r>
              <a:rPr lang="en-US" altLang="zh-CN" b="1" dirty="0">
                <a:solidFill>
                  <a:srgbClr val="244552"/>
                </a:solidFill>
                <a:latin typeface="微软雅黑" panose="020B0503020204020204" pitchFamily="34" charset="-122"/>
                <a:ea typeface="微软雅黑" panose="020B0503020204020204" pitchFamily="34" charset="-122"/>
              </a:rPr>
              <a:t/>
            </a:r>
            <a:br>
              <a:rPr lang="en-US" altLang="zh-CN" b="1" dirty="0">
                <a:solidFill>
                  <a:srgbClr val="244552"/>
                </a:solidFill>
                <a:latin typeface="微软雅黑" panose="020B0503020204020204" pitchFamily="34" charset="-122"/>
                <a:ea typeface="微软雅黑" panose="020B0503020204020204" pitchFamily="34" charset="-122"/>
              </a:rPr>
            </a:br>
            <a:r>
              <a:rPr lang="zh-CN" altLang="en-US" b="1" dirty="0">
                <a:solidFill>
                  <a:srgbClr val="244552"/>
                </a:solidFill>
                <a:latin typeface="微软雅黑" panose="020B0503020204020204" pitchFamily="34" charset="-122"/>
                <a:ea typeface="微软雅黑" panose="020B0503020204020204" pitchFamily="34" charset="-122"/>
              </a:rPr>
              <a:t>（积木能不能组合）</a:t>
            </a:r>
            <a:endParaRPr lang="x-none" dirty="0"/>
          </a:p>
        </p:txBody>
      </p:sp>
      <p:sp>
        <p:nvSpPr>
          <p:cNvPr id="35" name="Rectangle 34"/>
          <p:cNvSpPr/>
          <p:nvPr/>
        </p:nvSpPr>
        <p:spPr>
          <a:xfrm>
            <a:off x="446283" y="2560136"/>
            <a:ext cx="3993401" cy="369332"/>
          </a:xfrm>
          <a:prstGeom prst="rect">
            <a:avLst/>
          </a:prstGeom>
        </p:spPr>
        <p:txBody>
          <a:bodyPr wrap="square">
            <a:spAutoFit/>
          </a:bodyPr>
          <a:lstStyle/>
          <a:p>
            <a:r>
              <a:rPr lang="zh-CN" altLang="en-US" dirty="0">
                <a:solidFill>
                  <a:srgbClr val="244552"/>
                </a:solidFill>
                <a:latin typeface="微软雅黑" panose="020B0503020204020204" pitchFamily="34" charset="-122"/>
                <a:ea typeface="微软雅黑" panose="020B0503020204020204" pitchFamily="34" charset="-122"/>
              </a:rPr>
              <a:t>自主式交通系统架构</a:t>
            </a:r>
            <a:r>
              <a:rPr lang="zh-CN" altLang="en-US" dirty="0">
                <a:solidFill>
                  <a:srgbClr val="FF0000"/>
                </a:solidFill>
                <a:latin typeface="微软雅黑" panose="020B0503020204020204" pitchFamily="34" charset="-122"/>
                <a:ea typeface="微软雅黑" panose="020B0503020204020204" pitchFamily="34" charset="-122"/>
              </a:rPr>
              <a:t>设计规程</a:t>
            </a:r>
            <a:r>
              <a:rPr lang="zh-CN" altLang="en-US" dirty="0">
                <a:solidFill>
                  <a:srgbClr val="244552"/>
                </a:solidFill>
                <a:latin typeface="微软雅黑" panose="020B0503020204020204" pitchFamily="34" charset="-122"/>
                <a:ea typeface="微软雅黑" panose="020B0503020204020204" pitchFamily="34" charset="-122"/>
              </a:rPr>
              <a:t>研究 </a:t>
            </a:r>
          </a:p>
        </p:txBody>
      </p:sp>
      <p:sp>
        <p:nvSpPr>
          <p:cNvPr id="36" name="Rectangle 35"/>
          <p:cNvSpPr/>
          <p:nvPr/>
        </p:nvSpPr>
        <p:spPr>
          <a:xfrm>
            <a:off x="4688353" y="2560136"/>
            <a:ext cx="2723823" cy="646331"/>
          </a:xfrm>
          <a:prstGeom prst="rect">
            <a:avLst/>
          </a:prstGeom>
        </p:spPr>
        <p:txBody>
          <a:bodyPr wrap="none">
            <a:spAutoFit/>
          </a:bodyPr>
          <a:lstStyle/>
          <a:p>
            <a:r>
              <a:rPr lang="x-none" b="1" dirty="0">
                <a:solidFill>
                  <a:srgbClr val="244552"/>
                </a:solidFill>
                <a:latin typeface="微软雅黑" panose="020B0503020204020204" pitchFamily="34" charset="-122"/>
                <a:ea typeface="微软雅黑" panose="020B0503020204020204" pitchFamily="34" charset="-122"/>
              </a:rPr>
              <a:t>设计规程</a:t>
            </a:r>
            <a:br>
              <a:rPr lang="x-none" b="1" dirty="0">
                <a:solidFill>
                  <a:srgbClr val="244552"/>
                </a:solidFill>
                <a:latin typeface="微软雅黑" panose="020B0503020204020204" pitchFamily="34" charset="-122"/>
                <a:ea typeface="微软雅黑" panose="020B0503020204020204" pitchFamily="34" charset="-122"/>
              </a:rPr>
            </a:br>
            <a:r>
              <a:rPr lang="zh-CN" altLang="en-US" b="1" dirty="0">
                <a:solidFill>
                  <a:srgbClr val="244552"/>
                </a:solidFill>
                <a:latin typeface="微软雅黑" panose="020B0503020204020204" pitchFamily="34" charset="-122"/>
                <a:ea typeface="微软雅黑" panose="020B0503020204020204" pitchFamily="34" charset="-122"/>
              </a:rPr>
              <a:t>（如何搭，先后及标准）</a:t>
            </a:r>
            <a:endParaRPr lang="x-none" dirty="0"/>
          </a:p>
        </p:txBody>
      </p:sp>
      <p:sp>
        <p:nvSpPr>
          <p:cNvPr id="37" name="Rectangle 36"/>
          <p:cNvSpPr/>
          <p:nvPr/>
        </p:nvSpPr>
        <p:spPr>
          <a:xfrm>
            <a:off x="446283" y="3365100"/>
            <a:ext cx="4455066" cy="369332"/>
          </a:xfrm>
          <a:prstGeom prst="rect">
            <a:avLst/>
          </a:prstGeom>
        </p:spPr>
        <p:txBody>
          <a:bodyPr wrap="square">
            <a:spAutoFit/>
          </a:bodyPr>
          <a:lstStyle/>
          <a:p>
            <a:r>
              <a:rPr lang="zh-CN" altLang="en-US" dirty="0">
                <a:solidFill>
                  <a:srgbClr val="244552"/>
                </a:solidFill>
                <a:latin typeface="微软雅黑" panose="020B0503020204020204" pitchFamily="34" charset="-122"/>
                <a:ea typeface="微软雅黑" panose="020B0503020204020204" pitchFamily="34" charset="-122"/>
              </a:rPr>
              <a:t>典型交通场景的系统架构</a:t>
            </a:r>
            <a:r>
              <a:rPr lang="zh-CN" altLang="en-US" dirty="0">
                <a:solidFill>
                  <a:srgbClr val="FF0000"/>
                </a:solidFill>
                <a:latin typeface="微软雅黑" panose="020B0503020204020204" pitchFamily="34" charset="-122"/>
                <a:ea typeface="微软雅黑" panose="020B0503020204020204" pitchFamily="34" charset="-122"/>
              </a:rPr>
              <a:t>参考方案</a:t>
            </a:r>
            <a:r>
              <a:rPr lang="zh-CN" altLang="en-US" dirty="0">
                <a:solidFill>
                  <a:srgbClr val="244552"/>
                </a:solidFill>
                <a:latin typeface="微软雅黑" panose="020B0503020204020204" pitchFamily="34" charset="-122"/>
                <a:ea typeface="微软雅黑" panose="020B0503020204020204" pitchFamily="34" charset="-122"/>
              </a:rPr>
              <a:t>设计 </a:t>
            </a:r>
          </a:p>
        </p:txBody>
      </p:sp>
      <p:sp>
        <p:nvSpPr>
          <p:cNvPr id="38" name="Rectangle 37"/>
          <p:cNvSpPr/>
          <p:nvPr/>
        </p:nvSpPr>
        <p:spPr>
          <a:xfrm>
            <a:off x="446283" y="4241185"/>
            <a:ext cx="4639940" cy="646331"/>
          </a:xfrm>
          <a:prstGeom prst="rect">
            <a:avLst/>
          </a:prstGeom>
        </p:spPr>
        <p:txBody>
          <a:bodyPr wrap="square">
            <a:spAutoFit/>
          </a:bodyPr>
          <a:lstStyle/>
          <a:p>
            <a:r>
              <a:rPr lang="zh-CN" altLang="en-US" dirty="0">
                <a:solidFill>
                  <a:srgbClr val="244552"/>
                </a:solidFill>
                <a:latin typeface="微软雅黑" panose="020B0503020204020204" pitchFamily="34" charset="-122"/>
                <a:ea typeface="微软雅黑" panose="020B0503020204020204" pitchFamily="34" charset="-122"/>
              </a:rPr>
              <a:t>典型交通场景系统架构</a:t>
            </a:r>
            <a:r>
              <a:rPr lang="zh-CN" altLang="en-US" dirty="0">
                <a:solidFill>
                  <a:srgbClr val="FF0000"/>
                </a:solidFill>
                <a:latin typeface="微软雅黑" panose="020B0503020204020204" pitchFamily="34" charset="-122"/>
                <a:ea typeface="微软雅黑" panose="020B0503020204020204" pitchFamily="34" charset="-122"/>
              </a:rPr>
              <a:t>完整性评估验证</a:t>
            </a:r>
            <a:r>
              <a:rPr lang="en-US" altLang="zh-CN" dirty="0">
                <a:solidFill>
                  <a:srgbClr val="FF0000"/>
                </a:solidFill>
                <a:latin typeface="微软雅黑" panose="020B0503020204020204" pitchFamily="34" charset="-122"/>
                <a:ea typeface="微软雅黑" panose="020B0503020204020204" pitchFamily="34" charset="-122"/>
              </a:rPr>
              <a:t/>
            </a:r>
            <a:br>
              <a:rPr lang="en-US" altLang="zh-CN" dirty="0">
                <a:solidFill>
                  <a:srgbClr val="FF0000"/>
                </a:solidFill>
                <a:latin typeface="微软雅黑" panose="020B0503020204020204" pitchFamily="34" charset="-122"/>
                <a:ea typeface="微软雅黑" panose="020B0503020204020204" pitchFamily="34" charset="-122"/>
              </a:rPr>
            </a:br>
            <a:r>
              <a:rPr lang="zh-CN" altLang="en-US" dirty="0">
                <a:solidFill>
                  <a:srgbClr val="244552"/>
                </a:solidFill>
                <a:latin typeface="微软雅黑" panose="020B0503020204020204" pitchFamily="34" charset="-122"/>
                <a:ea typeface="微软雅黑" panose="020B0503020204020204" pitchFamily="34" charset="-122"/>
              </a:rPr>
              <a:t>方法研究 </a:t>
            </a:r>
          </a:p>
        </p:txBody>
      </p:sp>
      <p:sp>
        <p:nvSpPr>
          <p:cNvPr id="39" name="Rectangle 38"/>
          <p:cNvSpPr/>
          <p:nvPr/>
        </p:nvSpPr>
        <p:spPr>
          <a:xfrm>
            <a:off x="4688353" y="3365100"/>
            <a:ext cx="2723823" cy="646331"/>
          </a:xfrm>
          <a:prstGeom prst="rect">
            <a:avLst/>
          </a:prstGeom>
        </p:spPr>
        <p:txBody>
          <a:bodyPr wrap="none">
            <a:spAutoFit/>
          </a:bodyPr>
          <a:lstStyle/>
          <a:p>
            <a:r>
              <a:rPr lang="zh-CN" altLang="en-US" b="1" dirty="0">
                <a:solidFill>
                  <a:srgbClr val="244552"/>
                </a:solidFill>
                <a:latin typeface="微软雅黑" panose="020B0503020204020204" pitchFamily="34" charset="-122"/>
                <a:ea typeface="微软雅黑" panose="020B0503020204020204" pitchFamily="34" charset="-122"/>
              </a:rPr>
              <a:t>典型场景参考方案 </a:t>
            </a:r>
            <a:r>
              <a:rPr lang="en-US" altLang="zh-CN" b="1" dirty="0">
                <a:solidFill>
                  <a:srgbClr val="244552"/>
                </a:solidFill>
                <a:latin typeface="微软雅黑" panose="020B0503020204020204" pitchFamily="34" charset="-122"/>
                <a:ea typeface="微软雅黑" panose="020B0503020204020204" pitchFamily="34" charset="-122"/>
              </a:rPr>
              <a:t/>
            </a:r>
            <a:br>
              <a:rPr lang="en-US" altLang="zh-CN" b="1" dirty="0">
                <a:solidFill>
                  <a:srgbClr val="244552"/>
                </a:solidFill>
                <a:latin typeface="微软雅黑" panose="020B0503020204020204" pitchFamily="34" charset="-122"/>
                <a:ea typeface="微软雅黑" panose="020B0503020204020204" pitchFamily="34" charset="-122"/>
              </a:rPr>
            </a:br>
            <a:r>
              <a:rPr lang="zh-CN" altLang="en-US" b="1" dirty="0">
                <a:solidFill>
                  <a:srgbClr val="244552"/>
                </a:solidFill>
                <a:latin typeface="微软雅黑" panose="020B0503020204020204" pitchFamily="34" charset="-122"/>
                <a:ea typeface="微软雅黑" panose="020B0503020204020204" pitchFamily="34" charset="-122"/>
              </a:rPr>
              <a:t>（搭什么，城堡、房子）</a:t>
            </a:r>
            <a:endParaRPr lang="x-none" dirty="0"/>
          </a:p>
        </p:txBody>
      </p:sp>
      <p:cxnSp>
        <p:nvCxnSpPr>
          <p:cNvPr id="40" name="Straight Arrow Connector 39"/>
          <p:cNvCxnSpPr/>
          <p:nvPr/>
        </p:nvCxnSpPr>
        <p:spPr>
          <a:xfrm>
            <a:off x="4443225" y="1134874"/>
            <a:ext cx="27910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443225" y="1939838"/>
            <a:ext cx="27910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4443225" y="2744802"/>
            <a:ext cx="27910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443225" y="3549766"/>
            <a:ext cx="27910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443225" y="4442770"/>
            <a:ext cx="27910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
        <p:nvSpPr>
          <p:cNvPr id="50" name="Rectangle 53"/>
          <p:cNvSpPr/>
          <p:nvPr/>
        </p:nvSpPr>
        <p:spPr>
          <a:xfrm>
            <a:off x="4688353" y="4170065"/>
            <a:ext cx="4545292" cy="2342821"/>
          </a:xfrm>
          <a:prstGeom prst="rect">
            <a:avLst/>
          </a:prstGeom>
        </p:spPr>
        <p:txBody>
          <a:bodyPr wrap="square">
            <a:spAutoFit/>
          </a:bodyPr>
          <a:lstStyle/>
          <a:p>
            <a:pPr>
              <a:lnSpc>
                <a:spcPct val="150000"/>
              </a:lnSpc>
            </a:pPr>
            <a:r>
              <a:rPr lang="zh-CN" altLang="en-US" b="1" dirty="0">
                <a:solidFill>
                  <a:srgbClr val="244552"/>
                </a:solidFill>
                <a:latin typeface="微软雅黑" panose="020B0503020204020204" pitchFamily="34" charset="-122"/>
                <a:ea typeface="微软雅黑" panose="020B0503020204020204" pitchFamily="34" charset="-122"/>
              </a:rPr>
              <a:t>评估验证 </a:t>
            </a:r>
            <a:r>
              <a:rPr lang="en-US" altLang="zh-CN" b="1" dirty="0">
                <a:solidFill>
                  <a:srgbClr val="244552"/>
                </a:solidFill>
                <a:latin typeface="微软雅黑" panose="020B0503020204020204" pitchFamily="34" charset="-122"/>
                <a:ea typeface="微软雅黑" panose="020B0503020204020204" pitchFamily="34" charset="-122"/>
              </a:rPr>
              <a:t/>
            </a:r>
            <a:br>
              <a:rPr lang="en-US" altLang="zh-CN" b="1" dirty="0">
                <a:solidFill>
                  <a:srgbClr val="244552"/>
                </a:solidFill>
                <a:latin typeface="微软雅黑" panose="020B0503020204020204" pitchFamily="34" charset="-122"/>
                <a:ea typeface="微软雅黑" panose="020B0503020204020204" pitchFamily="34" charset="-122"/>
              </a:rPr>
            </a:br>
            <a:r>
              <a:rPr lang="zh-CN" altLang="en-US" b="1" dirty="0">
                <a:solidFill>
                  <a:srgbClr val="244552"/>
                </a:solidFill>
                <a:latin typeface="微软雅黑" panose="020B0503020204020204" pitchFamily="34" charset="-122"/>
                <a:ea typeface="微软雅黑" panose="020B0503020204020204" pitchFamily="34" charset="-122"/>
              </a:rPr>
              <a:t>（搭的好不好）</a:t>
            </a:r>
            <a:endParaRPr lang="en-US" altLang="zh-CN" b="1" dirty="0">
              <a:solidFill>
                <a:srgbClr val="244552"/>
              </a:solidFill>
              <a:latin typeface="微软雅黑" panose="020B0503020204020204" pitchFamily="34" charset="-122"/>
              <a:ea typeface="微软雅黑" panose="020B0503020204020204" pitchFamily="34" charset="-122"/>
            </a:endParaRPr>
          </a:p>
          <a:p>
            <a:pPr marL="452755" lvl="1" indent="-271780">
              <a:lnSpc>
                <a:spcPct val="150000"/>
              </a:lnSpc>
              <a:buFont typeface="Wingdings" panose="05000000000000000000" pitchFamily="2" charset="2"/>
              <a:buChar char="ü"/>
            </a:pPr>
            <a:r>
              <a:rPr lang="zh-CN" altLang="en-US" sz="1600" dirty="0">
                <a:solidFill>
                  <a:srgbClr val="244552"/>
                </a:solidFill>
                <a:latin typeface="微软雅黑" panose="020B0503020204020204" pitchFamily="34" charset="-122"/>
                <a:ea typeface="微软雅黑" panose="020B0503020204020204" pitchFamily="34" charset="-122"/>
              </a:rPr>
              <a:t>评定 “房子”搭的好不好，三方面</a:t>
            </a:r>
            <a:endParaRPr lang="en-US" altLang="zh-CN" sz="1600" dirty="0">
              <a:solidFill>
                <a:srgbClr val="244552"/>
              </a:solidFill>
              <a:latin typeface="微软雅黑" panose="020B0503020204020204" pitchFamily="34" charset="-122"/>
              <a:ea typeface="微软雅黑" panose="020B0503020204020204" pitchFamily="34" charset="-122"/>
            </a:endParaRPr>
          </a:p>
          <a:p>
            <a:pPr marL="586105" lvl="2" indent="-266700">
              <a:lnSpc>
                <a:spcPct val="150000"/>
              </a:lnSpc>
              <a:buFont typeface="System Font Regular"/>
              <a:buChar char="-"/>
            </a:pPr>
            <a:r>
              <a:rPr lang="zh-CN" altLang="en-US" sz="1600" dirty="0">
                <a:solidFill>
                  <a:srgbClr val="244552"/>
                </a:solidFill>
                <a:latin typeface="微软雅黑" panose="020B0503020204020204" pitchFamily="34" charset="-122"/>
                <a:ea typeface="微软雅黑" panose="020B0503020204020204" pitchFamily="34" charset="-122"/>
              </a:rPr>
              <a:t>完整性：是不是结构完整，有无门窗</a:t>
            </a:r>
            <a:endParaRPr lang="en-US" altLang="zh-CN" sz="1600" dirty="0">
              <a:solidFill>
                <a:srgbClr val="244552"/>
              </a:solidFill>
              <a:latin typeface="微软雅黑" panose="020B0503020204020204" pitchFamily="34" charset="-122"/>
              <a:ea typeface="微软雅黑" panose="020B0503020204020204" pitchFamily="34" charset="-122"/>
            </a:endParaRPr>
          </a:p>
          <a:p>
            <a:pPr marL="586105" lvl="2" indent="-266700">
              <a:lnSpc>
                <a:spcPct val="150000"/>
              </a:lnSpc>
              <a:buFont typeface="System Font Regular"/>
              <a:buChar char="-"/>
            </a:pPr>
            <a:r>
              <a:rPr lang="zh-CN" altLang="en-US" sz="1600" dirty="0">
                <a:solidFill>
                  <a:srgbClr val="244552"/>
                </a:solidFill>
                <a:latin typeface="微软雅黑" panose="020B0503020204020204" pitchFamily="34" charset="-122"/>
                <a:ea typeface="微软雅黑" panose="020B0503020204020204" pitchFamily="34" charset="-122"/>
              </a:rPr>
              <a:t>有效性：是否结构合理，门窗位置是否对</a:t>
            </a:r>
            <a:endParaRPr lang="en-US" altLang="zh-CN" sz="1600" dirty="0">
              <a:solidFill>
                <a:srgbClr val="244552"/>
              </a:solidFill>
              <a:latin typeface="微软雅黑" panose="020B0503020204020204" pitchFamily="34" charset="-122"/>
              <a:ea typeface="微软雅黑" panose="020B0503020204020204" pitchFamily="34" charset="-122"/>
            </a:endParaRPr>
          </a:p>
          <a:p>
            <a:pPr marL="586105" lvl="2" indent="-266700">
              <a:lnSpc>
                <a:spcPct val="150000"/>
              </a:lnSpc>
              <a:buFont typeface="System Font Regular"/>
              <a:buChar char="-"/>
            </a:pPr>
            <a:r>
              <a:rPr lang="zh-CN" altLang="en-US" sz="1600" dirty="0">
                <a:solidFill>
                  <a:srgbClr val="244552"/>
                </a:solidFill>
                <a:latin typeface="微软雅黑" panose="020B0503020204020204" pitchFamily="34" charset="-122"/>
                <a:ea typeface="微软雅黑" panose="020B0503020204020204" pitchFamily="34" charset="-122"/>
              </a:rPr>
              <a:t>高效性：是否布局合理，南北通透</a:t>
            </a:r>
            <a:endParaRPr lang="x-none" sz="1600" dirty="0">
              <a:solidFill>
                <a:srgbClr val="244552"/>
              </a:solidFill>
              <a:latin typeface="微软雅黑" panose="020B0503020204020204" pitchFamily="34" charset="-122"/>
              <a:ea typeface="微软雅黑" panose="020B0503020204020204" pitchFamily="34" charset="-122"/>
            </a:endParaRPr>
          </a:p>
        </p:txBody>
      </p:sp>
      <p:sp>
        <p:nvSpPr>
          <p:cNvPr id="44" name="Rectangle 43"/>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Slide Number Placeholder 1"/>
          <p:cNvSpPr>
            <a:spLocks noGrp="1"/>
          </p:cNvSpPr>
          <p:nvPr>
            <p:ph type="sldNum" sz="quarter" idx="4294967295"/>
          </p:nvPr>
        </p:nvSpPr>
        <p:spPr/>
        <p:txBody>
          <a:bodyPr/>
          <a:lstStyle/>
          <a:p>
            <a:fld id="{8292DA86-CBDA-FD4D-B942-17BA4E765776}" type="slidenum">
              <a:rPr lang="en-US" smtClean="0"/>
              <a:t>49</a:t>
            </a:fld>
            <a:r>
              <a:rPr lang="en-US" altLang="zh-CN"/>
              <a:t>/34</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5"/>
          <p:cNvSpPr txBox="1"/>
          <p:nvPr/>
        </p:nvSpPr>
        <p:spPr>
          <a:xfrm>
            <a:off x="1500493" y="2749806"/>
            <a:ext cx="6141746" cy="1754326"/>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三、</a:t>
            </a:r>
            <a:r>
              <a:rPr lang="zh-CN" altLang="en-US"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自主式交通系统（</a:t>
            </a:r>
            <a:r>
              <a:rPr lang="en-US" altLang="zh-CN"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ATS</a:t>
            </a:r>
            <a:r>
              <a:rPr lang="zh-CN" altLang="en-US"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ja-JP" sz="3600"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en-US" altLang="ja-JP" sz="3600" dirty="0" smtClean="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ja-JP" sz="3600"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ATS</a:t>
            </a:r>
            <a:r>
              <a:rPr lang="zh-CN" altLang="en-US" sz="3600"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rPr>
              <a:t>研究总结</a:t>
            </a:r>
            <a:endParaRPr lang="zh-CN" altLang="en-US"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678271" y="847076"/>
            <a:ext cx="7738898" cy="6001643"/>
          </a:xfrm>
          <a:prstGeom prst="rect">
            <a:avLst/>
          </a:prstGeom>
        </p:spPr>
        <p:txBody>
          <a:bodyPr wrap="square">
            <a:spAutoFit/>
          </a:bodyPr>
          <a:lstStyle/>
          <a:p>
            <a:pPr>
              <a:lnSpc>
                <a:spcPct val="150000"/>
              </a:lnSpc>
            </a:pPr>
            <a:r>
              <a:rPr lang="zh-CN" altLang="en-US" sz="2400" dirty="0">
                <a:latin typeface="微软雅黑" panose="020B0503020204020204" pitchFamily="34" charset="-122"/>
                <a:ea typeface="微软雅黑" panose="020B0503020204020204" pitchFamily="34" charset="-122"/>
              </a:rPr>
              <a:t>自主式交通系统</a:t>
            </a:r>
            <a:r>
              <a:rPr lang="zh-CN" altLang="en-US" sz="2400" b="1" dirty="0">
                <a:solidFill>
                  <a:srgbClr val="FF0000"/>
                </a:solidFill>
                <a:latin typeface="微软雅黑" panose="020B0503020204020204" pitchFamily="34" charset="-122"/>
                <a:ea typeface="微软雅黑" panose="020B0503020204020204" pitchFamily="34" charset="-122"/>
              </a:rPr>
              <a:t>通用构成框架</a:t>
            </a:r>
            <a:endParaRPr lang="en-US" altLang="zh-CN" sz="2400" b="1" dirty="0">
              <a:solidFill>
                <a:srgbClr val="FF0000"/>
              </a:solidFill>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从服务出发解析了系统的构成</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组分和功能随技术和需求而动态变化</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由新技术驱动的</a:t>
            </a:r>
            <a:r>
              <a:rPr lang="zh-CN" altLang="en-US" sz="2400" b="1" dirty="0">
                <a:solidFill>
                  <a:srgbClr val="FF0000"/>
                </a:solidFill>
                <a:latin typeface="微软雅黑" panose="020B0503020204020204" pitchFamily="34" charset="-122"/>
                <a:ea typeface="微软雅黑" panose="020B0503020204020204" pitchFamily="34" charset="-122"/>
              </a:rPr>
              <a:t>定量演化模型</a:t>
            </a:r>
            <a:endParaRPr lang="en-US" altLang="zh-CN" sz="2400" b="1" dirty="0">
              <a:solidFill>
                <a:srgbClr val="FF0000"/>
              </a:solidFill>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对交通系统进行代际划分</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有演化过程的定量分析</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系统架构代际的</a:t>
            </a:r>
            <a:r>
              <a:rPr lang="zh-CN" altLang="en-US" sz="2400" b="1" dirty="0">
                <a:solidFill>
                  <a:srgbClr val="FF0000"/>
                </a:solidFill>
                <a:latin typeface="微软雅黑" panose="020B0503020204020204" pitchFamily="34" charset="-122"/>
                <a:ea typeface="微软雅黑" panose="020B0503020204020204" pitchFamily="34" charset="-122"/>
              </a:rPr>
              <a:t>自适应演进</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架构间能映射关联</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代际间能自适应演进</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系统架构设计实现的</a:t>
            </a:r>
            <a:r>
              <a:rPr lang="zh-CN" altLang="en-US" sz="2400" b="1" dirty="0">
                <a:solidFill>
                  <a:srgbClr val="FF0000"/>
                </a:solidFill>
                <a:latin typeface="微软雅黑" panose="020B0503020204020204" pitchFamily="34" charset="-122"/>
                <a:ea typeface="微软雅黑" panose="020B0503020204020204" pitchFamily="34" charset="-122"/>
              </a:rPr>
              <a:t>标准化</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提出参考设计集和</a:t>
            </a:r>
            <a:r>
              <a:rPr lang="x-none" altLang="zh-CN" sz="2000" dirty="0">
                <a:latin typeface="微软雅黑" panose="020B0503020204020204" pitchFamily="34" charset="-122"/>
                <a:ea typeface="微软雅黑" panose="020B0503020204020204" pitchFamily="34" charset="-122"/>
              </a:rPr>
              <a:t>标准化流程</a:t>
            </a:r>
            <a:endParaRPr lang="en-US" altLang="zh-CN" sz="2000"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提出</a:t>
            </a:r>
            <a:r>
              <a:rPr lang="x-none" altLang="zh-CN" sz="2000" dirty="0">
                <a:latin typeface="微软雅黑" panose="020B0503020204020204" pitchFamily="34" charset="-122"/>
                <a:ea typeface="微软雅黑" panose="020B0503020204020204" pitchFamily="34" charset="-122"/>
              </a:rPr>
              <a:t>完整性验证方法</a:t>
            </a:r>
            <a:endParaRPr lang="en-US" altLang="zh-CN" sz="2000" dirty="0">
              <a:latin typeface="微软雅黑" panose="020B0503020204020204" pitchFamily="34" charset="-122"/>
              <a:ea typeface="微软雅黑" panose="020B0503020204020204" pitchFamily="34" charset="-122"/>
            </a:endParaRPr>
          </a:p>
        </p:txBody>
      </p:sp>
      <p:sp>
        <p:nvSpPr>
          <p:cNvPr id="2" name="Rectangle 1"/>
          <p:cNvSpPr/>
          <p:nvPr/>
        </p:nvSpPr>
        <p:spPr>
          <a:xfrm>
            <a:off x="678271" y="944880"/>
            <a:ext cx="6187750" cy="487680"/>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Rectangle 7"/>
          <p:cNvSpPr/>
          <p:nvPr/>
        </p:nvSpPr>
        <p:spPr>
          <a:xfrm>
            <a:off x="648101" y="2383015"/>
            <a:ext cx="6215781" cy="576936"/>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Rectangle 8"/>
          <p:cNvSpPr/>
          <p:nvPr/>
        </p:nvSpPr>
        <p:spPr>
          <a:xfrm>
            <a:off x="648101" y="3845681"/>
            <a:ext cx="6187750" cy="487680"/>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Rectangle 9"/>
          <p:cNvSpPr/>
          <p:nvPr/>
        </p:nvSpPr>
        <p:spPr>
          <a:xfrm>
            <a:off x="678271" y="5296534"/>
            <a:ext cx="6187750" cy="487680"/>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8" name="TextBox 67"/>
          <p:cNvSpPr txBox="1"/>
          <p:nvPr/>
        </p:nvSpPr>
        <p:spPr>
          <a:xfrm>
            <a:off x="678271" y="-3328"/>
            <a:ext cx="2428870" cy="58477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1</a:t>
            </a:r>
            <a:r>
              <a:rPr lang="ja-JP" altLang="en-US" sz="3200" b="1">
                <a:solidFill>
                  <a:srgbClr val="244552"/>
                </a:solidFill>
                <a:latin typeface="微软雅黑" panose="020B0503020204020204" pitchFamily="34" charset="-122"/>
                <a:ea typeface="微软雅黑" panose="020B0503020204020204" pitchFamily="34" charset="-122"/>
              </a:rPr>
              <a:t>、</a:t>
            </a:r>
            <a:r>
              <a:rPr lang="zh-CN" altLang="en-US" sz="3200" b="1" dirty="0">
                <a:solidFill>
                  <a:srgbClr val="28464B"/>
                </a:solidFill>
                <a:latin typeface="微软雅黑" panose="020B0503020204020204" pitchFamily="34" charset="-122"/>
                <a:ea typeface="微软雅黑" panose="020B0503020204020204" pitchFamily="34" charset="-122"/>
              </a:rPr>
              <a:t>研究特色</a:t>
            </a:r>
          </a:p>
        </p:txBody>
      </p:sp>
      <p:sp>
        <p:nvSpPr>
          <p:cNvPr id="58" name="Rectangle 57"/>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3" name="Rectangle 62"/>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3" name="Slide Number Placeholder 2"/>
          <p:cNvSpPr>
            <a:spLocks noGrp="1"/>
          </p:cNvSpPr>
          <p:nvPr>
            <p:ph type="sldNum" sz="quarter" idx="4294967295"/>
          </p:nvPr>
        </p:nvSpPr>
        <p:spPr/>
        <p:txBody>
          <a:bodyPr/>
          <a:lstStyle/>
          <a:p>
            <a:fld id="{8292DA86-CBDA-FD4D-B942-17BA4E765776}" type="slidenum">
              <a:rPr lang="en-US" smtClean="0"/>
              <a:t>51</a:t>
            </a:fld>
            <a:r>
              <a:rPr lang="en-US" altLang="zh-CN"/>
              <a:t>/34</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3857146" y="2986634"/>
            <a:ext cx="2348735" cy="905482"/>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16" name="Rectangle 15"/>
          <p:cNvSpPr/>
          <p:nvPr/>
        </p:nvSpPr>
        <p:spPr>
          <a:xfrm>
            <a:off x="1410816" y="1051894"/>
            <a:ext cx="7263152" cy="911178"/>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35" name="Rectangle 34"/>
          <p:cNvSpPr/>
          <p:nvPr/>
        </p:nvSpPr>
        <p:spPr>
          <a:xfrm>
            <a:off x="5072720" y="2019284"/>
            <a:ext cx="3601248" cy="908310"/>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61" name="Rectangle 60"/>
          <p:cNvSpPr/>
          <p:nvPr/>
        </p:nvSpPr>
        <p:spPr>
          <a:xfrm>
            <a:off x="1410816" y="2019284"/>
            <a:ext cx="3590140" cy="908310"/>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62" name="Rectangle 61"/>
          <p:cNvSpPr/>
          <p:nvPr/>
        </p:nvSpPr>
        <p:spPr>
          <a:xfrm>
            <a:off x="6294979" y="2986634"/>
            <a:ext cx="2378989" cy="905482"/>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63" name="Rectangle 62"/>
          <p:cNvSpPr/>
          <p:nvPr/>
        </p:nvSpPr>
        <p:spPr>
          <a:xfrm>
            <a:off x="1410816" y="2986634"/>
            <a:ext cx="2364081" cy="905482"/>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7" name="Rectangle 26"/>
          <p:cNvSpPr/>
          <p:nvPr/>
        </p:nvSpPr>
        <p:spPr>
          <a:xfrm>
            <a:off x="1410817" y="3945460"/>
            <a:ext cx="1591805" cy="911178"/>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66" name="Rectangle 65"/>
          <p:cNvSpPr/>
          <p:nvPr/>
        </p:nvSpPr>
        <p:spPr>
          <a:xfrm>
            <a:off x="3048741" y="3945460"/>
            <a:ext cx="1977859" cy="911178"/>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67" name="Rectangle 66"/>
          <p:cNvSpPr/>
          <p:nvPr/>
        </p:nvSpPr>
        <p:spPr>
          <a:xfrm>
            <a:off x="5072388" y="3945460"/>
            <a:ext cx="1855951" cy="911178"/>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68" name="Rectangle 67"/>
          <p:cNvSpPr/>
          <p:nvPr/>
        </p:nvSpPr>
        <p:spPr>
          <a:xfrm>
            <a:off x="6978459" y="3945460"/>
            <a:ext cx="1699841" cy="911178"/>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8" name="Rectangle 27"/>
          <p:cNvSpPr/>
          <p:nvPr/>
        </p:nvSpPr>
        <p:spPr>
          <a:xfrm>
            <a:off x="1395450" y="4933177"/>
            <a:ext cx="7278518" cy="911178"/>
          </a:xfrm>
          <a:prstGeom prst="rect">
            <a:avLst/>
          </a:prstGeom>
          <a:solidFill>
            <a:schemeClr val="bg1">
              <a:lumMod val="95000"/>
              <a:alpha val="72000"/>
            </a:schemeClr>
          </a:solidFill>
          <a:ln>
            <a:solidFill>
              <a:srgbClr val="2344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8" name="TextBox 7"/>
          <p:cNvSpPr txBox="1"/>
          <p:nvPr/>
        </p:nvSpPr>
        <p:spPr>
          <a:xfrm>
            <a:off x="725163" y="9333"/>
            <a:ext cx="7340314" cy="583565"/>
          </a:xfrm>
          <a:prstGeom prst="rect">
            <a:avLst/>
          </a:prstGeom>
          <a:noFill/>
        </p:spPr>
        <p:txBody>
          <a:bodyPr wrap="squar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2</a:t>
            </a:r>
            <a:r>
              <a:rPr lang="zh-CN" altLang="en-US" sz="3200" b="1" dirty="0">
                <a:solidFill>
                  <a:srgbClr val="244552"/>
                </a:solidFill>
                <a:latin typeface="微软雅黑" panose="020B0503020204020204" pitchFamily="34" charset="-122"/>
                <a:ea typeface="微软雅黑" panose="020B0503020204020204" pitchFamily="34" charset="-122"/>
              </a:rPr>
              <a:t>、</a:t>
            </a:r>
            <a:r>
              <a:rPr lang="en-US" sz="3200" b="1" dirty="0" err="1">
                <a:solidFill>
                  <a:srgbClr val="244552"/>
                </a:solidFill>
                <a:latin typeface="微软雅黑" panose="020B0503020204020204" pitchFamily="34" charset="-122"/>
                <a:ea typeface="微软雅黑" panose="020B0503020204020204" pitchFamily="34" charset="-122"/>
              </a:rPr>
              <a:t>研究蓝图</a:t>
            </a:r>
            <a:endParaRPr lang="x-none" sz="3200" b="1" dirty="0">
              <a:solidFill>
                <a:srgbClr val="244552"/>
              </a:solidFill>
              <a:latin typeface="微软雅黑" panose="020B0503020204020204" pitchFamily="34" charset="-122"/>
              <a:ea typeface="微软雅黑" panose="020B0503020204020204" pitchFamily="34" charset="-122"/>
            </a:endParaRPr>
          </a:p>
        </p:txBody>
      </p:sp>
      <p:sp>
        <p:nvSpPr>
          <p:cNvPr id="11" name="Rectangle 10"/>
          <p:cNvSpPr/>
          <p:nvPr/>
        </p:nvSpPr>
        <p:spPr>
          <a:xfrm>
            <a:off x="482526" y="1051894"/>
            <a:ext cx="841158" cy="911178"/>
          </a:xfrm>
          <a:prstGeom prst="rect">
            <a:avLst/>
          </a:prstGeom>
          <a:solidFill>
            <a:srgbClr val="007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1" name="Rectangle 20"/>
          <p:cNvSpPr/>
          <p:nvPr/>
        </p:nvSpPr>
        <p:spPr>
          <a:xfrm>
            <a:off x="482526" y="2016416"/>
            <a:ext cx="841158" cy="911178"/>
          </a:xfrm>
          <a:prstGeom prst="rect">
            <a:avLst/>
          </a:prstGeom>
          <a:solidFill>
            <a:srgbClr val="007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2" name="Rectangle 21"/>
          <p:cNvSpPr/>
          <p:nvPr/>
        </p:nvSpPr>
        <p:spPr>
          <a:xfrm>
            <a:off x="482526" y="2980938"/>
            <a:ext cx="841158" cy="911178"/>
          </a:xfrm>
          <a:prstGeom prst="rect">
            <a:avLst/>
          </a:prstGeom>
          <a:solidFill>
            <a:srgbClr val="007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3" name="Rectangle 22"/>
          <p:cNvSpPr/>
          <p:nvPr/>
        </p:nvSpPr>
        <p:spPr>
          <a:xfrm>
            <a:off x="482526" y="3945460"/>
            <a:ext cx="841158" cy="911178"/>
          </a:xfrm>
          <a:prstGeom prst="rect">
            <a:avLst/>
          </a:prstGeom>
          <a:solidFill>
            <a:srgbClr val="007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4" name="Rectangle 23"/>
          <p:cNvSpPr/>
          <p:nvPr/>
        </p:nvSpPr>
        <p:spPr>
          <a:xfrm>
            <a:off x="482526" y="4933177"/>
            <a:ext cx="841158" cy="911178"/>
          </a:xfrm>
          <a:prstGeom prst="rect">
            <a:avLst/>
          </a:prstGeom>
          <a:solidFill>
            <a:srgbClr val="007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29" name="Rectangle 28"/>
          <p:cNvSpPr/>
          <p:nvPr/>
        </p:nvSpPr>
        <p:spPr>
          <a:xfrm>
            <a:off x="554292" y="1153540"/>
            <a:ext cx="697627" cy="707886"/>
          </a:xfrm>
          <a:prstGeom prst="rect">
            <a:avLst/>
          </a:prstGeom>
        </p:spPr>
        <p:txBody>
          <a:bodyPr wrap="none">
            <a:spAutoFit/>
          </a:bodyPr>
          <a:lstStyle/>
          <a:p>
            <a:pPr algn="ctr"/>
            <a:r>
              <a:rPr lang="zh-CN" altLang="x-none" sz="2000" b="1" dirty="0">
                <a:solidFill>
                  <a:schemeClr val="bg1"/>
                </a:solidFill>
                <a:latin typeface="微软雅黑" panose="020B0503020204020204" pitchFamily="34" charset="-122"/>
                <a:ea typeface="微软雅黑" panose="020B0503020204020204" pitchFamily="34" charset="-122"/>
              </a:rPr>
              <a:t>一套</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理论</a:t>
            </a:r>
          </a:p>
        </p:txBody>
      </p:sp>
      <p:sp>
        <p:nvSpPr>
          <p:cNvPr id="30" name="Rectangle 29"/>
          <p:cNvSpPr/>
          <p:nvPr/>
        </p:nvSpPr>
        <p:spPr>
          <a:xfrm>
            <a:off x="554292" y="2118062"/>
            <a:ext cx="697627" cy="707886"/>
          </a:xfrm>
          <a:prstGeom prst="rect">
            <a:avLst/>
          </a:prstGeom>
        </p:spPr>
        <p:txBody>
          <a:bodyPr wrap="none">
            <a:spAutoFit/>
          </a:bodyPr>
          <a:lstStyle/>
          <a:p>
            <a:pPr algn="ctr"/>
            <a:r>
              <a:rPr lang="zh-CN" altLang="x-none" sz="2000" b="1" dirty="0">
                <a:solidFill>
                  <a:schemeClr val="bg1"/>
                </a:solidFill>
                <a:latin typeface="微软雅黑" panose="020B0503020204020204" pitchFamily="34" charset="-122"/>
                <a:ea typeface="微软雅黑" panose="020B0503020204020204" pitchFamily="34" charset="-122"/>
              </a:rPr>
              <a:t>两个</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模型</a:t>
            </a:r>
          </a:p>
        </p:txBody>
      </p:sp>
      <p:sp>
        <p:nvSpPr>
          <p:cNvPr id="31" name="Rectangle 30"/>
          <p:cNvSpPr/>
          <p:nvPr/>
        </p:nvSpPr>
        <p:spPr>
          <a:xfrm>
            <a:off x="554292" y="3082584"/>
            <a:ext cx="697627" cy="707886"/>
          </a:xfrm>
          <a:prstGeom prst="rect">
            <a:avLst/>
          </a:prstGeom>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三类</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架构</a:t>
            </a:r>
          </a:p>
        </p:txBody>
      </p:sp>
      <p:sp>
        <p:nvSpPr>
          <p:cNvPr id="32" name="Rectangle 31"/>
          <p:cNvSpPr/>
          <p:nvPr/>
        </p:nvSpPr>
        <p:spPr>
          <a:xfrm>
            <a:off x="554294" y="4047106"/>
            <a:ext cx="697627" cy="707886"/>
          </a:xfrm>
          <a:prstGeom prst="rect">
            <a:avLst/>
          </a:prstGeom>
        </p:spPr>
        <p:txBody>
          <a:bodyPr wrap="none">
            <a:spAutoFit/>
          </a:bodyPr>
          <a:lstStyle/>
          <a:p>
            <a:pPr algn="ctr"/>
            <a:r>
              <a:rPr lang="zh-CN" altLang="x-none" sz="2000" b="1" dirty="0">
                <a:solidFill>
                  <a:schemeClr val="bg1"/>
                </a:solidFill>
                <a:latin typeface="微软雅黑" panose="020B0503020204020204" pitchFamily="34" charset="-122"/>
                <a:ea typeface="微软雅黑" panose="020B0503020204020204" pitchFamily="34" charset="-122"/>
              </a:rPr>
              <a:t>四</a:t>
            </a:r>
            <a:r>
              <a:rPr lang="zh-CN" altLang="en-US" sz="2000" b="1" dirty="0">
                <a:solidFill>
                  <a:schemeClr val="bg1"/>
                </a:solidFill>
                <a:latin typeface="微软雅黑" panose="020B0503020204020204" pitchFamily="34" charset="-122"/>
                <a:ea typeface="微软雅黑" panose="020B0503020204020204" pitchFamily="34" charset="-122"/>
              </a:rPr>
              <a:t>种</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方法</a:t>
            </a:r>
          </a:p>
        </p:txBody>
      </p:sp>
      <p:sp>
        <p:nvSpPr>
          <p:cNvPr id="33" name="Rectangle 32"/>
          <p:cNvSpPr/>
          <p:nvPr/>
        </p:nvSpPr>
        <p:spPr>
          <a:xfrm>
            <a:off x="3444095" y="1320609"/>
            <a:ext cx="3185487" cy="369332"/>
          </a:xfrm>
          <a:prstGeom prst="rect">
            <a:avLst/>
          </a:prstGeom>
        </p:spPr>
        <p:txBody>
          <a:bodyPr wrap="none">
            <a:spAutoFit/>
          </a:bodyPr>
          <a:lstStyle/>
          <a:p>
            <a:pPr algn="ctr">
              <a:spcAft>
                <a:spcPts val="600"/>
              </a:spcAft>
            </a:pPr>
            <a:r>
              <a:rPr lang="zh-CN" altLang="en-US" b="1" dirty="0">
                <a:solidFill>
                  <a:srgbClr val="244552"/>
                </a:solidFill>
                <a:latin typeface="微软雅黑" panose="020B0503020204020204" pitchFamily="34" charset="-122"/>
                <a:ea typeface="微软雅黑" panose="020B0503020204020204" pitchFamily="34" charset="-122"/>
              </a:rPr>
              <a:t>自主式交通系统构成基础理论</a:t>
            </a:r>
            <a:endParaRPr lang="en-US" altLang="zh-CN" b="1" dirty="0">
              <a:solidFill>
                <a:srgbClr val="244552"/>
              </a:solidFill>
              <a:latin typeface="微软雅黑" panose="020B0503020204020204" pitchFamily="34" charset="-122"/>
              <a:ea typeface="微软雅黑" panose="020B0503020204020204" pitchFamily="34" charset="-122"/>
            </a:endParaRPr>
          </a:p>
        </p:txBody>
      </p:sp>
      <p:sp>
        <p:nvSpPr>
          <p:cNvPr id="37" name="Rectangle 36"/>
          <p:cNvSpPr/>
          <p:nvPr/>
        </p:nvSpPr>
        <p:spPr>
          <a:xfrm>
            <a:off x="1970516" y="2314525"/>
            <a:ext cx="2470741" cy="369332"/>
          </a:xfrm>
          <a:prstGeom prst="rect">
            <a:avLst/>
          </a:prstGeom>
        </p:spPr>
        <p:txBody>
          <a:bodyPr wrap="none">
            <a:spAutoFit/>
          </a:bodyPr>
          <a:lstStyle/>
          <a:p>
            <a:pPr algn="ctr">
              <a:spcAft>
                <a:spcPts val="600"/>
              </a:spcAft>
            </a:pPr>
            <a:r>
              <a:rPr lang="en-US" b="1" dirty="0">
                <a:solidFill>
                  <a:srgbClr val="244552"/>
                </a:solidFill>
                <a:latin typeface="微软雅黑" panose="020B0503020204020204" pitchFamily="34" charset="-122"/>
                <a:ea typeface="微软雅黑" panose="020B0503020204020204" pitchFamily="34" charset="-122"/>
              </a:rPr>
              <a:t>ATS</a:t>
            </a:r>
            <a:r>
              <a:rPr lang="zh-CN" altLang="en-US" b="1" dirty="0">
                <a:solidFill>
                  <a:srgbClr val="244552"/>
                </a:solidFill>
                <a:latin typeface="微软雅黑" panose="020B0503020204020204" pitchFamily="34" charset="-122"/>
                <a:ea typeface="微软雅黑" panose="020B0503020204020204" pitchFamily="34" charset="-122"/>
              </a:rPr>
              <a:t>多层网络演化模型</a:t>
            </a:r>
            <a:endParaRPr lang="en-US" altLang="zh-CN" b="1" dirty="0">
              <a:solidFill>
                <a:srgbClr val="244552"/>
              </a:solidFill>
              <a:latin typeface="微软雅黑" panose="020B0503020204020204" pitchFamily="34" charset="-122"/>
              <a:ea typeface="微软雅黑" panose="020B0503020204020204" pitchFamily="34" charset="-122"/>
            </a:endParaRPr>
          </a:p>
        </p:txBody>
      </p:sp>
      <p:sp>
        <p:nvSpPr>
          <p:cNvPr id="38" name="Rectangle 37"/>
          <p:cNvSpPr/>
          <p:nvPr/>
        </p:nvSpPr>
        <p:spPr>
          <a:xfrm>
            <a:off x="5401588" y="2314525"/>
            <a:ext cx="2932406" cy="369332"/>
          </a:xfrm>
          <a:prstGeom prst="rect">
            <a:avLst/>
          </a:prstGeom>
        </p:spPr>
        <p:txBody>
          <a:bodyPr wrap="none">
            <a:spAutoFit/>
          </a:bodyPr>
          <a:lstStyle/>
          <a:p>
            <a:pPr algn="ctr">
              <a:spcAft>
                <a:spcPts val="600"/>
              </a:spcAft>
            </a:pPr>
            <a:r>
              <a:rPr lang="en-US" b="1" dirty="0">
                <a:solidFill>
                  <a:srgbClr val="244552"/>
                </a:solidFill>
                <a:latin typeface="微软雅黑" panose="020B0503020204020204" pitchFamily="34" charset="-122"/>
                <a:ea typeface="微软雅黑" panose="020B0503020204020204" pitchFamily="34" charset="-122"/>
              </a:rPr>
              <a:t>ATS</a:t>
            </a:r>
            <a:r>
              <a:rPr lang="zh-CN" altLang="en-US" b="1" dirty="0">
                <a:solidFill>
                  <a:srgbClr val="244552"/>
                </a:solidFill>
                <a:latin typeface="微软雅黑" panose="020B0503020204020204" pitchFamily="34" charset="-122"/>
                <a:ea typeface="微软雅黑" panose="020B0503020204020204" pitchFamily="34" charset="-122"/>
              </a:rPr>
              <a:t>多维架构体系演进模型</a:t>
            </a:r>
          </a:p>
        </p:txBody>
      </p:sp>
      <p:sp>
        <p:nvSpPr>
          <p:cNvPr id="47" name="Rectangle 46"/>
          <p:cNvSpPr/>
          <p:nvPr/>
        </p:nvSpPr>
        <p:spPr>
          <a:xfrm>
            <a:off x="1819151" y="3263684"/>
            <a:ext cx="1547411" cy="369332"/>
          </a:xfrm>
          <a:prstGeom prst="rect">
            <a:avLst/>
          </a:prstGeom>
        </p:spPr>
        <p:txBody>
          <a:bodyPr wrap="none">
            <a:spAutoFit/>
          </a:bodyPr>
          <a:lstStyle/>
          <a:p>
            <a:r>
              <a:rPr lang="en-US" b="1" dirty="0">
                <a:solidFill>
                  <a:srgbClr val="244552"/>
                </a:solidFill>
                <a:latin typeface="微软雅黑" panose="020B0503020204020204" pitchFamily="34" charset="-122"/>
                <a:ea typeface="微软雅黑" panose="020B0503020204020204" pitchFamily="34" charset="-122"/>
              </a:rPr>
              <a:t>ATS</a:t>
            </a:r>
            <a:r>
              <a:rPr lang="zh-CN" altLang="en-US" b="1" dirty="0">
                <a:solidFill>
                  <a:srgbClr val="244552"/>
                </a:solidFill>
                <a:latin typeface="微软雅黑" panose="020B0503020204020204" pitchFamily="34" charset="-122"/>
                <a:ea typeface="微软雅黑" panose="020B0503020204020204" pitchFamily="34" charset="-122"/>
              </a:rPr>
              <a:t>功能架构</a:t>
            </a:r>
          </a:p>
        </p:txBody>
      </p:sp>
      <p:sp>
        <p:nvSpPr>
          <p:cNvPr id="48" name="Rectangle 47"/>
          <p:cNvSpPr/>
          <p:nvPr/>
        </p:nvSpPr>
        <p:spPr>
          <a:xfrm>
            <a:off x="4279476" y="3263684"/>
            <a:ext cx="1547411" cy="369332"/>
          </a:xfrm>
          <a:prstGeom prst="rect">
            <a:avLst/>
          </a:prstGeom>
        </p:spPr>
        <p:txBody>
          <a:bodyPr wrap="none">
            <a:spAutoFit/>
          </a:bodyPr>
          <a:lstStyle/>
          <a:p>
            <a:r>
              <a:rPr lang="en-US" b="1" dirty="0" err="1">
                <a:solidFill>
                  <a:srgbClr val="244552"/>
                </a:solidFill>
                <a:latin typeface="微软雅黑" panose="020B0503020204020204" pitchFamily="34" charset="-122"/>
                <a:ea typeface="微软雅黑" panose="020B0503020204020204" pitchFamily="34" charset="-122"/>
              </a:rPr>
              <a:t>ATS逻辑</a:t>
            </a:r>
            <a:r>
              <a:rPr lang="zh-CN" altLang="en-US" b="1" dirty="0">
                <a:solidFill>
                  <a:srgbClr val="244552"/>
                </a:solidFill>
                <a:latin typeface="微软雅黑" panose="020B0503020204020204" pitchFamily="34" charset="-122"/>
                <a:ea typeface="微软雅黑" panose="020B0503020204020204" pitchFamily="34" charset="-122"/>
              </a:rPr>
              <a:t>架构</a:t>
            </a:r>
          </a:p>
        </p:txBody>
      </p:sp>
      <p:sp>
        <p:nvSpPr>
          <p:cNvPr id="49" name="Rectangle 48"/>
          <p:cNvSpPr/>
          <p:nvPr/>
        </p:nvSpPr>
        <p:spPr>
          <a:xfrm>
            <a:off x="6705213" y="3263684"/>
            <a:ext cx="1547411" cy="369332"/>
          </a:xfrm>
          <a:prstGeom prst="rect">
            <a:avLst/>
          </a:prstGeom>
        </p:spPr>
        <p:txBody>
          <a:bodyPr wrap="none">
            <a:spAutoFit/>
          </a:bodyPr>
          <a:lstStyle/>
          <a:p>
            <a:r>
              <a:rPr lang="en-US" b="1" dirty="0" err="1">
                <a:solidFill>
                  <a:srgbClr val="244552"/>
                </a:solidFill>
                <a:latin typeface="微软雅黑" panose="020B0503020204020204" pitchFamily="34" charset="-122"/>
                <a:ea typeface="微软雅黑" panose="020B0503020204020204" pitchFamily="34" charset="-122"/>
              </a:rPr>
              <a:t>ATS物理</a:t>
            </a:r>
            <a:r>
              <a:rPr lang="zh-CN" altLang="en-US" b="1" dirty="0">
                <a:solidFill>
                  <a:srgbClr val="244552"/>
                </a:solidFill>
                <a:latin typeface="微软雅黑" panose="020B0503020204020204" pitchFamily="34" charset="-122"/>
                <a:ea typeface="微软雅黑" panose="020B0503020204020204" pitchFamily="34" charset="-122"/>
              </a:rPr>
              <a:t>架构</a:t>
            </a:r>
          </a:p>
        </p:txBody>
      </p:sp>
      <p:sp>
        <p:nvSpPr>
          <p:cNvPr id="69" name="Rectangle 68"/>
          <p:cNvSpPr/>
          <p:nvPr/>
        </p:nvSpPr>
        <p:spPr>
          <a:xfrm>
            <a:off x="1518496" y="3985551"/>
            <a:ext cx="1395447" cy="830997"/>
          </a:xfrm>
          <a:prstGeom prst="rect">
            <a:avLst/>
          </a:prstGeom>
        </p:spPr>
        <p:txBody>
          <a:bodyPr wrap="none">
            <a:spAutoFit/>
          </a:bodyPr>
          <a:lstStyle/>
          <a:p>
            <a:pPr algn="ctr"/>
            <a:r>
              <a:rPr lang="en-US" sz="1600" b="1" dirty="0">
                <a:solidFill>
                  <a:srgbClr val="244552"/>
                </a:solidFill>
                <a:latin typeface="微软雅黑" panose="020B0503020204020204" pitchFamily="34" charset="-122"/>
                <a:ea typeface="微软雅黑" panose="020B0503020204020204" pitchFamily="34" charset="-122"/>
              </a:rPr>
              <a:t>ATS</a:t>
            </a:r>
            <a:r>
              <a:rPr lang="zh-CN" altLang="en-US" sz="1600" b="1" dirty="0">
                <a:solidFill>
                  <a:srgbClr val="244552"/>
                </a:solidFill>
                <a:latin typeface="微软雅黑" panose="020B0503020204020204" pitchFamily="34" charset="-122"/>
                <a:ea typeface="微软雅黑" panose="020B0503020204020204" pitchFamily="34" charset="-122"/>
              </a:rPr>
              <a:t>演化推演</a:t>
            </a:r>
            <a:endParaRPr lang="en-US" altLang="zh-CN" sz="1600" b="1" dirty="0">
              <a:solidFill>
                <a:srgbClr val="244552"/>
              </a:solidFill>
              <a:latin typeface="微软雅黑" panose="020B0503020204020204" pitchFamily="34" charset="-122"/>
              <a:ea typeface="微软雅黑" panose="020B0503020204020204" pitchFamily="34" charset="-122"/>
            </a:endParaRPr>
          </a:p>
          <a:p>
            <a:pPr algn="ctr"/>
            <a:r>
              <a:rPr lang="zh-CN" altLang="en-US" sz="1600" b="1" dirty="0">
                <a:solidFill>
                  <a:srgbClr val="244552"/>
                </a:solidFill>
                <a:latin typeface="微软雅黑" panose="020B0503020204020204" pitchFamily="34" charset="-122"/>
                <a:ea typeface="微软雅黑" panose="020B0503020204020204" pitchFamily="34" charset="-122"/>
              </a:rPr>
              <a:t>与代际划分</a:t>
            </a:r>
            <a:endParaRPr lang="en-US" altLang="zh-CN" sz="1600" b="1" dirty="0">
              <a:solidFill>
                <a:srgbClr val="244552"/>
              </a:solidFill>
              <a:latin typeface="微软雅黑" panose="020B0503020204020204" pitchFamily="34" charset="-122"/>
              <a:ea typeface="微软雅黑" panose="020B0503020204020204" pitchFamily="34" charset="-122"/>
            </a:endParaRPr>
          </a:p>
          <a:p>
            <a:pPr algn="ctr"/>
            <a:r>
              <a:rPr lang="zh-CN" altLang="en-US" sz="1600" b="1" dirty="0">
                <a:solidFill>
                  <a:srgbClr val="244552"/>
                </a:solidFill>
                <a:latin typeface="微软雅黑" panose="020B0503020204020204" pitchFamily="34" charset="-122"/>
                <a:ea typeface="微软雅黑" panose="020B0503020204020204" pitchFamily="34" charset="-122"/>
              </a:rPr>
              <a:t>方法</a:t>
            </a:r>
          </a:p>
        </p:txBody>
      </p:sp>
      <p:sp>
        <p:nvSpPr>
          <p:cNvPr id="70" name="Rectangle 69"/>
          <p:cNvSpPr/>
          <p:nvPr/>
        </p:nvSpPr>
        <p:spPr>
          <a:xfrm>
            <a:off x="3227192" y="3985551"/>
            <a:ext cx="1620957" cy="830997"/>
          </a:xfrm>
          <a:prstGeom prst="rect">
            <a:avLst/>
          </a:prstGeom>
        </p:spPr>
        <p:txBody>
          <a:bodyPr wrap="none">
            <a:spAutoFit/>
          </a:bodyPr>
          <a:lstStyle/>
          <a:p>
            <a:pPr algn="ctr"/>
            <a:r>
              <a:rPr lang="zh-CN" altLang="en-US" sz="1600" b="1" dirty="0">
                <a:solidFill>
                  <a:srgbClr val="244552"/>
                </a:solidFill>
                <a:latin typeface="微软雅黑" panose="020B0503020204020204" pitchFamily="34" charset="-122"/>
                <a:ea typeface="微软雅黑" panose="020B0503020204020204" pitchFamily="34" charset="-122"/>
              </a:rPr>
              <a:t>多代际</a:t>
            </a:r>
            <a:r>
              <a:rPr lang="en-US" sz="1600" b="1" dirty="0">
                <a:solidFill>
                  <a:srgbClr val="244552"/>
                </a:solidFill>
                <a:latin typeface="微软雅黑" panose="020B0503020204020204" pitchFamily="34" charset="-122"/>
                <a:ea typeface="微软雅黑" panose="020B0503020204020204" pitchFamily="34" charset="-122"/>
              </a:rPr>
              <a:t>ATS</a:t>
            </a:r>
          </a:p>
          <a:p>
            <a:pPr algn="ctr"/>
            <a:r>
              <a:rPr lang="zh-CN" altLang="en-US" sz="1600" b="1" dirty="0">
                <a:solidFill>
                  <a:srgbClr val="244552"/>
                </a:solidFill>
                <a:latin typeface="微软雅黑" panose="020B0503020204020204" pitchFamily="34" charset="-122"/>
                <a:ea typeface="微软雅黑" panose="020B0503020204020204" pitchFamily="34" charset="-122"/>
              </a:rPr>
              <a:t>架构重构与优化</a:t>
            </a:r>
            <a:endParaRPr lang="en-US" altLang="zh-CN" sz="1600" b="1" dirty="0">
              <a:solidFill>
                <a:srgbClr val="244552"/>
              </a:solidFill>
              <a:latin typeface="微软雅黑" panose="020B0503020204020204" pitchFamily="34" charset="-122"/>
              <a:ea typeface="微软雅黑" panose="020B0503020204020204" pitchFamily="34" charset="-122"/>
            </a:endParaRPr>
          </a:p>
          <a:p>
            <a:pPr algn="ctr"/>
            <a:r>
              <a:rPr lang="zh-CN" altLang="en-US" sz="1600" b="1" dirty="0">
                <a:solidFill>
                  <a:srgbClr val="244552"/>
                </a:solidFill>
                <a:latin typeface="微软雅黑" panose="020B0503020204020204" pitchFamily="34" charset="-122"/>
                <a:ea typeface="微软雅黑" panose="020B0503020204020204" pitchFamily="34" charset="-122"/>
              </a:rPr>
              <a:t>方法</a:t>
            </a:r>
          </a:p>
        </p:txBody>
      </p:sp>
      <p:sp>
        <p:nvSpPr>
          <p:cNvPr id="71" name="Rectangle 70"/>
          <p:cNvSpPr/>
          <p:nvPr/>
        </p:nvSpPr>
        <p:spPr>
          <a:xfrm>
            <a:off x="5136062" y="3985551"/>
            <a:ext cx="1728603" cy="830997"/>
          </a:xfrm>
          <a:prstGeom prst="rect">
            <a:avLst/>
          </a:prstGeom>
        </p:spPr>
        <p:txBody>
          <a:bodyPr wrap="square">
            <a:spAutoFit/>
          </a:bodyPr>
          <a:lstStyle/>
          <a:p>
            <a:pPr algn="ctr"/>
            <a:r>
              <a:rPr lang="zh-CN" altLang="en-US" sz="1600" b="1" dirty="0">
                <a:solidFill>
                  <a:srgbClr val="244552"/>
                </a:solidFill>
                <a:latin typeface="微软雅黑" panose="020B0503020204020204" pitchFamily="34" charset="-122"/>
                <a:ea typeface="微软雅黑" panose="020B0503020204020204" pitchFamily="34" charset="-122"/>
              </a:rPr>
              <a:t>典型系统架构设计与评估验证</a:t>
            </a:r>
            <a:endParaRPr lang="en-US" altLang="zh-CN" sz="1600" b="1" dirty="0">
              <a:solidFill>
                <a:srgbClr val="244552"/>
              </a:solidFill>
              <a:latin typeface="微软雅黑" panose="020B0503020204020204" pitchFamily="34" charset="-122"/>
              <a:ea typeface="微软雅黑" panose="020B0503020204020204" pitchFamily="34" charset="-122"/>
            </a:endParaRPr>
          </a:p>
          <a:p>
            <a:pPr algn="ctr"/>
            <a:r>
              <a:rPr lang="zh-CN" altLang="en-US" sz="1600" b="1" dirty="0">
                <a:solidFill>
                  <a:srgbClr val="244552"/>
                </a:solidFill>
                <a:latin typeface="微软雅黑" panose="020B0503020204020204" pitchFamily="34" charset="-122"/>
                <a:ea typeface="微软雅黑" panose="020B0503020204020204" pitchFamily="34" charset="-122"/>
              </a:rPr>
              <a:t>方法</a:t>
            </a:r>
          </a:p>
        </p:txBody>
      </p:sp>
      <p:sp>
        <p:nvSpPr>
          <p:cNvPr id="72" name="Rectangle 71"/>
          <p:cNvSpPr/>
          <p:nvPr/>
        </p:nvSpPr>
        <p:spPr>
          <a:xfrm>
            <a:off x="7007465" y="3985551"/>
            <a:ext cx="1641828" cy="830997"/>
          </a:xfrm>
          <a:prstGeom prst="rect">
            <a:avLst/>
          </a:prstGeom>
        </p:spPr>
        <p:txBody>
          <a:bodyPr wrap="square">
            <a:spAutoFit/>
          </a:bodyPr>
          <a:lstStyle/>
          <a:p>
            <a:pPr algn="ctr"/>
            <a:r>
              <a:rPr lang="zh-CN" altLang="en-US" sz="1600" b="1" dirty="0">
                <a:solidFill>
                  <a:srgbClr val="244552"/>
                </a:solidFill>
                <a:latin typeface="微软雅黑" panose="020B0503020204020204" pitchFamily="34" charset="-122"/>
                <a:ea typeface="微软雅黑" panose="020B0503020204020204" pitchFamily="34" charset="-122"/>
              </a:rPr>
              <a:t>系统架构仿真、评估与优化</a:t>
            </a:r>
            <a:endParaRPr lang="en-US" altLang="zh-CN" sz="1600" b="1" dirty="0">
              <a:solidFill>
                <a:srgbClr val="244552"/>
              </a:solidFill>
              <a:latin typeface="微软雅黑" panose="020B0503020204020204" pitchFamily="34" charset="-122"/>
              <a:ea typeface="微软雅黑" panose="020B0503020204020204" pitchFamily="34" charset="-122"/>
            </a:endParaRPr>
          </a:p>
          <a:p>
            <a:pPr algn="ctr"/>
            <a:r>
              <a:rPr lang="zh-CN" altLang="en-US" sz="1600" b="1" dirty="0">
                <a:solidFill>
                  <a:srgbClr val="244552"/>
                </a:solidFill>
                <a:latin typeface="微软雅黑" panose="020B0503020204020204" pitchFamily="34" charset="-122"/>
                <a:ea typeface="微软雅黑" panose="020B0503020204020204" pitchFamily="34" charset="-122"/>
              </a:rPr>
              <a:t>方法</a:t>
            </a:r>
          </a:p>
        </p:txBody>
      </p:sp>
      <p:grpSp>
        <p:nvGrpSpPr>
          <p:cNvPr id="76" name="Group 75"/>
          <p:cNvGrpSpPr/>
          <p:nvPr/>
        </p:nvGrpSpPr>
        <p:grpSpPr>
          <a:xfrm>
            <a:off x="762186" y="2816802"/>
            <a:ext cx="281838" cy="281838"/>
            <a:chOff x="2697558" y="1263580"/>
            <a:chExt cx="392232" cy="392232"/>
          </a:xfrm>
        </p:grpSpPr>
        <p:pic>
          <p:nvPicPr>
            <p:cNvPr id="77" name="Picture 76"/>
            <p:cNvPicPr>
              <a:picLocks noChangeAspect="1"/>
            </p:cNvPicPr>
            <p:nvPr/>
          </p:nvPicPr>
          <p:blipFill>
            <a:blip r:embed="rId3"/>
            <a:stretch>
              <a:fillRect/>
            </a:stretch>
          </p:blipFill>
          <p:spPr>
            <a:xfrm>
              <a:off x="2697558" y="1263580"/>
              <a:ext cx="392232" cy="392232"/>
            </a:xfrm>
            <a:prstGeom prst="rect">
              <a:avLst/>
            </a:prstGeom>
          </p:spPr>
        </p:pic>
        <p:sp>
          <p:nvSpPr>
            <p:cNvPr id="78" name="Oval 77"/>
            <p:cNvSpPr/>
            <p:nvPr/>
          </p:nvSpPr>
          <p:spPr>
            <a:xfrm>
              <a:off x="2697558" y="1263580"/>
              <a:ext cx="392232" cy="392232"/>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grpSp>
      <p:grpSp>
        <p:nvGrpSpPr>
          <p:cNvPr id="79" name="Group 78"/>
          <p:cNvGrpSpPr/>
          <p:nvPr/>
        </p:nvGrpSpPr>
        <p:grpSpPr>
          <a:xfrm>
            <a:off x="762186" y="1846823"/>
            <a:ext cx="281838" cy="281838"/>
            <a:chOff x="2697558" y="1263580"/>
            <a:chExt cx="392232" cy="392232"/>
          </a:xfrm>
        </p:grpSpPr>
        <p:pic>
          <p:nvPicPr>
            <p:cNvPr id="80" name="Picture 79"/>
            <p:cNvPicPr>
              <a:picLocks noChangeAspect="1"/>
            </p:cNvPicPr>
            <p:nvPr/>
          </p:nvPicPr>
          <p:blipFill>
            <a:blip r:embed="rId3"/>
            <a:stretch>
              <a:fillRect/>
            </a:stretch>
          </p:blipFill>
          <p:spPr>
            <a:xfrm>
              <a:off x="2697558" y="1263580"/>
              <a:ext cx="392232" cy="392232"/>
            </a:xfrm>
            <a:prstGeom prst="rect">
              <a:avLst/>
            </a:prstGeom>
          </p:spPr>
        </p:pic>
        <p:sp>
          <p:nvSpPr>
            <p:cNvPr id="81" name="Oval 80"/>
            <p:cNvSpPr/>
            <p:nvPr/>
          </p:nvSpPr>
          <p:spPr>
            <a:xfrm>
              <a:off x="2697558" y="1263580"/>
              <a:ext cx="392232" cy="392232"/>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grpSp>
      <p:grpSp>
        <p:nvGrpSpPr>
          <p:cNvPr id="82" name="Group 81"/>
          <p:cNvGrpSpPr/>
          <p:nvPr/>
        </p:nvGrpSpPr>
        <p:grpSpPr>
          <a:xfrm>
            <a:off x="762186" y="3779689"/>
            <a:ext cx="281838" cy="281838"/>
            <a:chOff x="2697558" y="1263580"/>
            <a:chExt cx="392232" cy="392232"/>
          </a:xfrm>
        </p:grpSpPr>
        <p:pic>
          <p:nvPicPr>
            <p:cNvPr id="83" name="Picture 82"/>
            <p:cNvPicPr>
              <a:picLocks noChangeAspect="1"/>
            </p:cNvPicPr>
            <p:nvPr/>
          </p:nvPicPr>
          <p:blipFill>
            <a:blip r:embed="rId3"/>
            <a:stretch>
              <a:fillRect/>
            </a:stretch>
          </p:blipFill>
          <p:spPr>
            <a:xfrm>
              <a:off x="2697558" y="1263580"/>
              <a:ext cx="392232" cy="392232"/>
            </a:xfrm>
            <a:prstGeom prst="rect">
              <a:avLst/>
            </a:prstGeom>
          </p:spPr>
        </p:pic>
        <p:sp>
          <p:nvSpPr>
            <p:cNvPr id="84" name="Oval 83"/>
            <p:cNvSpPr/>
            <p:nvPr/>
          </p:nvSpPr>
          <p:spPr>
            <a:xfrm>
              <a:off x="2697558" y="1263580"/>
              <a:ext cx="392232" cy="392232"/>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grpSp>
      <p:sp>
        <p:nvSpPr>
          <p:cNvPr id="86" name="Rectangle 85"/>
          <p:cNvSpPr/>
          <p:nvPr/>
        </p:nvSpPr>
        <p:spPr>
          <a:xfrm>
            <a:off x="554292" y="5034823"/>
            <a:ext cx="697627" cy="707886"/>
          </a:xfrm>
          <a:prstGeom prst="rect">
            <a:avLst/>
          </a:prstGeom>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一个</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平台</a:t>
            </a:r>
          </a:p>
        </p:txBody>
      </p:sp>
      <p:sp>
        <p:nvSpPr>
          <p:cNvPr id="90" name="Rectangle 89"/>
          <p:cNvSpPr/>
          <p:nvPr/>
        </p:nvSpPr>
        <p:spPr>
          <a:xfrm>
            <a:off x="1693666" y="5225658"/>
            <a:ext cx="6682087" cy="369332"/>
          </a:xfrm>
          <a:prstGeom prst="rect">
            <a:avLst/>
          </a:prstGeom>
        </p:spPr>
        <p:txBody>
          <a:bodyPr wrap="square">
            <a:spAutoFit/>
          </a:bodyPr>
          <a:lstStyle/>
          <a:p>
            <a:pPr algn="ctr"/>
            <a:r>
              <a:rPr lang="en-US" altLang="zh-CN" b="1" dirty="0">
                <a:solidFill>
                  <a:srgbClr val="244552"/>
                </a:solidFill>
                <a:latin typeface="微软雅黑" panose="020B0503020204020204" pitchFamily="34" charset="-122"/>
                <a:ea typeface="微软雅黑" panose="020B0503020204020204" pitchFamily="34" charset="-122"/>
              </a:rPr>
              <a:t>ATS</a:t>
            </a:r>
            <a:r>
              <a:rPr lang="zh-CN" altLang="en-US" b="1" dirty="0">
                <a:solidFill>
                  <a:srgbClr val="244552"/>
                </a:solidFill>
                <a:latin typeface="微软雅黑" panose="020B0503020204020204" pitchFamily="34" charset="-122"/>
                <a:ea typeface="微软雅黑" panose="020B0503020204020204" pitchFamily="34" charset="-122"/>
              </a:rPr>
              <a:t>架构仿真评估平台</a:t>
            </a:r>
          </a:p>
        </p:txBody>
      </p:sp>
      <p:sp>
        <p:nvSpPr>
          <p:cNvPr id="94" name="Rectangle 93"/>
          <p:cNvSpPr/>
          <p:nvPr/>
        </p:nvSpPr>
        <p:spPr>
          <a:xfrm>
            <a:off x="482525" y="6006860"/>
            <a:ext cx="8191443" cy="461665"/>
          </a:xfrm>
          <a:prstGeom prst="rect">
            <a:avLst/>
          </a:prstGeom>
        </p:spPr>
        <p:txBody>
          <a:bodyPr wrap="square">
            <a:spAutoFit/>
          </a:bodyPr>
          <a:lstStyle/>
          <a:p>
            <a:pPr algn="ctr"/>
            <a:r>
              <a:rPr lang="zh-CN" altLang="en-US" sz="2000" b="1" dirty="0">
                <a:solidFill>
                  <a:srgbClr val="FF0000"/>
                </a:solidFill>
                <a:latin typeface="微软雅黑" panose="020B0503020204020204" pitchFamily="34" charset="-122"/>
                <a:ea typeface="微软雅黑" panose="020B0503020204020204" pitchFamily="34" charset="-122"/>
              </a:rPr>
              <a:t>推动交通系统从</a:t>
            </a:r>
            <a:r>
              <a:rPr lang="zh-CN" altLang="en-US" sz="2400" b="1" dirty="0">
                <a:solidFill>
                  <a:srgbClr val="FF0000"/>
                </a:solidFill>
                <a:latin typeface="微软雅黑" panose="020B0503020204020204" pitchFamily="34" charset="-122"/>
                <a:ea typeface="微软雅黑" panose="020B0503020204020204" pitchFamily="34" charset="-122"/>
              </a:rPr>
              <a:t>“弱自主”</a:t>
            </a:r>
            <a:r>
              <a:rPr lang="zh-CN" altLang="en-US" sz="2000" b="1" dirty="0">
                <a:solidFill>
                  <a:srgbClr val="FF0000"/>
                </a:solidFill>
                <a:latin typeface="微软雅黑" panose="020B0503020204020204" pitchFamily="34" charset="-122"/>
                <a:ea typeface="微软雅黑" panose="020B0503020204020204" pitchFamily="34" charset="-122"/>
              </a:rPr>
              <a:t>向</a:t>
            </a:r>
            <a:r>
              <a:rPr lang="zh-CN" altLang="en-US" sz="2400" b="1" dirty="0">
                <a:solidFill>
                  <a:srgbClr val="FF0000"/>
                </a:solidFill>
                <a:latin typeface="微软雅黑" panose="020B0503020204020204" pitchFamily="34" charset="-122"/>
                <a:ea typeface="微软雅黑" panose="020B0503020204020204" pitchFamily="34" charset="-122"/>
              </a:rPr>
              <a:t>“全自主”</a:t>
            </a:r>
            <a:r>
              <a:rPr lang="zh-CN" altLang="en-US" sz="2000" b="1" dirty="0">
                <a:solidFill>
                  <a:srgbClr val="FF0000"/>
                </a:solidFill>
                <a:latin typeface="微软雅黑" panose="020B0503020204020204" pitchFamily="34" charset="-122"/>
                <a:ea typeface="微软雅黑" panose="020B0503020204020204" pitchFamily="34" charset="-122"/>
              </a:rPr>
              <a:t>转变</a:t>
            </a:r>
            <a:endParaRPr lang="en-US" altLang="zh-CN" sz="2000" b="1" dirty="0">
              <a:solidFill>
                <a:srgbClr val="FF0000"/>
              </a:solidFill>
              <a:latin typeface="微软雅黑" panose="020B0503020204020204" pitchFamily="34" charset="-122"/>
              <a:ea typeface="微软雅黑" panose="020B0503020204020204" pitchFamily="34" charset="-122"/>
            </a:endParaRPr>
          </a:p>
        </p:txBody>
      </p:sp>
      <p:sp>
        <p:nvSpPr>
          <p:cNvPr id="100" name="L-Shape 99"/>
          <p:cNvSpPr/>
          <p:nvPr/>
        </p:nvSpPr>
        <p:spPr>
          <a:xfrm rot="18900000">
            <a:off x="773511" y="4705127"/>
            <a:ext cx="259189" cy="259189"/>
          </a:xfrm>
          <a:prstGeom prst="corner">
            <a:avLst>
              <a:gd name="adj1" fmla="val 20139"/>
              <a:gd name="adj2" fmla="val 19792"/>
            </a:avLst>
          </a:prstGeom>
          <a:solidFill>
            <a:schemeClr val="tx1">
              <a:lumMod val="75000"/>
              <a:lumOff val="2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58" name="Rectangle 57"/>
          <p:cNvSpPr/>
          <p:nvPr/>
        </p:nvSpPr>
        <p:spPr>
          <a:xfrm>
            <a:off x="719007" y="535493"/>
            <a:ext cx="8424993"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
        <p:nvSpPr>
          <p:cNvPr id="59" name="Rectangle 58"/>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5"/>
          <p:cNvSpPr txBox="1"/>
          <p:nvPr/>
        </p:nvSpPr>
        <p:spPr>
          <a:xfrm>
            <a:off x="2193926" y="2749806"/>
            <a:ext cx="4754880" cy="1753235"/>
          </a:xfrm>
          <a:prstGeom prst="rect">
            <a:avLst/>
          </a:prstGeom>
          <a:noFill/>
        </p:spPr>
        <p:txBody>
          <a:bodyPr wrap="none" rtlCol="0">
            <a:spAutoFit/>
          </a:bodyPr>
          <a:lstStyle/>
          <a:p>
            <a:pPr algn="ctr">
              <a:lnSpc>
                <a:spcPct val="150000"/>
              </a:lnSpc>
            </a:pPr>
            <a:r>
              <a:rPr lang="zh-CN" altLang="en-US" sz="3600" b="1" dirty="0">
                <a:solidFill>
                  <a:srgbClr val="034923"/>
                </a:solidFill>
                <a:latin typeface="微软雅黑" panose="020B0503020204020204" pitchFamily="34" charset="-122"/>
                <a:ea typeface="微软雅黑" panose="020B0503020204020204" pitchFamily="34" charset="-122"/>
              </a:rPr>
              <a:t>四、</a:t>
            </a:r>
            <a:r>
              <a:rPr lang="zh-CN" sz="3600" b="1" dirty="0">
                <a:solidFill>
                  <a:srgbClr val="034924"/>
                </a:solidFill>
                <a:latin typeface="微软雅黑" panose="020B0503020204020204" pitchFamily="34" charset="-122"/>
                <a:ea typeface="微软雅黑" panose="020B0503020204020204" pitchFamily="34" charset="-122"/>
                <a:cs typeface="微软雅黑" panose="020B0503020204020204" pitchFamily="34" charset="-122"/>
                <a:sym typeface="+mn-ea"/>
              </a:rPr>
              <a:t>中山大学交通学科</a:t>
            </a:r>
            <a:endParaRPr lang="zh-CN"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endParaRPr lang="zh-CN" altLang="en-US" sz="3600" b="1" dirty="0">
              <a:solidFill>
                <a:srgbClr val="034923"/>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表格 3"/>
          <p:cNvGraphicFramePr/>
          <p:nvPr/>
        </p:nvGraphicFramePr>
        <p:xfrm>
          <a:off x="793750" y="2042160"/>
          <a:ext cx="7810499" cy="2151380"/>
        </p:xfrm>
        <a:graphic>
          <a:graphicData uri="http://schemas.openxmlformats.org/drawingml/2006/table">
            <a:tbl>
              <a:tblPr firstRow="1" bandRow="1">
                <a:tableStyleId>{5C22544A-7EE6-4342-B048-85BDC9FD1C3A}</a:tableStyleId>
              </a:tblPr>
              <a:tblGrid>
                <a:gridCol w="1185962">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5616425">
                  <a:extLst>
                    <a:ext uri="{9D8B030D-6E8A-4147-A177-3AD203B41FA5}">
                      <a16:colId xmlns:a16="http://schemas.microsoft.com/office/drawing/2014/main" val="20002"/>
                    </a:ext>
                  </a:extLst>
                </a:gridCol>
              </a:tblGrid>
              <a:tr h="361950">
                <a:tc>
                  <a:txBody>
                    <a:bodyPr/>
                    <a:lstStyle/>
                    <a:p>
                      <a:pPr algn="ctr">
                        <a:buNone/>
                      </a:pPr>
                      <a:r>
                        <a:rPr lang="zh-CN" altLang="en-US" sz="1600" b="1" dirty="0">
                          <a:latin typeface="微软雅黑" panose="020B0503020204020204" pitchFamily="34" charset="-122"/>
                          <a:ea typeface="微软雅黑" panose="020B0503020204020204" pitchFamily="34" charset="-122"/>
                        </a:rPr>
                        <a:t>学校</a:t>
                      </a:r>
                    </a:p>
                  </a:txBody>
                  <a:tcPr anchor="ctr"/>
                </a:tc>
                <a:tc>
                  <a:txBody>
                    <a:bodyPr/>
                    <a:lstStyle/>
                    <a:p>
                      <a:pPr algn="ctr">
                        <a:buNone/>
                      </a:pPr>
                      <a:r>
                        <a:rPr lang="zh-CN" altLang="en-US" sz="1600" b="1" dirty="0">
                          <a:latin typeface="微软雅黑" panose="020B0503020204020204" pitchFamily="34" charset="-122"/>
                          <a:ea typeface="微软雅黑" panose="020B0503020204020204" pitchFamily="34" charset="-122"/>
                        </a:rPr>
                        <a:t>评估结果</a:t>
                      </a:r>
                    </a:p>
                  </a:txBody>
                  <a:tcPr anchor="ctr"/>
                </a:tc>
                <a:tc>
                  <a:txBody>
                    <a:bodyPr/>
                    <a:lstStyle/>
                    <a:p>
                      <a:pPr algn="ctr">
                        <a:buNone/>
                      </a:pPr>
                      <a:r>
                        <a:rPr lang="zh-CN" altLang="en-US" sz="1600" b="1" dirty="0">
                          <a:latin typeface="微软雅黑" panose="020B0503020204020204" pitchFamily="34" charset="-122"/>
                          <a:ea typeface="微软雅黑" panose="020B0503020204020204" pitchFamily="34" charset="-122"/>
                        </a:rPr>
                        <a:t>优势方向</a:t>
                      </a:r>
                    </a:p>
                  </a:txBody>
                  <a:tcPr anchor="ctr"/>
                </a:tc>
                <a:extLst>
                  <a:ext uri="{0D108BD9-81ED-4DB2-BD59-A6C34878D82A}">
                    <a16:rowId xmlns:a16="http://schemas.microsoft.com/office/drawing/2014/main" val="10000"/>
                  </a:ext>
                </a:extLst>
              </a:tr>
              <a:tr h="335280">
                <a:tc>
                  <a:txBody>
                    <a:bodyPr/>
                    <a:lstStyle/>
                    <a:p>
                      <a:pPr algn="ctr">
                        <a:buNone/>
                      </a:pPr>
                      <a:r>
                        <a:rPr lang="zh-CN" altLang="en-US" sz="1600" b="0" dirty="0">
                          <a:latin typeface="微软雅黑" panose="020B0503020204020204" pitchFamily="34" charset="-122"/>
                          <a:ea typeface="微软雅黑" panose="020B0503020204020204" pitchFamily="34" charset="-122"/>
                        </a:rPr>
                        <a:t>东南大学</a:t>
                      </a:r>
                    </a:p>
                  </a:txBody>
                  <a:tcPr anchor="ctr"/>
                </a:tc>
                <a:tc>
                  <a:txBody>
                    <a:bodyPr/>
                    <a:lstStyle/>
                    <a:p>
                      <a:pPr algn="ctr">
                        <a:buNone/>
                      </a:pPr>
                      <a:r>
                        <a:rPr lang="en-US" altLang="zh-CN" sz="1600" b="0" dirty="0">
                          <a:latin typeface="微软雅黑" panose="020B0503020204020204" pitchFamily="34" charset="-122"/>
                          <a:ea typeface="微软雅黑" panose="020B0503020204020204" pitchFamily="34" charset="-122"/>
                        </a:rPr>
                        <a:t>A+</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道路交通基础设施、智能交通、交通规划与管理</a:t>
                      </a:r>
                      <a:endParaRPr lang="zh-CN" altLang="en-US" sz="1600" b="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extLst>
                  <a:ext uri="{0D108BD9-81ED-4DB2-BD59-A6C34878D82A}">
                    <a16:rowId xmlns:a16="http://schemas.microsoft.com/office/drawing/2014/main" val="10001"/>
                  </a:ext>
                </a:extLst>
              </a:tr>
              <a:tr h="384810">
                <a:tc>
                  <a:txBody>
                    <a:bodyPr/>
                    <a:lstStyle/>
                    <a:p>
                      <a:pPr algn="ctr">
                        <a:buNone/>
                      </a:pPr>
                      <a:r>
                        <a:rPr lang="zh-CN" altLang="en-US" sz="1600" b="0" dirty="0" smtClean="0">
                          <a:latin typeface="微软雅黑" panose="020B0503020204020204" pitchFamily="34" charset="-122"/>
                          <a:ea typeface="微软雅黑" panose="020B0503020204020204" pitchFamily="34" charset="-122"/>
                        </a:rPr>
                        <a:t>西南交大</a:t>
                      </a:r>
                      <a:endParaRPr lang="zh-CN" altLang="en-US" sz="1600" b="0" dirty="0">
                        <a:latin typeface="微软雅黑" panose="020B0503020204020204" pitchFamily="34" charset="-122"/>
                        <a:ea typeface="微软雅黑" panose="020B0503020204020204" pitchFamily="34" charset="-122"/>
                      </a:endParaRPr>
                    </a:p>
                  </a:txBody>
                  <a:tcPr anchor="ctr"/>
                </a:tc>
                <a:tc>
                  <a:txBody>
                    <a:bodyPr/>
                    <a:lstStyle/>
                    <a:p>
                      <a:pPr algn="ctr">
                        <a:buNone/>
                      </a:pPr>
                      <a:r>
                        <a:rPr lang="en-US" altLang="zh-CN" sz="1600" b="0" dirty="0">
                          <a:latin typeface="微软雅黑" panose="020B0503020204020204" pitchFamily="34" charset="-122"/>
                          <a:ea typeface="微软雅黑" panose="020B0503020204020204" pitchFamily="34" charset="-122"/>
                        </a:rPr>
                        <a:t>A+</a:t>
                      </a:r>
                    </a:p>
                  </a:txBody>
                  <a:tcPr anchor="ctr"/>
                </a:tc>
                <a:tc>
                  <a:txBody>
                    <a:bodyPr/>
                    <a:lstStyle/>
                    <a:p>
                      <a:pPr algn="ctr">
                        <a:buNone/>
                      </a:pPr>
                      <a:r>
                        <a:rPr lang="zh-CN" altLang="en-US" sz="1600" b="0" dirty="0">
                          <a:latin typeface="微软雅黑" panose="020B0503020204020204" pitchFamily="34" charset="-122"/>
                          <a:ea typeface="微软雅黑" panose="020B0503020204020204" pitchFamily="34" charset="-122"/>
                        </a:rPr>
                        <a:t>轨道交通、综合交通运输、现代化物流</a:t>
                      </a:r>
                    </a:p>
                  </a:txBody>
                  <a:tcPr anchor="ctr"/>
                </a:tc>
                <a:extLst>
                  <a:ext uri="{0D108BD9-81ED-4DB2-BD59-A6C34878D82A}">
                    <a16:rowId xmlns:a16="http://schemas.microsoft.com/office/drawing/2014/main" val="10002"/>
                  </a:ext>
                </a:extLst>
              </a:tr>
              <a:tr h="367030">
                <a:tc>
                  <a:txBody>
                    <a:bodyPr/>
                    <a:lstStyle/>
                    <a:p>
                      <a:pPr algn="ctr">
                        <a:buNone/>
                      </a:pPr>
                      <a:r>
                        <a:rPr lang="zh-CN" altLang="en-US" sz="1600" b="0" dirty="0">
                          <a:latin typeface="微软雅黑" panose="020B0503020204020204" pitchFamily="34" charset="-122"/>
                          <a:ea typeface="微软雅黑" panose="020B0503020204020204" pitchFamily="34" charset="-122"/>
                        </a:rPr>
                        <a:t>同济大学</a:t>
                      </a:r>
                    </a:p>
                  </a:txBody>
                  <a:tcPr anchor="ctr"/>
                </a:tc>
                <a:tc>
                  <a:txBody>
                    <a:bodyPr/>
                    <a:lstStyle/>
                    <a:p>
                      <a:pPr algn="ctr">
                        <a:buNone/>
                      </a:pPr>
                      <a:r>
                        <a:rPr lang="en-US" altLang="zh-CN" sz="1600" b="0" dirty="0">
                          <a:latin typeface="微软雅黑" panose="020B0503020204020204" pitchFamily="34" charset="-122"/>
                          <a:ea typeface="微软雅黑" panose="020B0503020204020204" pitchFamily="34" charset="-122"/>
                        </a:rPr>
                        <a:t>A-</a:t>
                      </a:r>
                    </a:p>
                  </a:txBody>
                  <a:tcPr anchor="ctr"/>
                </a:tc>
                <a:tc>
                  <a:txBody>
                    <a:bodyPr/>
                    <a:lstStyle/>
                    <a:p>
                      <a:pPr algn="ctr">
                        <a:buNone/>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道路交通、交通安全、智能交通</a:t>
                      </a:r>
                      <a:endParaRPr lang="zh-CN" altLang="en-US" sz="1600" b="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extLst>
                  <a:ext uri="{0D108BD9-81ED-4DB2-BD59-A6C34878D82A}">
                    <a16:rowId xmlns:a16="http://schemas.microsoft.com/office/drawing/2014/main" val="10003"/>
                  </a:ext>
                </a:extLst>
              </a:tr>
              <a:tr h="367030">
                <a:tc>
                  <a:txBody>
                    <a:bodyPr/>
                    <a:lstStyle/>
                    <a:p>
                      <a:pPr algn="ctr">
                        <a:buNone/>
                      </a:pPr>
                      <a:r>
                        <a:rPr lang="zh-CN" altLang="en-US" sz="1600" b="0" dirty="0">
                          <a:latin typeface="微软雅黑" panose="020B0503020204020204" pitchFamily="34" charset="-122"/>
                          <a:ea typeface="微软雅黑" panose="020B0503020204020204" pitchFamily="34" charset="-122"/>
                        </a:rPr>
                        <a:t>北京交大</a:t>
                      </a:r>
                    </a:p>
                  </a:txBody>
                  <a:tcPr anchor="ctr"/>
                </a:tc>
                <a:tc>
                  <a:txBody>
                    <a:bodyPr/>
                    <a:lstStyle/>
                    <a:p>
                      <a:pPr algn="ctr">
                        <a:buNone/>
                      </a:pPr>
                      <a:r>
                        <a:rPr lang="en-US" altLang="zh-CN" sz="1600" b="0" dirty="0">
                          <a:latin typeface="微软雅黑" panose="020B0503020204020204" pitchFamily="34" charset="-122"/>
                          <a:ea typeface="微软雅黑" panose="020B0503020204020204" pitchFamily="34" charset="-122"/>
                        </a:rPr>
                        <a:t>A-</a:t>
                      </a:r>
                    </a:p>
                  </a:txBody>
                  <a:tcPr anchor="ctr"/>
                </a:tc>
                <a:tc>
                  <a:txBody>
                    <a:bodyPr/>
                    <a:lstStyle/>
                    <a:p>
                      <a:pPr algn="ctr">
                        <a:buNone/>
                      </a:pPr>
                      <a:r>
                        <a:rPr lang="zh-CN" altLang="en-US" sz="1600" b="0" dirty="0">
                          <a:latin typeface="微软雅黑" panose="020B0503020204020204" pitchFamily="34" charset="-122"/>
                          <a:ea typeface="微软雅黑" panose="020B0503020204020204" pitchFamily="34" charset="-122"/>
                        </a:rPr>
                        <a:t>轨道交通、交通规划与管理、交通安全</a:t>
                      </a:r>
                    </a:p>
                  </a:txBody>
                  <a:tcPr anchor="ctr"/>
                </a:tc>
                <a:extLst>
                  <a:ext uri="{0D108BD9-81ED-4DB2-BD59-A6C34878D82A}">
                    <a16:rowId xmlns:a16="http://schemas.microsoft.com/office/drawing/2014/main" val="10004"/>
                  </a:ext>
                </a:extLst>
              </a:tr>
              <a:tr h="335280">
                <a:tc>
                  <a:txBody>
                    <a:bodyPr/>
                    <a:lstStyle/>
                    <a:p>
                      <a:pPr algn="ctr">
                        <a:buNone/>
                      </a:pPr>
                      <a:r>
                        <a:rPr lang="zh-CN" altLang="en-US" sz="1600" b="0" dirty="0">
                          <a:latin typeface="微软雅黑" panose="020B0503020204020204" pitchFamily="34" charset="-122"/>
                          <a:ea typeface="微软雅黑" panose="020B0503020204020204" pitchFamily="34" charset="-122"/>
                        </a:rPr>
                        <a:t>北航</a:t>
                      </a:r>
                    </a:p>
                  </a:txBody>
                  <a:tcPr anchor="ctr"/>
                </a:tc>
                <a:tc>
                  <a:txBody>
                    <a:bodyPr/>
                    <a:lstStyle/>
                    <a:p>
                      <a:pPr algn="ctr">
                        <a:buNone/>
                      </a:pPr>
                      <a:r>
                        <a:rPr lang="en-US" altLang="zh-CN" sz="1600" b="0" dirty="0">
                          <a:latin typeface="微软雅黑" panose="020B0503020204020204" pitchFamily="34" charset="-122"/>
                          <a:ea typeface="微软雅黑" panose="020B0503020204020204" pitchFamily="34" charset="-122"/>
                        </a:rPr>
                        <a:t>A-</a:t>
                      </a:r>
                    </a:p>
                  </a:txBody>
                  <a:tcPr anchor="ctr"/>
                </a:tc>
                <a:tc>
                  <a:txBody>
                    <a:bodyPr/>
                    <a:lstStyle/>
                    <a:p>
                      <a:pPr algn="ctr">
                        <a:buNone/>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航天航空、载运工具运用工程</a:t>
                      </a:r>
                      <a:endParaRPr lang="zh-CN" altLang="en-US" sz="1600" b="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extLst>
                  <a:ext uri="{0D108BD9-81ED-4DB2-BD59-A6C34878D82A}">
                    <a16:rowId xmlns:a16="http://schemas.microsoft.com/office/drawing/2014/main" val="10005"/>
                  </a:ext>
                </a:extLst>
              </a:tr>
            </a:tbl>
          </a:graphicData>
        </a:graphic>
      </p:graphicFrame>
      <p:sp>
        <p:nvSpPr>
          <p:cNvPr id="5" name="标题 1"/>
          <p:cNvSpPr>
            <a:spLocks noGrp="1"/>
          </p:cNvSpPr>
          <p:nvPr>
            <p:ph type="title"/>
          </p:nvPr>
        </p:nvSpPr>
        <p:spPr>
          <a:xfrm>
            <a:off x="1714500" y="880745"/>
            <a:ext cx="6889750" cy="922338"/>
          </a:xfrm>
        </p:spPr>
        <p:txBody>
          <a:bodyPr vert="horz" wrap="square" lIns="91440" tIns="45720" rIns="91440" bIns="45720" anchor="ctr">
            <a:normAutofit/>
          </a:bodyPr>
          <a:lstStyle/>
          <a:p>
            <a:r>
              <a:rPr lang="zh-CN" altLang="en-US" sz="3800" b="1" dirty="0">
                <a:latin typeface="微软雅黑" panose="020B0503020204020204" pitchFamily="34" charset="-122"/>
                <a:ea typeface="微软雅黑" panose="020B0503020204020204" pitchFamily="34" charset="-122"/>
              </a:rPr>
              <a:t>对标高校</a:t>
            </a:r>
            <a:r>
              <a:rPr lang="zh-CN" sz="2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2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交通运输工程学科</a:t>
            </a:r>
            <a:endParaRPr lang="en-US" altLang="zh-CN" sz="2400" b="1" kern="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文本框 5"/>
          <p:cNvSpPr txBox="1"/>
          <p:nvPr/>
        </p:nvSpPr>
        <p:spPr>
          <a:xfrm>
            <a:off x="2013585" y="1673860"/>
            <a:ext cx="5763895" cy="368300"/>
          </a:xfrm>
          <a:prstGeom prst="rect">
            <a:avLst/>
          </a:prstGeom>
          <a:noFill/>
          <a:ln w="9525">
            <a:noFill/>
          </a:ln>
        </p:spPr>
        <p:txBody>
          <a:bodyPr wrap="square">
            <a:spAutoFit/>
          </a:bodyPr>
          <a:lstStyle/>
          <a:p>
            <a:r>
              <a:rPr lang="zh-CN" sz="18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交通运输工程学科</a:t>
            </a:r>
            <a:r>
              <a:rPr lang="zh-CN" sz="1800" dirty="0">
                <a:latin typeface="微软雅黑" panose="020B0503020204020204" pitchFamily="34" charset="-122"/>
                <a:ea typeface="微软雅黑" panose="020B0503020204020204" pitchFamily="34" charset="-122"/>
                <a:cs typeface="微软雅黑" panose="020B0503020204020204" pitchFamily="34" charset="-122"/>
              </a:rPr>
              <a:t>第四轮学科评估</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A</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以上的学校</a:t>
            </a:r>
          </a:p>
        </p:txBody>
      </p:sp>
      <p:sp>
        <p:nvSpPr>
          <p:cNvPr id="13" name="文本框 12"/>
          <p:cNvSpPr txBox="1"/>
          <p:nvPr/>
        </p:nvSpPr>
        <p:spPr>
          <a:xfrm>
            <a:off x="1259632" y="4587736"/>
            <a:ext cx="2215471" cy="337185"/>
          </a:xfrm>
          <a:prstGeom prst="rect">
            <a:avLst/>
          </a:prstGeom>
          <a:noFill/>
        </p:spPr>
        <p:txBody>
          <a:bodyPr wrap="square" rtlCol="0" anchor="t">
            <a:spAutoFit/>
          </a:bodyPr>
          <a:lstStyle/>
          <a:p>
            <a:pPr algn="l"/>
            <a:r>
              <a:rPr lang="zh-CN" altLang="en-US" sz="1600" dirty="0" smtClean="0">
                <a:latin typeface="微软雅黑" panose="020B0503020204020204" pitchFamily="34" charset="-122"/>
                <a:ea typeface="微软雅黑" panose="020B0503020204020204" pitchFamily="34" charset="-122"/>
                <a:cs typeface="微软雅黑" panose="020B0503020204020204" pitchFamily="34" charset="-122"/>
                <a:sym typeface="+mn-ea"/>
              </a:rPr>
              <a:t>中大交通学科软科排名</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aphicFrame>
        <p:nvGraphicFramePr>
          <p:cNvPr id="14" name="表格 13"/>
          <p:cNvGraphicFramePr/>
          <p:nvPr>
            <p:custDataLst>
              <p:tags r:id="rId1"/>
            </p:custDataLst>
          </p:nvPr>
        </p:nvGraphicFramePr>
        <p:xfrm>
          <a:off x="435610" y="4902835"/>
          <a:ext cx="4110355" cy="1676400"/>
        </p:xfrm>
        <a:graphic>
          <a:graphicData uri="http://schemas.openxmlformats.org/drawingml/2006/table">
            <a:tbl>
              <a:tblPr firstRow="1" bandRow="1">
                <a:tableStyleId>{5C22544A-7EE6-4342-B048-85BDC9FD1C3A}</a:tableStyleId>
              </a:tblPr>
              <a:tblGrid>
                <a:gridCol w="1399540">
                  <a:extLst>
                    <a:ext uri="{9D8B030D-6E8A-4147-A177-3AD203B41FA5}">
                      <a16:colId xmlns:a16="http://schemas.microsoft.com/office/drawing/2014/main" val="20000"/>
                    </a:ext>
                  </a:extLst>
                </a:gridCol>
                <a:gridCol w="1355090">
                  <a:extLst>
                    <a:ext uri="{9D8B030D-6E8A-4147-A177-3AD203B41FA5}">
                      <a16:colId xmlns:a16="http://schemas.microsoft.com/office/drawing/2014/main" val="20001"/>
                    </a:ext>
                  </a:extLst>
                </a:gridCol>
                <a:gridCol w="1355725">
                  <a:extLst>
                    <a:ext uri="{9D8B030D-6E8A-4147-A177-3AD203B41FA5}">
                      <a16:colId xmlns:a16="http://schemas.microsoft.com/office/drawing/2014/main" val="20002"/>
                    </a:ext>
                  </a:extLst>
                </a:gridCol>
              </a:tblGrid>
              <a:tr h="335280">
                <a:tc>
                  <a:txBody>
                    <a:bodyPr/>
                    <a:lstStyle/>
                    <a:p>
                      <a:pPr algn="ctr">
                        <a:buNone/>
                      </a:pPr>
                      <a:r>
                        <a:rPr lang="zh-CN" altLang="en-US" sz="1600" b="0">
                          <a:latin typeface="微软雅黑" panose="020B0503020204020204" pitchFamily="34" charset="-122"/>
                          <a:ea typeface="微软雅黑" panose="020B0503020204020204" pitchFamily="34" charset="-122"/>
                        </a:rPr>
                        <a:t>年度</a:t>
                      </a:r>
                    </a:p>
                  </a:txBody>
                  <a:tcPr anchor="ctr"/>
                </a:tc>
                <a:tc>
                  <a:txBody>
                    <a:bodyPr/>
                    <a:lstStyle/>
                    <a:p>
                      <a:pPr algn="ctr">
                        <a:buNone/>
                      </a:pPr>
                      <a:r>
                        <a:rPr lang="zh-CN" altLang="en-US" sz="1600" b="0">
                          <a:latin typeface="微软雅黑" panose="020B0503020204020204" pitchFamily="34" charset="-122"/>
                          <a:ea typeface="微软雅黑" panose="020B0503020204020204" pitchFamily="34" charset="-122"/>
                        </a:rPr>
                        <a:t>世界排名</a:t>
                      </a:r>
                    </a:p>
                  </a:txBody>
                  <a:tcPr anchor="ctr"/>
                </a:tc>
                <a:tc>
                  <a:txBody>
                    <a:bodyPr/>
                    <a:lstStyle/>
                    <a:p>
                      <a:pPr algn="ctr">
                        <a:buNone/>
                      </a:pPr>
                      <a:r>
                        <a:rPr lang="zh-CN" altLang="en-US" sz="1600" b="0">
                          <a:latin typeface="微软雅黑" panose="020B0503020204020204" pitchFamily="34" charset="-122"/>
                          <a:ea typeface="微软雅黑" panose="020B0503020204020204" pitchFamily="34" charset="-122"/>
                        </a:rPr>
                        <a:t>国内排名</a:t>
                      </a:r>
                    </a:p>
                  </a:txBody>
                  <a:tcPr anchor="ctr"/>
                </a:tc>
                <a:extLst>
                  <a:ext uri="{0D108BD9-81ED-4DB2-BD59-A6C34878D82A}">
                    <a16:rowId xmlns:a16="http://schemas.microsoft.com/office/drawing/2014/main" val="10000"/>
                  </a:ext>
                </a:extLst>
              </a:tr>
              <a:tr h="335280">
                <a:tc>
                  <a:txBody>
                    <a:bodyPr/>
                    <a:lstStyle/>
                    <a:p>
                      <a:pPr algn="ctr">
                        <a:buNone/>
                      </a:pPr>
                      <a:r>
                        <a:rPr lang="en-US" altLang="zh-CN" sz="1600" b="0">
                          <a:latin typeface="微软雅黑" panose="020B0503020204020204" pitchFamily="34" charset="-122"/>
                          <a:ea typeface="微软雅黑" panose="020B0503020204020204" pitchFamily="34" charset="-122"/>
                        </a:rPr>
                        <a:t>2017</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101-150</a:t>
                      </a:r>
                      <a:r>
                        <a:rPr lang="zh-CN" altLang="en-US" sz="1600" b="0">
                          <a:latin typeface="微软雅黑" panose="020B0503020204020204" pitchFamily="34" charset="-122"/>
                          <a:ea typeface="微软雅黑" panose="020B0503020204020204" pitchFamily="34" charset="-122"/>
                        </a:rPr>
                        <a:t>名</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27</a:t>
                      </a:r>
                      <a:r>
                        <a:rPr lang="zh-CN" altLang="en-US" sz="1600" b="0">
                          <a:latin typeface="微软雅黑" panose="020B0503020204020204" pitchFamily="34" charset="-122"/>
                          <a:ea typeface="微软雅黑" panose="020B0503020204020204" pitchFamily="34" charset="-122"/>
                        </a:rPr>
                        <a:t>名</a:t>
                      </a:r>
                    </a:p>
                  </a:txBody>
                  <a:tcPr anchor="ctr"/>
                </a:tc>
                <a:extLst>
                  <a:ext uri="{0D108BD9-81ED-4DB2-BD59-A6C34878D82A}">
                    <a16:rowId xmlns:a16="http://schemas.microsoft.com/office/drawing/2014/main" val="10001"/>
                  </a:ext>
                </a:extLst>
              </a:tr>
              <a:tr h="335280">
                <a:tc>
                  <a:txBody>
                    <a:bodyPr/>
                    <a:lstStyle/>
                    <a:p>
                      <a:pPr algn="ctr">
                        <a:buNone/>
                      </a:pPr>
                      <a:r>
                        <a:rPr lang="en-US" altLang="zh-CN" sz="1600" b="0">
                          <a:latin typeface="微软雅黑" panose="020B0503020204020204" pitchFamily="34" charset="-122"/>
                          <a:ea typeface="微软雅黑" panose="020B0503020204020204" pitchFamily="34" charset="-122"/>
                        </a:rPr>
                        <a:t>2018</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76-100</a:t>
                      </a:r>
                      <a:r>
                        <a:rPr lang="zh-CN" altLang="en-US" sz="1600" b="0">
                          <a:latin typeface="微软雅黑" panose="020B0503020204020204" pitchFamily="34" charset="-122"/>
                          <a:ea typeface="微软雅黑" panose="020B0503020204020204" pitchFamily="34" charset="-122"/>
                        </a:rPr>
                        <a:t>名</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22</a:t>
                      </a:r>
                      <a:r>
                        <a:rPr lang="zh-CN" altLang="en-US" sz="1600" b="0">
                          <a:latin typeface="微软雅黑" panose="020B0503020204020204" pitchFamily="34" charset="-122"/>
                          <a:ea typeface="微软雅黑" panose="020B0503020204020204" pitchFamily="34" charset="-122"/>
                        </a:rPr>
                        <a:t>名</a:t>
                      </a:r>
                    </a:p>
                  </a:txBody>
                  <a:tcPr anchor="ctr"/>
                </a:tc>
                <a:extLst>
                  <a:ext uri="{0D108BD9-81ED-4DB2-BD59-A6C34878D82A}">
                    <a16:rowId xmlns:a16="http://schemas.microsoft.com/office/drawing/2014/main" val="10002"/>
                  </a:ext>
                </a:extLst>
              </a:tr>
              <a:tr h="335280">
                <a:tc>
                  <a:txBody>
                    <a:bodyPr/>
                    <a:lstStyle/>
                    <a:p>
                      <a:pPr algn="ctr">
                        <a:buNone/>
                      </a:pPr>
                      <a:r>
                        <a:rPr lang="en-US" altLang="zh-CN" sz="1600" b="0">
                          <a:latin typeface="微软雅黑" panose="020B0503020204020204" pitchFamily="34" charset="-122"/>
                          <a:ea typeface="微软雅黑" panose="020B0503020204020204" pitchFamily="34" charset="-122"/>
                        </a:rPr>
                        <a:t>2019</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51-75</a:t>
                      </a:r>
                      <a:r>
                        <a:rPr lang="zh-CN" altLang="en-US" sz="1600" b="0">
                          <a:latin typeface="微软雅黑" panose="020B0503020204020204" pitchFamily="34" charset="-122"/>
                          <a:ea typeface="微软雅黑" panose="020B0503020204020204" pitchFamily="34" charset="-122"/>
                        </a:rPr>
                        <a:t>名</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19</a:t>
                      </a:r>
                      <a:r>
                        <a:rPr lang="zh-CN" altLang="en-US" sz="1600" b="0">
                          <a:latin typeface="微软雅黑" panose="020B0503020204020204" pitchFamily="34" charset="-122"/>
                          <a:ea typeface="微软雅黑" panose="020B0503020204020204" pitchFamily="34" charset="-122"/>
                        </a:rPr>
                        <a:t>名</a:t>
                      </a:r>
                    </a:p>
                  </a:txBody>
                  <a:tcPr anchor="ctr"/>
                </a:tc>
                <a:extLst>
                  <a:ext uri="{0D108BD9-81ED-4DB2-BD59-A6C34878D82A}">
                    <a16:rowId xmlns:a16="http://schemas.microsoft.com/office/drawing/2014/main" val="10003"/>
                  </a:ext>
                </a:extLst>
              </a:tr>
              <a:tr h="335280">
                <a:tc>
                  <a:txBody>
                    <a:bodyPr/>
                    <a:lstStyle/>
                    <a:p>
                      <a:pPr algn="ctr">
                        <a:buNone/>
                      </a:pPr>
                      <a:r>
                        <a:rPr lang="en-US" altLang="zh-CN" sz="1600" b="0">
                          <a:latin typeface="微软雅黑" panose="020B0503020204020204" pitchFamily="34" charset="-122"/>
                          <a:ea typeface="微软雅黑" panose="020B0503020204020204" pitchFamily="34" charset="-122"/>
                        </a:rPr>
                        <a:t>2020</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41</a:t>
                      </a:r>
                      <a:r>
                        <a:rPr lang="zh-CN" altLang="en-US" sz="1600" b="0">
                          <a:latin typeface="微软雅黑" panose="020B0503020204020204" pitchFamily="34" charset="-122"/>
                          <a:ea typeface="微软雅黑" panose="020B0503020204020204" pitchFamily="34" charset="-122"/>
                        </a:rPr>
                        <a:t>名</a:t>
                      </a:r>
                    </a:p>
                  </a:txBody>
                  <a:tcPr anchor="ctr"/>
                </a:tc>
                <a:tc>
                  <a:txBody>
                    <a:bodyPr/>
                    <a:lstStyle/>
                    <a:p>
                      <a:pPr algn="ctr">
                        <a:buNone/>
                      </a:pPr>
                      <a:r>
                        <a:rPr lang="en-US" altLang="zh-CN" sz="1600" b="0">
                          <a:latin typeface="微软雅黑" panose="020B0503020204020204" pitchFamily="34" charset="-122"/>
                          <a:ea typeface="微软雅黑" panose="020B0503020204020204" pitchFamily="34" charset="-122"/>
                        </a:rPr>
                        <a:t>20</a:t>
                      </a:r>
                      <a:r>
                        <a:rPr lang="zh-CN" altLang="en-US" sz="1600" b="0">
                          <a:latin typeface="微软雅黑" panose="020B0503020204020204" pitchFamily="34" charset="-122"/>
                          <a:ea typeface="微软雅黑" panose="020B0503020204020204" pitchFamily="34" charset="-122"/>
                        </a:rPr>
                        <a:t>名</a:t>
                      </a:r>
                    </a:p>
                  </a:txBody>
                  <a:tcPr anchor="ctr"/>
                </a:tc>
                <a:extLst>
                  <a:ext uri="{0D108BD9-81ED-4DB2-BD59-A6C34878D82A}">
                    <a16:rowId xmlns:a16="http://schemas.microsoft.com/office/drawing/2014/main" val="10004"/>
                  </a:ext>
                </a:extLst>
              </a:tr>
            </a:tbl>
          </a:graphicData>
        </a:graphic>
      </p:graphicFrame>
      <p:sp>
        <p:nvSpPr>
          <p:cNvPr id="10" name="内容占位符 2"/>
          <p:cNvSpPr>
            <a:spLocks noGrp="1"/>
          </p:cNvSpPr>
          <p:nvPr>
            <p:ph idx="1"/>
          </p:nvPr>
        </p:nvSpPr>
        <p:spPr>
          <a:xfrm>
            <a:off x="4761230" y="4588510"/>
            <a:ext cx="4167505" cy="1872615"/>
          </a:xfrm>
        </p:spPr>
        <p:txBody>
          <a:bodyPr vert="horz" wrap="square" lIns="91440" tIns="45720" rIns="91440" bIns="45720" anchor="t">
            <a:normAutofit lnSpcReduction="10000"/>
          </a:bodyPr>
          <a:lstStyle/>
          <a:p>
            <a:pPr marL="244475" lvl="2" indent="-342900" eaLnBrk="1" hangingPunct="1">
              <a:lnSpc>
                <a:spcPct val="130000"/>
              </a:lnSpc>
              <a:spcBef>
                <a:spcPts val="0"/>
              </a:spcBef>
              <a:spcAft>
                <a:spcPts val="0"/>
              </a:spcAft>
              <a:buFont typeface="Wingdings" panose="05000000000000000000" charset="0"/>
              <a:buChar char="ü"/>
            </a:pPr>
            <a:r>
              <a:rPr lang="zh-CN" altLang="en-US" sz="1800" dirty="0">
                <a:solidFill>
                  <a:srgbClr val="000000"/>
                </a:solidFill>
                <a:latin typeface="微软雅黑" panose="020B0503020204020204" pitchFamily="34" charset="-122"/>
                <a:ea typeface="微软雅黑" panose="020B0503020204020204" pitchFamily="34" charset="-122"/>
              </a:rPr>
              <a:t>第四轮评估</a:t>
            </a:r>
            <a:r>
              <a:rPr lang="en-US" altLang="zh-CN" sz="1800" dirty="0">
                <a:solidFill>
                  <a:srgbClr val="000000"/>
                </a:solidFill>
                <a:latin typeface="微软雅黑" panose="020B0503020204020204" pitchFamily="34" charset="-122"/>
                <a:ea typeface="微软雅黑" panose="020B0503020204020204" pitchFamily="34" charset="-122"/>
              </a:rPr>
              <a:t>C</a:t>
            </a:r>
            <a:r>
              <a:rPr lang="zh-CN" altLang="en-US" sz="1800" dirty="0">
                <a:solidFill>
                  <a:srgbClr val="000000"/>
                </a:solidFill>
                <a:latin typeface="微软雅黑" panose="020B0503020204020204" pitchFamily="34" charset="-122"/>
                <a:ea typeface="微软雅黑" panose="020B0503020204020204" pitchFamily="34" charset="-122"/>
              </a:rPr>
              <a:t>，排名</a:t>
            </a:r>
            <a:r>
              <a:rPr lang="en-US" altLang="zh-CN" sz="1800" dirty="0">
                <a:solidFill>
                  <a:srgbClr val="000000"/>
                </a:solidFill>
                <a:latin typeface="微软雅黑" panose="020B0503020204020204" pitchFamily="34" charset="-122"/>
                <a:ea typeface="微软雅黑" panose="020B0503020204020204" pitchFamily="34" charset="-122"/>
              </a:rPr>
              <a:t>27</a:t>
            </a:r>
            <a:r>
              <a:rPr lang="zh-CN" altLang="en-US" sz="1800" dirty="0">
                <a:solidFill>
                  <a:srgbClr val="000000"/>
                </a:solidFill>
                <a:latin typeface="微软雅黑" panose="020B0503020204020204" pitchFamily="34" charset="-122"/>
                <a:ea typeface="微软雅黑" panose="020B0503020204020204" pitchFamily="34" charset="-122"/>
              </a:rPr>
              <a:t>，弱势地位；</a:t>
            </a:r>
            <a:endParaRPr lang="en-US" altLang="zh-CN" sz="1800" dirty="0">
              <a:solidFill>
                <a:srgbClr val="000000"/>
              </a:solidFill>
              <a:latin typeface="微软雅黑" panose="020B0503020204020204" pitchFamily="34" charset="-122"/>
              <a:ea typeface="微软雅黑" panose="020B0503020204020204" pitchFamily="34" charset="-122"/>
            </a:endParaRPr>
          </a:p>
          <a:p>
            <a:pPr marL="244475" lvl="2" indent="-342900" eaLnBrk="1" hangingPunct="1">
              <a:lnSpc>
                <a:spcPct val="130000"/>
              </a:lnSpc>
              <a:spcBef>
                <a:spcPts val="0"/>
              </a:spcBef>
              <a:spcAft>
                <a:spcPts val="0"/>
              </a:spcAft>
              <a:buFont typeface="Wingdings" panose="05000000000000000000" charset="0"/>
              <a:buChar char="ü"/>
            </a:pPr>
            <a:r>
              <a:rPr lang="zh-CN" altLang="en-US" sz="1800" dirty="0">
                <a:solidFill>
                  <a:srgbClr val="000000"/>
                </a:solidFill>
                <a:latin typeface="微软雅黑" panose="020B0503020204020204" pitchFamily="34" charset="-122"/>
                <a:ea typeface="微软雅黑" panose="020B0503020204020204" pitchFamily="34" charset="-122"/>
              </a:rPr>
              <a:t>软科排名逐年提升；</a:t>
            </a:r>
          </a:p>
          <a:p>
            <a:pPr marL="244475" lvl="2" indent="-342900" eaLnBrk="1" hangingPunct="1">
              <a:lnSpc>
                <a:spcPct val="130000"/>
              </a:lnSpc>
              <a:spcBef>
                <a:spcPts val="0"/>
              </a:spcBef>
              <a:spcAft>
                <a:spcPts val="0"/>
              </a:spcAft>
              <a:buFont typeface="Wingdings" panose="05000000000000000000" charset="0"/>
              <a:buChar char="ü"/>
            </a:pPr>
            <a:r>
              <a:rPr lang="en-US" altLang="zh-CN" sz="1800" dirty="0">
                <a:solidFill>
                  <a:srgbClr val="FF0000"/>
                </a:solidFill>
                <a:latin typeface="微软雅黑" panose="020B0503020204020204" pitchFamily="34" charset="-122"/>
                <a:ea typeface="微软雅黑" panose="020B0503020204020204" pitchFamily="34" charset="-122"/>
              </a:rPr>
              <a:t>A</a:t>
            </a:r>
            <a:r>
              <a:rPr lang="zh-CN" altLang="en-US" sz="1800" dirty="0">
                <a:solidFill>
                  <a:srgbClr val="FF0000"/>
                </a:solidFill>
                <a:latin typeface="微软雅黑" panose="020B0503020204020204" pitchFamily="34" charset="-122"/>
                <a:ea typeface="微软雅黑" panose="020B0503020204020204" pitchFamily="34" charset="-122"/>
              </a:rPr>
              <a:t>类学科院校抓住国家发展道路交通、轨道交通的时机，当前智能交通系统正蓬勃发展，是学科发展的最佳方向</a:t>
            </a:r>
            <a:endParaRPr lang="en-US" altLang="zh-CN" sz="1800" baseline="30000" dirty="0">
              <a:solidFill>
                <a:srgbClr val="FF0000"/>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678271" y="-3328"/>
            <a:ext cx="2465705" cy="583565"/>
          </a:xfrm>
          <a:prstGeom prst="rect">
            <a:avLst/>
          </a:prstGeom>
          <a:noFill/>
        </p:spPr>
        <p:txBody>
          <a:bodyPr wrap="none" rtlCol="0">
            <a:spAutoFit/>
          </a:bodyPr>
          <a:lstStyle/>
          <a:p>
            <a:r>
              <a:rPr lang="en-US" altLang="zh-CN" sz="3200" b="1" dirty="0">
                <a:solidFill>
                  <a:srgbClr val="244552"/>
                </a:solidFill>
                <a:latin typeface="微软雅黑" panose="020B0503020204020204" pitchFamily="34" charset="-122"/>
                <a:ea typeface="微软雅黑" panose="020B0503020204020204" pitchFamily="34" charset="-122"/>
              </a:rPr>
              <a:t>1</a:t>
            </a:r>
            <a:r>
              <a:rPr lang="ja-JP" altLang="en-US" sz="3200" b="1">
                <a:solidFill>
                  <a:srgbClr val="244552"/>
                </a:solidFill>
                <a:latin typeface="微软雅黑" panose="020B0503020204020204" pitchFamily="34" charset="-122"/>
                <a:ea typeface="微软雅黑" panose="020B0503020204020204" pitchFamily="34" charset="-122"/>
              </a:rPr>
              <a:t>、</a:t>
            </a:r>
            <a:r>
              <a:rPr lang="zh-CN" altLang="ja-JP" sz="3200" b="1">
                <a:solidFill>
                  <a:srgbClr val="244552"/>
                </a:solidFill>
                <a:latin typeface="微软雅黑" panose="020B0503020204020204" pitchFamily="34" charset="-122"/>
                <a:ea typeface="微软雅黑" panose="020B0503020204020204" pitchFamily="34" charset="-122"/>
              </a:rPr>
              <a:t>学科排名</a:t>
            </a:r>
            <a:endParaRPr lang="zh-CN" altLang="ja-JP" sz="3200" b="1" dirty="0">
              <a:solidFill>
                <a:srgbClr val="244552"/>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8074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p:cNvSpPr txBox="1"/>
          <p:nvPr/>
        </p:nvSpPr>
        <p:spPr>
          <a:xfrm>
            <a:off x="678271" y="-3328"/>
            <a:ext cx="4091305" cy="1076325"/>
          </a:xfrm>
          <a:prstGeom prst="rect">
            <a:avLst/>
          </a:prstGeom>
          <a:noFill/>
        </p:spPr>
        <p:txBody>
          <a:bodyPr wrap="none" rtlCol="0">
            <a:spAutoFit/>
          </a:bodyPr>
          <a:lstStyle/>
          <a:p>
            <a:pPr algn="l"/>
            <a:r>
              <a:rPr lang="en-US" altLang="ja-JP" sz="3200" b="1">
                <a:solidFill>
                  <a:srgbClr val="244552"/>
                </a:solidFill>
                <a:latin typeface="微软雅黑" panose="020B0503020204020204" pitchFamily="34" charset="-122"/>
                <a:ea typeface="微软雅黑" panose="020B0503020204020204" pitchFamily="34" charset="-122"/>
              </a:rPr>
              <a:t>2</a:t>
            </a:r>
            <a:r>
              <a:rPr lang="ja-JP" altLang="en-US" sz="3200" b="1">
                <a:solidFill>
                  <a:srgbClr val="244552"/>
                </a:solidFill>
                <a:latin typeface="微软雅黑" panose="020B0503020204020204" pitchFamily="34" charset="-122"/>
                <a:ea typeface="微软雅黑" panose="020B0503020204020204" pitchFamily="34" charset="-122"/>
              </a:rPr>
              <a:t>、</a:t>
            </a:r>
            <a:r>
              <a:rPr lang="zh-CN" altLang="ja-JP" sz="3200" b="1">
                <a:solidFill>
                  <a:srgbClr val="244552"/>
                </a:solidFill>
                <a:latin typeface="微软雅黑" panose="020B0503020204020204" pitchFamily="34" charset="-122"/>
                <a:ea typeface="微软雅黑" panose="020B0503020204020204" pitchFamily="34" charset="-122"/>
                <a:sym typeface="+mn-ea"/>
              </a:rPr>
              <a:t>中大学科专业优势</a:t>
            </a:r>
            <a:endParaRPr lang="zh-CN" altLang="en-US" sz="3200" smtClean="0"/>
          </a:p>
          <a:p>
            <a:endParaRPr lang="zh-CN" altLang="ja-JP" sz="3200" b="1" dirty="0">
              <a:solidFill>
                <a:srgbClr val="244552"/>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90550" y="682308"/>
            <a:ext cx="8162925" cy="6106795"/>
          </a:xfrm>
          <a:prstGeom prst="rect">
            <a:avLst/>
          </a:prstGeom>
          <a:noFill/>
        </p:spPr>
        <p:txBody>
          <a:bodyPr>
            <a:spAutoFit/>
          </a:bodyPr>
          <a:lstStyle/>
          <a:p>
            <a:pPr marL="285750" indent="-285750" eaLnBrk="1" hangingPunct="1">
              <a:lnSpc>
                <a:spcPct val="150000"/>
              </a:lnSpc>
              <a:buFont typeface="Wingdings" panose="05000000000000000000" charset="0"/>
              <a:buChar char="p"/>
              <a:defRPr/>
            </a:pPr>
            <a:r>
              <a:rPr lang="zh-CN" altLang="en-US" b="1" dirty="0">
                <a:solidFill>
                  <a:srgbClr val="014924"/>
                </a:solidFill>
                <a:latin typeface="微软雅黑" panose="020B0503020204020204" pitchFamily="34" charset="-122"/>
                <a:ea typeface="微软雅黑" panose="020B0503020204020204" pitchFamily="34" charset="-122"/>
              </a:rPr>
              <a:t>学科排名：</a:t>
            </a:r>
            <a:r>
              <a:rPr lang="zh-CN" altLang="en-US" dirty="0">
                <a:latin typeface="微软雅黑" panose="020B0503020204020204" pitchFamily="34" charset="-122"/>
                <a:ea typeface="微软雅黑" panose="020B0503020204020204" pitchFamily="34" charset="-122"/>
              </a:rPr>
              <a:t>2020“软科世界一流学科排名”中，</a:t>
            </a:r>
            <a:r>
              <a:rPr lang="en-US" altLang="zh-CN" dirty="0" err="1">
                <a:latin typeface="微软雅黑" panose="020B0503020204020204" pitchFamily="34" charset="-122"/>
                <a:ea typeface="微软雅黑" panose="020B0503020204020204" pitchFamily="34" charset="-122"/>
              </a:rPr>
              <a:t>广东</a:t>
            </a:r>
            <a:r>
              <a:rPr lang="zh-CN" altLang="en-US" dirty="0">
                <a:latin typeface="微软雅黑" panose="020B0503020204020204" pitchFamily="34" charset="-122"/>
                <a:ea typeface="微软雅黑" panose="020B0503020204020204" pitchFamily="34" charset="-122"/>
              </a:rPr>
              <a:t>高校22个学科位居</a:t>
            </a:r>
            <a:r>
              <a:rPr lang="zh-CN" altLang="en-US" b="1" dirty="0">
                <a:solidFill>
                  <a:srgbClr val="3F772B"/>
                </a:solidFill>
                <a:latin typeface="微软雅黑" panose="020B0503020204020204" pitchFamily="34" charset="-122"/>
                <a:ea typeface="微软雅黑" panose="020B0503020204020204" pitchFamily="34" charset="-122"/>
              </a:rPr>
              <a:t>全球前50位</a:t>
            </a:r>
            <a:r>
              <a:rPr lang="zh-CN" altLang="en-US" dirty="0">
                <a:latin typeface="微软雅黑" panose="020B0503020204020204" pitchFamily="34" charset="-122"/>
                <a:ea typeface="微软雅黑" panose="020B0503020204020204" pitchFamily="34" charset="-122"/>
              </a:rPr>
              <a:t>，中山大学交通运输工程学科</a:t>
            </a:r>
            <a:r>
              <a:rPr lang="zh-CN" altLang="en-US" b="1" dirty="0">
                <a:solidFill>
                  <a:srgbClr val="3F772B"/>
                </a:solidFill>
                <a:latin typeface="微软雅黑" panose="020B0503020204020204" pitchFamily="34" charset="-122"/>
                <a:ea typeface="微软雅黑" panose="020B0503020204020204" pitchFamily="34" charset="-122"/>
              </a:rPr>
              <a:t>世界排名41</a:t>
            </a:r>
            <a:r>
              <a:rPr lang="zh-CN" altLang="en-US" dirty="0">
                <a:latin typeface="微软雅黑" panose="020B0503020204020204" pitchFamily="34" charset="-122"/>
                <a:ea typeface="微软雅黑" panose="020B0503020204020204" pitchFamily="34" charset="-122"/>
              </a:rPr>
              <a:t>；</a:t>
            </a:r>
          </a:p>
          <a:p>
            <a:pPr marL="285750" indent="-285750" eaLnBrk="1" hangingPunct="1">
              <a:lnSpc>
                <a:spcPct val="150000"/>
              </a:lnSpc>
              <a:buFont typeface="Wingdings" panose="05000000000000000000" charset="0"/>
              <a:buChar char="p"/>
              <a:defRPr/>
            </a:pPr>
            <a:r>
              <a:rPr lang="zh-CN" altLang="en-US" b="1" dirty="0">
                <a:solidFill>
                  <a:srgbClr val="014924"/>
                </a:solidFill>
                <a:latin typeface="微软雅黑" panose="020B0503020204020204" pitchFamily="34" charset="-122"/>
                <a:ea typeface="微软雅黑" panose="020B0503020204020204" pitchFamily="34" charset="-122"/>
              </a:rPr>
              <a:t>科研项目：</a:t>
            </a:r>
            <a:r>
              <a:rPr lang="zh-CN" altLang="en-US" dirty="0">
                <a:latin typeface="微软雅黑" panose="020B0503020204020204" pitchFamily="34" charset="-122"/>
                <a:ea typeface="微软雅黑" panose="020B0503020204020204" pitchFamily="34" charset="-122"/>
              </a:rPr>
              <a:t>近三年，团队获科研经费累计</a:t>
            </a:r>
            <a:r>
              <a:rPr lang="zh-CN" altLang="en-US" b="1" dirty="0">
                <a:solidFill>
                  <a:srgbClr val="3F772B"/>
                </a:solidFill>
                <a:latin typeface="微软雅黑" panose="020B0503020204020204" pitchFamily="34" charset="-122"/>
                <a:ea typeface="微软雅黑" panose="020B0503020204020204" pitchFamily="34" charset="-122"/>
              </a:rPr>
              <a:t>超</a:t>
            </a:r>
            <a:r>
              <a:rPr lang="en-US" altLang="zh-CN" b="1" dirty="0">
                <a:solidFill>
                  <a:srgbClr val="3F772B"/>
                </a:solidFill>
                <a:latin typeface="微软雅黑" panose="020B0503020204020204" pitchFamily="34" charset="-122"/>
                <a:ea typeface="微软雅黑" panose="020B0503020204020204" pitchFamily="34" charset="-122"/>
              </a:rPr>
              <a:t>1</a:t>
            </a:r>
            <a:r>
              <a:rPr lang="zh-CN" altLang="en-US" b="1" dirty="0">
                <a:solidFill>
                  <a:srgbClr val="3F772B"/>
                </a:solidFill>
                <a:latin typeface="微软雅黑" panose="020B0503020204020204" pitchFamily="34" charset="-122"/>
                <a:ea typeface="微软雅黑" panose="020B0503020204020204" pitchFamily="34" charset="-122"/>
              </a:rPr>
              <a:t>亿元</a:t>
            </a:r>
            <a:r>
              <a:rPr lang="zh-CN" altLang="en-US" dirty="0">
                <a:latin typeface="微软雅黑" panose="020B0503020204020204" pitchFamily="34" charset="-122"/>
                <a:ea typeface="微软雅黑" panose="020B0503020204020204" pitchFamily="34" charset="-122"/>
              </a:rPr>
              <a:t>；</a:t>
            </a:r>
          </a:p>
          <a:p>
            <a:pPr marL="285750" indent="-285750" eaLnBrk="1" hangingPunct="1">
              <a:lnSpc>
                <a:spcPct val="150000"/>
              </a:lnSpc>
              <a:buFont typeface="Wingdings" panose="05000000000000000000" charset="0"/>
              <a:buChar char="p"/>
              <a:defRPr/>
            </a:pPr>
            <a:r>
              <a:rPr lang="zh-CN" altLang="en-US" b="1" dirty="0">
                <a:solidFill>
                  <a:srgbClr val="014924"/>
                </a:solidFill>
                <a:latin typeface="微软雅黑" panose="020B0503020204020204" pitchFamily="34" charset="-122"/>
                <a:ea typeface="微软雅黑" panose="020B0503020204020204" pitchFamily="34" charset="-122"/>
              </a:rPr>
              <a:t>人才引进</a:t>
            </a:r>
            <a:r>
              <a:rPr lang="zh-CN" altLang="en-US" b="1" dirty="0" smtClean="0">
                <a:solidFill>
                  <a:srgbClr val="014924"/>
                </a:solidFill>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近</a:t>
            </a:r>
            <a:r>
              <a:rPr lang="zh-CN" altLang="en-US" dirty="0">
                <a:latin typeface="微软雅黑" panose="020B0503020204020204" pitchFamily="34" charset="-122"/>
                <a:ea typeface="微软雅黑" panose="020B0503020204020204" pitchFamily="34" charset="-122"/>
              </a:rPr>
              <a:t>两</a:t>
            </a:r>
            <a:r>
              <a:rPr lang="zh-CN" altLang="en-US" dirty="0" smtClean="0">
                <a:latin typeface="微软雅黑" panose="020B0503020204020204" pitchFamily="34" charset="-122"/>
                <a:ea typeface="微软雅黑" panose="020B0503020204020204" pitchFamily="34" charset="-122"/>
              </a:rPr>
              <a:t>年</a:t>
            </a:r>
            <a:r>
              <a:rPr lang="zh-CN" altLang="en-US" dirty="0">
                <a:latin typeface="微软雅黑" panose="020B0503020204020204" pitchFamily="34" charset="-122"/>
                <a:ea typeface="微软雅黑" panose="020B0503020204020204" pitchFamily="34" charset="-122"/>
              </a:rPr>
              <a:t>引进：</a:t>
            </a:r>
            <a:r>
              <a:rPr lang="en-US" altLang="zh-CN" dirty="0">
                <a:latin typeface="微软雅黑" panose="020B0503020204020204" pitchFamily="34" charset="-122"/>
                <a:ea typeface="微软雅黑" panose="020B0503020204020204" pitchFamily="34" charset="-122"/>
              </a:rPr>
              <a:t>9</a:t>
            </a:r>
            <a:r>
              <a:rPr lang="zh-CN" altLang="en-US" dirty="0">
                <a:latin typeface="微软雅黑" panose="020B0503020204020204" pitchFamily="34" charset="-122"/>
                <a:ea typeface="微软雅黑" panose="020B0503020204020204" pitchFamily="34" charset="-122"/>
              </a:rPr>
              <a:t>名副教授</a:t>
            </a: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3</a:t>
            </a:r>
            <a:r>
              <a:rPr lang="zh-CN" altLang="en-US" dirty="0" smtClean="0">
                <a:latin typeface="微软雅黑" panose="020B0503020204020204" pitchFamily="34" charset="-122"/>
                <a:ea typeface="微软雅黑" panose="020B0503020204020204" pitchFamily="34" charset="-122"/>
              </a:rPr>
              <a:t>名</a:t>
            </a:r>
            <a:r>
              <a:rPr lang="zh-CN" altLang="en-US" dirty="0">
                <a:latin typeface="微软雅黑" panose="020B0503020204020204" pitchFamily="34" charset="-122"/>
                <a:ea typeface="微软雅黑" panose="020B0503020204020204" pitchFamily="34" charset="-122"/>
              </a:rPr>
              <a:t>助理教授 ；</a:t>
            </a:r>
            <a:endParaRPr lang="en-US" altLang="zh-CN" dirty="0">
              <a:latin typeface="微软雅黑" panose="020B0503020204020204" pitchFamily="34" charset="-122"/>
              <a:ea typeface="微软雅黑" panose="020B0503020204020204" pitchFamily="34" charset="-122"/>
            </a:endParaRPr>
          </a:p>
          <a:p>
            <a:pPr marL="285750" indent="-285750" eaLnBrk="1" hangingPunct="1">
              <a:lnSpc>
                <a:spcPct val="150000"/>
              </a:lnSpc>
              <a:buFont typeface="Wingdings" panose="05000000000000000000" charset="0"/>
              <a:buChar char="p"/>
              <a:defRPr/>
            </a:pPr>
            <a:r>
              <a:rPr lang="zh-CN" altLang="en-US" b="1" dirty="0">
                <a:solidFill>
                  <a:srgbClr val="014924"/>
                </a:solidFill>
                <a:latin typeface="微软雅黑" panose="020B0503020204020204" pitchFamily="34" charset="-122"/>
                <a:ea typeface="微软雅黑" panose="020B0503020204020204" pitchFamily="34" charset="-122"/>
              </a:rPr>
              <a:t>人才培养：</a:t>
            </a:r>
            <a:r>
              <a:rPr lang="zh-CN" altLang="zh-CN" dirty="0">
                <a:latin typeface="微软雅黑" panose="020B0503020204020204" pitchFamily="34" charset="-122"/>
                <a:ea typeface="微软雅黑" panose="020B0503020204020204" pitchFamily="34" charset="-122"/>
              </a:rPr>
              <a:t>交通工程专业获批为</a:t>
            </a:r>
            <a:r>
              <a:rPr lang="en-US" altLang="zh-CN" b="1" dirty="0">
                <a:solidFill>
                  <a:srgbClr val="3F772B"/>
                </a:solidFill>
                <a:latin typeface="微软雅黑" panose="020B0503020204020204" pitchFamily="34" charset="-122"/>
                <a:ea typeface="微软雅黑" panose="020B0503020204020204" pitchFamily="34" charset="-122"/>
              </a:rPr>
              <a:t>2019</a:t>
            </a:r>
            <a:r>
              <a:rPr lang="zh-CN" altLang="zh-CN" b="1" dirty="0">
                <a:solidFill>
                  <a:srgbClr val="3F772B"/>
                </a:solidFill>
                <a:latin typeface="微软雅黑" panose="020B0503020204020204" pitchFamily="34" charset="-122"/>
                <a:ea typeface="微软雅黑" panose="020B0503020204020204" pitchFamily="34" charset="-122"/>
              </a:rPr>
              <a:t>年广东省级一流本科专业建设点</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eaLnBrk="1" hangingPunct="1">
              <a:lnSpc>
                <a:spcPct val="150000"/>
              </a:lnSpc>
              <a:defRPr/>
            </a:pPr>
            <a:r>
              <a:rPr lang="en-US" altLang="zh-CN" dirty="0">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广东省</a:t>
            </a:r>
            <a:r>
              <a:rPr lang="zh-CN" altLang="en-US" dirty="0">
                <a:latin typeface="微软雅黑" panose="020B0503020204020204" pitchFamily="34" charset="-122"/>
                <a:ea typeface="微软雅黑" panose="020B0503020204020204" pitchFamily="34" charset="-122"/>
              </a:rPr>
              <a:t>智能交通虚拟仿真实验教学中心、</a:t>
            </a:r>
            <a:endParaRPr lang="en-US" altLang="zh-CN" dirty="0">
              <a:latin typeface="微软雅黑" panose="020B0503020204020204" pitchFamily="34" charset="-122"/>
              <a:ea typeface="微软雅黑" panose="020B0503020204020204" pitchFamily="34" charset="-122"/>
            </a:endParaRPr>
          </a:p>
          <a:p>
            <a:pPr eaLnBrk="1" hangingPunct="1">
              <a:lnSpc>
                <a:spcPct val="150000"/>
              </a:lnSpc>
              <a:defRPr/>
            </a:pP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广东省中山大学交通工程实验教学示范中心</a:t>
            </a:r>
            <a:endParaRPr lang="en-US" altLang="zh-CN" dirty="0">
              <a:latin typeface="微软雅黑" panose="020B0503020204020204" pitchFamily="34" charset="-122"/>
              <a:ea typeface="微软雅黑" panose="020B0503020204020204" pitchFamily="34" charset="-122"/>
            </a:endParaRPr>
          </a:p>
          <a:p>
            <a:pPr marL="285750" indent="-285750" eaLnBrk="1" hangingPunct="1">
              <a:lnSpc>
                <a:spcPct val="150000"/>
              </a:lnSpc>
              <a:buFont typeface="Wingdings" panose="05000000000000000000" charset="0"/>
              <a:buChar char="p"/>
              <a:defRPr/>
            </a:pPr>
            <a:r>
              <a:rPr lang="zh-CN" altLang="en-US" b="1" dirty="0">
                <a:solidFill>
                  <a:srgbClr val="014924"/>
                </a:solidFill>
                <a:latin typeface="微软雅黑" panose="020B0503020204020204" pitchFamily="34" charset="-122"/>
                <a:ea typeface="微软雅黑" panose="020B0503020204020204" pitchFamily="34" charset="-122"/>
              </a:rPr>
              <a:t>研究平台：</a:t>
            </a:r>
          </a:p>
          <a:p>
            <a:pPr marL="342900" indent="-342900">
              <a:lnSpc>
                <a:spcPct val="120000"/>
              </a:lnSpc>
              <a:spcBef>
                <a:spcPts val="0"/>
              </a:spcBef>
              <a:spcAft>
                <a:spcPts val="0"/>
              </a:spcAft>
              <a:buFont typeface="Arial" panose="020B0604020202020204" pitchFamily="34" charset="0"/>
              <a:buChar cha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广东省智能交通系统重点实验室</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nSpc>
                <a:spcPct val="120000"/>
              </a:lnSpc>
              <a:spcBef>
                <a:spcPts val="0"/>
              </a:spcBef>
              <a:spcAft>
                <a:spcPts val="0"/>
              </a:spcAft>
              <a:buFont typeface="Arial" panose="020B0604020202020204" pitchFamily="34" charset="0"/>
              <a:buChar cha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广东省交通环境智能监测与治理工程技术研究中心</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nSpc>
                <a:spcPct val="120000"/>
              </a:lnSpc>
              <a:spcBef>
                <a:spcPts val="0"/>
              </a:spcBef>
              <a:spcAft>
                <a:spcPts val="0"/>
              </a:spcAft>
              <a:buFont typeface="Arial" panose="020B0604020202020204" pitchFamily="34" charset="0"/>
              <a:buChar cha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视频图像信息智能分析与应用技术公安部重点实验室</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nSpc>
                <a:spcPct val="120000"/>
              </a:lnSpc>
              <a:spcBef>
                <a:spcPts val="0"/>
              </a:spcBef>
              <a:spcAft>
                <a:spcPts val="0"/>
              </a:spcAft>
              <a:buFont typeface="Arial" panose="020B0604020202020204" pitchFamily="34" charset="0"/>
              <a:buChar cha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广东省新型轻量化电动汽车工程实验室</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eaLnBrk="1" hangingPunct="1">
              <a:lnSpc>
                <a:spcPct val="120000"/>
              </a:lnSpc>
              <a:spcBef>
                <a:spcPts val="0"/>
              </a:spcBef>
              <a:spcAft>
                <a:spcPts val="0"/>
              </a:spcAft>
              <a:buFont typeface="Wingdings" panose="05000000000000000000" charset="0"/>
              <a:buChar char="p"/>
              <a:defRPr/>
            </a:pPr>
            <a:r>
              <a:rPr lang="zh-CN" altLang="en-US" b="1" dirty="0">
                <a:solidFill>
                  <a:srgbClr val="014924"/>
                </a:solidFill>
                <a:latin typeface="微软雅黑" panose="020B0503020204020204" pitchFamily="34" charset="-122"/>
                <a:ea typeface="微软雅黑" panose="020B0503020204020204" pitchFamily="34" charset="-122"/>
              </a:rPr>
              <a:t>企业合作：</a:t>
            </a:r>
          </a:p>
          <a:p>
            <a:pPr marL="285750" indent="-285750" eaLnBrk="1" hangingPunct="1">
              <a:lnSpc>
                <a:spcPct val="120000"/>
              </a:lnSpc>
              <a:spcBef>
                <a:spcPts val="0"/>
              </a:spcBef>
              <a:spcAft>
                <a:spcPts val="0"/>
              </a:spcAft>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与深圳市城市交通规划设计研究中心有限公司共建</a:t>
            </a:r>
            <a:r>
              <a:rPr lang="zh-CN" altLang="en-US" sz="1600" b="1" dirty="0">
                <a:solidFill>
                  <a:srgbClr val="3F772B"/>
                </a:solidFill>
                <a:latin typeface="微软雅黑" panose="020B0503020204020204" pitchFamily="34" charset="-122"/>
                <a:ea typeface="微软雅黑" panose="020B0503020204020204" pitchFamily="34" charset="-122"/>
              </a:rPr>
              <a:t>城市交通智能计算与应用联合研究平台</a:t>
            </a:r>
            <a:r>
              <a:rPr lang="zh-CN" altLang="en-US" sz="1600" b="1"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时间：</a:t>
            </a:r>
            <a:r>
              <a:rPr lang="en-US" altLang="zh-CN" sz="1600" dirty="0">
                <a:latin typeface="微软雅黑" panose="020B0503020204020204" pitchFamily="34" charset="-122"/>
                <a:ea typeface="微软雅黑" panose="020B0503020204020204" pitchFamily="34" charset="-122"/>
              </a:rPr>
              <a:t>201710-202210</a:t>
            </a:r>
            <a:r>
              <a:rPr lang="zh-CN" altLang="en-US" sz="1600" dirty="0">
                <a:latin typeface="微软雅黑" panose="020B0503020204020204" pitchFamily="34" charset="-122"/>
                <a:ea typeface="微软雅黑" panose="020B0503020204020204" pitchFamily="34" charset="-122"/>
              </a:rPr>
              <a:t>，获经费：1000万元；</a:t>
            </a:r>
          </a:p>
          <a:p>
            <a:pPr marL="285750" indent="-285750" eaLnBrk="1" hangingPunct="1">
              <a:lnSpc>
                <a:spcPct val="120000"/>
              </a:lnSpc>
              <a:spcBef>
                <a:spcPts val="0"/>
              </a:spcBef>
              <a:spcAft>
                <a:spcPts val="0"/>
              </a:spcAft>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sym typeface="宋体" panose="02010600030101010101" pitchFamily="2" charset="-122"/>
              </a:rPr>
              <a:t>与华为技术有限公司共建</a:t>
            </a:r>
            <a:r>
              <a:rPr lang="zh-CN" altLang="en-US" sz="1600" b="1" dirty="0">
                <a:solidFill>
                  <a:srgbClr val="3F772B"/>
                </a:solidFill>
                <a:latin typeface="微软雅黑" panose="020B0503020204020204" pitchFamily="34" charset="-122"/>
                <a:ea typeface="微软雅黑" panose="020B0503020204020204" pitchFamily="34" charset="-122"/>
                <a:sym typeface="宋体" panose="02010600030101010101" pitchFamily="2" charset="-122"/>
              </a:rPr>
              <a:t>城市交通信息物理系统计算与应用联合创新实验室</a:t>
            </a:r>
            <a:r>
              <a:rPr lang="zh-CN" altLang="en-US" sz="1600" dirty="0">
                <a:latin typeface="微软雅黑" panose="020B0503020204020204" pitchFamily="34" charset="-122"/>
                <a:ea typeface="微软雅黑" panose="020B0503020204020204" pitchFamily="34" charset="-122"/>
                <a:sym typeface="宋体" panose="02010600030101010101" pitchFamily="2" charset="-122"/>
              </a:rPr>
              <a:t>，</a:t>
            </a:r>
          </a:p>
          <a:p>
            <a:pPr eaLnBrk="1" hangingPunct="1">
              <a:lnSpc>
                <a:spcPct val="120000"/>
              </a:lnSpc>
              <a:spcBef>
                <a:spcPts val="0"/>
              </a:spcBef>
              <a:spcAft>
                <a:spcPts val="0"/>
              </a:spcAft>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宋体" panose="02010600030101010101" pitchFamily="2" charset="-122"/>
              </a:rPr>
              <a:t>    时间：202001-202212</a:t>
            </a:r>
            <a:r>
              <a:rPr lang="zh-CN" altLang="en-US"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sym typeface="宋体" panose="02010600030101010101" pitchFamily="2" charset="-122"/>
              </a:rPr>
              <a:t>获经费：1000万元</a:t>
            </a:r>
            <a:r>
              <a:rPr lang="zh-CN" altLang="en-US" sz="1600" dirty="0">
                <a:latin typeface="微软雅黑" panose="020B0503020204020204" pitchFamily="34" charset="-122"/>
                <a:ea typeface="微软雅黑" panose="020B0503020204020204" pitchFamily="34" charset="-122"/>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6782042"/>
            <a:ext cx="9144000" cy="76057"/>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33"/>
          <p:cNvSpPr/>
          <p:nvPr/>
        </p:nvSpPr>
        <p:spPr>
          <a:xfrm>
            <a:off x="0" y="565593"/>
            <a:ext cx="9144000" cy="76200"/>
          </a:xfrm>
          <a:prstGeom prst="rect">
            <a:avLst/>
          </a:prstGeom>
          <a:solidFill>
            <a:srgbClr val="034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p:cNvSpPr txBox="1"/>
          <p:nvPr/>
        </p:nvSpPr>
        <p:spPr>
          <a:xfrm>
            <a:off x="678271" y="-3328"/>
            <a:ext cx="4904105" cy="1076325"/>
          </a:xfrm>
          <a:prstGeom prst="rect">
            <a:avLst/>
          </a:prstGeom>
          <a:noFill/>
        </p:spPr>
        <p:txBody>
          <a:bodyPr wrap="none" rtlCol="0">
            <a:spAutoFit/>
          </a:bodyPr>
          <a:lstStyle/>
          <a:p>
            <a:pPr algn="l"/>
            <a:r>
              <a:rPr lang="en-US" altLang="ja-JP" sz="3200" b="1">
                <a:solidFill>
                  <a:srgbClr val="244552"/>
                </a:solidFill>
                <a:latin typeface="微软雅黑" panose="020B0503020204020204" pitchFamily="34" charset="-122"/>
                <a:ea typeface="微软雅黑" panose="020B0503020204020204" pitchFamily="34" charset="-122"/>
              </a:rPr>
              <a:t>3</a:t>
            </a:r>
            <a:r>
              <a:rPr lang="ja-JP" altLang="en-US" sz="3200" b="1">
                <a:solidFill>
                  <a:srgbClr val="244552"/>
                </a:solidFill>
                <a:latin typeface="微软雅黑" panose="020B0503020204020204" pitchFamily="34" charset="-122"/>
                <a:ea typeface="微软雅黑" panose="020B0503020204020204" pitchFamily="34" charset="-122"/>
              </a:rPr>
              <a:t>、</a:t>
            </a:r>
            <a:r>
              <a:rPr lang="zh-CN" altLang="ja-JP" sz="3200" b="1">
                <a:solidFill>
                  <a:srgbClr val="244552"/>
                </a:solidFill>
                <a:latin typeface="微软雅黑" panose="020B0503020204020204" pitchFamily="34" charset="-122"/>
                <a:ea typeface="微软雅黑" panose="020B0503020204020204" pitchFamily="34" charset="-122"/>
                <a:sym typeface="+mn-ea"/>
              </a:rPr>
              <a:t>交通相关的微信公众号</a:t>
            </a:r>
            <a:endParaRPr lang="zh-CN" altLang="en-US" sz="3200" smtClean="0"/>
          </a:p>
          <a:p>
            <a:pPr algn="l"/>
            <a:endParaRPr lang="zh-CN" altLang="ja-JP" sz="3200" b="1" dirty="0">
              <a:solidFill>
                <a:srgbClr val="244552"/>
              </a:solidFill>
              <a:latin typeface="微软雅黑" panose="020B0503020204020204" pitchFamily="34" charset="-122"/>
              <a:ea typeface="微软雅黑" panose="020B0503020204020204" pitchFamily="34" charset="-122"/>
            </a:endParaRPr>
          </a:p>
        </p:txBody>
      </p:sp>
      <p:sp>
        <p:nvSpPr>
          <p:cNvPr id="75779" name="内容占位符 2"/>
          <p:cNvSpPr>
            <a:spLocks noGrp="1"/>
          </p:cNvSpPr>
          <p:nvPr>
            <p:ph idx="1"/>
          </p:nvPr>
        </p:nvSpPr>
        <p:spPr>
          <a:xfrm>
            <a:off x="889000" y="1150620"/>
            <a:ext cx="8339455" cy="5097780"/>
          </a:xfrm>
        </p:spPr>
        <p:txBody>
          <a:bodyPr>
            <a:normAutofit fontScale="97500" lnSpcReduction="10000"/>
          </a:bodyPr>
          <a:lstStyle/>
          <a:p>
            <a:pPr>
              <a:lnSpc>
                <a:spcPct val="100000"/>
              </a:lnSpc>
              <a:spcAft>
                <a:spcPts val="0"/>
              </a:spcAft>
              <a:buClr>
                <a:srgbClr val="A9D18E"/>
              </a:buClr>
              <a:buFont typeface="Arial" panose="020B0604020202020204" pitchFamily="34" charset="0"/>
              <a:buChar char="•"/>
            </a:pPr>
            <a:r>
              <a:rPr lang="en-US" altLang="zh-CN" smtClean="0"/>
              <a:t>AI</a:t>
            </a:r>
            <a:r>
              <a:rPr lang="zh-CN" altLang="en-US" smtClean="0"/>
              <a:t>交通</a:t>
            </a:r>
            <a:r>
              <a:rPr lang="en-US" altLang="zh-CN" smtClean="0"/>
              <a:t>                       </a:t>
            </a:r>
          </a:p>
          <a:p>
            <a:pPr>
              <a:lnSpc>
                <a:spcPct val="100000"/>
              </a:lnSpc>
              <a:spcAft>
                <a:spcPts val="0"/>
              </a:spcAft>
              <a:buClr>
                <a:srgbClr val="A9D18E"/>
              </a:buClr>
              <a:buFont typeface="Arial" panose="020B0604020202020204" pitchFamily="34" charset="0"/>
              <a:buChar char="•"/>
            </a:pPr>
            <a:r>
              <a:rPr lang="zh-CN" altLang="en-US" smtClean="0"/>
              <a:t>公共交通资讯</a:t>
            </a:r>
            <a:r>
              <a:rPr lang="en-US" altLang="zh-CN" smtClean="0"/>
              <a:t>          </a:t>
            </a:r>
          </a:p>
          <a:p>
            <a:pPr>
              <a:lnSpc>
                <a:spcPct val="100000"/>
              </a:lnSpc>
              <a:spcAft>
                <a:spcPts val="0"/>
              </a:spcAft>
              <a:buClr>
                <a:srgbClr val="A9D18E"/>
              </a:buClr>
              <a:buFont typeface="Arial" panose="020B0604020202020204" pitchFamily="34" charset="0"/>
              <a:buChar char="•"/>
            </a:pPr>
            <a:r>
              <a:rPr lang="en-US" altLang="zh-CN" smtClean="0"/>
              <a:t>ITS</a:t>
            </a:r>
            <a:r>
              <a:rPr lang="zh-CN" altLang="en-US" smtClean="0"/>
              <a:t>智能交通</a:t>
            </a:r>
            <a:r>
              <a:rPr lang="en-US" altLang="zh-CN" smtClean="0"/>
              <a:t>             </a:t>
            </a:r>
          </a:p>
          <a:p>
            <a:pPr>
              <a:lnSpc>
                <a:spcPct val="100000"/>
              </a:lnSpc>
              <a:spcAft>
                <a:spcPts val="0"/>
              </a:spcAft>
              <a:buClr>
                <a:srgbClr val="A9D18E"/>
              </a:buClr>
              <a:buFont typeface="Arial" panose="020B0604020202020204" pitchFamily="34" charset="0"/>
              <a:buChar char="•"/>
            </a:pPr>
            <a:r>
              <a:rPr lang="zh-CN" altLang="en-US" smtClean="0"/>
              <a:t>啸谈阡陌</a:t>
            </a:r>
            <a:r>
              <a:rPr lang="en-US" altLang="zh-CN" smtClean="0"/>
              <a:t>                   </a:t>
            </a:r>
          </a:p>
          <a:p>
            <a:pPr>
              <a:lnSpc>
                <a:spcPct val="100000"/>
              </a:lnSpc>
              <a:spcAft>
                <a:spcPts val="0"/>
              </a:spcAft>
              <a:buClr>
                <a:srgbClr val="A9D18E"/>
              </a:buClr>
              <a:buFont typeface="Arial" panose="020B0604020202020204" pitchFamily="34" charset="0"/>
              <a:buChar char="•"/>
            </a:pPr>
            <a:r>
              <a:rPr lang="zh-CN" altLang="en-US" smtClean="0"/>
              <a:t>赛文交通网</a:t>
            </a:r>
            <a:endParaRPr lang="en-US" altLang="zh-CN" smtClean="0"/>
          </a:p>
          <a:p>
            <a:pPr>
              <a:lnSpc>
                <a:spcPct val="100000"/>
              </a:lnSpc>
              <a:spcAft>
                <a:spcPts val="0"/>
              </a:spcAft>
              <a:buClr>
                <a:srgbClr val="A9D18E"/>
              </a:buClr>
              <a:buFont typeface="Arial" panose="020B0604020202020204" pitchFamily="34" charset="0"/>
              <a:buChar char="•"/>
            </a:pPr>
            <a:r>
              <a:rPr lang="zh-CN" altLang="en-US" smtClean="0"/>
              <a:t>未来交通实验室</a:t>
            </a:r>
            <a:endParaRPr lang="en-US" altLang="zh-CN" smtClean="0"/>
          </a:p>
          <a:p>
            <a:pPr>
              <a:lnSpc>
                <a:spcPct val="100000"/>
              </a:lnSpc>
              <a:spcAft>
                <a:spcPts val="0"/>
              </a:spcAft>
              <a:buClr>
                <a:srgbClr val="A9D18E"/>
              </a:buClr>
              <a:buFont typeface="Arial" panose="020B0604020202020204" pitchFamily="34" charset="0"/>
              <a:buChar char="•"/>
            </a:pPr>
            <a:r>
              <a:rPr lang="zh-CN" altLang="en-US" smtClean="0">
                <a:sym typeface="+mn-ea"/>
              </a:rPr>
              <a:t>城市交通</a:t>
            </a:r>
          </a:p>
          <a:p>
            <a:pPr>
              <a:lnSpc>
                <a:spcPct val="100000"/>
              </a:lnSpc>
              <a:spcAft>
                <a:spcPts val="0"/>
              </a:spcAft>
              <a:buClr>
                <a:srgbClr val="A9D18E"/>
              </a:buClr>
              <a:buFont typeface="Arial" panose="020B0604020202020204" pitchFamily="34" charset="0"/>
              <a:buChar char="•"/>
            </a:pPr>
            <a:r>
              <a:rPr lang="zh-CN" altLang="en-US" smtClean="0">
                <a:sym typeface="+mn-ea"/>
              </a:rPr>
              <a:t>新智驾</a:t>
            </a:r>
          </a:p>
          <a:p>
            <a:pPr>
              <a:lnSpc>
                <a:spcPct val="100000"/>
              </a:lnSpc>
              <a:spcAft>
                <a:spcPts val="0"/>
              </a:spcAft>
              <a:buClr>
                <a:srgbClr val="A9D18E"/>
              </a:buClr>
              <a:buFont typeface="Arial" panose="020B0604020202020204" pitchFamily="34" charset="0"/>
              <a:buChar char="•"/>
            </a:pPr>
            <a:r>
              <a:rPr lang="zh-CN" altLang="en-US" smtClean="0">
                <a:sym typeface="+mn-ea"/>
              </a:rPr>
              <a:t>交通言究社</a:t>
            </a:r>
          </a:p>
          <a:p>
            <a:pPr>
              <a:lnSpc>
                <a:spcPct val="100000"/>
              </a:lnSpc>
              <a:spcAft>
                <a:spcPts val="0"/>
              </a:spcAft>
              <a:buClr>
                <a:srgbClr val="A9D18E"/>
              </a:buClr>
              <a:buFont typeface="Arial" panose="020B0604020202020204" pitchFamily="34" charset="0"/>
              <a:buChar char="•"/>
            </a:pPr>
            <a:r>
              <a:rPr lang="zh-CN" altLang="en-US" smtClean="0">
                <a:sym typeface="+mn-ea"/>
              </a:rPr>
              <a:t>城市交通前沿</a:t>
            </a:r>
            <a:endParaRPr lang="zh-CN" altLang="en-US" smtClean="0"/>
          </a:p>
        </p:txBody>
      </p:sp>
      <p:pic>
        <p:nvPicPr>
          <p:cNvPr id="3" name="图片 2"/>
          <p:cNvPicPr>
            <a:picLocks noChangeAspect="1"/>
          </p:cNvPicPr>
          <p:nvPr/>
        </p:nvPicPr>
        <p:blipFill>
          <a:blip r:embed="rId3"/>
          <a:srcRect b="3305"/>
          <a:stretch>
            <a:fillRect/>
          </a:stretch>
        </p:blipFill>
        <p:spPr>
          <a:xfrm>
            <a:off x="4387850" y="1040130"/>
            <a:ext cx="1927225" cy="1863725"/>
          </a:xfrm>
          <a:prstGeom prst="rect">
            <a:avLst/>
          </a:prstGeom>
        </p:spPr>
      </p:pic>
      <p:pic>
        <p:nvPicPr>
          <p:cNvPr id="4" name="图片 3"/>
          <p:cNvPicPr>
            <a:picLocks noChangeAspect="1"/>
          </p:cNvPicPr>
          <p:nvPr/>
        </p:nvPicPr>
        <p:blipFill>
          <a:blip r:embed="rId4"/>
          <a:stretch>
            <a:fillRect/>
          </a:stretch>
        </p:blipFill>
        <p:spPr>
          <a:xfrm>
            <a:off x="6918325" y="1377950"/>
            <a:ext cx="1536065" cy="1536065"/>
          </a:xfrm>
          <a:prstGeom prst="rect">
            <a:avLst/>
          </a:prstGeom>
        </p:spPr>
      </p:pic>
      <p:pic>
        <p:nvPicPr>
          <p:cNvPr id="6" name="图片 5"/>
          <p:cNvPicPr>
            <a:picLocks noChangeAspect="1"/>
          </p:cNvPicPr>
          <p:nvPr/>
        </p:nvPicPr>
        <p:blipFill>
          <a:blip r:embed="rId5"/>
          <a:stretch>
            <a:fillRect/>
          </a:stretch>
        </p:blipFill>
        <p:spPr>
          <a:xfrm>
            <a:off x="6987540" y="4815840"/>
            <a:ext cx="1398270" cy="1398270"/>
          </a:xfrm>
          <a:prstGeom prst="rect">
            <a:avLst/>
          </a:prstGeom>
        </p:spPr>
      </p:pic>
      <p:pic>
        <p:nvPicPr>
          <p:cNvPr id="7" name="图片 6"/>
          <p:cNvPicPr>
            <a:picLocks noChangeAspect="1"/>
          </p:cNvPicPr>
          <p:nvPr/>
        </p:nvPicPr>
        <p:blipFill>
          <a:blip r:embed="rId6"/>
          <a:stretch>
            <a:fillRect/>
          </a:stretch>
        </p:blipFill>
        <p:spPr>
          <a:xfrm>
            <a:off x="4387850" y="4519930"/>
            <a:ext cx="1945640" cy="1945640"/>
          </a:xfrm>
          <a:prstGeom prst="rect">
            <a:avLst/>
          </a:prstGeom>
        </p:spPr>
      </p:pic>
      <p:pic>
        <p:nvPicPr>
          <p:cNvPr id="8" name="图片 7"/>
          <p:cNvPicPr>
            <a:picLocks noChangeAspect="1"/>
          </p:cNvPicPr>
          <p:nvPr/>
        </p:nvPicPr>
        <p:blipFill>
          <a:blip r:embed="rId7"/>
          <a:stretch>
            <a:fillRect/>
          </a:stretch>
        </p:blipFill>
        <p:spPr>
          <a:xfrm>
            <a:off x="6987540" y="3216910"/>
            <a:ext cx="1303020" cy="1303020"/>
          </a:xfrm>
          <a:prstGeom prst="rect">
            <a:avLst/>
          </a:prstGeom>
        </p:spPr>
      </p:pic>
      <p:pic>
        <p:nvPicPr>
          <p:cNvPr id="9" name="图片 8"/>
          <p:cNvPicPr>
            <a:picLocks noChangeAspect="1"/>
          </p:cNvPicPr>
          <p:nvPr/>
        </p:nvPicPr>
        <p:blipFill>
          <a:blip r:embed="rId8"/>
          <a:stretch>
            <a:fillRect/>
          </a:stretch>
        </p:blipFill>
        <p:spPr>
          <a:xfrm>
            <a:off x="4523740" y="2963545"/>
            <a:ext cx="1809750" cy="180975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15"/>
          <p:cNvSpPr txBox="1"/>
          <p:nvPr/>
        </p:nvSpPr>
        <p:spPr>
          <a:xfrm>
            <a:off x="-12912" y="6263737"/>
            <a:ext cx="9143935" cy="491490"/>
          </a:xfrm>
          <a:prstGeom prst="rect">
            <a:avLst/>
          </a:prstGeom>
          <a:solidFill>
            <a:srgbClr val="034924"/>
          </a:solidFill>
        </p:spPr>
        <p:txBody>
          <a:bodyPr wrap="square" rtlCol="0">
            <a:spAutoFit/>
          </a:bodyPr>
          <a:lstStyle/>
          <a:p>
            <a:r>
              <a:rPr lang="zh-CN" altLang="en-US" sz="2600" b="1" dirty="0">
                <a:solidFill>
                  <a:schemeClr val="bg1"/>
                </a:solidFill>
                <a:latin typeface="微软雅黑" panose="020B0503020204020204" pitchFamily="34" charset="-122"/>
                <a:ea typeface="微软雅黑" panose="020B0503020204020204" pitchFamily="34" charset="-122"/>
              </a:rPr>
              <a:t>   演讲人：中山大学 智能工程学院 蔡铭</a:t>
            </a:r>
          </a:p>
        </p:txBody>
      </p:sp>
      <p:sp>
        <p:nvSpPr>
          <p:cNvPr id="19" name="文本框 15"/>
          <p:cNvSpPr txBox="1"/>
          <p:nvPr/>
        </p:nvSpPr>
        <p:spPr>
          <a:xfrm>
            <a:off x="7316775" y="6263737"/>
            <a:ext cx="1851994" cy="491490"/>
          </a:xfrm>
          <a:prstGeom prst="rect">
            <a:avLst/>
          </a:prstGeom>
          <a:noFill/>
        </p:spPr>
        <p:txBody>
          <a:bodyPr wrap="square" rtlCol="0">
            <a:spAutoFit/>
          </a:bodyPr>
          <a:lstStyle/>
          <a:p>
            <a:pPr algn="ctr"/>
            <a:r>
              <a:rPr lang="en-US" altLang="zh-CN" sz="2600" b="1" dirty="0">
                <a:solidFill>
                  <a:schemeClr val="bg1"/>
                </a:solidFill>
                <a:latin typeface="微软雅黑" panose="020B0503020204020204" pitchFamily="34" charset="-122"/>
                <a:ea typeface="微软雅黑" panose="020B0503020204020204" pitchFamily="34" charset="-122"/>
              </a:rPr>
              <a:t>2020-12</a:t>
            </a:r>
            <a:endParaRPr lang="zh-CN" altLang="en-US" sz="2600" b="1" dirty="0">
              <a:solidFill>
                <a:schemeClr val="bg1"/>
              </a:solidFill>
              <a:latin typeface="微软雅黑" panose="020B0503020204020204" pitchFamily="34" charset="-122"/>
              <a:ea typeface="微软雅黑" panose="020B0503020204020204" pitchFamily="34" charset="-122"/>
            </a:endParaRPr>
          </a:p>
        </p:txBody>
      </p:sp>
      <p:sp>
        <p:nvSpPr>
          <p:cNvPr id="39" name="文本框 15"/>
          <p:cNvSpPr txBox="1"/>
          <p:nvPr/>
        </p:nvSpPr>
        <p:spPr>
          <a:xfrm>
            <a:off x="65" y="50072"/>
            <a:ext cx="9143935" cy="706755"/>
          </a:xfrm>
          <a:prstGeom prst="rect">
            <a:avLst/>
          </a:prstGeom>
          <a:solidFill>
            <a:srgbClr val="034924"/>
          </a:solidFill>
        </p:spPr>
        <p:txBody>
          <a:bodyPr wrap="square" rtlCol="0">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  </a:t>
            </a:r>
          </a:p>
        </p:txBody>
      </p:sp>
      <p:sp>
        <p:nvSpPr>
          <p:cNvPr id="40" name="文本框 15"/>
          <p:cNvSpPr txBox="1"/>
          <p:nvPr/>
        </p:nvSpPr>
        <p:spPr>
          <a:xfrm>
            <a:off x="156648" y="2660498"/>
            <a:ext cx="8830703" cy="1015663"/>
          </a:xfrm>
          <a:prstGeom prst="rect">
            <a:avLst/>
          </a:prstGeom>
          <a:noFill/>
        </p:spPr>
        <p:txBody>
          <a:bodyPr wrap="square" rtlCol="0">
            <a:spAutoFit/>
          </a:bodyPr>
          <a:lstStyle/>
          <a:p>
            <a:pPr algn="ctr"/>
            <a:r>
              <a:rPr lang="zh-CN" altLang="en-US" sz="6000" b="1" dirty="0">
                <a:solidFill>
                  <a:srgbClr val="034924"/>
                </a:solidFill>
                <a:latin typeface="微软雅黑" panose="020B0503020204020204" pitchFamily="34" charset="-122"/>
                <a:ea typeface="微软雅黑" panose="020B0503020204020204" pitchFamily="34" charset="-122"/>
              </a:rPr>
              <a:t>  </a:t>
            </a:r>
            <a:r>
              <a:rPr lang="zh-CN" altLang="x-none" sz="6000" b="1" dirty="0">
                <a:solidFill>
                  <a:srgbClr val="034924"/>
                </a:solidFill>
                <a:latin typeface="微软雅黑" panose="020B0503020204020204" pitchFamily="34" charset="-122"/>
                <a:ea typeface="微软雅黑" panose="020B0503020204020204" pitchFamily="34" charset="-122"/>
              </a:rPr>
              <a:t>谢谢</a:t>
            </a:r>
            <a:r>
              <a:rPr lang="zh-CN" altLang="en-US" sz="6000" b="1" dirty="0">
                <a:solidFill>
                  <a:srgbClr val="034924"/>
                </a:solidFill>
                <a:latin typeface="微软雅黑" panose="020B0503020204020204" pitchFamily="34" charset="-122"/>
                <a:ea typeface="微软雅黑" panose="020B0503020204020204" pitchFamily="34" charset="-122"/>
              </a:rPr>
              <a:t>！</a:t>
            </a:r>
            <a:endParaRPr lang="en-US" altLang="zh-CN" sz="6000" b="1" dirty="0">
              <a:solidFill>
                <a:srgbClr val="034924"/>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585a6092-7f5d-40fb-8977-fd015024bec3}"/>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TotalTime>
  <Words>4748</Words>
  <Application>Microsoft Office PowerPoint</Application>
  <PresentationFormat>全屏显示(4:3)</PresentationFormat>
  <Paragraphs>659</Paragraphs>
  <Slides>57</Slides>
  <Notes>56</Notes>
  <HiddenSlides>0</HiddenSlides>
  <MMClips>1</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57</vt:i4>
      </vt:variant>
    </vt:vector>
  </HeadingPairs>
  <TitlesOfParts>
    <vt:vector size="73" baseType="lpstr">
      <vt:lpstr>Microsoft YaHei UI</vt:lpstr>
      <vt:lpstr>System Font Regular</vt:lpstr>
      <vt:lpstr>黑体</vt:lpstr>
      <vt:lpstr>华文仿宋</vt:lpstr>
      <vt:lpstr>华文中宋</vt:lpstr>
      <vt:lpstr>宋体</vt:lpstr>
      <vt:lpstr>微软雅黑</vt:lpstr>
      <vt:lpstr>微软雅黑 Light</vt:lpstr>
      <vt:lpstr>Arial</vt:lpstr>
      <vt:lpstr>Calibri</vt:lpstr>
      <vt:lpstr>Calibri Light</vt:lpstr>
      <vt:lpstr>Times New Roman</vt:lpstr>
      <vt:lpstr>Wingdings</vt:lpstr>
      <vt:lpstr>Office Theme</vt:lpstr>
      <vt:lpstr>Visio</vt:lpstr>
      <vt:lpstr>Microsoft Word 97 - 2003 文档</vt:lpstr>
      <vt:lpstr>PowerPoint 演示文稿</vt:lpstr>
      <vt:lpstr>PowerPoint 演示文稿</vt:lpstr>
      <vt:lpstr>PowerPoint 演示文稿</vt:lpstr>
      <vt:lpstr>交通是什么？</vt:lpstr>
      <vt:lpstr>交通的要素</vt:lpstr>
      <vt:lpstr>交通工程学</vt:lpstr>
      <vt:lpstr>交通运输工程</vt:lpstr>
      <vt:lpstr>交通的发展时代</vt:lpstr>
      <vt:lpstr>交通工程学科的发展(1)</vt:lpstr>
      <vt:lpstr>交通工程学科的发展(2)</vt:lpstr>
      <vt:lpstr>交通工程学科的发展(3)</vt:lpstr>
      <vt:lpstr>交通工程学科的发展(4)</vt:lpstr>
      <vt:lpstr>交通工程学科的内涵(范围)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对标高校——交通运输工程学科</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Linlin You</dc:creator>
  <cp:lastModifiedBy>user</cp:lastModifiedBy>
  <cp:revision>5998</cp:revision>
  <dcterms:created xsi:type="dcterms:W3CDTF">2020-07-06T06:58:00Z</dcterms:created>
  <dcterms:modified xsi:type="dcterms:W3CDTF">2020-12-06T07:43:03Z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