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57" r:id="rId2"/>
    <p:sldId id="258" r:id="rId3"/>
    <p:sldId id="541" r:id="rId4"/>
    <p:sldId id="269" r:id="rId5"/>
    <p:sldId id="545" r:id="rId6"/>
    <p:sldId id="585" r:id="rId7"/>
    <p:sldId id="586" r:id="rId8"/>
    <p:sldId id="577" r:id="rId9"/>
    <p:sldId id="578" r:id="rId10"/>
    <p:sldId id="543" r:id="rId11"/>
    <p:sldId id="544" r:id="rId12"/>
    <p:sldId id="542" r:id="rId13"/>
    <p:sldId id="552" r:id="rId14"/>
    <p:sldId id="546" r:id="rId15"/>
    <p:sldId id="549" r:id="rId16"/>
    <p:sldId id="550" r:id="rId17"/>
    <p:sldId id="551" r:id="rId18"/>
    <p:sldId id="553" r:id="rId19"/>
    <p:sldId id="554" r:id="rId20"/>
    <p:sldId id="558" r:id="rId21"/>
    <p:sldId id="555" r:id="rId22"/>
    <p:sldId id="588" r:id="rId23"/>
    <p:sldId id="556" r:id="rId24"/>
    <p:sldId id="557" r:id="rId25"/>
    <p:sldId id="559" r:id="rId26"/>
    <p:sldId id="547" r:id="rId27"/>
    <p:sldId id="560" r:id="rId28"/>
    <p:sldId id="562" r:id="rId29"/>
    <p:sldId id="563" r:id="rId30"/>
    <p:sldId id="564" r:id="rId31"/>
    <p:sldId id="561" r:id="rId32"/>
    <p:sldId id="566" r:id="rId33"/>
    <p:sldId id="567" r:id="rId34"/>
    <p:sldId id="565" r:id="rId35"/>
    <p:sldId id="580" r:id="rId36"/>
    <p:sldId id="579" r:id="rId37"/>
    <p:sldId id="570" r:id="rId38"/>
    <p:sldId id="583" r:id="rId39"/>
    <p:sldId id="571" r:id="rId40"/>
    <p:sldId id="584" r:id="rId41"/>
    <p:sldId id="572" r:id="rId42"/>
    <p:sldId id="587" r:id="rId43"/>
    <p:sldId id="582" r:id="rId44"/>
    <p:sldId id="568" r:id="rId45"/>
    <p:sldId id="574" r:id="rId46"/>
    <p:sldId id="419" r:id="rId4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4660"/>
  </p:normalViewPr>
  <p:slideViewPr>
    <p:cSldViewPr snapToGrid="0">
      <p:cViewPr varScale="1">
        <p:scale>
          <a:sx n="106" d="100"/>
          <a:sy n="106" d="100"/>
        </p:scale>
        <p:origin x="75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2025/03/24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1AA3B1-669D-4567-8AAF-FD9B432806AE}" type="datetimeFigureOut">
              <a:rPr lang="zh-CN" altLang="en-US" smtClean="0"/>
              <a:pPr/>
              <a:t>2025/03/24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63766-0E68-4D0A-88CD-3E01273F15F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14</a:t>
            </a:fld>
            <a:endParaRPr lang="zh-CN" altLang="en-US"/>
          </a:p>
        </p:txBody>
      </p:sp>
    </p:spTree>
    <p:extLst>
      <p:ext uri="{BB962C8B-B14F-4D97-AF65-F5344CB8AC3E}">
        <p14:creationId xmlns:p14="http://schemas.microsoft.com/office/powerpoint/2010/main" val="219029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15</a:t>
            </a:fld>
            <a:endParaRPr lang="zh-CN" altLang="en-US"/>
          </a:p>
        </p:txBody>
      </p:sp>
    </p:spTree>
    <p:extLst>
      <p:ext uri="{BB962C8B-B14F-4D97-AF65-F5344CB8AC3E}">
        <p14:creationId xmlns:p14="http://schemas.microsoft.com/office/powerpoint/2010/main" val="1404917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16</a:t>
            </a:fld>
            <a:endParaRPr lang="zh-CN" altLang="en-US"/>
          </a:p>
        </p:txBody>
      </p:sp>
    </p:spTree>
    <p:extLst>
      <p:ext uri="{BB962C8B-B14F-4D97-AF65-F5344CB8AC3E}">
        <p14:creationId xmlns:p14="http://schemas.microsoft.com/office/powerpoint/2010/main" val="3171347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17</a:t>
            </a:fld>
            <a:endParaRPr lang="zh-CN" altLang="en-US"/>
          </a:p>
        </p:txBody>
      </p:sp>
    </p:spTree>
    <p:extLst>
      <p:ext uri="{BB962C8B-B14F-4D97-AF65-F5344CB8AC3E}">
        <p14:creationId xmlns:p14="http://schemas.microsoft.com/office/powerpoint/2010/main" val="2197306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19</a:t>
            </a:fld>
            <a:endParaRPr lang="zh-CN" altLang="en-US"/>
          </a:p>
        </p:txBody>
      </p:sp>
    </p:spTree>
    <p:extLst>
      <p:ext uri="{BB962C8B-B14F-4D97-AF65-F5344CB8AC3E}">
        <p14:creationId xmlns:p14="http://schemas.microsoft.com/office/powerpoint/2010/main" val="1510131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20</a:t>
            </a:fld>
            <a:endParaRPr lang="zh-CN" altLang="en-US"/>
          </a:p>
        </p:txBody>
      </p:sp>
    </p:spTree>
    <p:extLst>
      <p:ext uri="{BB962C8B-B14F-4D97-AF65-F5344CB8AC3E}">
        <p14:creationId xmlns:p14="http://schemas.microsoft.com/office/powerpoint/2010/main" val="2751631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21</a:t>
            </a:fld>
            <a:endParaRPr lang="zh-CN" altLang="en-US"/>
          </a:p>
        </p:txBody>
      </p:sp>
    </p:spTree>
    <p:extLst>
      <p:ext uri="{BB962C8B-B14F-4D97-AF65-F5344CB8AC3E}">
        <p14:creationId xmlns:p14="http://schemas.microsoft.com/office/powerpoint/2010/main" val="3893158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22</a:t>
            </a:fld>
            <a:endParaRPr lang="zh-CN" altLang="en-US"/>
          </a:p>
        </p:txBody>
      </p:sp>
    </p:spTree>
    <p:extLst>
      <p:ext uri="{BB962C8B-B14F-4D97-AF65-F5344CB8AC3E}">
        <p14:creationId xmlns:p14="http://schemas.microsoft.com/office/powerpoint/2010/main" val="3419972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23</a:t>
            </a:fld>
            <a:endParaRPr lang="zh-CN" altLang="en-US"/>
          </a:p>
        </p:txBody>
      </p:sp>
    </p:spTree>
    <p:extLst>
      <p:ext uri="{BB962C8B-B14F-4D97-AF65-F5344CB8AC3E}">
        <p14:creationId xmlns:p14="http://schemas.microsoft.com/office/powerpoint/2010/main" val="2038143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24</a:t>
            </a:fld>
            <a:endParaRPr lang="zh-CN" altLang="en-US"/>
          </a:p>
        </p:txBody>
      </p:sp>
    </p:spTree>
    <p:extLst>
      <p:ext uri="{BB962C8B-B14F-4D97-AF65-F5344CB8AC3E}">
        <p14:creationId xmlns:p14="http://schemas.microsoft.com/office/powerpoint/2010/main" val="1960321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25</a:t>
            </a:fld>
            <a:endParaRPr lang="zh-CN" altLang="en-US"/>
          </a:p>
        </p:txBody>
      </p:sp>
    </p:spTree>
    <p:extLst>
      <p:ext uri="{BB962C8B-B14F-4D97-AF65-F5344CB8AC3E}">
        <p14:creationId xmlns:p14="http://schemas.microsoft.com/office/powerpoint/2010/main" val="1928188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27</a:t>
            </a:fld>
            <a:endParaRPr lang="zh-CN" altLang="en-US"/>
          </a:p>
        </p:txBody>
      </p:sp>
    </p:spTree>
    <p:extLst>
      <p:ext uri="{BB962C8B-B14F-4D97-AF65-F5344CB8AC3E}">
        <p14:creationId xmlns:p14="http://schemas.microsoft.com/office/powerpoint/2010/main" val="2075457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28</a:t>
            </a:fld>
            <a:endParaRPr lang="zh-CN" altLang="en-US"/>
          </a:p>
        </p:txBody>
      </p:sp>
    </p:spTree>
    <p:extLst>
      <p:ext uri="{BB962C8B-B14F-4D97-AF65-F5344CB8AC3E}">
        <p14:creationId xmlns:p14="http://schemas.microsoft.com/office/powerpoint/2010/main" val="674936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29</a:t>
            </a:fld>
            <a:endParaRPr lang="zh-CN" altLang="en-US"/>
          </a:p>
        </p:txBody>
      </p:sp>
    </p:spTree>
    <p:extLst>
      <p:ext uri="{BB962C8B-B14F-4D97-AF65-F5344CB8AC3E}">
        <p14:creationId xmlns:p14="http://schemas.microsoft.com/office/powerpoint/2010/main" val="1562184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30</a:t>
            </a:fld>
            <a:endParaRPr lang="zh-CN" altLang="en-US"/>
          </a:p>
        </p:txBody>
      </p:sp>
    </p:spTree>
    <p:extLst>
      <p:ext uri="{BB962C8B-B14F-4D97-AF65-F5344CB8AC3E}">
        <p14:creationId xmlns:p14="http://schemas.microsoft.com/office/powerpoint/2010/main" val="107715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32</a:t>
            </a:fld>
            <a:endParaRPr lang="zh-CN" altLang="en-US"/>
          </a:p>
        </p:txBody>
      </p:sp>
    </p:spTree>
    <p:extLst>
      <p:ext uri="{BB962C8B-B14F-4D97-AF65-F5344CB8AC3E}">
        <p14:creationId xmlns:p14="http://schemas.microsoft.com/office/powerpoint/2010/main" val="3273384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33</a:t>
            </a:fld>
            <a:endParaRPr lang="zh-CN" altLang="en-US"/>
          </a:p>
        </p:txBody>
      </p:sp>
    </p:spTree>
    <p:extLst>
      <p:ext uri="{BB962C8B-B14F-4D97-AF65-F5344CB8AC3E}">
        <p14:creationId xmlns:p14="http://schemas.microsoft.com/office/powerpoint/2010/main" val="1253996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463766-0E68-4D0A-88CD-3E01273F15FC}" type="slidenum">
              <a:rPr lang="zh-CN" altLang="en-US" smtClean="0"/>
              <a:pPr/>
              <a:t>35</a:t>
            </a:fld>
            <a:endParaRPr lang="zh-CN" altLang="en-US"/>
          </a:p>
        </p:txBody>
      </p:sp>
    </p:spTree>
    <p:extLst>
      <p:ext uri="{BB962C8B-B14F-4D97-AF65-F5344CB8AC3E}">
        <p14:creationId xmlns:p14="http://schemas.microsoft.com/office/powerpoint/2010/main" val="2670578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C3AF6A-F76E-4622-9687-7199182A260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B937D-FBE9-43B8-851B-0C7F4FDB80EC}" type="datetimeFigureOut">
              <a:rPr lang="zh-CN" altLang="en-US" smtClean="0"/>
              <a:pPr/>
              <a:t>2025/03/24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C3AF6A-F76E-4622-9687-7199182A260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hyperlink" Target="http://hosted.weblate.org/projects/eclipse-sumo/" TargetMode="External"/><Relationship Id="rId3" Type="http://schemas.openxmlformats.org/officeDocument/2006/relationships/image" Target="../media/image1.png"/><Relationship Id="rId7" Type="http://schemas.openxmlformats.org/officeDocument/2006/relationships/hyperlink" Target="https://github.com/eclipse-sumo/sumo/issue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github.com/eclipse-sumo/sumo" TargetMode="External"/><Relationship Id="rId5" Type="http://schemas.openxmlformats.org/officeDocument/2006/relationships/hyperlink" Target="https://sumo.dlr.de/docs/" TargetMode="External"/><Relationship Id="rId4" Type="http://schemas.openxmlformats.org/officeDocument/2006/relationships/hyperlink" Target="https://eclipse.dev/sumo/" TargetMode="External"/><Relationship Id="rId9" Type="http://schemas.openxmlformats.org/officeDocument/2006/relationships/hyperlink" Target="https://sourceforge.net/projects/sumo/"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14.emf"/><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emf"/><Relationship Id="rId5" Type="http://schemas.openxmlformats.org/officeDocument/2006/relationships/package" Target="../embeddings/Microsoft_Visio_Drawing.vsdx"/><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2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sumo.dlr.de/docs/Demand/Routing_by_Turn_Probabilities.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blog.csdn.net/renguoqing1001/article/details/52742936"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sumo.dlr.de/docs/Netedit/index.html" TargetMode="External"/><Relationship Id="rId4" Type="http://schemas.openxmlformats.org/officeDocument/2006/relationships/hyperlink" Target="https://sumo.dlr.de/docs/index.html"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30509" y="1759752"/>
            <a:ext cx="11265900" cy="2623820"/>
          </a:xfrm>
        </p:spPr>
        <p:txBody>
          <a:bodyPr>
            <a:noAutofit/>
          </a:bodyPr>
          <a:lstStyle/>
          <a:p>
            <a:br>
              <a:rPr lang="en-US" altLang="zh-CN" b="1" dirty="0">
                <a:latin typeface="微软雅黑" panose="020B0503020204020204" pitchFamily="34" charset="-122"/>
                <a:ea typeface="微软雅黑" panose="020B0503020204020204" pitchFamily="34" charset="-122"/>
              </a:rPr>
            </a:br>
            <a:r>
              <a:rPr lang="en-US" altLang="zh-CN" b="1" dirty="0">
                <a:latin typeface="微软雅黑" panose="020B0503020204020204" pitchFamily="34" charset="-122"/>
                <a:ea typeface="微软雅黑" panose="020B0503020204020204" pitchFamily="34" charset="-122"/>
              </a:rPr>
              <a:t>SUMO</a:t>
            </a:r>
            <a:r>
              <a:rPr lang="zh-CN" altLang="en-US" b="1" dirty="0">
                <a:latin typeface="微软雅黑" panose="020B0503020204020204" pitchFamily="34" charset="-122"/>
                <a:ea typeface="微软雅黑" panose="020B0503020204020204" pitchFamily="34" charset="-122"/>
              </a:rPr>
              <a:t>微观仿真建模技术概述</a:t>
            </a:r>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与上机实验</a:t>
            </a:r>
            <a:br>
              <a:rPr lang="en-US" altLang="zh-CN"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524000" y="3974899"/>
            <a:ext cx="9144000" cy="2017527"/>
          </a:xfrm>
        </p:spPr>
        <p:txBody>
          <a:bodyPr>
            <a:noAutofit/>
          </a:bodyPr>
          <a:lstStyle/>
          <a:p>
            <a:pPr>
              <a:lnSpc>
                <a:spcPct val="150000"/>
              </a:lnSpc>
            </a:pPr>
            <a:r>
              <a:rPr lang="zh-CN" altLang="en-US" dirty="0">
                <a:latin typeface="微软雅黑" panose="020B0503020204020204" pitchFamily="34" charset="-122"/>
                <a:ea typeface="微软雅黑" panose="020B0503020204020204" pitchFamily="34" charset="-122"/>
              </a:rPr>
              <a:t>授课老师：何兆成 教授</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中山大学智能交通研究中心</a:t>
            </a: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2025.03.24</a:t>
            </a:r>
            <a:endParaRPr lang="en-US" altLang="zh-CN" dirty="0">
              <a:latin typeface="微软雅黑" panose="020B0503020204020204" pitchFamily="34" charset="-122"/>
              <a:ea typeface="微软雅黑" panose="020B0503020204020204" pitchFamily="34" charset="-122"/>
            </a:endParaRPr>
          </a:p>
        </p:txBody>
      </p:sp>
      <p:pic>
        <p:nvPicPr>
          <p:cNvPr id="4" name="Picture 2" descr="SUMO-Simulation of Urban Mo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7699" y="410319"/>
            <a:ext cx="1349433" cy="134943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接连接符 7"/>
          <p:cNvCxnSpPr/>
          <p:nvPr/>
        </p:nvCxnSpPr>
        <p:spPr>
          <a:xfrm>
            <a:off x="0" y="367118"/>
            <a:ext cx="4338735"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849957" y="356175"/>
            <a:ext cx="4338735"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340389" y="120099"/>
            <a:ext cx="3511222"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中山大学</a:t>
            </a:r>
          </a:p>
        </p:txBody>
      </p:sp>
      <p:cxnSp>
        <p:nvCxnSpPr>
          <p:cNvPr id="11" name="直接连接符 10"/>
          <p:cNvCxnSpPr/>
          <p:nvPr/>
        </p:nvCxnSpPr>
        <p:spPr>
          <a:xfrm>
            <a:off x="0" y="6542932"/>
            <a:ext cx="4338735"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849957" y="6531989"/>
            <a:ext cx="4338735"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340389" y="6270379"/>
            <a:ext cx="3511222"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智能工程学院</a:t>
            </a:r>
          </a:p>
        </p:txBody>
      </p:sp>
      <p:pic>
        <p:nvPicPr>
          <p:cNvPr id="14" name="Picture 2" descr="中山大学校徽"/>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86" t="16241" r="20267" b="26174"/>
          <a:stretch>
            <a:fillRect/>
          </a:stretch>
        </p:blipFill>
        <p:spPr bwMode="auto">
          <a:xfrm>
            <a:off x="10759203" y="5055016"/>
            <a:ext cx="1328908" cy="1346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199" y="1612"/>
            <a:ext cx="10515600" cy="1325563"/>
          </a:xfrm>
        </p:spPr>
        <p:txBody>
          <a:bodyPr/>
          <a:lstStyle/>
          <a:p>
            <a:r>
              <a:rPr lang="zh-CN" altLang="en-US" b="1" dirty="0">
                <a:latin typeface="微软雅黑" panose="020B0503020204020204" pitchFamily="34" charset="-122"/>
                <a:ea typeface="微软雅黑" panose="020B0503020204020204" pitchFamily="34" charset="-122"/>
              </a:rPr>
              <a:t>课程目录</a:t>
            </a:r>
          </a:p>
        </p:txBody>
      </p:sp>
      <p:sp>
        <p:nvSpPr>
          <p:cNvPr id="3" name="内容占位符 2"/>
          <p:cNvSpPr>
            <a:spLocks noGrp="1"/>
          </p:cNvSpPr>
          <p:nvPr>
            <p:ph idx="1"/>
          </p:nvPr>
        </p:nvSpPr>
        <p:spPr>
          <a:xfrm>
            <a:off x="838199" y="1076706"/>
            <a:ext cx="6766249" cy="4753406"/>
          </a:xfrm>
        </p:spPr>
        <p:txBody>
          <a:bodyPr>
            <a:noAutofit/>
          </a:bodyPr>
          <a:lstStyle/>
          <a:p>
            <a:pPr marL="0" indent="0">
              <a:lnSpc>
                <a:spcPct val="100000"/>
              </a:lnSpc>
              <a:buNone/>
            </a:pPr>
            <a:r>
              <a:rPr lang="en-US" altLang="zh-CN" sz="2000" dirty="0">
                <a:latin typeface="微软雅黑" panose="020B0503020204020204" pitchFamily="34" charset="-122"/>
                <a:ea typeface="微软雅黑" panose="020B0503020204020204" pitchFamily="34" charset="-122"/>
              </a:rPr>
              <a:t>1. SUMO</a:t>
            </a:r>
            <a:r>
              <a:rPr lang="zh-CN" altLang="en-US" sz="2000" dirty="0">
                <a:latin typeface="微软雅黑" panose="020B0503020204020204" pitchFamily="34" charset="-122"/>
                <a:ea typeface="微软雅黑" panose="020B0503020204020204" pitchFamily="34" charset="-122"/>
              </a:rPr>
              <a:t>简介</a:t>
            </a:r>
            <a:endParaRPr lang="en-US" altLang="zh-CN" sz="2000" dirty="0">
              <a:latin typeface="微软雅黑" panose="020B0503020204020204" pitchFamily="34" charset="-122"/>
              <a:ea typeface="微软雅黑" panose="020B0503020204020204" pitchFamily="34" charset="-122"/>
            </a:endParaRP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rPr>
              <a:t>1.1 SUMO</a:t>
            </a:r>
            <a:r>
              <a:rPr lang="zh-CN" altLang="en-US" sz="1800" dirty="0">
                <a:latin typeface="微软雅黑" panose="020B0503020204020204" pitchFamily="34" charset="-122"/>
                <a:ea typeface="微软雅黑" panose="020B0503020204020204" pitchFamily="34" charset="-122"/>
              </a:rPr>
              <a:t>功能及特点</a:t>
            </a:r>
            <a:endParaRPr lang="en-US" altLang="zh-CN" sz="1800" dirty="0">
              <a:latin typeface="微软雅黑" panose="020B0503020204020204" pitchFamily="34" charset="-122"/>
              <a:ea typeface="微软雅黑" panose="020B0503020204020204" pitchFamily="34" charset="-122"/>
            </a:endParaRP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sym typeface="+mn-ea"/>
              </a:rPr>
              <a:t>1.2 SUMO</a:t>
            </a:r>
            <a:r>
              <a:rPr lang="zh-CN" altLang="en-US" sz="1800" dirty="0">
                <a:latin typeface="微软雅黑" panose="020B0503020204020204" pitchFamily="34" charset="-122"/>
                <a:ea typeface="微软雅黑" panose="020B0503020204020204" pitchFamily="34" charset="-122"/>
                <a:sym typeface="+mn-ea"/>
              </a:rPr>
              <a:t>研究</a:t>
            </a:r>
            <a:r>
              <a:rPr lang="zh-CN" altLang="en-US" sz="1800">
                <a:latin typeface="微软雅黑" panose="020B0503020204020204" pitchFamily="34" charset="-122"/>
                <a:ea typeface="微软雅黑" panose="020B0503020204020204" pitchFamily="34" charset="-122"/>
                <a:sym typeface="+mn-ea"/>
              </a:rPr>
              <a:t>与应用</a:t>
            </a:r>
            <a:endParaRPr lang="en-US" altLang="zh-CN" sz="1800">
              <a:latin typeface="微软雅黑" panose="020B0503020204020204" pitchFamily="34" charset="-122"/>
              <a:ea typeface="微软雅黑" panose="020B0503020204020204" pitchFamily="34" charset="-122"/>
              <a:sym typeface="+mn-ea"/>
            </a:endParaRPr>
          </a:p>
          <a:p>
            <a:pPr marL="457200" lvl="1" indent="0">
              <a:lnSpc>
                <a:spcPct val="100000"/>
              </a:lnSpc>
              <a:buNone/>
            </a:pPr>
            <a:r>
              <a:rPr lang="en-US" altLang="zh-CN" sz="1800">
                <a:latin typeface="微软雅黑" panose="020B0503020204020204" pitchFamily="34" charset="-122"/>
                <a:ea typeface="微软雅黑" panose="020B0503020204020204" pitchFamily="34" charset="-122"/>
                <a:sym typeface="+mn-ea"/>
              </a:rPr>
              <a:t>1.3 SUMO</a:t>
            </a:r>
            <a:r>
              <a:rPr lang="zh-CN" altLang="en-US" sz="1800">
                <a:latin typeface="微软雅黑" panose="020B0503020204020204" pitchFamily="34" charset="-122"/>
                <a:ea typeface="微软雅黑" panose="020B0503020204020204" pitchFamily="34" charset="-122"/>
                <a:sym typeface="+mn-ea"/>
              </a:rPr>
              <a:t>相关教学</a:t>
            </a:r>
          </a:p>
          <a:p>
            <a:pPr marL="457200" lvl="1" indent="0">
              <a:lnSpc>
                <a:spcPct val="100000"/>
              </a:lnSpc>
              <a:buNone/>
            </a:pPr>
            <a:r>
              <a:rPr lang="en-US" altLang="zh-CN" sz="1800">
                <a:latin typeface="微软雅黑" panose="020B0503020204020204" pitchFamily="34" charset="-122"/>
                <a:ea typeface="微软雅黑" panose="020B0503020204020204" pitchFamily="34" charset="-122"/>
              </a:rPr>
              <a:t>1.4 SUMO</a:t>
            </a:r>
            <a:r>
              <a:rPr lang="zh-CN" altLang="en-US" sz="1800">
                <a:latin typeface="微软雅黑" panose="020B0503020204020204" pitchFamily="34" charset="-122"/>
                <a:ea typeface="微软雅黑" panose="020B0503020204020204" pitchFamily="34" charset="-122"/>
              </a:rPr>
              <a:t>仿真运行过程</a:t>
            </a:r>
            <a:endParaRPr lang="zh-CN" altLang="en-US" sz="1800" dirty="0">
              <a:latin typeface="微软雅黑" panose="020B0503020204020204" pitchFamily="34" charset="-122"/>
              <a:ea typeface="微软雅黑" panose="020B0503020204020204" pitchFamily="34" charset="-122"/>
            </a:endParaRPr>
          </a:p>
          <a:p>
            <a:pPr marL="457200" lvl="1" indent="0">
              <a:lnSpc>
                <a:spcPct val="100000"/>
              </a:lnSpc>
              <a:buNone/>
            </a:pPr>
            <a:r>
              <a:rPr lang="en-US" altLang="zh-CN" sz="1800">
                <a:latin typeface="微软雅黑" panose="020B0503020204020204" pitchFamily="34" charset="-122"/>
                <a:ea typeface="微软雅黑" panose="020B0503020204020204" pitchFamily="34" charset="-122"/>
              </a:rPr>
              <a:t>1.5 sumo-gui</a:t>
            </a:r>
            <a:r>
              <a:rPr lang="zh-CN" altLang="en-US" sz="1800" dirty="0">
                <a:latin typeface="微软雅黑" panose="020B0503020204020204" pitchFamily="34" charset="-122"/>
                <a:ea typeface="微软雅黑" panose="020B0503020204020204" pitchFamily="34" charset="-122"/>
              </a:rPr>
              <a:t>软件界面</a:t>
            </a:r>
            <a:r>
              <a:rPr lang="zh-CN" altLang="en-US" sz="1800" dirty="0">
                <a:latin typeface="微软雅黑" panose="020B0503020204020204" pitchFamily="34" charset="-122"/>
                <a:ea typeface="微软雅黑" panose="020B0503020204020204" pitchFamily="34" charset="-122"/>
                <a:sym typeface="+mn-ea"/>
              </a:rPr>
              <a:t>介绍</a:t>
            </a:r>
            <a:endParaRPr lang="en-US" altLang="zh-CN" sz="1800" dirty="0">
              <a:latin typeface="微软雅黑" panose="020B0503020204020204" pitchFamily="34" charset="-122"/>
              <a:ea typeface="微软雅黑" panose="020B0503020204020204" pitchFamily="34" charset="-122"/>
              <a:sym typeface="+mn-ea"/>
            </a:endParaRPr>
          </a:p>
          <a:p>
            <a:pPr marL="0" lvl="1" indent="0">
              <a:lnSpc>
                <a:spcPct val="100000"/>
              </a:lnSpc>
              <a:spcBef>
                <a:spcPts val="1000"/>
              </a:spcBef>
              <a:buNone/>
            </a:pPr>
            <a:r>
              <a:rPr lang="en-US" altLang="zh-CN" sz="2000" dirty="0">
                <a:latin typeface="微软雅黑" panose="020B0503020204020204" pitchFamily="34" charset="-122"/>
                <a:ea typeface="微软雅黑" panose="020B0503020204020204" pitchFamily="34" charset="-122"/>
              </a:rPr>
              <a:t>2. SUMO</a:t>
            </a:r>
            <a:r>
              <a:rPr lang="zh-CN" altLang="en-US" sz="2000" dirty="0">
                <a:latin typeface="微软雅黑" panose="020B0503020204020204" pitchFamily="34" charset="-122"/>
                <a:ea typeface="微软雅黑" panose="020B0503020204020204" pitchFamily="34" charset="-122"/>
              </a:rPr>
              <a:t>基础城市路网</a:t>
            </a:r>
            <a:r>
              <a:rPr lang="zh-CN" altLang="en-US" sz="2000">
                <a:latin typeface="微软雅黑" panose="020B0503020204020204" pitchFamily="34" charset="-122"/>
                <a:ea typeface="微软雅黑" panose="020B0503020204020204" pitchFamily="34" charset="-122"/>
              </a:rPr>
              <a:t>仿真建模（复习）</a:t>
            </a:r>
            <a:endParaRPr lang="en-US" altLang="zh-CN" sz="2000" dirty="0">
              <a:latin typeface="微软雅黑" panose="020B0503020204020204" pitchFamily="34" charset="-122"/>
              <a:ea typeface="微软雅黑" panose="020B0503020204020204" pitchFamily="34" charset="-122"/>
            </a:endParaRP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sym typeface="+mn-ea"/>
              </a:rPr>
              <a:t>2.1 </a:t>
            </a:r>
            <a:r>
              <a:rPr lang="zh-CN" altLang="en-US" sz="1800" dirty="0">
                <a:latin typeface="微软雅黑" panose="020B0503020204020204" pitchFamily="34" charset="-122"/>
                <a:ea typeface="微软雅黑" panose="020B0503020204020204" pitchFamily="34" charset="-122"/>
                <a:sym typeface="+mn-ea"/>
              </a:rPr>
              <a:t>构建基础路网</a:t>
            </a: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sym typeface="+mn-ea"/>
              </a:rPr>
              <a:t>2.2 </a:t>
            </a:r>
            <a:r>
              <a:rPr lang="zh-CN" altLang="en-US" sz="1800" dirty="0">
                <a:latin typeface="微软雅黑" panose="020B0503020204020204" pitchFamily="34" charset="-122"/>
                <a:ea typeface="微软雅黑" panose="020B0503020204020204" pitchFamily="34" charset="-122"/>
                <a:sym typeface="+mn-ea"/>
              </a:rPr>
              <a:t>创建需求</a:t>
            </a: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sym typeface="+mn-ea"/>
              </a:rPr>
              <a:t>2.3 </a:t>
            </a:r>
            <a:r>
              <a:rPr lang="zh-CN" altLang="en-US" sz="1800" dirty="0">
                <a:latin typeface="微软雅黑" panose="020B0503020204020204" pitchFamily="34" charset="-122"/>
                <a:ea typeface="微软雅黑" panose="020B0503020204020204" pitchFamily="34" charset="-122"/>
                <a:sym typeface="+mn-ea"/>
              </a:rPr>
              <a:t>设置信控</a:t>
            </a:r>
          </a:p>
          <a:p>
            <a:pPr marL="457200" lvl="1" indent="0">
              <a:lnSpc>
                <a:spcPct val="100000"/>
              </a:lnSpc>
              <a:buNone/>
            </a:pPr>
            <a:r>
              <a:rPr lang="en-US" altLang="zh-CN" sz="1800" dirty="0">
                <a:latin typeface="微软雅黑" panose="020B0503020204020204" pitchFamily="34" charset="-122"/>
                <a:ea typeface="微软雅黑" panose="020B0503020204020204" pitchFamily="34" charset="-122"/>
                <a:sym typeface="+mn-ea"/>
              </a:rPr>
              <a:t>2.4 </a:t>
            </a:r>
            <a:r>
              <a:rPr lang="zh-CN" altLang="en-US" sz="1800">
                <a:latin typeface="微软雅黑" panose="020B0503020204020204" pitchFamily="34" charset="-122"/>
                <a:ea typeface="微软雅黑" panose="020B0503020204020204" pitchFamily="34" charset="-122"/>
                <a:sym typeface="+mn-ea"/>
              </a:rPr>
              <a:t>运行仿真</a:t>
            </a:r>
          </a:p>
          <a:p>
            <a:pPr marL="0" lvl="1" indent="0">
              <a:lnSpc>
                <a:spcPct val="100000"/>
              </a:lnSpc>
              <a:spcBef>
                <a:spcPts val="1000"/>
              </a:spcBef>
              <a:buNone/>
            </a:pPr>
            <a:r>
              <a:rPr lang="en-US" altLang="zh-CN" sz="2000">
                <a:latin typeface="微软雅黑" panose="020B0503020204020204" pitchFamily="34" charset="-122"/>
                <a:ea typeface="微软雅黑" panose="020B0503020204020204" pitchFamily="34" charset="-122"/>
                <a:sym typeface="+mn-ea"/>
              </a:rPr>
              <a:t>3. TraCI</a:t>
            </a:r>
            <a:r>
              <a:rPr lang="zh-CN" altLang="en-US" sz="2000">
                <a:latin typeface="微软雅黑" panose="020B0503020204020204" pitchFamily="34" charset="-122"/>
                <a:ea typeface="微软雅黑" panose="020B0503020204020204" pitchFamily="34" charset="-122"/>
                <a:sym typeface="+mn-ea"/>
              </a:rPr>
              <a:t>进阶</a:t>
            </a:r>
            <a:endParaRPr lang="en-US" altLang="zh-CN" sz="2000">
              <a:latin typeface="微软雅黑" panose="020B0503020204020204" pitchFamily="34" charset="-122"/>
              <a:ea typeface="微软雅黑" panose="020B0503020204020204" pitchFamily="34" charset="-122"/>
              <a:sym typeface="+mn-ea"/>
            </a:endParaRPr>
          </a:p>
          <a:p>
            <a:pPr marL="0" lvl="1" indent="0">
              <a:lnSpc>
                <a:spcPct val="100000"/>
              </a:lnSpc>
              <a:spcBef>
                <a:spcPts val="1000"/>
              </a:spcBef>
              <a:buNone/>
            </a:pPr>
            <a:r>
              <a:rPr lang="en-US" altLang="zh-CN" sz="2000">
                <a:latin typeface="微软雅黑" panose="020B0503020204020204" pitchFamily="34" charset="-122"/>
                <a:ea typeface="微软雅黑" panose="020B0503020204020204" pitchFamily="34" charset="-122"/>
                <a:sym typeface="+mn-ea"/>
              </a:rPr>
              <a:t>4. </a:t>
            </a:r>
            <a:r>
              <a:rPr lang="zh-CN" altLang="en-US" sz="2000">
                <a:latin typeface="微软雅黑" panose="020B0503020204020204" pitchFamily="34" charset="-122"/>
                <a:ea typeface="微软雅黑" panose="020B0503020204020204" pitchFamily="34" charset="-122"/>
                <a:sym typeface="+mn-ea"/>
              </a:rPr>
              <a:t>课堂</a:t>
            </a:r>
            <a:r>
              <a:rPr lang="zh-CN" altLang="en-US" sz="2000" dirty="0">
                <a:latin typeface="微软雅黑" panose="020B0503020204020204" pitchFamily="34" charset="-122"/>
                <a:ea typeface="微软雅黑" panose="020B0503020204020204" pitchFamily="34" charset="-122"/>
                <a:sym typeface="+mn-ea"/>
              </a:rPr>
              <a:t>任务：综合实验（配套上机实验指南）</a:t>
            </a:r>
            <a:endParaRPr lang="en-US" altLang="zh-CN" sz="2000" dirty="0">
              <a:latin typeface="微软雅黑" panose="020B0503020204020204" pitchFamily="34" charset="-122"/>
              <a:ea typeface="微软雅黑" panose="020B0503020204020204" pitchFamily="34" charset="-122"/>
              <a:sym typeface="+mn-ea"/>
            </a:endParaRPr>
          </a:p>
          <a:p>
            <a:pPr marL="0" lvl="1" indent="0">
              <a:lnSpc>
                <a:spcPct val="100000"/>
              </a:lnSpc>
              <a:spcBef>
                <a:spcPts val="1000"/>
              </a:spcBef>
              <a:buNone/>
            </a:pPr>
            <a:r>
              <a:rPr lang="en-US" altLang="zh-CN" sz="2000" dirty="0">
                <a:latin typeface="微软雅黑" panose="020B0503020204020204" pitchFamily="34" charset="-122"/>
                <a:ea typeface="微软雅黑" panose="020B0503020204020204" pitchFamily="34" charset="-122"/>
                <a:sym typeface="+mn-ea"/>
              </a:rPr>
              <a:t>5</a:t>
            </a:r>
            <a:r>
              <a:rPr lang="en-US" altLang="zh-CN" sz="200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参考资料</a:t>
            </a:r>
          </a:p>
          <a:p>
            <a:pPr algn="l">
              <a:lnSpc>
                <a:spcPct val="100000"/>
              </a:lnSpc>
              <a:buClrTx/>
              <a:buSzTx/>
              <a:buFont typeface="Wingdings" panose="05000000000000000000" pitchFamily="2" charset="2"/>
              <a:buChar char="p"/>
            </a:pPr>
            <a:endParaRPr lang="en-US" altLang="zh-CN" sz="1800"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400" dirty="0">
              <a:latin typeface="微软雅黑" panose="020B0503020204020204" pitchFamily="34" charset="-122"/>
              <a:ea typeface="微软雅黑" panose="020B0503020204020204" pitchFamily="34" charset="-122"/>
            </a:endParaRPr>
          </a:p>
        </p:txBody>
      </p:sp>
      <p:pic>
        <p:nvPicPr>
          <p:cNvPr id="4" name="Picture 2" descr="SUMO-Simulation of Urban Mo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26571" y="0"/>
            <a:ext cx="11560628" cy="6858000"/>
            <a:chOff x="326571" y="0"/>
            <a:chExt cx="11560628" cy="6858000"/>
          </a:xfrm>
        </p:grpSpPr>
        <p:sp>
          <p:nvSpPr>
            <p:cNvPr id="6" name="矩形 5"/>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1. SUMO</a:t>
            </a:r>
            <a:r>
              <a:rPr lang="zh-CN" altLang="en-US" sz="6600" b="1" dirty="0">
                <a:latin typeface="微软雅黑" panose="020B0503020204020204" pitchFamily="34" charset="-122"/>
                <a:ea typeface="微软雅黑" panose="020B0503020204020204" pitchFamily="34" charset="-122"/>
              </a:rPr>
              <a:t>简介</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C2B3A819-0BC6-45E5-B243-88E57F9C20C3}"/>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0690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dirty="0">
                <a:latin typeface="微软雅黑" panose="020B0503020204020204" pitchFamily="34" charset="-122"/>
                <a:ea typeface="微软雅黑" panose="020B0503020204020204" pitchFamily="34" charset="-122"/>
              </a:rPr>
              <a:t>1.1 SUMO</a:t>
            </a:r>
            <a:r>
              <a:rPr lang="zh-CN" altLang="en-US" dirty="0">
                <a:latin typeface="微软雅黑" panose="020B0503020204020204" pitchFamily="34" charset="-122"/>
                <a:ea typeface="微软雅黑" panose="020B0503020204020204" pitchFamily="34" charset="-122"/>
              </a:rPr>
              <a:t>功能及特点</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5"/>
            <a:ext cx="11745595" cy="5332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Simulation of Urban </a:t>
            </a:r>
            <a:r>
              <a:rPr lang="en-US" altLang="zh-CN" sz="1800" b="1" dirty="0" err="1">
                <a:latin typeface="微软雅黑" panose="020B0503020204020204" pitchFamily="34" charset="-122"/>
                <a:ea typeface="微软雅黑" panose="020B0503020204020204" pitchFamily="34" charset="-122"/>
                <a:cs typeface="Times New Roman" panose="02020603050405020304" pitchFamily="18" charset="0"/>
              </a:rPr>
              <a:t>MObility</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是一个开源、连续的微观交通仿真软件，主要由德国宇航中心研发。</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截止</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到</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2025</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已经更新到</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版本</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1.22.0</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2025</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月发布），</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具备</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较为完善的交通仿真功能</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00000"/>
              </a:lnSpc>
              <a:buNone/>
            </a:pP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1</a:t>
            </a:r>
            <a:r>
              <a:rPr lang="zh-CN" altLang="zh-CN" sz="1800" dirty="0">
                <a:latin typeface="微软雅黑" panose="020B0503020204020204" pitchFamily="34" charset="-122"/>
                <a:ea typeface="微软雅黑" panose="020B0503020204020204" pitchFamily="34" charset="-122"/>
              </a:rPr>
              <a:t>）路网建模</a:t>
            </a:r>
          </a:p>
          <a:p>
            <a:pPr lvl="1">
              <a:lnSpc>
                <a:spcPct val="100000"/>
              </a:lnSpc>
            </a:pPr>
            <a:r>
              <a:rPr lang="zh-CN" altLang="en-US" sz="1600" dirty="0">
                <a:latin typeface="微软雅黑" panose="020B0503020204020204" pitchFamily="34" charset="-122"/>
                <a:ea typeface="微软雅黑" panose="020B0503020204020204" pitchFamily="34" charset="-122"/>
              </a:rPr>
              <a:t>路网描述：</a:t>
            </a:r>
            <a:r>
              <a:rPr lang="zh-CN" altLang="zh-CN" sz="1600" dirty="0">
                <a:latin typeface="微软雅黑" panose="020B0503020204020204" pitchFamily="34" charset="-122"/>
                <a:ea typeface="微软雅黑" panose="020B0503020204020204" pitchFamily="34" charset="-122"/>
              </a:rPr>
              <a:t>可以管理具有万级规模街道的路网，能够实现对机动车道、人行横道等路网元素</a:t>
            </a:r>
            <a:r>
              <a:rPr lang="zh-CN" altLang="en-US" sz="1600" dirty="0">
                <a:latin typeface="微软雅黑" panose="020B0503020204020204" pitchFamily="34" charset="-122"/>
                <a:ea typeface="微软雅黑" panose="020B0503020204020204" pitchFamily="34" charset="-122"/>
              </a:rPr>
              <a:t>进行</a:t>
            </a:r>
            <a:r>
              <a:rPr lang="zh-CN" altLang="zh-CN" sz="1600" dirty="0">
                <a:latin typeface="微软雅黑" panose="020B0503020204020204" pitchFamily="34" charset="-122"/>
                <a:ea typeface="微软雅黑" panose="020B0503020204020204" pitchFamily="34" charset="-122"/>
              </a:rPr>
              <a:t>模拟；</a:t>
            </a:r>
          </a:p>
          <a:p>
            <a:pPr lvl="1">
              <a:lnSpc>
                <a:spcPct val="100000"/>
              </a:lnSpc>
              <a:spcBef>
                <a:spcPts val="0"/>
              </a:spcBef>
            </a:pPr>
            <a:r>
              <a:rPr lang="zh-CN" altLang="zh-CN" sz="1600" dirty="0">
                <a:latin typeface="微软雅黑" panose="020B0503020204020204" pitchFamily="34" charset="-122"/>
                <a:ea typeface="微软雅黑" panose="020B0503020204020204" pitchFamily="34" charset="-122"/>
              </a:rPr>
              <a:t>出行对象：能够实现对行人、自行车、机动车、轨道车辆等不同类型的出行对象的模拟；</a:t>
            </a:r>
          </a:p>
          <a:p>
            <a:pPr lvl="1">
              <a:lnSpc>
                <a:spcPct val="100000"/>
              </a:lnSpc>
              <a:spcBef>
                <a:spcPts val="0"/>
              </a:spcBef>
            </a:pPr>
            <a:r>
              <a:rPr lang="zh-CN" altLang="zh-CN" sz="1600" dirty="0">
                <a:latin typeface="微软雅黑" panose="020B0503020204020204" pitchFamily="34" charset="-122"/>
                <a:ea typeface="微软雅黑" panose="020B0503020204020204" pitchFamily="34" charset="-122"/>
              </a:rPr>
              <a:t>出行需求：支持读者以个体或集计方式加载出行需求。</a:t>
            </a:r>
          </a:p>
          <a:p>
            <a:pPr marL="0" indent="0">
              <a:lnSpc>
                <a:spcPct val="100000"/>
              </a:lnSpc>
              <a:buNone/>
            </a:pP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2</a:t>
            </a:r>
            <a:r>
              <a:rPr lang="zh-CN" altLang="zh-CN" sz="1800" dirty="0">
                <a:latin typeface="微软雅黑" panose="020B0503020204020204" pitchFamily="34" charset="-122"/>
                <a:ea typeface="微软雅黑" panose="020B0503020204020204" pitchFamily="34" charset="-122"/>
              </a:rPr>
              <a:t>）策略评估</a:t>
            </a:r>
          </a:p>
          <a:p>
            <a:pPr lvl="1">
              <a:lnSpc>
                <a:spcPct val="100000"/>
              </a:lnSpc>
            </a:pPr>
            <a:r>
              <a:rPr lang="zh-CN" altLang="zh-CN" sz="1600" dirty="0">
                <a:latin typeface="微软雅黑" panose="020B0503020204020204" pitchFamily="34" charset="-122"/>
                <a:ea typeface="微软雅黑" panose="020B0503020204020204" pitchFamily="34" charset="-122"/>
              </a:rPr>
              <a:t>管控策略加载：支持对交叉口信控方案、车道管理等多种管控措施的加载；</a:t>
            </a:r>
          </a:p>
          <a:p>
            <a:pPr lvl="1">
              <a:lnSpc>
                <a:spcPct val="100000"/>
              </a:lnSpc>
              <a:spcBef>
                <a:spcPts val="0"/>
              </a:spcBef>
            </a:pPr>
            <a:r>
              <a:rPr lang="zh-CN" altLang="zh-CN" sz="1600" dirty="0">
                <a:latin typeface="微软雅黑" panose="020B0503020204020204" pitchFamily="34" charset="-122"/>
                <a:ea typeface="微软雅黑" panose="020B0503020204020204" pitchFamily="34" charset="-122"/>
              </a:rPr>
              <a:t>灵活定制输出：能够输出基于车辆、路段、交叉口、检测器等不同对象的交通数据。</a:t>
            </a:r>
          </a:p>
          <a:p>
            <a:pPr marL="0" indent="0">
              <a:lnSpc>
                <a:spcPct val="100000"/>
              </a:lnSpc>
              <a:buNone/>
            </a:pP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3</a:t>
            </a:r>
            <a:r>
              <a:rPr lang="zh-CN" altLang="zh-CN" sz="1800" dirty="0">
                <a:latin typeface="微软雅黑" panose="020B0503020204020204" pitchFamily="34" charset="-122"/>
                <a:ea typeface="微软雅黑" panose="020B0503020204020204" pitchFamily="34" charset="-122"/>
              </a:rPr>
              <a:t>）性能特征</a:t>
            </a:r>
          </a:p>
          <a:p>
            <a:pPr lvl="1">
              <a:lnSpc>
                <a:spcPct val="100000"/>
              </a:lnSpc>
            </a:pPr>
            <a:r>
              <a:rPr lang="zh-CN" altLang="zh-CN" sz="1600" dirty="0">
                <a:latin typeface="微软雅黑" panose="020B0503020204020204" pitchFamily="34" charset="-122"/>
                <a:ea typeface="微软雅黑" panose="020B0503020204020204" pitchFamily="34" charset="-122"/>
              </a:rPr>
              <a:t>高执行速度：在</a:t>
            </a:r>
            <a:r>
              <a:rPr lang="en-US" altLang="zh-CN" sz="1600" dirty="0">
                <a:latin typeface="微软雅黑" panose="020B0503020204020204" pitchFamily="34" charset="-122"/>
                <a:ea typeface="微软雅黑" panose="020B0503020204020204" pitchFamily="34" charset="-122"/>
              </a:rPr>
              <a:t>1GHz</a:t>
            </a:r>
            <a:r>
              <a:rPr lang="zh-CN" altLang="zh-CN" sz="1600" dirty="0">
                <a:latin typeface="微软雅黑" panose="020B0503020204020204" pitchFamily="34" charset="-122"/>
                <a:ea typeface="微软雅黑" panose="020B0503020204020204" pitchFamily="34" charset="-122"/>
              </a:rPr>
              <a:t>的机器上每秒可以更新</a:t>
            </a:r>
            <a:r>
              <a:rPr lang="en-US" altLang="zh-CN" sz="1600" dirty="0">
                <a:latin typeface="微软雅黑" panose="020B0503020204020204" pitchFamily="34" charset="-122"/>
                <a:ea typeface="微软雅黑" panose="020B0503020204020204" pitchFamily="34" charset="-122"/>
              </a:rPr>
              <a:t>10</a:t>
            </a:r>
            <a:r>
              <a:rPr lang="zh-CN" altLang="zh-CN" sz="1600" dirty="0">
                <a:latin typeface="微软雅黑" panose="020B0503020204020204" pitchFamily="34" charset="-122"/>
                <a:ea typeface="微软雅黑" panose="020B0503020204020204" pitchFamily="34" charset="-122"/>
              </a:rPr>
              <a:t>万辆车；</a:t>
            </a:r>
          </a:p>
          <a:p>
            <a:pPr lvl="1">
              <a:lnSpc>
                <a:spcPct val="100000"/>
              </a:lnSpc>
              <a:spcBef>
                <a:spcPts val="0"/>
              </a:spcBef>
            </a:pPr>
            <a:r>
              <a:rPr lang="zh-CN" altLang="zh-CN" sz="1600" dirty="0">
                <a:latin typeface="微软雅黑" panose="020B0503020204020204" pitchFamily="34" charset="-122"/>
                <a:ea typeface="微软雅黑" panose="020B0503020204020204" pitchFamily="34" charset="-122"/>
              </a:rPr>
              <a:t>高互操作性：使用</a:t>
            </a:r>
            <a:r>
              <a:rPr lang="en-US" altLang="zh-CN" sz="1600" dirty="0">
                <a:latin typeface="微软雅黑" panose="020B0503020204020204" pitchFamily="34" charset="-122"/>
                <a:ea typeface="微软雅黑" panose="020B0503020204020204" pitchFamily="34" charset="-122"/>
              </a:rPr>
              <a:t>XML</a:t>
            </a:r>
            <a:r>
              <a:rPr lang="zh-CN" altLang="zh-CN" sz="1600" dirty="0">
                <a:latin typeface="微软雅黑" panose="020B0503020204020204" pitchFamily="34" charset="-122"/>
                <a:ea typeface="微软雅黑" panose="020B0503020204020204" pitchFamily="34" charset="-122"/>
              </a:rPr>
              <a:t>格式文件定义及配置路网模型</a:t>
            </a:r>
            <a:r>
              <a:rPr lang="zh-CN" altLang="en-US" sz="1600" dirty="0">
                <a:latin typeface="微软雅黑" panose="020B0503020204020204" pitchFamily="34" charset="-122"/>
                <a:ea typeface="微软雅黑" panose="020B0503020204020204" pitchFamily="34" charset="-122"/>
              </a:rPr>
              <a:t>等。</a:t>
            </a:r>
            <a:endParaRPr lang="zh-CN" altLang="zh-CN" sz="1600" dirty="0">
              <a:latin typeface="微软雅黑" panose="020B0503020204020204" pitchFamily="34" charset="-122"/>
              <a:ea typeface="微软雅黑" panose="020B0503020204020204" pitchFamily="34" charset="-122"/>
            </a:endParaRPr>
          </a:p>
          <a:p>
            <a:pPr marL="0" indent="0">
              <a:lnSpc>
                <a:spcPct val="100000"/>
              </a:lnSpc>
              <a:buNone/>
            </a:pP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4</a:t>
            </a:r>
            <a:r>
              <a:rPr lang="zh-CN" altLang="zh-CN" sz="1800" dirty="0">
                <a:latin typeface="微软雅黑" panose="020B0503020204020204" pitchFamily="34" charset="-122"/>
                <a:ea typeface="微软雅黑" panose="020B0503020204020204" pitchFamily="34" charset="-122"/>
              </a:rPr>
              <a:t>）拓展接口</a:t>
            </a:r>
          </a:p>
          <a:p>
            <a:pPr lvl="1">
              <a:lnSpc>
                <a:spcPct val="100000"/>
              </a:lnSpc>
            </a:pPr>
            <a:r>
              <a:rPr lang="en-US" altLang="zh-CN" sz="1600" dirty="0">
                <a:latin typeface="微软雅黑" panose="020B0503020204020204" pitchFamily="34" charset="-122"/>
                <a:ea typeface="微软雅黑" panose="020B0503020204020204" pitchFamily="34" charset="-122"/>
              </a:rPr>
              <a:t>SUMO</a:t>
            </a:r>
            <a:r>
              <a:rPr lang="zh-CN" altLang="zh-CN" sz="1600" dirty="0">
                <a:latin typeface="微软雅黑" panose="020B0503020204020204" pitchFamily="34" charset="-122"/>
                <a:ea typeface="微软雅黑" panose="020B0503020204020204" pitchFamily="34" charset="-122"/>
              </a:rPr>
              <a:t>提供了</a:t>
            </a:r>
            <a:r>
              <a:rPr lang="en-US" altLang="zh-CN" sz="1600" dirty="0" err="1">
                <a:latin typeface="微软雅黑" panose="020B0503020204020204" pitchFamily="34" charset="-122"/>
                <a:ea typeface="微软雅黑" panose="020B0503020204020204" pitchFamily="34" charset="-122"/>
              </a:rPr>
              <a:t>TraCI</a:t>
            </a:r>
            <a:r>
              <a:rPr lang="zh-CN" altLang="zh-CN"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Traffic Control Interface</a:t>
            </a:r>
            <a:r>
              <a:rPr lang="zh-CN" altLang="zh-CN" sz="1600" dirty="0">
                <a:latin typeface="微软雅黑" panose="020B0503020204020204" pitchFamily="34" charset="-122"/>
                <a:ea typeface="微软雅黑" panose="020B0503020204020204" pitchFamily="34" charset="-122"/>
              </a:rPr>
              <a:t>的简称）扩展接口可与其他外部应用进行交互协同工作</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lvl="1">
              <a:lnSpc>
                <a:spcPct val="100000"/>
              </a:lnSpc>
              <a:spcBef>
                <a:spcPts val="0"/>
              </a:spcBef>
            </a:pPr>
            <a:r>
              <a:rPr lang="zh-CN" altLang="zh-CN" sz="1600" dirty="0">
                <a:latin typeface="微软雅黑" panose="020B0503020204020204" pitchFamily="34" charset="-122"/>
                <a:ea typeface="微软雅黑" panose="020B0503020204020204" pitchFamily="34" charset="-122"/>
              </a:rPr>
              <a:t>通过调用</a:t>
            </a:r>
            <a:r>
              <a:rPr lang="en-US" altLang="zh-CN" sz="1600" dirty="0" err="1">
                <a:latin typeface="微软雅黑" panose="020B0503020204020204" pitchFamily="34" charset="-122"/>
                <a:ea typeface="微软雅黑" panose="020B0503020204020204" pitchFamily="34" charset="-122"/>
              </a:rPr>
              <a:t>TraCI</a:t>
            </a:r>
            <a:r>
              <a:rPr lang="zh-CN" altLang="zh-CN" sz="1600" dirty="0">
                <a:latin typeface="微软雅黑" panose="020B0503020204020204" pitchFamily="34" charset="-122"/>
                <a:ea typeface="微软雅黑" panose="020B0503020204020204" pitchFamily="34" charset="-122"/>
              </a:rPr>
              <a:t>接口，读者可以动态检索仿真对象信息、以及修改仿真对象的状态和行为</a:t>
            </a:r>
            <a:r>
              <a:rPr lang="zh-CN" altLang="en-US" sz="1600" dirty="0">
                <a:latin typeface="微软雅黑" panose="020B0503020204020204" pitchFamily="34" charset="-122"/>
                <a:ea typeface="微软雅黑" panose="020B0503020204020204" pitchFamily="34" charset="-122"/>
              </a:rPr>
              <a:t>等</a:t>
            </a:r>
            <a:r>
              <a:rPr lang="zh-CN"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Picture 2" descr="https://www.dlr.de/ts/en/Portaldata/16/Resources/veranstaltungen/SUMO-Final-Square-PNG.png">
            <a:extLst>
              <a:ext uri="{FF2B5EF4-FFF2-40B4-BE49-F238E27FC236}">
                <a16:creationId xmlns:a16="http://schemas.microsoft.com/office/drawing/2014/main" id="{973D95E2-BEF0-4FEB-853A-96F26A9770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8257" y="3429000"/>
            <a:ext cx="1768393" cy="19117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43A3D94-95AB-5F77-78AA-478C2E712715}"/>
              </a:ext>
            </a:extLst>
          </p:cNvPr>
          <p:cNvPicPr>
            <a:picLocks noChangeAspect="1"/>
          </p:cNvPicPr>
          <p:nvPr/>
        </p:nvPicPr>
        <p:blipFill>
          <a:blip r:embed="rId2"/>
          <a:stretch>
            <a:fillRect/>
          </a:stretch>
        </p:blipFill>
        <p:spPr>
          <a:xfrm>
            <a:off x="266230" y="3685327"/>
            <a:ext cx="5548381" cy="2759114"/>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dirty="0">
                <a:latin typeface="微软雅黑" panose="020B0503020204020204" pitchFamily="34" charset="-122"/>
                <a:ea typeface="微软雅黑" panose="020B0503020204020204" pitchFamily="34" charset="-122"/>
              </a:rPr>
              <a:t>1.2 SUMO</a:t>
            </a:r>
            <a:r>
              <a:rPr lang="zh-CN" altLang="en-US" dirty="0">
                <a:latin typeface="微软雅黑" panose="020B0503020204020204" pitchFamily="34" charset="-122"/>
                <a:ea typeface="微软雅黑" panose="020B0503020204020204" pitchFamily="34" charset="-122"/>
              </a:rPr>
              <a:t>研究与应用</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6"/>
            <a:ext cx="10012045" cy="20175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从</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2001</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年起，</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开始在不同国家研究项目中得到应用</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，主要包括：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1" indent="-285750">
              <a:lnSpc>
                <a:spcPct val="100000"/>
              </a:lnSpc>
              <a:spcBef>
                <a:spcPts val="1000"/>
              </a:spcBef>
            </a:pPr>
            <a:r>
              <a:rPr lang="zh-CN" altLang="zh-CN" sz="1800" dirty="0">
                <a:latin typeface="微软雅黑" panose="020B0503020204020204" pitchFamily="34" charset="-122"/>
                <a:ea typeface="微软雅黑" panose="020B0503020204020204" pitchFamily="34" charset="-122"/>
              </a:rPr>
              <a:t>交通管控方法实施和评估，如信控方案、交通管理方法等；</a:t>
            </a:r>
          </a:p>
          <a:p>
            <a:pPr marL="285750" lvl="1" indent="-285750">
              <a:lnSpc>
                <a:spcPct val="100000"/>
              </a:lnSpc>
              <a:spcBef>
                <a:spcPts val="1000"/>
              </a:spcBef>
            </a:pPr>
            <a:r>
              <a:rPr lang="zh-CN" altLang="zh-CN" sz="1800" dirty="0">
                <a:latin typeface="微软雅黑" panose="020B0503020204020204" pitchFamily="34" charset="-122"/>
                <a:ea typeface="微软雅黑" panose="020B0503020204020204" pitchFamily="34" charset="-122"/>
              </a:rPr>
              <a:t>路径选择和重路由方法模型；</a:t>
            </a:r>
          </a:p>
          <a:p>
            <a:pPr marL="285750" lvl="1" indent="-285750">
              <a:lnSpc>
                <a:spcPct val="100000"/>
              </a:lnSpc>
              <a:spcBef>
                <a:spcPts val="1000"/>
              </a:spcBef>
            </a:pPr>
            <a:r>
              <a:rPr lang="zh-CN" altLang="zh-CN" sz="1800" dirty="0">
                <a:latin typeface="微软雅黑" panose="020B0503020204020204" pitchFamily="34" charset="-122"/>
                <a:ea typeface="微软雅黑" panose="020B0503020204020204" pitchFamily="34" charset="-122"/>
              </a:rPr>
              <a:t>短时交通预测；</a:t>
            </a:r>
          </a:p>
          <a:p>
            <a:pPr marL="285750" lvl="1" indent="-285750">
              <a:lnSpc>
                <a:spcPct val="100000"/>
              </a:lnSpc>
              <a:spcBef>
                <a:spcPts val="1000"/>
              </a:spcBef>
            </a:pPr>
            <a:r>
              <a:rPr lang="en-US" altLang="zh-CN" sz="1800" dirty="0">
                <a:latin typeface="微软雅黑" panose="020B0503020204020204" pitchFamily="34" charset="-122"/>
                <a:ea typeface="微软雅黑" panose="020B0503020204020204" pitchFamily="34" charset="-122"/>
              </a:rPr>
              <a:t>V2V</a:t>
            </a:r>
            <a:r>
              <a:rPr lang="zh-CN" altLang="zh-CN" sz="1800" dirty="0">
                <a:latin typeface="微软雅黑" panose="020B0503020204020204" pitchFamily="34" charset="-122"/>
                <a:ea typeface="微软雅黑" panose="020B0503020204020204" pitchFamily="34" charset="-122"/>
              </a:rPr>
              <a:t>和</a:t>
            </a:r>
            <a:r>
              <a:rPr lang="en-US" altLang="zh-CN" sz="1800" dirty="0">
                <a:latin typeface="微软雅黑" panose="020B0503020204020204" pitchFamily="34" charset="-122"/>
                <a:ea typeface="微软雅黑" panose="020B0503020204020204" pitchFamily="34" charset="-122"/>
              </a:rPr>
              <a:t>V2I</a:t>
            </a:r>
            <a:r>
              <a:rPr lang="zh-CN" altLang="zh-CN" sz="1800" dirty="0">
                <a:latin typeface="微软雅黑" panose="020B0503020204020204" pitchFamily="34" charset="-122"/>
                <a:ea typeface="微软雅黑" panose="020B0503020204020204" pitchFamily="34" charset="-122"/>
              </a:rPr>
              <a:t>通信仿真等。</a:t>
            </a: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a:extLst>
              <a:ext uri="{FF2B5EF4-FFF2-40B4-BE49-F238E27FC236}">
                <a16:creationId xmlns:a16="http://schemas.microsoft.com/office/drawing/2014/main" id="{0D359B67-C842-4393-9C82-B45335F4E8B0}"/>
              </a:ext>
            </a:extLst>
          </p:cNvPr>
          <p:cNvSpPr/>
          <p:nvPr/>
        </p:nvSpPr>
        <p:spPr>
          <a:xfrm>
            <a:off x="744875" y="6455848"/>
            <a:ext cx="4550299"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基于强化学习的自动化停车控制系统</a:t>
            </a:r>
          </a:p>
        </p:txBody>
      </p:sp>
      <p:sp>
        <p:nvSpPr>
          <p:cNvPr id="20" name="矩形 19">
            <a:extLst>
              <a:ext uri="{FF2B5EF4-FFF2-40B4-BE49-F238E27FC236}">
                <a16:creationId xmlns:a16="http://schemas.microsoft.com/office/drawing/2014/main" id="{5E9BBA34-EEA2-4FEB-8805-4932443DE3DB}"/>
              </a:ext>
            </a:extLst>
          </p:cNvPr>
          <p:cNvSpPr/>
          <p:nvPr/>
        </p:nvSpPr>
        <p:spPr>
          <a:xfrm>
            <a:off x="7138789" y="6459223"/>
            <a:ext cx="3685881"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基于强化学习的公交优先信控方案</a:t>
            </a:r>
          </a:p>
        </p:txBody>
      </p:sp>
      <p:pic>
        <p:nvPicPr>
          <p:cNvPr id="21" name="图片 20">
            <a:extLst>
              <a:ext uri="{FF2B5EF4-FFF2-40B4-BE49-F238E27FC236}">
                <a16:creationId xmlns:a16="http://schemas.microsoft.com/office/drawing/2014/main" id="{75DC7957-BAD5-2ECB-4B77-3F67D16E11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00465" y="3530382"/>
            <a:ext cx="4962530" cy="2776522"/>
          </a:xfrm>
          <a:prstGeom prst="rect">
            <a:avLst/>
          </a:prstGeom>
        </p:spPr>
      </p:pic>
      <p:sp>
        <p:nvSpPr>
          <p:cNvPr id="22" name="标注: 线形 21">
            <a:extLst>
              <a:ext uri="{FF2B5EF4-FFF2-40B4-BE49-F238E27FC236}">
                <a16:creationId xmlns:a16="http://schemas.microsoft.com/office/drawing/2014/main" id="{59F2DEF5-E70B-8DC2-E5DB-2368BB38296C}"/>
              </a:ext>
            </a:extLst>
          </p:cNvPr>
          <p:cNvSpPr/>
          <p:nvPr/>
        </p:nvSpPr>
        <p:spPr>
          <a:xfrm>
            <a:off x="6761378" y="4918643"/>
            <a:ext cx="1259025" cy="344339"/>
          </a:xfrm>
          <a:prstGeom prst="borderCallout1">
            <a:avLst>
              <a:gd name="adj1" fmla="val 56829"/>
              <a:gd name="adj2" fmla="val 100141"/>
              <a:gd name="adj3" fmla="val 37138"/>
              <a:gd name="adj4" fmla="val 13211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公交优先</a:t>
            </a:r>
          </a:p>
        </p:txBody>
      </p:sp>
      <p:pic>
        <p:nvPicPr>
          <p:cNvPr id="23" name="Picture 2" descr="SUMO-Simulation of Urban Mobility">
            <a:extLst>
              <a:ext uri="{FF2B5EF4-FFF2-40B4-BE49-F238E27FC236}">
                <a16:creationId xmlns:a16="http://schemas.microsoft.com/office/drawing/2014/main" id="{4DC2FD6A-B4F3-837D-E3DD-05799C2244D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86" t="2469" r="72138" b="23275"/>
          <a:stretch/>
        </p:blipFill>
        <p:spPr bwMode="auto">
          <a:xfrm>
            <a:off x="8706257" y="4499610"/>
            <a:ext cx="179071" cy="51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91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1.2 SUMO</a:t>
            </a:r>
            <a:r>
              <a:rPr lang="zh-CN" altLang="en-US">
                <a:latin typeface="微软雅黑" panose="020B0503020204020204" pitchFamily="34" charset="-122"/>
                <a:ea typeface="微软雅黑" panose="020B0503020204020204" pitchFamily="34" charset="-122"/>
              </a:rPr>
              <a:t>应用案例</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01037" y="1525736"/>
            <a:ext cx="10057414" cy="2910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CACC</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车辆简单编队控制</a:t>
            </a:r>
            <a:endParaRPr lang="en-US" altLang="zh-CN" sz="1800" b="1">
              <a:latin typeface="微软雅黑" panose="020B0503020204020204" pitchFamily="34" charset="-122"/>
              <a:ea typeface="微软雅黑" panose="020B0503020204020204" pitchFamily="34" charset="-122"/>
              <a:cs typeface="Times New Roman" panose="02020603050405020304" pitchFamily="18" charset="0"/>
            </a:endParaRPr>
          </a:p>
          <a:p>
            <a:pPr marL="285750" lvl="1" indent="-285750">
              <a:lnSpc>
                <a:spcPct val="100000"/>
              </a:lnSpc>
              <a:spcBef>
                <a:spcPts val="1000"/>
              </a:spcBef>
            </a:pPr>
            <a:r>
              <a:rPr lang="en-US" altLang="zh-CN" sz="1800">
                <a:latin typeface="微软雅黑" panose="020B0503020204020204" pitchFamily="34" charset="-122"/>
                <a:ea typeface="微软雅黑" panose="020B0503020204020204" pitchFamily="34" charset="-122"/>
              </a:rPr>
              <a:t>CACC</a:t>
            </a:r>
            <a:r>
              <a:rPr lang="zh-CN" altLang="en-US" sz="1800">
                <a:latin typeface="微软雅黑" panose="020B0503020204020204" pitchFamily="34" charset="-122"/>
                <a:ea typeface="微软雅黑" panose="020B0503020204020204" pitchFamily="34" charset="-122"/>
              </a:rPr>
              <a:t>（协同自适应巡航控制）</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设置循环路径</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确定车队头车</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以头车所在车道作为目标车道</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依次换道</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排成车队：降低能耗、提高效率</a:t>
            </a:r>
            <a:endParaRPr lang="en-US" altLang="zh-CN" sz="18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a:extLst>
              <a:ext uri="{FF2B5EF4-FFF2-40B4-BE49-F238E27FC236}">
                <a16:creationId xmlns:a16="http://schemas.microsoft.com/office/drawing/2014/main" id="{3097F36C-457D-4E18-8DF0-BF86673708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9069" y="1388515"/>
            <a:ext cx="5367451" cy="5208207"/>
          </a:xfrm>
          <a:prstGeom prst="rect">
            <a:avLst/>
          </a:prstGeom>
        </p:spPr>
      </p:pic>
    </p:spTree>
    <p:extLst>
      <p:ext uri="{BB962C8B-B14F-4D97-AF65-F5344CB8AC3E}">
        <p14:creationId xmlns:p14="http://schemas.microsoft.com/office/powerpoint/2010/main" val="1704599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32C464AA-D8AC-4A0C-8A21-03218D04D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328" y="1985096"/>
            <a:ext cx="8636872" cy="4300713"/>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1.2 SUMO</a:t>
            </a:r>
            <a:r>
              <a:rPr lang="zh-CN" altLang="en-US">
                <a:latin typeface="微软雅黑" panose="020B0503020204020204" pitchFamily="34" charset="-122"/>
                <a:ea typeface="微软雅黑" panose="020B0503020204020204" pitchFamily="34" charset="-122"/>
              </a:rPr>
              <a:t>应用案例</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01037" y="1525736"/>
            <a:ext cx="10057414" cy="29104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基于强化学习的自动化停车控制系统</a:t>
            </a:r>
            <a:endParaRPr lang="en-US" altLang="zh-CN" sz="1800" b="1">
              <a:latin typeface="微软雅黑" panose="020B0503020204020204" pitchFamily="34" charset="-122"/>
              <a:ea typeface="微软雅黑" panose="020B0503020204020204" pitchFamily="34" charset="-122"/>
              <a:cs typeface="Times New Roman" panose="02020603050405020304" pitchFamily="18" charset="0"/>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车辆到达和离开</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车位分配</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全局路径与局部路径</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a:latin typeface="微软雅黑" panose="020B0503020204020204" pitchFamily="34" charset="-122"/>
                <a:ea typeface="微软雅黑" panose="020B0503020204020204" pitchFamily="34" charset="-122"/>
              </a:rPr>
              <a:t>马尔可夫决策过程表述</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en-US" altLang="zh-CN" sz="1800">
                <a:latin typeface="微软雅黑" panose="020B0503020204020204" pitchFamily="34" charset="-122"/>
                <a:ea typeface="微软雅黑" panose="020B0503020204020204" pitchFamily="34" charset="-122"/>
              </a:rPr>
              <a:t>DDPG</a:t>
            </a:r>
            <a:r>
              <a:rPr lang="zh-CN" altLang="en-US" sz="1800">
                <a:latin typeface="微软雅黑" panose="020B0503020204020204" pitchFamily="34" charset="-122"/>
                <a:ea typeface="微软雅黑" panose="020B0503020204020204" pitchFamily="34" charset="-122"/>
              </a:rPr>
              <a:t>算法</a:t>
            </a:r>
            <a:endParaRPr lang="zh-CN" altLang="zh-CN" sz="18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id="{13EE0E50-338E-47B5-8953-2FC0A407E2FE}"/>
              </a:ext>
            </a:extLst>
          </p:cNvPr>
          <p:cNvSpPr txBox="1"/>
          <p:nvPr/>
        </p:nvSpPr>
        <p:spPr>
          <a:xfrm>
            <a:off x="401036" y="6467874"/>
            <a:ext cx="12016212" cy="276999"/>
          </a:xfrm>
          <a:prstGeom prst="rect">
            <a:avLst/>
          </a:prstGeom>
          <a:noFill/>
        </p:spPr>
        <p:txBody>
          <a:bodyPr wrap="square">
            <a:spAutoFit/>
          </a:bodyPr>
          <a:lstStyle/>
          <a:p>
            <a:r>
              <a:rPr lang="en-US" altLang="zh-CN" sz="1200"/>
              <a:t>Xie J, He Z, Zhu Y. A DRL based cooperative approach for parking space allocation in an automated valet parking system[J]. Applied Intelligence, 2023, 53(5): 5368-5387.</a:t>
            </a:r>
            <a:endParaRPr lang="zh-CN" altLang="en-US" sz="1200"/>
          </a:p>
        </p:txBody>
      </p:sp>
    </p:spTree>
    <p:extLst>
      <p:ext uri="{BB962C8B-B14F-4D97-AF65-F5344CB8AC3E}">
        <p14:creationId xmlns:p14="http://schemas.microsoft.com/office/powerpoint/2010/main" val="855830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1.3 SUMO</a:t>
            </a:r>
            <a:r>
              <a:rPr lang="zh-CN" altLang="en-US">
                <a:latin typeface="微软雅黑" panose="020B0503020204020204" pitchFamily="34" charset="-122"/>
                <a:ea typeface="微软雅黑" panose="020B0503020204020204" pitchFamily="34" charset="-122"/>
              </a:rPr>
              <a:t>相关教学</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FDE2580E-8D73-4920-B9AE-2CA4A7C39AF1}"/>
              </a:ext>
            </a:extLst>
          </p:cNvPr>
          <p:cNvPicPr>
            <a:picLocks noChangeAspect="1"/>
          </p:cNvPicPr>
          <p:nvPr/>
        </p:nvPicPr>
        <p:blipFill>
          <a:blip r:embed="rId4"/>
          <a:stretch>
            <a:fillRect/>
          </a:stretch>
        </p:blipFill>
        <p:spPr>
          <a:xfrm>
            <a:off x="5107187" y="1616413"/>
            <a:ext cx="5679493" cy="1845764"/>
          </a:xfrm>
          <a:prstGeom prst="rect">
            <a:avLst/>
          </a:prstGeom>
        </p:spPr>
      </p:pic>
      <p:pic>
        <p:nvPicPr>
          <p:cNvPr id="15" name="图片 14">
            <a:extLst>
              <a:ext uri="{FF2B5EF4-FFF2-40B4-BE49-F238E27FC236}">
                <a16:creationId xmlns:a16="http://schemas.microsoft.com/office/drawing/2014/main" id="{7B1FFA2B-F518-476E-8294-46EBE8413AAE}"/>
              </a:ext>
            </a:extLst>
          </p:cNvPr>
          <p:cNvPicPr>
            <a:picLocks noChangeAspect="1"/>
          </p:cNvPicPr>
          <p:nvPr/>
        </p:nvPicPr>
        <p:blipFill>
          <a:blip r:embed="rId5"/>
          <a:stretch>
            <a:fillRect/>
          </a:stretch>
        </p:blipFill>
        <p:spPr>
          <a:xfrm>
            <a:off x="4801814" y="3925741"/>
            <a:ext cx="2865405" cy="2123433"/>
          </a:xfrm>
          <a:prstGeom prst="rect">
            <a:avLst/>
          </a:prstGeom>
        </p:spPr>
      </p:pic>
      <p:pic>
        <p:nvPicPr>
          <p:cNvPr id="27" name="图片 26">
            <a:extLst>
              <a:ext uri="{FF2B5EF4-FFF2-40B4-BE49-F238E27FC236}">
                <a16:creationId xmlns:a16="http://schemas.microsoft.com/office/drawing/2014/main" id="{286BAC02-6205-4017-95EE-94A817ACA6AC}"/>
              </a:ext>
            </a:extLst>
          </p:cNvPr>
          <p:cNvPicPr>
            <a:picLocks noChangeAspect="1"/>
          </p:cNvPicPr>
          <p:nvPr/>
        </p:nvPicPr>
        <p:blipFill>
          <a:blip r:embed="rId6"/>
          <a:stretch>
            <a:fillRect/>
          </a:stretch>
        </p:blipFill>
        <p:spPr>
          <a:xfrm>
            <a:off x="363713" y="2412247"/>
            <a:ext cx="4009481" cy="1949856"/>
          </a:xfrm>
          <a:prstGeom prst="rect">
            <a:avLst/>
          </a:prstGeom>
        </p:spPr>
      </p:pic>
      <p:sp>
        <p:nvSpPr>
          <p:cNvPr id="29" name="文本框 28">
            <a:extLst>
              <a:ext uri="{FF2B5EF4-FFF2-40B4-BE49-F238E27FC236}">
                <a16:creationId xmlns:a16="http://schemas.microsoft.com/office/drawing/2014/main" id="{BE4AA1F2-1AE3-474B-938C-C7B26958EFE3}"/>
              </a:ext>
            </a:extLst>
          </p:cNvPr>
          <p:cNvSpPr txBox="1"/>
          <p:nvPr/>
        </p:nvSpPr>
        <p:spPr>
          <a:xfrm>
            <a:off x="287918" y="4757518"/>
            <a:ext cx="4161070" cy="1477328"/>
          </a:xfrm>
          <a:prstGeom prst="rect">
            <a:avLst/>
          </a:prstGeom>
          <a:noFill/>
          <a:ln>
            <a:solidFill>
              <a:schemeClr val="tx1"/>
            </a:solidFill>
          </a:ln>
        </p:spPr>
        <p:txBody>
          <a:bodyPr wrap="square">
            <a:spAutoFit/>
          </a:bodyPr>
          <a:lstStyle/>
          <a:p>
            <a:pPr marL="285750" lvl="1" indent="-285750">
              <a:lnSpc>
                <a:spcPct val="100000"/>
              </a:lnSpc>
            </a:pPr>
            <a:r>
              <a:rPr lang="zh-CN" altLang="en-US">
                <a:latin typeface="微软雅黑" panose="020B0503020204020204" pitchFamily="34" charset="-122"/>
                <a:ea typeface="微软雅黑" panose="020B0503020204020204" pitchFamily="34" charset="-122"/>
              </a:rPr>
              <a:t>智能交通研究中心</a:t>
            </a:r>
            <a:r>
              <a:rPr lang="zh-CN" altLang="en-US" sz="1800">
                <a:latin typeface="微软雅黑" panose="020B0503020204020204" pitchFamily="34" charset="-122"/>
                <a:ea typeface="微软雅黑" panose="020B0503020204020204" pitchFamily="34" charset="-122"/>
              </a:rPr>
              <a:t>相关老师，</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pPr>
            <a:r>
              <a:rPr lang="zh-CN" altLang="en-US" sz="1800">
                <a:latin typeface="微软雅黑" panose="020B0503020204020204" pitchFamily="34" charset="-122"/>
                <a:ea typeface="微软雅黑" panose="020B0503020204020204" pitchFamily="34" charset="-122"/>
              </a:rPr>
              <a:t>针对微观交通仿真软件教学，</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pPr>
            <a:r>
              <a:rPr lang="zh-CN" altLang="en-US" sz="1800">
                <a:latin typeface="微软雅黑" panose="020B0503020204020204" pitchFamily="34" charset="-122"/>
                <a:ea typeface="微软雅黑" panose="020B0503020204020204" pitchFamily="34" charset="-122"/>
              </a:rPr>
              <a:t>及其与虚拟仿真实验教学平台的结合，定期进行讨论，</a:t>
            </a:r>
            <a:endParaRPr lang="en-US" altLang="zh-CN" sz="1800">
              <a:latin typeface="微软雅黑" panose="020B0503020204020204" pitchFamily="34" charset="-122"/>
              <a:ea typeface="微软雅黑" panose="020B0503020204020204" pitchFamily="34" charset="-122"/>
            </a:endParaRPr>
          </a:p>
          <a:p>
            <a:pPr marL="285750" lvl="1" indent="-285750">
              <a:lnSpc>
                <a:spcPct val="100000"/>
              </a:lnSpc>
            </a:pPr>
            <a:r>
              <a:rPr lang="en-US" altLang="zh-CN">
                <a:latin typeface="微软雅黑" panose="020B0503020204020204" pitchFamily="34" charset="-122"/>
                <a:ea typeface="微软雅黑" panose="020B0503020204020204" pitchFamily="34" charset="-122"/>
              </a:rPr>
              <a:t>    </a:t>
            </a:r>
            <a:r>
              <a:rPr lang="zh-CN" altLang="en-US" sz="1800">
                <a:latin typeface="微软雅黑" panose="020B0503020204020204" pitchFamily="34" charset="-122"/>
                <a:ea typeface="微软雅黑" panose="020B0503020204020204" pitchFamily="34" charset="-122"/>
              </a:rPr>
              <a:t>与时俱进，优化教学模式</a:t>
            </a:r>
            <a:endParaRPr lang="zh-CN" altLang="zh-CN" sz="1800" dirty="0">
              <a:latin typeface="微软雅黑" panose="020B0503020204020204" pitchFamily="34" charset="-122"/>
              <a:ea typeface="微软雅黑" panose="020B0503020204020204" pitchFamily="34" charset="-122"/>
            </a:endParaRPr>
          </a:p>
        </p:txBody>
      </p:sp>
      <p:sp>
        <p:nvSpPr>
          <p:cNvPr id="30" name="文本框 29">
            <a:extLst>
              <a:ext uri="{FF2B5EF4-FFF2-40B4-BE49-F238E27FC236}">
                <a16:creationId xmlns:a16="http://schemas.microsoft.com/office/drawing/2014/main" id="{8151AD86-0F13-4FD6-A997-418E08FF97F2}"/>
              </a:ext>
            </a:extLst>
          </p:cNvPr>
          <p:cNvSpPr txBox="1"/>
          <p:nvPr/>
        </p:nvSpPr>
        <p:spPr>
          <a:xfrm>
            <a:off x="6394270" y="3499678"/>
            <a:ext cx="3651068" cy="338554"/>
          </a:xfrm>
          <a:prstGeom prst="rect">
            <a:avLst/>
          </a:prstGeom>
          <a:noFill/>
        </p:spPr>
        <p:txBody>
          <a:bodyPr wrap="square" rtlCol="0">
            <a:spAutoFit/>
          </a:bodyPr>
          <a:lstStyle/>
          <a:p>
            <a:r>
              <a:rPr lang="en-US" altLang="zh-CN" sz="1600"/>
              <a:t>《</a:t>
            </a:r>
            <a:r>
              <a:rPr lang="zh-CN" altLang="en-US" sz="1600"/>
              <a:t>交通调查与分析</a:t>
            </a:r>
            <a:r>
              <a:rPr lang="en-US" altLang="zh-CN" sz="1600"/>
              <a:t>》</a:t>
            </a:r>
            <a:r>
              <a:rPr lang="zh-CN" altLang="en-US" sz="1600"/>
              <a:t>（</a:t>
            </a:r>
            <a:r>
              <a:rPr lang="en-US" altLang="zh-CN" sz="1600"/>
              <a:t>2023-2024</a:t>
            </a:r>
            <a:r>
              <a:rPr lang="zh-CN" altLang="en-US" sz="1600"/>
              <a:t>）</a:t>
            </a:r>
          </a:p>
        </p:txBody>
      </p:sp>
      <p:sp>
        <p:nvSpPr>
          <p:cNvPr id="31" name="文本框 30">
            <a:extLst>
              <a:ext uri="{FF2B5EF4-FFF2-40B4-BE49-F238E27FC236}">
                <a16:creationId xmlns:a16="http://schemas.microsoft.com/office/drawing/2014/main" id="{24F83AC8-E69F-4BD6-9984-236A160EBE8C}"/>
              </a:ext>
            </a:extLst>
          </p:cNvPr>
          <p:cNvSpPr txBox="1"/>
          <p:nvPr/>
        </p:nvSpPr>
        <p:spPr>
          <a:xfrm>
            <a:off x="4408982" y="6171516"/>
            <a:ext cx="3651068" cy="338554"/>
          </a:xfrm>
          <a:prstGeom prst="rect">
            <a:avLst/>
          </a:prstGeom>
          <a:noFill/>
        </p:spPr>
        <p:txBody>
          <a:bodyPr wrap="square" rtlCol="0">
            <a:spAutoFit/>
          </a:bodyPr>
          <a:lstStyle/>
          <a:p>
            <a:r>
              <a:rPr lang="en-US" altLang="zh-CN" sz="1600"/>
              <a:t>《</a:t>
            </a:r>
            <a:r>
              <a:rPr lang="zh-CN" altLang="en-US" sz="1600"/>
              <a:t>交通管理与控制</a:t>
            </a:r>
            <a:r>
              <a:rPr lang="en-US" altLang="zh-CN" sz="1600"/>
              <a:t>》</a:t>
            </a:r>
            <a:r>
              <a:rPr lang="zh-CN" altLang="en-US" sz="1600"/>
              <a:t>（</a:t>
            </a:r>
            <a:r>
              <a:rPr lang="en-US" altLang="zh-CN" sz="1600"/>
              <a:t>2022-2024</a:t>
            </a:r>
            <a:r>
              <a:rPr lang="zh-CN" altLang="en-US" sz="1600"/>
              <a:t>）</a:t>
            </a:r>
          </a:p>
        </p:txBody>
      </p:sp>
      <p:pic>
        <p:nvPicPr>
          <p:cNvPr id="33" name="图片 32">
            <a:extLst>
              <a:ext uri="{FF2B5EF4-FFF2-40B4-BE49-F238E27FC236}">
                <a16:creationId xmlns:a16="http://schemas.microsoft.com/office/drawing/2014/main" id="{BD546594-F768-4E9F-8634-3F3A80FC18E4}"/>
              </a:ext>
            </a:extLst>
          </p:cNvPr>
          <p:cNvPicPr>
            <a:picLocks noChangeAspect="1"/>
          </p:cNvPicPr>
          <p:nvPr/>
        </p:nvPicPr>
        <p:blipFill>
          <a:blip r:embed="rId7"/>
          <a:stretch>
            <a:fillRect/>
          </a:stretch>
        </p:blipFill>
        <p:spPr>
          <a:xfrm>
            <a:off x="7336715" y="4297311"/>
            <a:ext cx="4550485" cy="1437252"/>
          </a:xfrm>
          <a:prstGeom prst="rect">
            <a:avLst/>
          </a:prstGeom>
        </p:spPr>
      </p:pic>
      <p:sp>
        <p:nvSpPr>
          <p:cNvPr id="34" name="文本框 33">
            <a:extLst>
              <a:ext uri="{FF2B5EF4-FFF2-40B4-BE49-F238E27FC236}">
                <a16:creationId xmlns:a16="http://schemas.microsoft.com/office/drawing/2014/main" id="{9E8BBD88-6297-466C-8D05-185E817BF437}"/>
              </a:ext>
            </a:extLst>
          </p:cNvPr>
          <p:cNvSpPr txBox="1"/>
          <p:nvPr/>
        </p:nvSpPr>
        <p:spPr>
          <a:xfrm>
            <a:off x="8161486" y="5783762"/>
            <a:ext cx="3651068" cy="338554"/>
          </a:xfrm>
          <a:prstGeom prst="rect">
            <a:avLst/>
          </a:prstGeom>
          <a:noFill/>
        </p:spPr>
        <p:txBody>
          <a:bodyPr wrap="square" rtlCol="0">
            <a:spAutoFit/>
          </a:bodyPr>
          <a:lstStyle/>
          <a:p>
            <a:r>
              <a:rPr lang="en-US" altLang="zh-CN" sz="1600"/>
              <a:t>《</a:t>
            </a:r>
            <a:r>
              <a:rPr lang="zh-CN" altLang="en-US" sz="1600"/>
              <a:t>交通工程综合实验</a:t>
            </a:r>
            <a:r>
              <a:rPr lang="en-US" altLang="zh-CN" sz="1600"/>
              <a:t>》</a:t>
            </a:r>
            <a:r>
              <a:rPr lang="zh-CN" altLang="en-US" sz="1600"/>
              <a:t>（</a:t>
            </a:r>
            <a:r>
              <a:rPr lang="en-US" altLang="zh-CN" sz="1600"/>
              <a:t>2019-2025</a:t>
            </a:r>
            <a:r>
              <a:rPr lang="zh-CN" altLang="en-US" sz="1600"/>
              <a:t>）</a:t>
            </a:r>
          </a:p>
        </p:txBody>
      </p:sp>
    </p:spTree>
    <p:extLst>
      <p:ext uri="{BB962C8B-B14F-4D97-AF65-F5344CB8AC3E}">
        <p14:creationId xmlns:p14="http://schemas.microsoft.com/office/powerpoint/2010/main" val="1369215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1.3 SUMO</a:t>
            </a:r>
            <a:r>
              <a:rPr lang="zh-CN" altLang="en-US">
                <a:latin typeface="微软雅黑" panose="020B0503020204020204" pitchFamily="34" charset="-122"/>
                <a:ea typeface="微软雅黑" panose="020B0503020204020204" pitchFamily="34" charset="-122"/>
              </a:rPr>
              <a:t>相关教学</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内容占位符 2">
            <a:extLst>
              <a:ext uri="{FF2B5EF4-FFF2-40B4-BE49-F238E27FC236}">
                <a16:creationId xmlns:a16="http://schemas.microsoft.com/office/drawing/2014/main" id="{3FB28A6F-4C73-49E0-B8CA-2AAE290C87AA}"/>
              </a:ext>
            </a:extLst>
          </p:cNvPr>
          <p:cNvSpPr txBox="1"/>
          <p:nvPr/>
        </p:nvSpPr>
        <p:spPr>
          <a:xfrm>
            <a:off x="483728" y="1788012"/>
            <a:ext cx="11366149" cy="2017562"/>
          </a:xfrm>
          <a:prstGeom prst="rect">
            <a:avLst/>
          </a:prstGeom>
        </p:spPr>
        <p:txBody>
          <a:bodyPr vert="horz" lIns="91440" tIns="45720" rIns="91440" bIns="4572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关键在于自学</a:t>
            </a:r>
            <a:r>
              <a:rPr lang="en-US" altLang="zh-CN" sz="24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充分</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利用</a:t>
            </a: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作为开源软件的</a:t>
            </a:r>
            <a:r>
              <a:rPr lang="zh-CN" altLang="en-US" sz="2400" b="1">
                <a:latin typeface="微软雅黑" panose="020B0503020204020204" pitchFamily="34" charset="-122"/>
                <a:ea typeface="微软雅黑" panose="020B0503020204020204" pitchFamily="34" charset="-122"/>
                <a:cs typeface="Times New Roman" panose="02020603050405020304" pitchFamily="18" charset="0"/>
              </a:rPr>
              <a:t>优势！</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1" indent="-285750" algn="ctr">
              <a:buFont typeface="Arial" panose="020B0604020202020204" pitchFamily="34" charset="0"/>
              <a:buNone/>
            </a:pPr>
            <a:r>
              <a:rPr lang="zh-CN" altLang="en-US" sz="2400">
                <a:solidFill>
                  <a:schemeClr val="accent6">
                    <a:lumMod val="50000"/>
                  </a:schemeClr>
                </a:solidFill>
                <a:latin typeface="微软雅黑" panose="020B0503020204020204" pitchFamily="34" charset="-122"/>
                <a:ea typeface="微软雅黑" panose="020B0503020204020204" pitchFamily="34" charset="-122"/>
              </a:rPr>
              <a:t>开源生态</a:t>
            </a:r>
            <a:endParaRPr lang="en-US" altLang="zh-CN" sz="2000">
              <a:solidFill>
                <a:schemeClr val="accent6">
                  <a:lumMod val="50000"/>
                </a:schemeClr>
              </a:solidFill>
              <a:latin typeface="微软雅黑" panose="020B0503020204020204" pitchFamily="34" charset="-122"/>
              <a:ea typeface="微软雅黑" panose="020B0503020204020204" pitchFamily="34" charset="-122"/>
            </a:endParaRPr>
          </a:p>
          <a:p>
            <a:pPr marL="285750" lvl="1" indent="-285750">
              <a:lnSpc>
                <a:spcPct val="150000"/>
              </a:lnSpc>
            </a:pPr>
            <a:r>
              <a:rPr lang="en-US" altLang="zh-CN" sz="2000">
                <a:latin typeface="微软雅黑" panose="020B0503020204020204" pitchFamily="34" charset="-122"/>
                <a:ea typeface="微软雅黑" panose="020B0503020204020204" pitchFamily="34" charset="-122"/>
              </a:rPr>
              <a:t>SUMO</a:t>
            </a:r>
            <a:r>
              <a:rPr lang="zh-CN" altLang="en-US" sz="2000">
                <a:latin typeface="微软雅黑" panose="020B0503020204020204" pitchFamily="34" charset="-122"/>
                <a:ea typeface="微软雅黑" panose="020B0503020204020204" pitchFamily="34" charset="-122"/>
              </a:rPr>
              <a:t>的下载方式：</a:t>
            </a:r>
            <a:r>
              <a:rPr lang="en-US" altLang="zh-CN" sz="2000">
                <a:latin typeface="微软雅黑" panose="020B0503020204020204" pitchFamily="34" charset="-122"/>
                <a:ea typeface="微软雅黑" panose="020B0503020204020204" pitchFamily="34" charset="-122"/>
                <a:hlinkClick r:id="rId4">
                  <a:extLst>
                    <a:ext uri="{A12FA001-AC4F-418D-AE19-62706E023703}">
                      <ahyp:hlinkClr xmlns:ahyp="http://schemas.microsoft.com/office/drawing/2018/hyperlinkcolor" val="tx"/>
                    </a:ext>
                  </a:extLst>
                </a:hlinkClick>
              </a:rPr>
              <a:t>https://eclipse.dev/sumo/</a:t>
            </a:r>
            <a:r>
              <a:rPr lang="en-US" altLang="zh-CN" sz="2000">
                <a:latin typeface="微软雅黑" panose="020B0503020204020204" pitchFamily="34" charset="-122"/>
                <a:ea typeface="微软雅黑" panose="020B0503020204020204" pitchFamily="34" charset="-122"/>
              </a:rPr>
              <a:t> </a:t>
            </a:r>
          </a:p>
          <a:p>
            <a:pPr marL="285750" lvl="1" indent="-285750">
              <a:lnSpc>
                <a:spcPct val="150000"/>
              </a:lnSpc>
            </a:pPr>
            <a:r>
              <a:rPr lang="en-US" altLang="zh-CN" sz="2000">
                <a:latin typeface="微软雅黑" panose="020B0503020204020204" pitchFamily="34" charset="-122"/>
                <a:ea typeface="微软雅黑" panose="020B0503020204020204" pitchFamily="34" charset="-122"/>
              </a:rPr>
              <a:t>SUMO</a:t>
            </a:r>
            <a:r>
              <a:rPr lang="zh-CN" altLang="en-US" sz="2000" dirty="0">
                <a:latin typeface="微软雅黑" panose="020B0503020204020204" pitchFamily="34" charset="-122"/>
                <a:ea typeface="微软雅黑" panose="020B0503020204020204" pitchFamily="34" charset="-122"/>
              </a:rPr>
              <a:t>的官方</a:t>
            </a:r>
            <a:r>
              <a:rPr lang="zh-CN" altLang="en-US" sz="2000">
                <a:latin typeface="微软雅黑" panose="020B0503020204020204" pitchFamily="34" charset="-122"/>
                <a:ea typeface="微软雅黑" panose="020B0503020204020204" pitchFamily="34" charset="-122"/>
              </a:rPr>
              <a:t>文档：</a:t>
            </a:r>
            <a:r>
              <a:rPr lang="en-US" altLang="zh-CN" sz="2000" dirty="0">
                <a:latin typeface="微软雅黑" panose="020B0503020204020204" pitchFamily="34" charset="-122"/>
                <a:ea typeface="微软雅黑" panose="020B0503020204020204" pitchFamily="34" charset="-122"/>
                <a:hlinkClick r:id="rId5">
                  <a:extLst>
                    <a:ext uri="{A12FA001-AC4F-418D-AE19-62706E023703}">
                      <ahyp:hlinkClr xmlns:ahyp="http://schemas.microsoft.com/office/drawing/2018/hyperlinkcolor" val="tx"/>
                    </a:ext>
                  </a:extLst>
                </a:hlinkClick>
              </a:rPr>
              <a:t>https://sumo.dlr.de/</a:t>
            </a:r>
            <a:r>
              <a:rPr lang="en-US" altLang="zh-CN" sz="2000">
                <a:latin typeface="微软雅黑" panose="020B0503020204020204" pitchFamily="34" charset="-122"/>
                <a:ea typeface="微软雅黑" panose="020B0503020204020204" pitchFamily="34" charset="-122"/>
                <a:hlinkClick r:id="rId5">
                  <a:extLst>
                    <a:ext uri="{A12FA001-AC4F-418D-AE19-62706E023703}">
                      <ahyp:hlinkClr xmlns:ahyp="http://schemas.microsoft.com/office/drawing/2018/hyperlinkcolor" val="tx"/>
                    </a:ext>
                  </a:extLst>
                </a:hlinkClick>
              </a:rPr>
              <a:t>docs/</a:t>
            </a:r>
            <a:r>
              <a:rPr lang="en-US" altLang="zh-CN" sz="2000" dirty="0">
                <a:latin typeface="微软雅黑" panose="020B0503020204020204" pitchFamily="34" charset="-122"/>
                <a:ea typeface="微软雅黑" panose="020B0503020204020204" pitchFamily="34" charset="-122"/>
              </a:rPr>
              <a:t> </a:t>
            </a:r>
          </a:p>
          <a:p>
            <a:pPr marL="285750" lvl="1" indent="-285750">
              <a:lnSpc>
                <a:spcPct val="150000"/>
              </a:lnSpc>
            </a:pPr>
            <a:r>
              <a:rPr lang="en-US" altLang="zh-CN" sz="2000" dirty="0">
                <a:latin typeface="微软雅黑" panose="020B0503020204020204" pitchFamily="34" charset="-122"/>
                <a:ea typeface="微软雅黑" panose="020B0503020204020204" pitchFamily="34" charset="-122"/>
              </a:rPr>
              <a:t>SUMO</a:t>
            </a:r>
            <a:r>
              <a:rPr lang="zh-CN" altLang="en-US" sz="2000" dirty="0">
                <a:latin typeface="微软雅黑" panose="020B0503020204020204" pitchFamily="34" charset="-122"/>
                <a:ea typeface="微软雅黑" panose="020B0503020204020204" pitchFamily="34" charset="-122"/>
              </a:rPr>
              <a:t>的源代码</a:t>
            </a:r>
            <a:r>
              <a:rPr lang="zh-CN" altLang="en-US" sz="2000">
                <a:latin typeface="微软雅黑" panose="020B0503020204020204" pitchFamily="34" charset="-122"/>
                <a:ea typeface="微软雅黑" panose="020B0503020204020204" pitchFamily="34" charset="-122"/>
              </a:rPr>
              <a:t>位置（</a:t>
            </a:r>
            <a:r>
              <a:rPr lang="en-US" altLang="zh-CN" sz="2000" dirty="0">
                <a:latin typeface="微软雅黑" panose="020B0503020204020204" pitchFamily="34" charset="-122"/>
                <a:ea typeface="微软雅黑" panose="020B0503020204020204" pitchFamily="34" charset="-122"/>
              </a:rPr>
              <a:t>C++</a:t>
            </a:r>
            <a:r>
              <a:rPr lang="zh-CN" altLang="en-US" sz="2000" dirty="0">
                <a:latin typeface="微软雅黑" panose="020B0503020204020204" pitchFamily="34" charset="-122"/>
                <a:ea typeface="微软雅黑" panose="020B0503020204020204" pitchFamily="34" charset="-122"/>
              </a:rPr>
              <a:t>，可以修改后重新编译</a:t>
            </a:r>
            <a:r>
              <a:rPr lang="zh-CN" altLang="en-US" sz="200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hlinkClick r:id="rId6">
                  <a:extLst>
                    <a:ext uri="{A12FA001-AC4F-418D-AE19-62706E023703}">
                      <ahyp:hlinkClr xmlns:ahyp="http://schemas.microsoft.com/office/drawing/2018/hyperlinkcolor" val="tx"/>
                    </a:ext>
                  </a:extLst>
                </a:hlinkClick>
              </a:rPr>
              <a:t>https://github.com/eclipse-sumo</a:t>
            </a:r>
            <a:r>
              <a:rPr lang="en-US" altLang="zh-CN" sz="2000">
                <a:latin typeface="微软雅黑" panose="020B0503020204020204" pitchFamily="34" charset="-122"/>
                <a:ea typeface="微软雅黑" panose="020B0503020204020204" pitchFamily="34" charset="-122"/>
                <a:hlinkClick r:id="rId6">
                  <a:extLst>
                    <a:ext uri="{A12FA001-AC4F-418D-AE19-62706E023703}">
                      <ahyp:hlinkClr xmlns:ahyp="http://schemas.microsoft.com/office/drawing/2018/hyperlinkcolor" val="tx"/>
                    </a:ext>
                  </a:extLst>
                </a:hlinkClick>
              </a:rPr>
              <a:t>/sumo</a:t>
            </a:r>
            <a:r>
              <a:rPr lang="en-US" altLang="zh-CN" sz="2000" dirty="0">
                <a:latin typeface="微软雅黑" panose="020B0503020204020204" pitchFamily="34" charset="-122"/>
                <a:ea typeface="微软雅黑" panose="020B0503020204020204" pitchFamily="34" charset="-122"/>
              </a:rPr>
              <a:t> </a:t>
            </a:r>
          </a:p>
          <a:p>
            <a:pPr marL="285750" lvl="1" indent="-285750">
              <a:lnSpc>
                <a:spcPct val="150000"/>
              </a:lnSpc>
            </a:pPr>
            <a:r>
              <a:rPr lang="en-US" altLang="zh-CN" sz="2000">
                <a:latin typeface="微软雅黑" panose="020B0503020204020204" pitchFamily="34" charset="-122"/>
                <a:ea typeface="微软雅黑" panose="020B0503020204020204" pitchFamily="34" charset="-122"/>
              </a:rPr>
              <a:t>SUMO</a:t>
            </a:r>
            <a:r>
              <a:rPr lang="zh-CN" altLang="en-US" sz="2000">
                <a:latin typeface="微软雅黑" panose="020B0503020204020204" pitchFamily="34" charset="-122"/>
                <a:ea typeface="微软雅黑" panose="020B0503020204020204" pitchFamily="34" charset="-122"/>
              </a:rPr>
              <a:t>的</a:t>
            </a:r>
            <a:r>
              <a:rPr lang="en-US" altLang="zh-CN" sz="2000">
                <a:latin typeface="微软雅黑" panose="020B0503020204020204" pitchFamily="34" charset="-122"/>
                <a:ea typeface="微软雅黑" panose="020B0503020204020204" pitchFamily="34" charset="-122"/>
              </a:rPr>
              <a:t>Github</a:t>
            </a:r>
            <a:r>
              <a:rPr lang="en-US" altLang="zh-CN" sz="2000" dirty="0">
                <a:latin typeface="微软雅黑" panose="020B0503020204020204" pitchFamily="34" charset="-122"/>
                <a:ea typeface="微软雅黑" panose="020B0503020204020204" pitchFamily="34" charset="-122"/>
              </a:rPr>
              <a:t> Issues</a:t>
            </a:r>
            <a:r>
              <a:rPr lang="zh-CN" altLang="en-US" sz="2000" dirty="0">
                <a:latin typeface="微软雅黑" panose="020B0503020204020204" pitchFamily="34" charset="-122"/>
                <a:ea typeface="微软雅黑" panose="020B0503020204020204" pitchFamily="34" charset="-122"/>
              </a:rPr>
              <a:t>（可以向开发者提问</a:t>
            </a:r>
            <a:r>
              <a:rPr lang="zh-CN" altLang="en-US" sz="200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hlinkClick r:id="rId7">
                  <a:extLst>
                    <a:ext uri="{A12FA001-AC4F-418D-AE19-62706E023703}">
                      <ahyp:hlinkClr xmlns:ahyp="http://schemas.microsoft.com/office/drawing/2018/hyperlinkcolor" val="tx"/>
                    </a:ext>
                  </a:extLst>
                </a:hlinkClick>
              </a:rPr>
              <a:t>https://github.com/eclipse-sumo/sumo</a:t>
            </a:r>
            <a:r>
              <a:rPr lang="en-US" altLang="zh-CN" sz="2000">
                <a:latin typeface="微软雅黑" panose="020B0503020204020204" pitchFamily="34" charset="-122"/>
                <a:ea typeface="微软雅黑" panose="020B0503020204020204" pitchFamily="34" charset="-122"/>
                <a:hlinkClick r:id="rId7">
                  <a:extLst>
                    <a:ext uri="{A12FA001-AC4F-418D-AE19-62706E023703}">
                      <ahyp:hlinkClr xmlns:ahyp="http://schemas.microsoft.com/office/drawing/2018/hyperlinkcolor" val="tx"/>
                    </a:ext>
                  </a:extLst>
                </a:hlinkClick>
              </a:rPr>
              <a:t>/issues</a:t>
            </a:r>
            <a:r>
              <a:rPr lang="en-US" altLang="zh-CN" sz="2000" dirty="0">
                <a:latin typeface="微软雅黑" panose="020B0503020204020204" pitchFamily="34" charset="-122"/>
                <a:ea typeface="微软雅黑" panose="020B0503020204020204" pitchFamily="34" charset="-122"/>
              </a:rPr>
              <a:t> </a:t>
            </a:r>
          </a:p>
          <a:p>
            <a:pPr marL="285750" lvl="1" indent="-285750">
              <a:lnSpc>
                <a:spcPct val="150000"/>
              </a:lnSpc>
            </a:pPr>
            <a:r>
              <a:rPr lang="en-US" altLang="zh-CN" sz="2000">
                <a:latin typeface="微软雅黑" panose="020B0503020204020204" pitchFamily="34" charset="-122"/>
                <a:ea typeface="微软雅黑" panose="020B0503020204020204" pitchFamily="34" charset="-122"/>
              </a:rPr>
              <a:t>SUMO</a:t>
            </a:r>
            <a:r>
              <a:rPr lang="zh-CN" altLang="en-US" sz="2000">
                <a:latin typeface="微软雅黑" panose="020B0503020204020204" pitchFamily="34" charset="-122"/>
                <a:ea typeface="微软雅黑" panose="020B0503020204020204" pitchFamily="34" charset="-122"/>
              </a:rPr>
              <a:t>的文档及界面翻译：</a:t>
            </a:r>
            <a:r>
              <a:rPr lang="en-US" altLang="zh-CN" sz="2000" dirty="0">
                <a:latin typeface="微软雅黑" panose="020B0503020204020204" pitchFamily="34" charset="-122"/>
                <a:ea typeface="微软雅黑" panose="020B0503020204020204" pitchFamily="34" charset="-122"/>
                <a:hlinkClick r:id="rId8">
                  <a:extLst>
                    <a:ext uri="{A12FA001-AC4F-418D-AE19-62706E023703}">
                      <ahyp:hlinkClr xmlns:ahyp="http://schemas.microsoft.com/office/drawing/2018/hyperlinkcolor" val="tx"/>
                    </a:ext>
                  </a:extLst>
                </a:hlinkClick>
              </a:rPr>
              <a:t>http://hosted.weblate.org/projects/</a:t>
            </a:r>
            <a:r>
              <a:rPr lang="en-US" altLang="zh-CN" sz="2000">
                <a:latin typeface="微软雅黑" panose="020B0503020204020204" pitchFamily="34" charset="-122"/>
                <a:ea typeface="微软雅黑" panose="020B0503020204020204" pitchFamily="34" charset="-122"/>
                <a:hlinkClick r:id="rId8">
                  <a:extLst>
                    <a:ext uri="{A12FA001-AC4F-418D-AE19-62706E023703}">
                      <ahyp:hlinkClr xmlns:ahyp="http://schemas.microsoft.com/office/drawing/2018/hyperlinkcolor" val="tx"/>
                    </a:ext>
                  </a:extLst>
                </a:hlinkClick>
              </a:rPr>
              <a:t>eclipse-sumo/</a:t>
            </a:r>
            <a:r>
              <a:rPr lang="en-US" altLang="zh-CN" sz="2000" dirty="0">
                <a:latin typeface="微软雅黑" panose="020B0503020204020204" pitchFamily="34" charset="-122"/>
                <a:ea typeface="微软雅黑" panose="020B0503020204020204" pitchFamily="34" charset="-122"/>
              </a:rPr>
              <a:t> </a:t>
            </a:r>
          </a:p>
          <a:p>
            <a:pPr marL="285750" lvl="1" indent="-285750">
              <a:lnSpc>
                <a:spcPct val="150000"/>
              </a:lnSpc>
            </a:pPr>
            <a:r>
              <a:rPr lang="zh-CN" altLang="en-US" sz="2000" dirty="0">
                <a:latin typeface="微软雅黑" panose="020B0503020204020204" pitchFamily="34" charset="-122"/>
                <a:ea typeface="微软雅黑" panose="020B0503020204020204" pitchFamily="34" charset="-122"/>
              </a:rPr>
              <a:t>开源软件开发平台仓库（早期版本</a:t>
            </a:r>
            <a:r>
              <a:rPr lang="zh-CN" altLang="en-US" sz="200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hlinkClick r:id="rId9">
                  <a:extLst>
                    <a:ext uri="{A12FA001-AC4F-418D-AE19-62706E023703}">
                      <ahyp:hlinkClr xmlns:ahyp="http://schemas.microsoft.com/office/drawing/2018/hyperlinkcolor" val="tx"/>
                    </a:ext>
                  </a:extLst>
                </a:hlinkClick>
              </a:rPr>
              <a:t>https://sourceforge.net/projects</a:t>
            </a:r>
            <a:r>
              <a:rPr lang="en-US" altLang="zh-CN" sz="2000">
                <a:latin typeface="微软雅黑" panose="020B0503020204020204" pitchFamily="34" charset="-122"/>
                <a:ea typeface="微软雅黑" panose="020B0503020204020204" pitchFamily="34" charset="-122"/>
                <a:hlinkClick r:id="rId9">
                  <a:extLst>
                    <a:ext uri="{A12FA001-AC4F-418D-AE19-62706E023703}">
                      <ahyp:hlinkClr xmlns:ahyp="http://schemas.microsoft.com/office/drawing/2018/hyperlinkcolor" val="tx"/>
                    </a:ext>
                  </a:extLst>
                </a:hlinkClick>
              </a:rPr>
              <a:t>/sumo/</a:t>
            </a:r>
            <a:endParaRPr lang="en-US" altLang="zh-CN" sz="2000">
              <a:latin typeface="微软雅黑" panose="020B0503020204020204" pitchFamily="34" charset="-122"/>
              <a:ea typeface="微软雅黑" panose="020B0503020204020204" pitchFamily="34" charset="-122"/>
            </a:endParaRPr>
          </a:p>
          <a:p>
            <a:pPr marL="285750" lvl="1" indent="-285750">
              <a:lnSpc>
                <a:spcPct val="150000"/>
              </a:lnSpc>
            </a:pPr>
            <a:r>
              <a:rPr lang="en-US" altLang="zh-CN" sz="200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4061613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1.4 SUMO</a:t>
            </a:r>
            <a:r>
              <a:rPr lang="zh-CN" altLang="en-US">
                <a:latin typeface="微软雅黑" panose="020B0503020204020204" pitchFamily="34" charset="-122"/>
                <a:ea typeface="微软雅黑" panose="020B0503020204020204" pitchFamily="34" charset="-122"/>
              </a:rPr>
              <a:t>仿真运行过程</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7"/>
            <a:ext cx="11299282" cy="5293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仿真运行过程主要涉及三类文件：仿真输入、仿真配置、仿真输出，均以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格式描述。</a:t>
            </a: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a:extLst>
              <a:ext uri="{FF2B5EF4-FFF2-40B4-BE49-F238E27FC236}">
                <a16:creationId xmlns:a16="http://schemas.microsoft.com/office/drawing/2014/main" id="{E3C9AFD8-6CFB-4C08-8103-5471FA3E13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30546" y="2196722"/>
            <a:ext cx="5760000" cy="3886042"/>
          </a:xfrm>
          <a:prstGeom prst="rect">
            <a:avLst/>
          </a:prstGeom>
          <a:noFill/>
          <a:ln>
            <a:noFill/>
          </a:ln>
        </p:spPr>
      </p:pic>
      <p:sp>
        <p:nvSpPr>
          <p:cNvPr id="18" name="矩形 17">
            <a:extLst>
              <a:ext uri="{FF2B5EF4-FFF2-40B4-BE49-F238E27FC236}">
                <a16:creationId xmlns:a16="http://schemas.microsoft.com/office/drawing/2014/main" id="{7A5F8801-C91C-4775-87AA-BB39D0B96F60}"/>
              </a:ext>
            </a:extLst>
          </p:cNvPr>
          <p:cNvSpPr/>
          <p:nvPr/>
        </p:nvSpPr>
        <p:spPr>
          <a:xfrm>
            <a:off x="4575166" y="6272807"/>
            <a:ext cx="3470760" cy="461665"/>
          </a:xfrm>
          <a:prstGeom prst="rect">
            <a:avLst/>
          </a:prstGeom>
        </p:spPr>
        <p:txBody>
          <a:bodyPr wrap="square">
            <a:spAutoFit/>
          </a:bodyPr>
          <a:lstStyle/>
          <a:p>
            <a:pPr algn="ctr"/>
            <a:r>
              <a:rPr lang="en-US" altLang="zh-CN" sz="2400">
                <a:latin typeface="微软雅黑" panose="020B0503020204020204" pitchFamily="34" charset="-122"/>
                <a:ea typeface="微软雅黑" panose="020B0503020204020204" pitchFamily="34" charset="-122"/>
              </a:rPr>
              <a:t>SUMO</a:t>
            </a:r>
            <a:r>
              <a:rPr lang="zh-CN" altLang="en-US" sz="2400">
                <a:latin typeface="微软雅黑" panose="020B0503020204020204" pitchFamily="34" charset="-122"/>
                <a:ea typeface="微软雅黑" panose="020B0503020204020204" pitchFamily="34" charset="-122"/>
              </a:rPr>
              <a:t>仿真涉及的文件</a:t>
            </a:r>
            <a:endParaRPr lang="zh-CN" altLang="en-US" sz="2400" dirty="0">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84D44EF4-22D8-49DA-801B-189D2A7B9898}"/>
              </a:ext>
            </a:extLst>
          </p:cNvPr>
          <p:cNvSpPr/>
          <p:nvPr/>
        </p:nvSpPr>
        <p:spPr>
          <a:xfrm>
            <a:off x="1350627" y="2535754"/>
            <a:ext cx="1842636" cy="400110"/>
          </a:xfrm>
          <a:prstGeom prst="rect">
            <a:avLst/>
          </a:prstGeom>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仿真输入文件：</a:t>
            </a:r>
          </a:p>
        </p:txBody>
      </p:sp>
      <p:sp>
        <p:nvSpPr>
          <p:cNvPr id="20" name="矩形 19">
            <a:extLst>
              <a:ext uri="{FF2B5EF4-FFF2-40B4-BE49-F238E27FC236}">
                <a16:creationId xmlns:a16="http://schemas.microsoft.com/office/drawing/2014/main" id="{AD6722E8-39C4-4A86-866D-926A0FD0B36A}"/>
              </a:ext>
            </a:extLst>
          </p:cNvPr>
          <p:cNvSpPr/>
          <p:nvPr/>
        </p:nvSpPr>
        <p:spPr>
          <a:xfrm>
            <a:off x="1350627" y="3768249"/>
            <a:ext cx="1842636" cy="400110"/>
          </a:xfrm>
          <a:prstGeom prst="rect">
            <a:avLst/>
          </a:prstGeom>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仿真配置文件：</a:t>
            </a:r>
            <a:endParaRPr lang="en-US" altLang="zh-CN" sz="2000" b="1" dirty="0">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FFDFB5F1-AD4B-48F9-B408-8618E4AF04EF}"/>
              </a:ext>
            </a:extLst>
          </p:cNvPr>
          <p:cNvSpPr/>
          <p:nvPr/>
        </p:nvSpPr>
        <p:spPr>
          <a:xfrm>
            <a:off x="1350627" y="5565131"/>
            <a:ext cx="1842636" cy="400110"/>
          </a:xfrm>
          <a:prstGeom prst="rect">
            <a:avLst/>
          </a:prstGeom>
        </p:spPr>
        <p:txBody>
          <a:bodyPr wrap="square">
            <a:spAutoFit/>
          </a:bodyPr>
          <a:lstStyle/>
          <a:p>
            <a:pPr algn="r"/>
            <a:r>
              <a:rPr lang="zh-CN" altLang="en-US" sz="2000" b="1" dirty="0">
                <a:latin typeface="微软雅黑" panose="020B0503020204020204" pitchFamily="34" charset="-122"/>
                <a:ea typeface="微软雅黑" panose="020B0503020204020204" pitchFamily="34" charset="-122"/>
              </a:rPr>
              <a:t>仿真输出文件：</a:t>
            </a:r>
          </a:p>
        </p:txBody>
      </p:sp>
      <p:sp>
        <p:nvSpPr>
          <p:cNvPr id="4" name="矩形 3">
            <a:extLst>
              <a:ext uri="{FF2B5EF4-FFF2-40B4-BE49-F238E27FC236}">
                <a16:creationId xmlns:a16="http://schemas.microsoft.com/office/drawing/2014/main" id="{1229BEC5-3F83-44BE-90A0-64AD42AA2A2F}"/>
              </a:ext>
            </a:extLst>
          </p:cNvPr>
          <p:cNvSpPr/>
          <p:nvPr/>
        </p:nvSpPr>
        <p:spPr>
          <a:xfrm>
            <a:off x="7098530" y="3768249"/>
            <a:ext cx="2831854" cy="369332"/>
          </a:xfrm>
          <a:prstGeom prst="rect">
            <a:avLst/>
          </a:prstGeom>
        </p:spPr>
        <p:txBody>
          <a:bodyPr wrap="square">
            <a:spAutoFit/>
          </a:bodyPr>
          <a:lstStyle/>
          <a:p>
            <a:pPr algn="r"/>
            <a:r>
              <a:rPr lang="zh-CN" altLang="en-US" dirty="0">
                <a:latin typeface="微软雅黑" panose="020B0503020204020204" pitchFamily="34" charset="-122"/>
                <a:ea typeface="微软雅黑" panose="020B0503020204020204" pitchFamily="34" charset="-122"/>
              </a:rPr>
              <a:t>（后缀名：</a:t>
            </a:r>
            <a:r>
              <a:rPr lang="en-US" altLang="zh-CN" dirty="0">
                <a:latin typeface="微软雅黑" panose="020B0503020204020204" pitchFamily="34" charset="-122"/>
                <a:ea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rPr>
              <a:t>sumocfg</a:t>
            </a:r>
            <a:r>
              <a:rPr lang="zh-CN" altLang="en-US"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83602441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SUMO</a:t>
            </a:r>
            <a:r>
              <a:rPr lang="zh-CN" altLang="en-US" b="1" dirty="0">
                <a:solidFill>
                  <a:schemeClr val="bg1"/>
                </a:solidFill>
                <a:latin typeface="微软雅黑" panose="020B0503020204020204" pitchFamily="34" charset="-122"/>
                <a:ea typeface="微软雅黑" panose="020B0503020204020204" pitchFamily="34" charset="-122"/>
              </a:rPr>
              <a:t>简介</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en-US" altLang="zh-CN">
                <a:latin typeface="微软雅黑" panose="020B0503020204020204" pitchFamily="34" charset="-122"/>
                <a:ea typeface="微软雅黑" panose="020B0503020204020204" pitchFamily="34" charset="-122"/>
              </a:rPr>
              <a:t>1.5 </a:t>
            </a:r>
            <a:r>
              <a:rPr lang="en-US" altLang="zh-CN" dirty="0">
                <a:latin typeface="微软雅黑" panose="020B0503020204020204" pitchFamily="34" charset="-122"/>
                <a:ea typeface="微软雅黑" panose="020B0503020204020204" pitchFamily="34" charset="-122"/>
              </a:rPr>
              <a:t>SUMO-</a:t>
            </a:r>
            <a:r>
              <a:rPr lang="en-US" altLang="zh-CN" dirty="0" err="1">
                <a:latin typeface="微软雅黑" panose="020B0503020204020204" pitchFamily="34" charset="-122"/>
                <a:ea typeface="微软雅黑" panose="020B0503020204020204" pitchFamily="34" charset="-122"/>
              </a:rPr>
              <a:t>gui</a:t>
            </a:r>
            <a:r>
              <a:rPr lang="zh-CN" altLang="en-US" dirty="0">
                <a:latin typeface="微软雅黑" panose="020B0503020204020204" pitchFamily="34" charset="-122"/>
                <a:ea typeface="微软雅黑" panose="020B0503020204020204" pitchFamily="34" charset="-122"/>
              </a:rPr>
              <a:t>软件界面介绍</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5"/>
            <a:ext cx="10012045" cy="9964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仿真</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配置文件（</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1" dirty="0" err="1">
                <a:latin typeface="微软雅黑" panose="020B0503020204020204" pitchFamily="34" charset="-122"/>
                <a:ea typeface="微软雅黑" panose="020B0503020204020204" pitchFamily="34" charset="-122"/>
                <a:cs typeface="Times New Roman" panose="02020603050405020304" pitchFamily="18" charset="0"/>
              </a:rPr>
              <a:t>sumocfg</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一般使用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sumo-gui.exe</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软件打开并运行。</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根据软件界面的布局情况，可以将</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en-US" altLang="zh-CN" sz="1800" b="1" dirty="0" err="1">
                <a:latin typeface="微软雅黑" panose="020B0503020204020204" pitchFamily="34" charset="-122"/>
                <a:ea typeface="微软雅黑" panose="020B0503020204020204" pitchFamily="34" charset="-122"/>
                <a:cs typeface="Times New Roman" panose="02020603050405020304" pitchFamily="18" charset="0"/>
              </a:rPr>
              <a:t>gui</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的界面划分为</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个</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功能</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区域：</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F508F5E2-A2B0-4343-B02E-9A85C4827C7F}"/>
              </a:ext>
            </a:extLst>
          </p:cNvPr>
          <p:cNvSpPr>
            <a:spLocks noChangeArrowheads="1"/>
          </p:cNvSpPr>
          <p:nvPr/>
        </p:nvSpPr>
        <p:spPr bwMode="auto">
          <a:xfrm>
            <a:off x="1322614" y="23267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a:extLst>
              <a:ext uri="{FF2B5EF4-FFF2-40B4-BE49-F238E27FC236}">
                <a16:creationId xmlns:a16="http://schemas.microsoft.com/office/drawing/2014/main" id="{96169F3B-82FD-42BC-85AD-C82A8FA24C5F}"/>
              </a:ext>
            </a:extLst>
          </p:cNvPr>
          <p:cNvGraphicFramePr>
            <a:graphicFrameLocks noChangeAspect="1"/>
          </p:cNvGraphicFramePr>
          <p:nvPr>
            <p:extLst>
              <p:ext uri="{D42A27DB-BD31-4B8C-83A1-F6EECF244321}">
                <p14:modId xmlns:p14="http://schemas.microsoft.com/office/powerpoint/2010/main" val="2340776518"/>
              </p:ext>
            </p:extLst>
          </p:nvPr>
        </p:nvGraphicFramePr>
        <p:xfrm>
          <a:off x="5119956" y="2522218"/>
          <a:ext cx="6751920" cy="3756034"/>
        </p:xfrm>
        <a:graphic>
          <a:graphicData uri="http://schemas.openxmlformats.org/presentationml/2006/ole">
            <mc:AlternateContent xmlns:mc="http://schemas.openxmlformats.org/markup-compatibility/2006">
              <mc:Choice xmlns:v="urn:schemas-microsoft-com:vml" Requires="v">
                <p:oleObj spid="_x0000_s1383" name="Visio" r:id="rId5" imgW="12039569" imgH="6690469" progId="Visio.Drawing.15">
                  <p:embed/>
                </p:oleObj>
              </mc:Choice>
              <mc:Fallback>
                <p:oleObj name="Visio" r:id="rId5" imgW="12039569" imgH="6690469"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9956" y="2522218"/>
                        <a:ext cx="6751920" cy="3756034"/>
                      </a:xfrm>
                      <a:prstGeom prst="rect">
                        <a:avLst/>
                      </a:prstGeom>
                      <a:noFill/>
                    </p:spPr>
                  </p:pic>
                </p:oleObj>
              </mc:Fallback>
            </mc:AlternateContent>
          </a:graphicData>
        </a:graphic>
      </p:graphicFrame>
      <p:sp>
        <p:nvSpPr>
          <p:cNvPr id="15" name="内容占位符 2">
            <a:extLst>
              <a:ext uri="{FF2B5EF4-FFF2-40B4-BE49-F238E27FC236}">
                <a16:creationId xmlns:a16="http://schemas.microsoft.com/office/drawing/2014/main" id="{ABA45EB3-CC2F-6842-134B-DD1377079C8D}"/>
              </a:ext>
            </a:extLst>
          </p:cNvPr>
          <p:cNvSpPr txBox="1"/>
          <p:nvPr/>
        </p:nvSpPr>
        <p:spPr>
          <a:xfrm>
            <a:off x="501272" y="2578781"/>
            <a:ext cx="4400665" cy="40199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标题栏：</a:t>
            </a:r>
            <a:r>
              <a:rPr lang="zh-CN" altLang="zh-CN" sz="1800" dirty="0">
                <a:latin typeface="微软雅黑" panose="020B0503020204020204" pitchFamily="34" charset="-122"/>
                <a:ea typeface="微软雅黑" panose="020B0503020204020204" pitchFamily="34" charset="-122"/>
              </a:rPr>
              <a:t>由仿真配置文件名及软件版本号组成</a:t>
            </a:r>
            <a:endParaRPr lang="en-US" altLang="zh-CN" sz="1800" dirty="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功能区：提供了</a:t>
            </a:r>
            <a:r>
              <a:rPr lang="zh-CN" altLang="zh-CN" sz="1800" dirty="0">
                <a:latin typeface="微软雅黑" panose="020B0503020204020204" pitchFamily="34" charset="-122"/>
                <a:ea typeface="微软雅黑" panose="020B0503020204020204" pitchFamily="34" charset="-122"/>
              </a:rPr>
              <a:t>可视化设置、仿真设置、交通对象设置等</a:t>
            </a:r>
            <a:r>
              <a:rPr lang="zh-CN" altLang="en-US" sz="1800" dirty="0">
                <a:latin typeface="微软雅黑" panose="020B0503020204020204" pitchFamily="34" charset="-122"/>
                <a:ea typeface="微软雅黑" panose="020B0503020204020204" pitchFamily="34" charset="-122"/>
              </a:rPr>
              <a:t>功能菜单</a:t>
            </a:r>
            <a:endParaRPr lang="en-US" altLang="zh-CN" sz="1800" dirty="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快速访问区：</a:t>
            </a:r>
            <a:r>
              <a:rPr lang="zh-CN" altLang="zh-CN" sz="1800" dirty="0">
                <a:latin typeface="微软雅黑" panose="020B0503020204020204" pitchFamily="34" charset="-122"/>
                <a:ea typeface="微软雅黑" panose="020B0503020204020204" pitchFamily="34" charset="-122"/>
              </a:rPr>
              <a:t>放置了一些常用的功能命令</a:t>
            </a:r>
            <a:r>
              <a:rPr lang="zh-CN" altLang="en-US" sz="1800" dirty="0">
                <a:latin typeface="微软雅黑" panose="020B0503020204020204" pitchFamily="34" charset="-122"/>
                <a:ea typeface="微软雅黑" panose="020B0503020204020204" pitchFamily="34" charset="-122"/>
              </a:rPr>
              <a:t>，如重载路网、运行或暂停运行等</a:t>
            </a:r>
            <a:endParaRPr lang="en-US" altLang="zh-CN" sz="1800" dirty="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仿真运行区：</a:t>
            </a:r>
            <a:r>
              <a:rPr lang="en-US" altLang="zh-CN" sz="1800" dirty="0">
                <a:latin typeface="微软雅黑" panose="020B0503020204020204" pitchFamily="34" charset="-122"/>
                <a:ea typeface="微软雅黑" panose="020B0503020204020204" pitchFamily="34" charset="-122"/>
              </a:rPr>
              <a:t>SUMO</a:t>
            </a:r>
            <a:r>
              <a:rPr lang="zh-CN" altLang="zh-CN" sz="1800" dirty="0">
                <a:latin typeface="微软雅黑" panose="020B0503020204020204" pitchFamily="34" charset="-122"/>
                <a:ea typeface="微软雅黑" panose="020B0503020204020204" pitchFamily="34" charset="-122"/>
              </a:rPr>
              <a:t>仿真路网</a:t>
            </a:r>
            <a:r>
              <a:rPr lang="zh-CN" altLang="en-US" sz="1800" dirty="0">
                <a:latin typeface="微软雅黑" panose="020B0503020204020204" pitchFamily="34" charset="-122"/>
                <a:ea typeface="微软雅黑" panose="020B0503020204020204" pitchFamily="34" charset="-122"/>
              </a:rPr>
              <a:t>模型</a:t>
            </a:r>
            <a:r>
              <a:rPr lang="zh-CN" altLang="zh-CN" sz="1800" dirty="0">
                <a:latin typeface="微软雅黑" panose="020B0503020204020204" pitchFamily="34" charset="-122"/>
                <a:ea typeface="微软雅黑" panose="020B0503020204020204" pitchFamily="34" charset="-122"/>
              </a:rPr>
              <a:t>运行区域</a:t>
            </a:r>
            <a:endParaRPr lang="en-US" altLang="zh-CN" sz="1800" dirty="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信息栏：</a:t>
            </a:r>
            <a:r>
              <a:rPr lang="zh-CN" altLang="zh-CN" sz="1800" dirty="0">
                <a:latin typeface="微软雅黑" panose="020B0503020204020204" pitchFamily="34" charset="-122"/>
                <a:ea typeface="微软雅黑" panose="020B0503020204020204" pitchFamily="34" charset="-122"/>
              </a:rPr>
              <a:t>记录了模型加载及仿真运行过程中的动态信息</a:t>
            </a:r>
            <a:r>
              <a:rPr lang="zh-CN" altLang="en-US" sz="1800" dirty="0">
                <a:latin typeface="微软雅黑" panose="020B0503020204020204" pitchFamily="34" charset="-122"/>
                <a:ea typeface="微软雅黑" panose="020B0503020204020204" pitchFamily="34" charset="-122"/>
              </a:rPr>
              <a:t>，如报错或警告提示等</a:t>
            </a:r>
            <a:endParaRPr lang="en-US" altLang="zh-CN" sz="1800" dirty="0">
              <a:latin typeface="微软雅黑" panose="020B0503020204020204" pitchFamily="34" charset="-122"/>
              <a:ea typeface="微软雅黑" panose="020B0503020204020204" pitchFamily="34" charset="-122"/>
            </a:endParaRPr>
          </a:p>
          <a:p>
            <a:pPr marL="285750" lvl="1" indent="-285750">
              <a:lnSpc>
                <a:spcPct val="100000"/>
              </a:lnSpc>
              <a:spcBef>
                <a:spcPts val="1000"/>
              </a:spcBef>
            </a:pPr>
            <a:r>
              <a:rPr lang="zh-CN" altLang="en-US" sz="1800" dirty="0">
                <a:latin typeface="微软雅黑" panose="020B0503020204020204" pitchFamily="34" charset="-122"/>
                <a:ea typeface="微软雅黑" panose="020B0503020204020204" pitchFamily="34" charset="-122"/>
              </a:rPr>
              <a:t>状态栏：显示</a:t>
            </a:r>
            <a:r>
              <a:rPr lang="en-US" altLang="zh-CN" sz="1800" dirty="0">
                <a:latin typeface="微软雅黑" panose="020B0503020204020204" pitchFamily="34" charset="-122"/>
                <a:ea typeface="微软雅黑" panose="020B0503020204020204" pitchFamily="34" charset="-122"/>
              </a:rPr>
              <a:t>SUMO</a:t>
            </a:r>
            <a:r>
              <a:rPr lang="zh-CN" altLang="en-US" sz="1800" dirty="0">
                <a:latin typeface="微软雅黑" panose="020B0503020204020204" pitchFamily="34" charset="-122"/>
                <a:ea typeface="微软雅黑" panose="020B0503020204020204" pitchFamily="34" charset="-122"/>
              </a:rPr>
              <a:t>路网当前运行状态，如运行车辆数等</a:t>
            </a:r>
            <a:endParaRPr lang="zh-CN" altLang="zh-CN" sz="1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0538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2. SUMO</a:t>
            </a:r>
            <a:r>
              <a:rPr lang="zh-CN" altLang="en-US" sz="6600" b="1" dirty="0">
                <a:latin typeface="微软雅黑" panose="020B0503020204020204" pitchFamily="34" charset="-122"/>
                <a:ea typeface="微软雅黑" panose="020B0503020204020204" pitchFamily="34" charset="-122"/>
              </a:rPr>
              <a:t>基础城市路网</a:t>
            </a:r>
            <a:r>
              <a:rPr lang="zh-CN" altLang="en-US" sz="6600" b="1">
                <a:latin typeface="微软雅黑" panose="020B0503020204020204" pitchFamily="34" charset="-122"/>
                <a:ea typeface="微软雅黑" panose="020B0503020204020204" pitchFamily="34" charset="-122"/>
              </a:rPr>
              <a:t>仿真建模（复习）</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881644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2.1 </a:t>
            </a:r>
            <a:r>
              <a:rPr lang="zh-CN" altLang="en-US" sz="6600" b="1" dirty="0">
                <a:latin typeface="微软雅黑" panose="020B0503020204020204" pitchFamily="34" charset="-122"/>
                <a:ea typeface="微软雅黑" panose="020B0503020204020204" pitchFamily="34" charset="-122"/>
              </a:rPr>
              <a:t>构建基础路网</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501501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2.1 </a:t>
            </a:r>
            <a:r>
              <a:rPr lang="zh-CN" altLang="en-US" b="1" dirty="0">
                <a:solidFill>
                  <a:schemeClr val="bg1"/>
                </a:solidFill>
                <a:latin typeface="微软雅黑" panose="020B0503020204020204" pitchFamily="34" charset="-122"/>
                <a:ea typeface="微软雅黑" panose="020B0503020204020204" pitchFamily="34" charset="-122"/>
              </a:rPr>
              <a:t>构建基础路网</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路网基本组成元素</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5"/>
            <a:ext cx="5231784" cy="40597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仿真路网文件以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“.net.xml”</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作为后缀名，通过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描述仿真路网中的各</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对象</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及其层级关系</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路网文件中，涉及的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元素及其描述的仿真对象包括：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pPr>
            <a:r>
              <a:rPr lang="en-US" altLang="zh-CN" sz="1800" dirty="0">
                <a:latin typeface="微软雅黑" panose="020B0503020204020204" pitchFamily="34" charset="-122"/>
                <a:ea typeface="微软雅黑" panose="020B0503020204020204" pitchFamily="34" charset="-122"/>
              </a:rPr>
              <a:t>&lt;net&gt;</a:t>
            </a:r>
            <a:r>
              <a:rPr lang="zh-CN" altLang="en-US" sz="1800" dirty="0">
                <a:latin typeface="微软雅黑" panose="020B0503020204020204" pitchFamily="34" charset="-122"/>
                <a:ea typeface="微软雅黑" panose="020B0503020204020204" pitchFamily="34" charset="-122"/>
              </a:rPr>
              <a:t>元素：描述路网</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en-US" altLang="zh-CN" sz="1800" dirty="0">
                <a:latin typeface="微软雅黑" panose="020B0503020204020204" pitchFamily="34" charset="-122"/>
                <a:ea typeface="微软雅黑" panose="020B0503020204020204" pitchFamily="34" charset="-122"/>
              </a:rPr>
              <a:t>&lt;edge&gt;</a:t>
            </a:r>
            <a:r>
              <a:rPr lang="zh-CN" altLang="en-US" sz="1800" dirty="0">
                <a:latin typeface="微软雅黑" panose="020B0503020204020204" pitchFamily="34" charset="-122"/>
                <a:ea typeface="微软雅黑" panose="020B0503020204020204" pitchFamily="34" charset="-122"/>
              </a:rPr>
              <a:t>元素：</a:t>
            </a:r>
            <a:r>
              <a:rPr lang="zh-CN" altLang="zh-CN" sz="1800" dirty="0">
                <a:latin typeface="微软雅黑" panose="020B0503020204020204" pitchFamily="34" charset="-122"/>
                <a:ea typeface="微软雅黑" panose="020B0503020204020204" pitchFamily="34" charset="-122"/>
              </a:rPr>
              <a:t>描述有向路段</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OD</a:t>
            </a:r>
            <a:r>
              <a:rPr lang="zh-CN" altLang="en-US" sz="1800" dirty="0">
                <a:latin typeface="微软雅黑" panose="020B0503020204020204" pitchFamily="34" charset="-122"/>
                <a:ea typeface="微软雅黑" panose="020B0503020204020204" pitchFamily="34" charset="-122"/>
              </a:rPr>
              <a:t>小区</a:t>
            </a:r>
            <a:endParaRPr lang="zh-CN"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latin typeface="微软雅黑" panose="020B0503020204020204" pitchFamily="34" charset="-122"/>
                <a:ea typeface="微软雅黑" panose="020B0503020204020204" pitchFamily="34" charset="-122"/>
              </a:rPr>
              <a:t>&lt;lane&gt;</a:t>
            </a:r>
            <a:r>
              <a:rPr lang="zh-CN" altLang="en-US" sz="1800" dirty="0">
                <a:latin typeface="微软雅黑" panose="020B0503020204020204" pitchFamily="34" charset="-122"/>
                <a:ea typeface="微软雅黑" panose="020B0503020204020204" pitchFamily="34" charset="-122"/>
              </a:rPr>
              <a:t>元素：</a:t>
            </a:r>
            <a:r>
              <a:rPr lang="zh-CN" altLang="zh-CN" sz="1800" dirty="0">
                <a:latin typeface="微软雅黑" panose="020B0503020204020204" pitchFamily="34" charset="-122"/>
                <a:ea typeface="微软雅黑" panose="020B0503020204020204" pitchFamily="34" charset="-122"/>
              </a:rPr>
              <a:t>描述车道元素</a:t>
            </a:r>
          </a:p>
          <a:p>
            <a:pPr lvl="1">
              <a:lnSpc>
                <a:spcPct val="100000"/>
              </a:lnSpc>
            </a:pPr>
            <a:r>
              <a:rPr lang="en-US" altLang="zh-CN" sz="1800" dirty="0">
                <a:latin typeface="微软雅黑" panose="020B0503020204020204" pitchFamily="34" charset="-122"/>
                <a:ea typeface="微软雅黑" panose="020B0503020204020204" pitchFamily="34" charset="-122"/>
              </a:rPr>
              <a:t>&lt;junction&gt;</a:t>
            </a:r>
            <a:r>
              <a:rPr lang="zh-CN" altLang="en-US" sz="1800" dirty="0">
                <a:latin typeface="微软雅黑" panose="020B0503020204020204" pitchFamily="34" charset="-122"/>
                <a:ea typeface="微软雅黑" panose="020B0503020204020204" pitchFamily="34" charset="-122"/>
              </a:rPr>
              <a:t>元素：</a:t>
            </a:r>
            <a:r>
              <a:rPr lang="zh-CN" altLang="zh-CN" sz="1800" dirty="0">
                <a:latin typeface="微软雅黑" panose="020B0503020204020204" pitchFamily="34" charset="-122"/>
                <a:ea typeface="微软雅黑" panose="020B0503020204020204" pitchFamily="34" charset="-122"/>
              </a:rPr>
              <a:t>描述交叉口</a:t>
            </a:r>
          </a:p>
          <a:p>
            <a:pPr lvl="1">
              <a:lnSpc>
                <a:spcPct val="100000"/>
              </a:lnSpc>
            </a:pPr>
            <a:r>
              <a:rPr lang="en-US" altLang="zh-CN" sz="1800" dirty="0">
                <a:latin typeface="微软雅黑" panose="020B0503020204020204" pitchFamily="34" charset="-122"/>
                <a:ea typeface="微软雅黑" panose="020B0503020204020204" pitchFamily="34" charset="-122"/>
              </a:rPr>
              <a:t>&lt;connection&gt;</a:t>
            </a:r>
            <a:r>
              <a:rPr lang="zh-CN" altLang="en-US" sz="1800" dirty="0">
                <a:latin typeface="微软雅黑" panose="020B0503020204020204" pitchFamily="34" charset="-122"/>
                <a:ea typeface="微软雅黑" panose="020B0503020204020204" pitchFamily="34" charset="-122"/>
              </a:rPr>
              <a:t>元素：</a:t>
            </a:r>
            <a:r>
              <a:rPr lang="zh-CN" altLang="zh-CN" sz="1800" dirty="0">
                <a:latin typeface="微软雅黑" panose="020B0503020204020204" pitchFamily="34" charset="-122"/>
                <a:ea typeface="微软雅黑" panose="020B0503020204020204" pitchFamily="34" charset="-122"/>
              </a:rPr>
              <a:t>描述车道连接器</a:t>
            </a:r>
          </a:p>
          <a:p>
            <a:pPr>
              <a:lnSpc>
                <a:spcPct val="150000"/>
              </a:lnSpc>
              <a:buFont typeface="Wingdings" panose="05000000000000000000" charset="0"/>
              <a:buChar char="p"/>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7" name="图片 16">
            <a:extLst>
              <a:ext uri="{FF2B5EF4-FFF2-40B4-BE49-F238E27FC236}">
                <a16:creationId xmlns:a16="http://schemas.microsoft.com/office/drawing/2014/main" id="{5E00C7B2-D58C-4CD6-8DC2-8E49C1C20789}"/>
              </a:ext>
            </a:extLst>
          </p:cNvPr>
          <p:cNvPicPr>
            <a:picLocks noChangeAspect="1"/>
          </p:cNvPicPr>
          <p:nvPr/>
        </p:nvPicPr>
        <p:blipFill rotWithShape="1">
          <a:blip r:embed="rId5"/>
          <a:srcRect t="-1502" r="47712" b="1502"/>
          <a:stretch/>
        </p:blipFill>
        <p:spPr>
          <a:xfrm>
            <a:off x="5892964" y="1533811"/>
            <a:ext cx="4284781" cy="3558371"/>
          </a:xfrm>
          <a:prstGeom prst="rect">
            <a:avLst/>
          </a:prstGeom>
        </p:spPr>
      </p:pic>
      <p:sp>
        <p:nvSpPr>
          <p:cNvPr id="18" name="矩形 17">
            <a:extLst>
              <a:ext uri="{FF2B5EF4-FFF2-40B4-BE49-F238E27FC236}">
                <a16:creationId xmlns:a16="http://schemas.microsoft.com/office/drawing/2014/main" id="{3111274F-39C5-430D-8D27-1E2D6F6480F7}"/>
              </a:ext>
            </a:extLst>
          </p:cNvPr>
          <p:cNvSpPr/>
          <p:nvPr/>
        </p:nvSpPr>
        <p:spPr>
          <a:xfrm>
            <a:off x="6200105" y="5284459"/>
            <a:ext cx="4200298"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zh-CN" altLang="en-US" dirty="0">
                <a:latin typeface="微软雅黑" panose="020B0503020204020204" pitchFamily="34" charset="-122"/>
                <a:ea typeface="微软雅黑" panose="020B0503020204020204" pitchFamily="34" charset="-122"/>
              </a:rPr>
              <a:t>路网文件涉及的</a:t>
            </a:r>
            <a:r>
              <a:rPr lang="en-US" altLang="zh-CN" dirty="0">
                <a:latin typeface="微软雅黑" panose="020B0503020204020204" pitchFamily="34" charset="-122"/>
                <a:ea typeface="微软雅黑" panose="020B0503020204020204" pitchFamily="34" charset="-122"/>
              </a:rPr>
              <a:t>XML</a:t>
            </a:r>
            <a:r>
              <a:rPr lang="zh-CN" altLang="en-US" dirty="0">
                <a:latin typeface="微软雅黑" panose="020B0503020204020204" pitchFamily="34" charset="-122"/>
                <a:ea typeface="微软雅黑" panose="020B0503020204020204" pitchFamily="34" charset="-122"/>
              </a:rPr>
              <a:t>元素及其层级关系示意图</a:t>
            </a:r>
          </a:p>
        </p:txBody>
      </p:sp>
      <p:sp>
        <p:nvSpPr>
          <p:cNvPr id="6" name="右大括号 5">
            <a:extLst>
              <a:ext uri="{FF2B5EF4-FFF2-40B4-BE49-F238E27FC236}">
                <a16:creationId xmlns:a16="http://schemas.microsoft.com/office/drawing/2014/main" id="{A525E507-C03C-4A35-A6C1-0B5E52C600F5}"/>
              </a:ext>
            </a:extLst>
          </p:cNvPr>
          <p:cNvSpPr/>
          <p:nvPr/>
        </p:nvSpPr>
        <p:spPr>
          <a:xfrm>
            <a:off x="10293097" y="2077766"/>
            <a:ext cx="198846" cy="1249680"/>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右大括号 18">
            <a:extLst>
              <a:ext uri="{FF2B5EF4-FFF2-40B4-BE49-F238E27FC236}">
                <a16:creationId xmlns:a16="http://schemas.microsoft.com/office/drawing/2014/main" id="{3B586B21-0F23-4263-839D-F6CFC658E0C2}"/>
              </a:ext>
            </a:extLst>
          </p:cNvPr>
          <p:cNvSpPr/>
          <p:nvPr/>
        </p:nvSpPr>
        <p:spPr>
          <a:xfrm>
            <a:off x="10293097" y="3508591"/>
            <a:ext cx="198846" cy="707347"/>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右大括号 19">
            <a:extLst>
              <a:ext uri="{FF2B5EF4-FFF2-40B4-BE49-F238E27FC236}">
                <a16:creationId xmlns:a16="http://schemas.microsoft.com/office/drawing/2014/main" id="{32BABB6F-40C0-4BA0-A4AB-FF7947CF45FC}"/>
              </a:ext>
            </a:extLst>
          </p:cNvPr>
          <p:cNvSpPr/>
          <p:nvPr/>
        </p:nvSpPr>
        <p:spPr>
          <a:xfrm>
            <a:off x="10327793" y="4264932"/>
            <a:ext cx="164947" cy="707346"/>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413FC5A0-99DC-42B8-A8AE-4CA5BB6F4AED}"/>
              </a:ext>
            </a:extLst>
          </p:cNvPr>
          <p:cNvSpPr/>
          <p:nvPr/>
        </p:nvSpPr>
        <p:spPr>
          <a:xfrm>
            <a:off x="10327794" y="2382447"/>
            <a:ext cx="1622836"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&lt;edge&gt;</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&lt;lane&gt;</a:t>
            </a:r>
            <a:r>
              <a:rPr lang="zh-CN" altLang="en-US" dirty="0">
                <a:latin typeface="微软雅黑" panose="020B0503020204020204" pitchFamily="34" charset="-122"/>
                <a:ea typeface="微软雅黑" panose="020B0503020204020204" pitchFamily="34" charset="-122"/>
              </a:rPr>
              <a:t>元素</a:t>
            </a:r>
          </a:p>
        </p:txBody>
      </p:sp>
      <p:sp>
        <p:nvSpPr>
          <p:cNvPr id="22" name="矩形 21">
            <a:extLst>
              <a:ext uri="{FF2B5EF4-FFF2-40B4-BE49-F238E27FC236}">
                <a16:creationId xmlns:a16="http://schemas.microsoft.com/office/drawing/2014/main" id="{A05857EE-061D-4730-A808-68B52A561C9A}"/>
              </a:ext>
            </a:extLst>
          </p:cNvPr>
          <p:cNvSpPr/>
          <p:nvPr/>
        </p:nvSpPr>
        <p:spPr>
          <a:xfrm>
            <a:off x="10392520" y="3513085"/>
            <a:ext cx="1622836"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&lt;junction&gt;</a:t>
            </a:r>
            <a:r>
              <a:rPr lang="zh-CN" altLang="en-US" dirty="0">
                <a:latin typeface="微软雅黑" panose="020B0503020204020204" pitchFamily="34" charset="-122"/>
                <a:ea typeface="微软雅黑" panose="020B0503020204020204" pitchFamily="34" charset="-122"/>
              </a:rPr>
              <a:t>元素</a:t>
            </a:r>
          </a:p>
        </p:txBody>
      </p:sp>
      <p:sp>
        <p:nvSpPr>
          <p:cNvPr id="23" name="矩形 22">
            <a:extLst>
              <a:ext uri="{FF2B5EF4-FFF2-40B4-BE49-F238E27FC236}">
                <a16:creationId xmlns:a16="http://schemas.microsoft.com/office/drawing/2014/main" id="{B69D41A6-443B-4FD2-8704-07076F8F2F44}"/>
              </a:ext>
            </a:extLst>
          </p:cNvPr>
          <p:cNvSpPr/>
          <p:nvPr/>
        </p:nvSpPr>
        <p:spPr>
          <a:xfrm>
            <a:off x="10392519" y="4236075"/>
            <a:ext cx="1799481"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&lt;connection&gt;</a:t>
            </a:r>
            <a:r>
              <a:rPr lang="zh-CN" altLang="en-US" dirty="0">
                <a:latin typeface="微软雅黑" panose="020B0503020204020204" pitchFamily="34" charset="-122"/>
                <a:ea typeface="微软雅黑" panose="020B0503020204020204" pitchFamily="34" charset="-122"/>
              </a:rPr>
              <a:t>元素</a:t>
            </a:r>
          </a:p>
        </p:txBody>
      </p:sp>
      <p:sp>
        <p:nvSpPr>
          <p:cNvPr id="10" name="矩形 9">
            <a:extLst>
              <a:ext uri="{FF2B5EF4-FFF2-40B4-BE49-F238E27FC236}">
                <a16:creationId xmlns:a16="http://schemas.microsoft.com/office/drawing/2014/main" id="{63491C4E-B49A-44A0-A547-21FAFECD48EB}"/>
              </a:ext>
            </a:extLst>
          </p:cNvPr>
          <p:cNvSpPr/>
          <p:nvPr/>
        </p:nvSpPr>
        <p:spPr>
          <a:xfrm>
            <a:off x="5892964" y="1533811"/>
            <a:ext cx="307141" cy="18737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E1F73E76-7A7D-4D03-8D2D-D43FFC50051D}"/>
              </a:ext>
            </a:extLst>
          </p:cNvPr>
          <p:cNvSpPr/>
          <p:nvPr/>
        </p:nvSpPr>
        <p:spPr>
          <a:xfrm>
            <a:off x="5935617" y="4998495"/>
            <a:ext cx="307141" cy="18737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781B90CB-41DE-4B9D-9074-4064754B9615}"/>
              </a:ext>
            </a:extLst>
          </p:cNvPr>
          <p:cNvSpPr/>
          <p:nvPr/>
        </p:nvSpPr>
        <p:spPr>
          <a:xfrm>
            <a:off x="5991501" y="1333416"/>
            <a:ext cx="1622836" cy="369332"/>
          </a:xfrm>
          <a:prstGeom prst="rect">
            <a:avLst/>
          </a:prstGeom>
        </p:spPr>
        <p:txBody>
          <a:bodyPr wrap="square">
            <a:spAutoFit/>
          </a:bodyPr>
          <a:lstStyle/>
          <a:p>
            <a:pPr algn="ctr"/>
            <a:r>
              <a:rPr lang="en-US" altLang="zh-CN" dirty="0">
                <a:solidFill>
                  <a:srgbClr val="FF0000"/>
                </a:solidFill>
                <a:latin typeface="微软雅黑" panose="020B0503020204020204" pitchFamily="34" charset="-122"/>
                <a:ea typeface="微软雅黑" panose="020B0503020204020204" pitchFamily="34" charset="-122"/>
              </a:rPr>
              <a:t>&lt;net&gt;</a:t>
            </a:r>
            <a:r>
              <a:rPr lang="zh-CN" altLang="en-US" dirty="0">
                <a:solidFill>
                  <a:srgbClr val="FF0000"/>
                </a:solidFill>
                <a:latin typeface="微软雅黑" panose="020B0503020204020204" pitchFamily="34" charset="-122"/>
                <a:ea typeface="微软雅黑" panose="020B0503020204020204" pitchFamily="34" charset="-122"/>
              </a:rPr>
              <a:t>元素</a:t>
            </a:r>
          </a:p>
        </p:txBody>
      </p:sp>
      <p:cxnSp>
        <p:nvCxnSpPr>
          <p:cNvPr id="15" name="直接连接符 14">
            <a:extLst>
              <a:ext uri="{FF2B5EF4-FFF2-40B4-BE49-F238E27FC236}">
                <a16:creationId xmlns:a16="http://schemas.microsoft.com/office/drawing/2014/main" id="{9BE89276-3EDB-C63D-EA4A-D94E452928B9}"/>
              </a:ext>
            </a:extLst>
          </p:cNvPr>
          <p:cNvCxnSpPr/>
          <p:nvPr/>
        </p:nvCxnSpPr>
        <p:spPr>
          <a:xfrm>
            <a:off x="584462" y="3959258"/>
            <a:ext cx="0" cy="1626202"/>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a:extLst>
              <a:ext uri="{FF2B5EF4-FFF2-40B4-BE49-F238E27FC236}">
                <a16:creationId xmlns:a16="http://schemas.microsoft.com/office/drawing/2014/main" id="{8A016B59-F01C-823E-ABC5-D5873C7F1DF8}"/>
              </a:ext>
            </a:extLst>
          </p:cNvPr>
          <p:cNvCxnSpPr>
            <a:cxnSpLocks/>
          </p:cNvCxnSpPr>
          <p:nvPr/>
        </p:nvCxnSpPr>
        <p:spPr>
          <a:xfrm>
            <a:off x="1038520" y="4264932"/>
            <a:ext cx="0" cy="1320528"/>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a:extLst>
              <a:ext uri="{FF2B5EF4-FFF2-40B4-BE49-F238E27FC236}">
                <a16:creationId xmlns:a16="http://schemas.microsoft.com/office/drawing/2014/main" id="{7325954A-3932-053C-57BC-F95EE915A9C5}"/>
              </a:ext>
            </a:extLst>
          </p:cNvPr>
          <p:cNvCxnSpPr>
            <a:cxnSpLocks/>
          </p:cNvCxnSpPr>
          <p:nvPr/>
        </p:nvCxnSpPr>
        <p:spPr>
          <a:xfrm>
            <a:off x="1492578" y="4570450"/>
            <a:ext cx="0" cy="311956"/>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35344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2.1 </a:t>
            </a:r>
            <a:r>
              <a:rPr lang="zh-CN" altLang="en-US" b="1" dirty="0">
                <a:solidFill>
                  <a:schemeClr val="bg1"/>
                </a:solidFill>
                <a:latin typeface="微软雅黑" panose="020B0503020204020204" pitchFamily="34" charset="-122"/>
                <a:ea typeface="微软雅黑" panose="020B0503020204020204" pitchFamily="34" charset="-122"/>
              </a:rPr>
              <a:t>构建基础路网</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）调整路网参数</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9573085" cy="13255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在路网文件中，</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通过</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设置</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各</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仿真对象</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的属性值可以</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调整</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路网参数，如路段名称、车道宽度、车道长度、车道形状等</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7" name="图片 16">
            <a:extLst>
              <a:ext uri="{FF2B5EF4-FFF2-40B4-BE49-F238E27FC236}">
                <a16:creationId xmlns:a16="http://schemas.microsoft.com/office/drawing/2014/main" id="{5E00C7B2-D58C-4CD6-8DC2-8E49C1C20789}"/>
              </a:ext>
            </a:extLst>
          </p:cNvPr>
          <p:cNvPicPr>
            <a:picLocks noChangeAspect="1"/>
          </p:cNvPicPr>
          <p:nvPr/>
        </p:nvPicPr>
        <p:blipFill rotWithShape="1">
          <a:blip r:embed="rId5"/>
          <a:srcRect l="1" t="24404" r="36795" b="46396"/>
          <a:stretch/>
        </p:blipFill>
        <p:spPr>
          <a:xfrm>
            <a:off x="568233" y="3090083"/>
            <a:ext cx="9276807" cy="1860996"/>
          </a:xfrm>
          <a:prstGeom prst="rect">
            <a:avLst/>
          </a:prstGeom>
        </p:spPr>
      </p:pic>
      <p:sp>
        <p:nvSpPr>
          <p:cNvPr id="18" name="矩形 17">
            <a:extLst>
              <a:ext uri="{FF2B5EF4-FFF2-40B4-BE49-F238E27FC236}">
                <a16:creationId xmlns:a16="http://schemas.microsoft.com/office/drawing/2014/main" id="{3111274F-39C5-430D-8D27-1E2D6F6480F7}"/>
              </a:ext>
            </a:extLst>
          </p:cNvPr>
          <p:cNvSpPr/>
          <p:nvPr/>
        </p:nvSpPr>
        <p:spPr>
          <a:xfrm>
            <a:off x="2836236" y="5492064"/>
            <a:ext cx="5004744"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a:t>
            </a:r>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路网文件中对路网参数进行调整</a:t>
            </a:r>
          </a:p>
        </p:txBody>
      </p:sp>
      <p:sp>
        <p:nvSpPr>
          <p:cNvPr id="5" name="标注: 线形 4">
            <a:extLst>
              <a:ext uri="{FF2B5EF4-FFF2-40B4-BE49-F238E27FC236}">
                <a16:creationId xmlns:a16="http://schemas.microsoft.com/office/drawing/2014/main" id="{8D7DFB44-4B8B-4897-981C-5568F46002ED}"/>
              </a:ext>
            </a:extLst>
          </p:cNvPr>
          <p:cNvSpPr/>
          <p:nvPr/>
        </p:nvSpPr>
        <p:spPr>
          <a:xfrm>
            <a:off x="1452245" y="2689860"/>
            <a:ext cx="1051559" cy="344339"/>
          </a:xfrm>
          <a:prstGeom prst="borderCallout1">
            <a:avLst>
              <a:gd name="adj1" fmla="val 103369"/>
              <a:gd name="adj2" fmla="val 40991"/>
              <a:gd name="adj3" fmla="val 149382"/>
              <a:gd name="adj4" fmla="val 22054"/>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路段名称</a:t>
            </a:r>
          </a:p>
        </p:txBody>
      </p:sp>
      <p:sp>
        <p:nvSpPr>
          <p:cNvPr id="27" name="标注: 线形 26">
            <a:extLst>
              <a:ext uri="{FF2B5EF4-FFF2-40B4-BE49-F238E27FC236}">
                <a16:creationId xmlns:a16="http://schemas.microsoft.com/office/drawing/2014/main" id="{0E39D78B-7F89-4FB7-92A7-9410A43D6115}"/>
              </a:ext>
            </a:extLst>
          </p:cNvPr>
          <p:cNvSpPr/>
          <p:nvPr/>
        </p:nvSpPr>
        <p:spPr>
          <a:xfrm>
            <a:off x="4234995" y="2700508"/>
            <a:ext cx="1259025" cy="344339"/>
          </a:xfrm>
          <a:prstGeom prst="borderCallout1">
            <a:avLst>
              <a:gd name="adj1" fmla="val 103369"/>
              <a:gd name="adj2" fmla="val 40991"/>
              <a:gd name="adj3" fmla="val 149382"/>
              <a:gd name="adj4" fmla="val 22054"/>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路段优先权</a:t>
            </a:r>
          </a:p>
        </p:txBody>
      </p:sp>
      <p:sp>
        <p:nvSpPr>
          <p:cNvPr id="28" name="标注: 线形 27">
            <a:extLst>
              <a:ext uri="{FF2B5EF4-FFF2-40B4-BE49-F238E27FC236}">
                <a16:creationId xmlns:a16="http://schemas.microsoft.com/office/drawing/2014/main" id="{DC0AFAFA-96AB-4661-B557-D9040EB7B812}"/>
              </a:ext>
            </a:extLst>
          </p:cNvPr>
          <p:cNvSpPr/>
          <p:nvPr/>
        </p:nvSpPr>
        <p:spPr>
          <a:xfrm>
            <a:off x="3115646" y="4843935"/>
            <a:ext cx="1259025" cy="344339"/>
          </a:xfrm>
          <a:prstGeom prst="borderCallout1">
            <a:avLst>
              <a:gd name="adj1" fmla="val 1574"/>
              <a:gd name="adj2" fmla="val 50675"/>
              <a:gd name="adj3" fmla="val -43144"/>
              <a:gd name="adj4" fmla="val 77735"/>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车道限速</a:t>
            </a:r>
          </a:p>
        </p:txBody>
      </p:sp>
      <p:sp>
        <p:nvSpPr>
          <p:cNvPr id="29" name="标注: 线形 28">
            <a:extLst>
              <a:ext uri="{FF2B5EF4-FFF2-40B4-BE49-F238E27FC236}">
                <a16:creationId xmlns:a16="http://schemas.microsoft.com/office/drawing/2014/main" id="{4ABA36BB-A556-4647-B66C-16DBFB6982CF}"/>
              </a:ext>
            </a:extLst>
          </p:cNvPr>
          <p:cNvSpPr/>
          <p:nvPr/>
        </p:nvSpPr>
        <p:spPr>
          <a:xfrm>
            <a:off x="4525955" y="4859629"/>
            <a:ext cx="1259025" cy="344339"/>
          </a:xfrm>
          <a:prstGeom prst="borderCallout1">
            <a:avLst>
              <a:gd name="adj1" fmla="val 1574"/>
              <a:gd name="adj2" fmla="val 50675"/>
              <a:gd name="adj3" fmla="val -43144"/>
              <a:gd name="adj4" fmla="val 77735"/>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车道长度</a:t>
            </a:r>
          </a:p>
        </p:txBody>
      </p:sp>
      <p:sp>
        <p:nvSpPr>
          <p:cNvPr id="30" name="标注: 线形 29">
            <a:extLst>
              <a:ext uri="{FF2B5EF4-FFF2-40B4-BE49-F238E27FC236}">
                <a16:creationId xmlns:a16="http://schemas.microsoft.com/office/drawing/2014/main" id="{E4C3A112-0B82-46D2-87D2-C18108F3540B}"/>
              </a:ext>
            </a:extLst>
          </p:cNvPr>
          <p:cNvSpPr/>
          <p:nvPr/>
        </p:nvSpPr>
        <p:spPr>
          <a:xfrm>
            <a:off x="6407022" y="4859629"/>
            <a:ext cx="1259025" cy="344339"/>
          </a:xfrm>
          <a:prstGeom prst="borderCallout1">
            <a:avLst>
              <a:gd name="adj1" fmla="val 1574"/>
              <a:gd name="adj2" fmla="val 50675"/>
              <a:gd name="adj3" fmla="val -45357"/>
              <a:gd name="adj4" fmla="val 35974"/>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车道形状</a:t>
            </a:r>
          </a:p>
        </p:txBody>
      </p:sp>
    </p:spTree>
    <p:extLst>
      <p:ext uri="{BB962C8B-B14F-4D97-AF65-F5344CB8AC3E}">
        <p14:creationId xmlns:p14="http://schemas.microsoft.com/office/powerpoint/2010/main" val="4131028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2.1 </a:t>
            </a:r>
            <a:r>
              <a:rPr lang="zh-CN" altLang="en-US" b="1" dirty="0">
                <a:solidFill>
                  <a:schemeClr val="bg1"/>
                </a:solidFill>
                <a:latin typeface="微软雅黑" panose="020B0503020204020204" pitchFamily="34" charset="-122"/>
                <a:ea typeface="微软雅黑" panose="020B0503020204020204" pitchFamily="34" charset="-122"/>
              </a:rPr>
              <a:t>构建基础路网</a:t>
            </a:r>
          </a:p>
        </p:txBody>
      </p:sp>
      <p:sp>
        <p:nvSpPr>
          <p:cNvPr id="9" name="内容占位符 8"/>
          <p:cNvSpPr>
            <a:spLocks noGrp="1"/>
          </p:cNvSpPr>
          <p:nvPr>
            <p:ph idx="1"/>
          </p:nvPr>
        </p:nvSpPr>
        <p:spPr>
          <a:xfrm>
            <a:off x="446313" y="1108203"/>
            <a:ext cx="10106661"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）路网构建方式（构建路网</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创建仿真路网文件）</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5"/>
            <a:ext cx="10434955" cy="10450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netedit.</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exe</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编辑器</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dirty="0">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自带的</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netedit</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编辑器提供了可视化界面可用于构建各路网对象、以及设置路网参数等。</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5" name="图片 14">
            <a:extLst>
              <a:ext uri="{FF2B5EF4-FFF2-40B4-BE49-F238E27FC236}">
                <a16:creationId xmlns:a16="http://schemas.microsoft.com/office/drawing/2014/main" id="{D5CC72D9-DF63-42D2-9AEF-D46F06674D2A}"/>
              </a:ext>
            </a:extLst>
          </p:cNvPr>
          <p:cNvPicPr>
            <a:picLocks noChangeAspect="1"/>
          </p:cNvPicPr>
          <p:nvPr/>
        </p:nvPicPr>
        <p:blipFill>
          <a:blip r:embed="rId5"/>
          <a:stretch>
            <a:fillRect/>
          </a:stretch>
        </p:blipFill>
        <p:spPr>
          <a:xfrm>
            <a:off x="1404631" y="2633940"/>
            <a:ext cx="6480000" cy="3508312"/>
          </a:xfrm>
          <a:prstGeom prst="rect">
            <a:avLst/>
          </a:prstGeom>
        </p:spPr>
      </p:pic>
      <p:sp>
        <p:nvSpPr>
          <p:cNvPr id="23" name="矩形 22">
            <a:extLst>
              <a:ext uri="{FF2B5EF4-FFF2-40B4-BE49-F238E27FC236}">
                <a16:creationId xmlns:a16="http://schemas.microsoft.com/office/drawing/2014/main" id="{3ABFCF69-27E3-45F7-9777-B0ECE9192608}"/>
              </a:ext>
            </a:extLst>
          </p:cNvPr>
          <p:cNvSpPr/>
          <p:nvPr/>
        </p:nvSpPr>
        <p:spPr>
          <a:xfrm>
            <a:off x="1978025" y="6238363"/>
            <a:ext cx="5698164"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a:t>
            </a:r>
            <a:r>
              <a:rPr lang="en-US" altLang="zh-CN" dirty="0" err="1">
                <a:latin typeface="微软雅黑" panose="020B0503020204020204" pitchFamily="34" charset="-122"/>
                <a:ea typeface="微软雅黑" panose="020B0503020204020204" pitchFamily="34" charset="-122"/>
              </a:rPr>
              <a:t>Netedit</a:t>
            </a:r>
            <a:r>
              <a:rPr lang="zh-CN" altLang="en-US" dirty="0">
                <a:latin typeface="微软雅黑" panose="020B0503020204020204" pitchFamily="34" charset="-122"/>
                <a:ea typeface="微软雅黑" panose="020B0503020204020204" pitchFamily="34" charset="-122"/>
              </a:rPr>
              <a:t>编辑器界面布局及其构建的仿真路网</a:t>
            </a:r>
          </a:p>
        </p:txBody>
      </p:sp>
    </p:spTree>
    <p:extLst>
      <p:ext uri="{BB962C8B-B14F-4D97-AF65-F5344CB8AC3E}">
        <p14:creationId xmlns:p14="http://schemas.microsoft.com/office/powerpoint/2010/main" val="3511651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2.1 </a:t>
            </a:r>
            <a:r>
              <a:rPr lang="zh-CN" altLang="en-US" b="1" dirty="0">
                <a:solidFill>
                  <a:schemeClr val="bg1"/>
                </a:solidFill>
                <a:latin typeface="微软雅黑" panose="020B0503020204020204" pitchFamily="34" charset="-122"/>
                <a:ea typeface="微软雅黑" panose="020B0503020204020204" pitchFamily="34" charset="-122"/>
              </a:rPr>
              <a:t>构建基础路网</a:t>
            </a:r>
          </a:p>
        </p:txBody>
      </p:sp>
      <p:sp>
        <p:nvSpPr>
          <p:cNvPr id="9" name="内容占位符 8"/>
          <p:cNvSpPr>
            <a:spLocks noGrp="1"/>
          </p:cNvSpPr>
          <p:nvPr>
            <p:ph idx="1"/>
          </p:nvPr>
        </p:nvSpPr>
        <p:spPr>
          <a:xfrm>
            <a:off x="446313" y="1108203"/>
            <a:ext cx="695270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）路网构建方式</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4"/>
            <a:ext cx="7128753" cy="49665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自动化工具</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提供了自动化工具用于快速转换、创建仿真路网，这些自动化工具可以通过命令行（</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cmd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）进行调用。</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netconvert.exe</a:t>
            </a:r>
          </a:p>
          <a:p>
            <a:pPr marL="0" indent="0">
              <a:lnSpc>
                <a:spcPct val="150000"/>
              </a:lnSpc>
              <a:buNone/>
            </a:pPr>
            <a:r>
              <a:rPr lang="en-US" altLang="zh-CN" sz="1800" dirty="0">
                <a:latin typeface="微软雅黑" panose="020B0503020204020204" pitchFamily="34" charset="-122"/>
                <a:ea typeface="微软雅黑" panose="020B0503020204020204" pitchFamily="34" charset="-122"/>
              </a:rPr>
              <a:t>netconvert.exe</a:t>
            </a:r>
            <a:r>
              <a:rPr lang="zh-CN" altLang="zh-CN" sz="1800" dirty="0">
                <a:latin typeface="微软雅黑" panose="020B0503020204020204" pitchFamily="34" charset="-122"/>
                <a:ea typeface="微软雅黑" panose="020B0503020204020204" pitchFamily="34" charset="-122"/>
              </a:rPr>
              <a:t>用于将其它格式的路网转换为</a:t>
            </a:r>
            <a:r>
              <a:rPr lang="en-US" altLang="zh-CN" sz="1800" dirty="0">
                <a:latin typeface="微软雅黑" panose="020B0503020204020204" pitchFamily="34" charset="-122"/>
                <a:ea typeface="微软雅黑" panose="020B0503020204020204" pitchFamily="34" charset="-122"/>
              </a:rPr>
              <a:t>SUMO</a:t>
            </a:r>
            <a:r>
              <a:rPr lang="zh-CN" altLang="zh-CN" sz="1800" dirty="0">
                <a:latin typeface="微软雅黑" panose="020B0503020204020204" pitchFamily="34" charset="-122"/>
                <a:ea typeface="微软雅黑" panose="020B0503020204020204" pitchFamily="34" charset="-122"/>
              </a:rPr>
              <a:t>路网，支持的导入路网格式包括</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PTV VISSIM</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PTV VISUM</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OpenStreetMap</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Shapefiles</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shp</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shx</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dbf</a:t>
            </a:r>
            <a:r>
              <a:rPr lang="zh-CN" altLang="zh-CN" sz="1800" dirty="0">
                <a:latin typeface="微软雅黑" panose="020B0503020204020204" pitchFamily="34" charset="-122"/>
                <a:ea typeface="微软雅黑" panose="020B0503020204020204" pitchFamily="34" charset="-122"/>
              </a:rPr>
              <a:t>）等。</a:t>
            </a:r>
            <a:endParaRPr lang="en-US" altLang="zh-CN" sz="18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netgenerate.exe</a:t>
            </a:r>
          </a:p>
          <a:p>
            <a:pPr marL="0" indent="0">
              <a:lnSpc>
                <a:spcPct val="150000"/>
              </a:lnSpc>
              <a:buNone/>
            </a:pPr>
            <a:r>
              <a:rPr lang="zh-CN" altLang="zh-CN" sz="1800" dirty="0">
                <a:latin typeface="微软雅黑" panose="020B0503020204020204" pitchFamily="34" charset="-122"/>
                <a:ea typeface="微软雅黑" panose="020B0503020204020204" pitchFamily="34" charset="-122"/>
              </a:rPr>
              <a:t>用于</a:t>
            </a:r>
            <a:r>
              <a:rPr lang="zh-CN" altLang="en-US" sz="1800" dirty="0">
                <a:latin typeface="微软雅黑" panose="020B0503020204020204" pitchFamily="34" charset="-122"/>
                <a:ea typeface="微软雅黑" panose="020B0503020204020204" pitchFamily="34" charset="-122"/>
              </a:rPr>
              <a:t>快速</a:t>
            </a:r>
            <a:r>
              <a:rPr lang="zh-CN" altLang="zh-CN" sz="1800" dirty="0">
                <a:latin typeface="微软雅黑" panose="020B0503020204020204" pitchFamily="34" charset="-122"/>
                <a:ea typeface="微软雅黑" panose="020B0503020204020204" pitchFamily="34" charset="-122"/>
              </a:rPr>
              <a:t>创建</a:t>
            </a:r>
            <a:r>
              <a:rPr lang="zh-CN" altLang="zh-CN" sz="1800">
                <a:latin typeface="微软雅黑" panose="020B0503020204020204" pitchFamily="34" charset="-122"/>
                <a:ea typeface="微软雅黑" panose="020B0503020204020204" pitchFamily="34" charset="-122"/>
              </a:rPr>
              <a:t>三类</a:t>
            </a:r>
            <a:r>
              <a:rPr lang="zh-CN" altLang="en-US" sz="1800">
                <a:latin typeface="微软雅黑" panose="020B0503020204020204" pitchFamily="34" charset="-122"/>
                <a:ea typeface="微软雅黑" panose="020B0503020204020204" pitchFamily="34" charset="-122"/>
              </a:rPr>
              <a:t>典型实验</a:t>
            </a:r>
            <a:r>
              <a:rPr lang="zh-CN" altLang="zh-CN" sz="1800">
                <a:latin typeface="微软雅黑" panose="020B0503020204020204" pitchFamily="34" charset="-122"/>
                <a:ea typeface="微软雅黑" panose="020B0503020204020204" pitchFamily="34" charset="-122"/>
              </a:rPr>
              <a:t>路网</a:t>
            </a:r>
            <a:r>
              <a:rPr lang="zh-CN" altLang="zh-CN" sz="1800" dirty="0">
                <a:latin typeface="微软雅黑" panose="020B0503020204020204" pitchFamily="34" charset="-122"/>
                <a:ea typeface="微软雅黑" panose="020B0503020204020204" pitchFamily="34" charset="-122"/>
              </a:rPr>
              <a:t>：网格</a:t>
            </a:r>
            <a:r>
              <a:rPr lang="zh-CN" altLang="en-US" sz="1800" dirty="0">
                <a:latin typeface="微软雅黑" panose="020B0503020204020204" pitchFamily="34" charset="-122"/>
                <a:ea typeface="微软雅黑" panose="020B0503020204020204" pitchFamily="34" charset="-122"/>
              </a:rPr>
              <a:t>状</a:t>
            </a:r>
            <a:r>
              <a:rPr lang="zh-CN" altLang="zh-CN" sz="1800" dirty="0">
                <a:latin typeface="微软雅黑" panose="020B0503020204020204" pitchFamily="34" charset="-122"/>
                <a:ea typeface="微软雅黑" panose="020B0503020204020204" pitchFamily="34" charset="-122"/>
              </a:rPr>
              <a:t>路网、蛛网状路网、随机路网</a:t>
            </a:r>
            <a:r>
              <a:rPr lang="zh-CN" altLang="en-US" sz="1800" dirty="0">
                <a:latin typeface="微软雅黑" panose="020B0503020204020204" pitchFamily="34" charset="-122"/>
                <a:ea typeface="微软雅黑" panose="020B0503020204020204" pitchFamily="34" charset="-122"/>
              </a:rPr>
              <a:t>（见右图）。</a:t>
            </a:r>
            <a:endParaRPr lang="zh-CN" altLang="zh-CN" sz="1800" dirty="0">
              <a:latin typeface="微软雅黑" panose="020B0503020204020204" pitchFamily="34" charset="-122"/>
              <a:ea typeface="微软雅黑" panose="020B0503020204020204" pitchFamily="34" charset="-122"/>
            </a:endParaRPr>
          </a:p>
          <a:p>
            <a:pPr marL="0" indent="0">
              <a:lnSpc>
                <a:spcPct val="150000"/>
              </a:lnSpc>
              <a:buNone/>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5" name="图片 4">
            <a:extLst>
              <a:ext uri="{FF2B5EF4-FFF2-40B4-BE49-F238E27FC236}">
                <a16:creationId xmlns:a16="http://schemas.microsoft.com/office/drawing/2014/main" id="{5103CEB0-7824-4D8F-8B24-E95A137C3258}"/>
              </a:ext>
            </a:extLst>
          </p:cNvPr>
          <p:cNvPicPr>
            <a:picLocks noChangeAspect="1"/>
          </p:cNvPicPr>
          <p:nvPr/>
        </p:nvPicPr>
        <p:blipFill>
          <a:blip r:embed="rId5"/>
          <a:stretch>
            <a:fillRect/>
          </a:stretch>
        </p:blipFill>
        <p:spPr>
          <a:xfrm>
            <a:off x="7780349" y="1325340"/>
            <a:ext cx="2029955" cy="2013362"/>
          </a:xfrm>
          <a:prstGeom prst="rect">
            <a:avLst/>
          </a:prstGeom>
        </p:spPr>
      </p:pic>
      <p:pic>
        <p:nvPicPr>
          <p:cNvPr id="6" name="图片 5">
            <a:extLst>
              <a:ext uri="{FF2B5EF4-FFF2-40B4-BE49-F238E27FC236}">
                <a16:creationId xmlns:a16="http://schemas.microsoft.com/office/drawing/2014/main" id="{D5CB283E-1CB3-4B5C-9FB5-699FDB5F69FD}"/>
              </a:ext>
            </a:extLst>
          </p:cNvPr>
          <p:cNvPicPr>
            <a:picLocks noChangeAspect="1"/>
          </p:cNvPicPr>
          <p:nvPr/>
        </p:nvPicPr>
        <p:blipFill>
          <a:blip r:embed="rId6"/>
          <a:stretch>
            <a:fillRect/>
          </a:stretch>
        </p:blipFill>
        <p:spPr>
          <a:xfrm>
            <a:off x="7812343" y="4222725"/>
            <a:ext cx="2263404" cy="2160000"/>
          </a:xfrm>
          <a:prstGeom prst="rect">
            <a:avLst/>
          </a:prstGeom>
        </p:spPr>
      </p:pic>
      <p:pic>
        <p:nvPicPr>
          <p:cNvPr id="10" name="图片 9">
            <a:extLst>
              <a:ext uri="{FF2B5EF4-FFF2-40B4-BE49-F238E27FC236}">
                <a16:creationId xmlns:a16="http://schemas.microsoft.com/office/drawing/2014/main" id="{9F4175DB-092B-46D5-AB2D-506D89FEB1ED}"/>
              </a:ext>
            </a:extLst>
          </p:cNvPr>
          <p:cNvPicPr>
            <a:picLocks noChangeAspect="1"/>
          </p:cNvPicPr>
          <p:nvPr/>
        </p:nvPicPr>
        <p:blipFill>
          <a:blip r:embed="rId7"/>
          <a:stretch>
            <a:fillRect/>
          </a:stretch>
        </p:blipFill>
        <p:spPr>
          <a:xfrm>
            <a:off x="9986442" y="2346583"/>
            <a:ext cx="1913599" cy="2454473"/>
          </a:xfrm>
          <a:prstGeom prst="rect">
            <a:avLst/>
          </a:prstGeom>
        </p:spPr>
      </p:pic>
      <p:sp>
        <p:nvSpPr>
          <p:cNvPr id="17" name="矩形 16">
            <a:extLst>
              <a:ext uri="{FF2B5EF4-FFF2-40B4-BE49-F238E27FC236}">
                <a16:creationId xmlns:a16="http://schemas.microsoft.com/office/drawing/2014/main" id="{703A1EA4-F7D6-4EC7-97BF-7C29B068347F}"/>
              </a:ext>
            </a:extLst>
          </p:cNvPr>
          <p:cNvSpPr/>
          <p:nvPr/>
        </p:nvSpPr>
        <p:spPr>
          <a:xfrm>
            <a:off x="7780349" y="3323181"/>
            <a:ext cx="2182495"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网格状路网</a:t>
            </a:r>
          </a:p>
        </p:txBody>
      </p:sp>
      <p:sp>
        <p:nvSpPr>
          <p:cNvPr id="18" name="矩形 17">
            <a:extLst>
              <a:ext uri="{FF2B5EF4-FFF2-40B4-BE49-F238E27FC236}">
                <a16:creationId xmlns:a16="http://schemas.microsoft.com/office/drawing/2014/main" id="{FADCB2CB-F153-4FA3-8A75-12817E8ACC11}"/>
              </a:ext>
            </a:extLst>
          </p:cNvPr>
          <p:cNvSpPr/>
          <p:nvPr/>
        </p:nvSpPr>
        <p:spPr>
          <a:xfrm>
            <a:off x="7893252" y="6410262"/>
            <a:ext cx="2182495"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蛛网状路网</a:t>
            </a:r>
          </a:p>
        </p:txBody>
      </p:sp>
      <p:sp>
        <p:nvSpPr>
          <p:cNvPr id="19" name="矩形 18">
            <a:extLst>
              <a:ext uri="{FF2B5EF4-FFF2-40B4-BE49-F238E27FC236}">
                <a16:creationId xmlns:a16="http://schemas.microsoft.com/office/drawing/2014/main" id="{C2B4D985-789B-4A00-8535-3343DB00DF2F}"/>
              </a:ext>
            </a:extLst>
          </p:cNvPr>
          <p:cNvSpPr/>
          <p:nvPr/>
        </p:nvSpPr>
        <p:spPr>
          <a:xfrm>
            <a:off x="9986442" y="4828593"/>
            <a:ext cx="2182495"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随机路网</a:t>
            </a:r>
          </a:p>
        </p:txBody>
      </p:sp>
    </p:spTree>
    <p:extLst>
      <p:ext uri="{BB962C8B-B14F-4D97-AF65-F5344CB8AC3E}">
        <p14:creationId xmlns:p14="http://schemas.microsoft.com/office/powerpoint/2010/main" val="2778949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2.2 </a:t>
            </a:r>
            <a:r>
              <a:rPr lang="zh-CN" altLang="en-US" sz="6600" b="1" dirty="0">
                <a:latin typeface="微软雅黑" panose="020B0503020204020204" pitchFamily="34" charset="-122"/>
                <a:ea typeface="微软雅黑" panose="020B0503020204020204" pitchFamily="34" charset="-122"/>
              </a:rPr>
              <a:t>创建需求</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7842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交通需求基本元素</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5"/>
            <a:ext cx="6418478" cy="52317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仿真</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需求</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文件</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一般</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“.rou.xml”</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作为后缀名，通过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描述交通出行需求中的各元素及其层级关系</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00000"/>
              </a:lnSpc>
            </a:pPr>
            <a:r>
              <a:rPr lang="zh-CN" altLang="en-US" sz="1800" dirty="0">
                <a:latin typeface="微软雅黑" panose="020B0503020204020204" pitchFamily="34" charset="-122"/>
                <a:ea typeface="微软雅黑" panose="020B0503020204020204" pitchFamily="34" charset="-122"/>
              </a:rPr>
              <a:t>描述对象：涵盖机动车、非机动车、居民出行</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zh-CN" altLang="en-US" sz="1800" dirty="0">
                <a:latin typeface="微软雅黑" panose="020B0503020204020204" pitchFamily="34" charset="-122"/>
                <a:ea typeface="微软雅黑" panose="020B0503020204020204" pitchFamily="34" charset="-122"/>
              </a:rPr>
              <a:t>描述粒度：个体、集计级 </a:t>
            </a:r>
            <a:r>
              <a:rPr lang="en-US" altLang="zh-CN" sz="1800" dirty="0">
                <a:latin typeface="微软雅黑" panose="020B0503020204020204" pitchFamily="34" charset="-122"/>
                <a:ea typeface="微软雅黑" panose="020B0503020204020204" pitchFamily="34" charset="-122"/>
              </a:rPr>
              <a:t>+ OD</a:t>
            </a:r>
            <a:r>
              <a:rPr lang="zh-CN" altLang="en-US" sz="1800" dirty="0">
                <a:latin typeface="微软雅黑" panose="020B0503020204020204" pitchFamily="34" charset="-122"/>
                <a:ea typeface="微软雅黑" panose="020B0503020204020204" pitchFamily="34" charset="-122"/>
              </a:rPr>
              <a:t>级、路径级（两两组合）</a:t>
            </a:r>
            <a:endParaRPr lang="en-US" altLang="zh-CN" sz="1800" dirty="0">
              <a:latin typeface="微软雅黑" panose="020B0503020204020204" pitchFamily="34" charset="-122"/>
              <a:ea typeface="微软雅黑" panose="020B0503020204020204" pitchFamily="34" charset="-122"/>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需求文件中，涉及的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元素及其描述的交通需求对象包括：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00000"/>
              </a:lnSpc>
            </a:pPr>
            <a:r>
              <a:rPr lang="en-US" altLang="zh-CN" sz="1800" dirty="0">
                <a:latin typeface="微软雅黑" panose="020B0503020204020204" pitchFamily="34" charset="-122"/>
                <a:ea typeface="微软雅黑" panose="020B0503020204020204" pitchFamily="34" charset="-122"/>
              </a:rPr>
              <a:t>&lt;routes&gt;</a:t>
            </a:r>
            <a:r>
              <a:rPr lang="zh-CN" altLang="en-US" sz="1800" dirty="0">
                <a:latin typeface="微软雅黑" panose="020B0503020204020204" pitchFamily="34" charset="-122"/>
                <a:ea typeface="微软雅黑" panose="020B0503020204020204" pitchFamily="34" charset="-122"/>
              </a:rPr>
              <a:t>元素：描述出行需求</a:t>
            </a:r>
            <a:endParaRPr lang="en-US"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latin typeface="微软雅黑" panose="020B0503020204020204" pitchFamily="34" charset="-122"/>
                <a:ea typeface="微软雅黑" panose="020B0503020204020204" pitchFamily="34" charset="-122"/>
              </a:rPr>
              <a:t>&lt;</a:t>
            </a:r>
            <a:r>
              <a:rPr lang="en-US" altLang="zh-CN" sz="1800" dirty="0" err="1">
                <a:latin typeface="微软雅黑" panose="020B0503020204020204" pitchFamily="34" charset="-122"/>
                <a:ea typeface="微软雅黑" panose="020B0503020204020204" pitchFamily="34" charset="-122"/>
              </a:rPr>
              <a:t>vType</a:t>
            </a:r>
            <a:r>
              <a:rPr lang="en-US" altLang="zh-CN" sz="1800" dirty="0">
                <a:latin typeface="微软雅黑" panose="020B0503020204020204" pitchFamily="34" charset="-122"/>
                <a:ea typeface="微软雅黑" panose="020B0503020204020204" pitchFamily="34" charset="-122"/>
              </a:rPr>
              <a:t>&gt;</a:t>
            </a:r>
            <a:r>
              <a:rPr lang="zh-CN" altLang="en-US" sz="1800" dirty="0">
                <a:latin typeface="微软雅黑" panose="020B0503020204020204" pitchFamily="34" charset="-122"/>
                <a:ea typeface="微软雅黑" panose="020B0503020204020204" pitchFamily="34" charset="-122"/>
              </a:rPr>
              <a:t>元素：描述机动车所属的车辆类型；</a:t>
            </a:r>
            <a:endParaRPr lang="en-US"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latin typeface="微软雅黑" panose="020B0503020204020204" pitchFamily="34" charset="-122"/>
                <a:ea typeface="微软雅黑" panose="020B0503020204020204" pitchFamily="34" charset="-122"/>
              </a:rPr>
              <a:t>&lt;trip&gt;</a:t>
            </a:r>
            <a:r>
              <a:rPr lang="zh-CN" altLang="zh-CN" sz="1800" dirty="0">
                <a:latin typeface="微软雅黑" panose="020B0503020204020204" pitchFamily="34" charset="-122"/>
                <a:ea typeface="微软雅黑" panose="020B0503020204020204" pitchFamily="34" charset="-122"/>
              </a:rPr>
              <a:t>元素</a:t>
            </a:r>
            <a:r>
              <a:rPr lang="zh-CN" altLang="en-US"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描述</a:t>
            </a:r>
            <a:r>
              <a:rPr lang="zh-CN" altLang="en-US" sz="1800" dirty="0">
                <a:latin typeface="微软雅黑" panose="020B0503020204020204" pitchFamily="34" charset="-122"/>
                <a:ea typeface="微软雅黑" panose="020B0503020204020204" pitchFamily="34" charset="-122"/>
              </a:rPr>
              <a:t>个体车辆</a:t>
            </a:r>
            <a:r>
              <a:rPr lang="en-US" altLang="zh-CN" sz="1800" dirty="0">
                <a:latin typeface="微软雅黑" panose="020B0503020204020204" pitchFamily="34" charset="-122"/>
                <a:ea typeface="微软雅黑" panose="020B0503020204020204" pitchFamily="34" charset="-122"/>
              </a:rPr>
              <a:t>OD</a:t>
            </a:r>
            <a:r>
              <a:rPr lang="zh-CN" altLang="zh-CN" sz="1800" dirty="0">
                <a:latin typeface="微软雅黑" panose="020B0503020204020204" pitchFamily="34" charset="-122"/>
                <a:ea typeface="微软雅黑" panose="020B0503020204020204" pitchFamily="34" charset="-122"/>
              </a:rPr>
              <a:t>级出行需求；</a:t>
            </a:r>
          </a:p>
          <a:p>
            <a:pPr lvl="2">
              <a:lnSpc>
                <a:spcPct val="100000"/>
              </a:lnSpc>
            </a:pPr>
            <a:r>
              <a:rPr lang="en-US" altLang="zh-CN" sz="1800" dirty="0">
                <a:latin typeface="微软雅黑" panose="020B0503020204020204" pitchFamily="34" charset="-122"/>
                <a:ea typeface="微软雅黑" panose="020B0503020204020204" pitchFamily="34" charset="-122"/>
              </a:rPr>
              <a:t>&lt;vehicle&gt;</a:t>
            </a:r>
            <a:r>
              <a:rPr lang="zh-CN" altLang="zh-CN" sz="1800" dirty="0">
                <a:latin typeface="微软雅黑" panose="020B0503020204020204" pitchFamily="34" charset="-122"/>
                <a:ea typeface="微软雅黑" panose="020B0503020204020204" pitchFamily="34" charset="-122"/>
              </a:rPr>
              <a:t>元素</a:t>
            </a:r>
            <a:r>
              <a:rPr lang="zh-CN" altLang="en-US"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描述个体</a:t>
            </a:r>
            <a:r>
              <a:rPr lang="zh-CN" altLang="en-US" sz="1800" dirty="0">
                <a:latin typeface="微软雅黑" panose="020B0503020204020204" pitchFamily="34" charset="-122"/>
                <a:ea typeface="微软雅黑" panose="020B0503020204020204" pitchFamily="34" charset="-122"/>
              </a:rPr>
              <a:t>车辆</a:t>
            </a:r>
            <a:r>
              <a:rPr lang="zh-CN" altLang="zh-CN" sz="1800" dirty="0">
                <a:latin typeface="微软雅黑" panose="020B0503020204020204" pitchFamily="34" charset="-122"/>
                <a:ea typeface="微软雅黑" panose="020B0503020204020204" pitchFamily="34" charset="-122"/>
              </a:rPr>
              <a:t>路径级出行需求；</a:t>
            </a:r>
          </a:p>
          <a:p>
            <a:pPr lvl="2">
              <a:lnSpc>
                <a:spcPct val="100000"/>
              </a:lnSpc>
            </a:pPr>
            <a:r>
              <a:rPr lang="en-US" altLang="zh-CN" sz="1800" dirty="0">
                <a:latin typeface="微软雅黑" panose="020B0503020204020204" pitchFamily="34" charset="-122"/>
                <a:ea typeface="微软雅黑" panose="020B0503020204020204" pitchFamily="34" charset="-122"/>
              </a:rPr>
              <a:t>&lt;flow&gt;</a:t>
            </a:r>
            <a:r>
              <a:rPr lang="zh-CN" altLang="zh-CN" sz="1800" dirty="0">
                <a:latin typeface="微软雅黑" panose="020B0503020204020204" pitchFamily="34" charset="-122"/>
                <a:ea typeface="微软雅黑" panose="020B0503020204020204" pitchFamily="34" charset="-122"/>
              </a:rPr>
              <a:t>元素</a:t>
            </a:r>
            <a:r>
              <a:rPr lang="zh-CN" altLang="en-US"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描述</a:t>
            </a:r>
            <a:r>
              <a:rPr lang="zh-CN" altLang="en-US" sz="1800" dirty="0">
                <a:latin typeface="微软雅黑" panose="020B0503020204020204" pitchFamily="34" charset="-122"/>
                <a:ea typeface="微软雅黑" panose="020B0503020204020204" pitchFamily="34" charset="-122"/>
              </a:rPr>
              <a:t>集计车辆出行需求</a:t>
            </a:r>
            <a:r>
              <a:rPr lang="zh-CN" altLang="zh-CN" sz="1800" dirty="0">
                <a:latin typeface="微软雅黑" panose="020B0503020204020204" pitchFamily="34" charset="-122"/>
                <a:ea typeface="微软雅黑" panose="020B0503020204020204" pitchFamily="34" charset="-122"/>
              </a:rPr>
              <a:t>。</a:t>
            </a: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&lt;person&gt;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元素</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描述居民个体级出行需求；</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a:t>
            </a:r>
            <a:r>
              <a:rPr lang="en-US" altLang="zh-CN" sz="1800" dirty="0" err="1">
                <a:solidFill>
                  <a:schemeClr val="tx1">
                    <a:lumMod val="50000"/>
                    <a:lumOff val="50000"/>
                  </a:schemeClr>
                </a:solidFill>
                <a:latin typeface="微软雅黑" panose="020B0503020204020204" pitchFamily="34" charset="-122"/>
                <a:ea typeface="微软雅黑" panose="020B0503020204020204" pitchFamily="34" charset="-122"/>
              </a:rPr>
              <a:t>personTrip</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&gt;: </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描述居民</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OD</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级出行需求</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a:t>
            </a:r>
            <a:r>
              <a:rPr lang="en-US" altLang="zh-CN" sz="1800" dirty="0" err="1">
                <a:solidFill>
                  <a:schemeClr val="tx1">
                    <a:lumMod val="50000"/>
                    <a:lumOff val="50000"/>
                  </a:schemeClr>
                </a:solidFill>
                <a:latin typeface="微软雅黑" panose="020B0503020204020204" pitchFamily="34" charset="-122"/>
                <a:ea typeface="微软雅黑" panose="020B0503020204020204" pitchFamily="34" charset="-122"/>
              </a:rPr>
              <a:t>personFlow</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&gt;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元素</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描述居民出行流量。</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3111274F-39C5-430D-8D27-1E2D6F6480F7}"/>
              </a:ext>
            </a:extLst>
          </p:cNvPr>
          <p:cNvSpPr/>
          <p:nvPr/>
        </p:nvSpPr>
        <p:spPr>
          <a:xfrm>
            <a:off x="6891923" y="5585372"/>
            <a:ext cx="4200298"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zh-CN" altLang="en-US" dirty="0">
                <a:latin typeface="微软雅黑" panose="020B0503020204020204" pitchFamily="34" charset="-122"/>
                <a:ea typeface="微软雅黑" panose="020B0503020204020204" pitchFamily="34" charset="-122"/>
              </a:rPr>
              <a:t>车辆出行需求文件涉及的</a:t>
            </a:r>
            <a:r>
              <a:rPr lang="en-US" altLang="zh-CN" dirty="0">
                <a:latin typeface="微软雅黑" panose="020B0503020204020204" pitchFamily="34" charset="-122"/>
                <a:ea typeface="微软雅黑" panose="020B0503020204020204" pitchFamily="34" charset="-122"/>
              </a:rPr>
              <a:t>XML</a:t>
            </a:r>
            <a:r>
              <a:rPr lang="zh-CN" altLang="en-US" dirty="0">
                <a:latin typeface="微软雅黑" panose="020B0503020204020204" pitchFamily="34" charset="-122"/>
                <a:ea typeface="微软雅黑" panose="020B0503020204020204" pitchFamily="34" charset="-122"/>
              </a:rPr>
              <a:t>元素及其层级关系示意图</a:t>
            </a:r>
          </a:p>
        </p:txBody>
      </p:sp>
      <p:grpSp>
        <p:nvGrpSpPr>
          <p:cNvPr id="5" name="组合 4">
            <a:extLst>
              <a:ext uri="{FF2B5EF4-FFF2-40B4-BE49-F238E27FC236}">
                <a16:creationId xmlns:a16="http://schemas.microsoft.com/office/drawing/2014/main" id="{DF0E2789-3545-4599-8F6D-1F72173E58C5}"/>
              </a:ext>
            </a:extLst>
          </p:cNvPr>
          <p:cNvGrpSpPr/>
          <p:nvPr/>
        </p:nvGrpSpPr>
        <p:grpSpPr>
          <a:xfrm>
            <a:off x="6818651" y="1810323"/>
            <a:ext cx="5571147" cy="3639820"/>
            <a:chOff x="6250064" y="1735246"/>
            <a:chExt cx="5571147" cy="3639820"/>
          </a:xfrm>
        </p:grpSpPr>
        <p:pic>
          <p:nvPicPr>
            <p:cNvPr id="31" name="图片 30">
              <a:extLst>
                <a:ext uri="{FF2B5EF4-FFF2-40B4-BE49-F238E27FC236}">
                  <a16:creationId xmlns:a16="http://schemas.microsoft.com/office/drawing/2014/main" id="{1CF975A0-02AD-4376-9208-E10518958AFC}"/>
                </a:ext>
              </a:extLst>
            </p:cNvPr>
            <p:cNvPicPr/>
            <p:nvPr/>
          </p:nvPicPr>
          <p:blipFill>
            <a:blip r:embed="rId5"/>
            <a:srcRect t="693"/>
            <a:stretch>
              <a:fillRect/>
            </a:stretch>
          </p:blipFill>
          <p:spPr>
            <a:xfrm>
              <a:off x="6250064" y="1735246"/>
              <a:ext cx="4571365" cy="3639820"/>
            </a:xfrm>
            <a:prstGeom prst="rect">
              <a:avLst/>
            </a:prstGeom>
            <a:ln>
              <a:noFill/>
            </a:ln>
          </p:spPr>
        </p:pic>
        <p:sp>
          <p:nvSpPr>
            <p:cNvPr id="6" name="右大括号 5">
              <a:extLst>
                <a:ext uri="{FF2B5EF4-FFF2-40B4-BE49-F238E27FC236}">
                  <a16:creationId xmlns:a16="http://schemas.microsoft.com/office/drawing/2014/main" id="{A525E507-C03C-4A35-A6C1-0B5E52C600F5}"/>
                </a:ext>
              </a:extLst>
            </p:cNvPr>
            <p:cNvSpPr/>
            <p:nvPr/>
          </p:nvSpPr>
          <p:spPr>
            <a:xfrm>
              <a:off x="10491943" y="2044200"/>
              <a:ext cx="92833" cy="388386"/>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右大括号 18">
              <a:extLst>
                <a:ext uri="{FF2B5EF4-FFF2-40B4-BE49-F238E27FC236}">
                  <a16:creationId xmlns:a16="http://schemas.microsoft.com/office/drawing/2014/main" id="{3B586B21-0F23-4263-839D-F6CFC658E0C2}"/>
                </a:ext>
              </a:extLst>
            </p:cNvPr>
            <p:cNvSpPr/>
            <p:nvPr/>
          </p:nvSpPr>
          <p:spPr>
            <a:xfrm>
              <a:off x="10523634" y="2671147"/>
              <a:ext cx="122284" cy="2480221"/>
            </a:xfrm>
            <a:prstGeom prst="rightBrace">
              <a:avLst>
                <a:gd name="adj1" fmla="val 69523"/>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413FC5A0-99DC-42B8-A8AE-4CA5BB6F4AED}"/>
                </a:ext>
              </a:extLst>
            </p:cNvPr>
            <p:cNvSpPr/>
            <p:nvPr/>
          </p:nvSpPr>
          <p:spPr>
            <a:xfrm>
              <a:off x="10369659" y="1908971"/>
              <a:ext cx="1177758"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&lt;flow&gt;</a:t>
              </a:r>
              <a:r>
                <a:rPr lang="zh-CN" altLang="en-US" dirty="0">
                  <a:latin typeface="微软雅黑" panose="020B0503020204020204" pitchFamily="34" charset="-122"/>
                  <a:ea typeface="微软雅黑" panose="020B0503020204020204" pitchFamily="34" charset="-122"/>
                </a:rPr>
                <a:t>元素</a:t>
              </a:r>
            </a:p>
          </p:txBody>
        </p:sp>
        <p:sp>
          <p:nvSpPr>
            <p:cNvPr id="22" name="矩形 21">
              <a:extLst>
                <a:ext uri="{FF2B5EF4-FFF2-40B4-BE49-F238E27FC236}">
                  <a16:creationId xmlns:a16="http://schemas.microsoft.com/office/drawing/2014/main" id="{A05857EE-061D-4730-A808-68B52A561C9A}"/>
                </a:ext>
              </a:extLst>
            </p:cNvPr>
            <p:cNvSpPr/>
            <p:nvPr/>
          </p:nvSpPr>
          <p:spPr>
            <a:xfrm>
              <a:off x="10367171" y="3536763"/>
              <a:ext cx="1454040"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&lt;vehicle&gt;</a:t>
              </a:r>
              <a:r>
                <a:rPr lang="zh-CN" altLang="en-US" dirty="0">
                  <a:latin typeface="微软雅黑" panose="020B0503020204020204" pitchFamily="34" charset="-122"/>
                  <a:ea typeface="微软雅黑" panose="020B0503020204020204" pitchFamily="34" charset="-122"/>
                </a:rPr>
                <a:t>元素</a:t>
              </a:r>
            </a:p>
          </p:txBody>
        </p:sp>
      </p:grpSp>
      <p:sp>
        <p:nvSpPr>
          <p:cNvPr id="10" name="矩形 9">
            <a:extLst>
              <a:ext uri="{FF2B5EF4-FFF2-40B4-BE49-F238E27FC236}">
                <a16:creationId xmlns:a16="http://schemas.microsoft.com/office/drawing/2014/main" id="{63491C4E-B49A-44A0-A547-21FAFECD48EB}"/>
              </a:ext>
            </a:extLst>
          </p:cNvPr>
          <p:cNvSpPr/>
          <p:nvPr/>
        </p:nvSpPr>
        <p:spPr>
          <a:xfrm>
            <a:off x="7073467" y="2025590"/>
            <a:ext cx="653911" cy="18110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781B90CB-41DE-4B9D-9074-4064754B9615}"/>
              </a:ext>
            </a:extLst>
          </p:cNvPr>
          <p:cNvSpPr/>
          <p:nvPr/>
        </p:nvSpPr>
        <p:spPr>
          <a:xfrm>
            <a:off x="7567918" y="1870902"/>
            <a:ext cx="1968804" cy="369332"/>
          </a:xfrm>
          <a:prstGeom prst="rect">
            <a:avLst/>
          </a:prstGeom>
        </p:spPr>
        <p:txBody>
          <a:bodyPr wrap="square">
            <a:spAutoFit/>
          </a:bodyPr>
          <a:lstStyle/>
          <a:p>
            <a:pPr algn="ctr"/>
            <a:r>
              <a:rPr lang="en-US" altLang="zh-CN" dirty="0">
                <a:solidFill>
                  <a:srgbClr val="FF0000"/>
                </a:solidFill>
                <a:latin typeface="微软雅黑" panose="020B0503020204020204" pitchFamily="34" charset="-122"/>
                <a:ea typeface="微软雅黑" panose="020B0503020204020204" pitchFamily="34" charset="-122"/>
              </a:rPr>
              <a:t>&lt;routes&gt;</a:t>
            </a:r>
            <a:r>
              <a:rPr lang="zh-CN" altLang="en-US" dirty="0">
                <a:solidFill>
                  <a:srgbClr val="FF0000"/>
                </a:solidFill>
                <a:latin typeface="微软雅黑" panose="020B0503020204020204" pitchFamily="34" charset="-122"/>
                <a:ea typeface="微软雅黑" panose="020B0503020204020204" pitchFamily="34" charset="-122"/>
              </a:rPr>
              <a:t>元素</a:t>
            </a:r>
          </a:p>
        </p:txBody>
      </p:sp>
      <p:sp>
        <p:nvSpPr>
          <p:cNvPr id="27" name="右大括号 26">
            <a:extLst>
              <a:ext uri="{FF2B5EF4-FFF2-40B4-BE49-F238E27FC236}">
                <a16:creationId xmlns:a16="http://schemas.microsoft.com/office/drawing/2014/main" id="{45DBB673-B57F-4802-A262-2A260CAFEFD7}"/>
              </a:ext>
            </a:extLst>
          </p:cNvPr>
          <p:cNvSpPr/>
          <p:nvPr/>
        </p:nvSpPr>
        <p:spPr>
          <a:xfrm rot="10800000">
            <a:off x="1206230" y="4533564"/>
            <a:ext cx="178384" cy="1160980"/>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右大括号 27">
            <a:extLst>
              <a:ext uri="{FF2B5EF4-FFF2-40B4-BE49-F238E27FC236}">
                <a16:creationId xmlns:a16="http://schemas.microsoft.com/office/drawing/2014/main" id="{2DD0AE70-6030-4273-9A6B-1819C0E205D9}"/>
              </a:ext>
            </a:extLst>
          </p:cNvPr>
          <p:cNvSpPr/>
          <p:nvPr/>
        </p:nvSpPr>
        <p:spPr>
          <a:xfrm rot="10800000">
            <a:off x="1206230" y="5834204"/>
            <a:ext cx="203606" cy="886172"/>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D9A46C79-44DB-44CF-9C22-A094951203FB}"/>
              </a:ext>
            </a:extLst>
          </p:cNvPr>
          <p:cNvSpPr/>
          <p:nvPr/>
        </p:nvSpPr>
        <p:spPr>
          <a:xfrm>
            <a:off x="473445" y="4786375"/>
            <a:ext cx="870033" cy="584775"/>
          </a:xfrm>
          <a:prstGeom prst="rect">
            <a:avLst/>
          </a:prstGeom>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车辆</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出行</a:t>
            </a:r>
          </a:p>
        </p:txBody>
      </p:sp>
      <p:sp>
        <p:nvSpPr>
          <p:cNvPr id="30" name="矩形 29">
            <a:extLst>
              <a:ext uri="{FF2B5EF4-FFF2-40B4-BE49-F238E27FC236}">
                <a16:creationId xmlns:a16="http://schemas.microsoft.com/office/drawing/2014/main" id="{D5395C7B-C68C-47D1-A41A-4968965AB77A}"/>
              </a:ext>
            </a:extLst>
          </p:cNvPr>
          <p:cNvSpPr/>
          <p:nvPr/>
        </p:nvSpPr>
        <p:spPr>
          <a:xfrm>
            <a:off x="568252" y="5808602"/>
            <a:ext cx="755066" cy="584775"/>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居民出行</a:t>
            </a:r>
          </a:p>
        </p:txBody>
      </p:sp>
      <p:sp>
        <p:nvSpPr>
          <p:cNvPr id="32" name="矩形 31">
            <a:extLst>
              <a:ext uri="{FF2B5EF4-FFF2-40B4-BE49-F238E27FC236}">
                <a16:creationId xmlns:a16="http://schemas.microsoft.com/office/drawing/2014/main" id="{DB737A1F-6B63-4639-99DE-5DD45765C19D}"/>
              </a:ext>
            </a:extLst>
          </p:cNvPr>
          <p:cNvSpPr/>
          <p:nvPr/>
        </p:nvSpPr>
        <p:spPr>
          <a:xfrm>
            <a:off x="7115345" y="5285803"/>
            <a:ext cx="653911" cy="18110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1090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01FE1D14-A864-43E2-938B-BF0E02B22056}"/>
              </a:ext>
            </a:extLst>
          </p:cNvPr>
          <p:cNvPicPr>
            <a:picLocks noChangeAspect="1"/>
          </p:cNvPicPr>
          <p:nvPr/>
        </p:nvPicPr>
        <p:blipFill>
          <a:blip r:embed="rId3"/>
          <a:stretch>
            <a:fillRect/>
          </a:stretch>
        </p:blipFill>
        <p:spPr>
          <a:xfrm>
            <a:off x="6964399" y="2071893"/>
            <a:ext cx="4991423" cy="3356282"/>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交通需求基本元素</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5"/>
            <a:ext cx="6416308" cy="52317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仿真</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需求</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文件</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一般</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“.rou.xml”</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作为后缀名，通过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描述交通出行需求中的各元素及其层级关系</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00000"/>
              </a:lnSpc>
            </a:pPr>
            <a:r>
              <a:rPr lang="zh-CN" altLang="en-US" sz="1800" dirty="0">
                <a:latin typeface="微软雅黑" panose="020B0503020204020204" pitchFamily="34" charset="-122"/>
                <a:ea typeface="微软雅黑" panose="020B0503020204020204" pitchFamily="34" charset="-122"/>
              </a:rPr>
              <a:t>描述对象：涵盖机动车、非机动车、居民出行</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zh-CN" altLang="en-US" sz="1800" dirty="0">
                <a:latin typeface="微软雅黑" panose="020B0503020204020204" pitchFamily="34" charset="-122"/>
                <a:ea typeface="微软雅黑" panose="020B0503020204020204" pitchFamily="34" charset="-122"/>
              </a:rPr>
              <a:t>描述粒度：个体、集计级 </a:t>
            </a:r>
            <a:r>
              <a:rPr lang="en-US" altLang="zh-CN" sz="1800" dirty="0">
                <a:latin typeface="微软雅黑" panose="020B0503020204020204" pitchFamily="34" charset="-122"/>
                <a:ea typeface="微软雅黑" panose="020B0503020204020204" pitchFamily="34" charset="-122"/>
              </a:rPr>
              <a:t>+ OD</a:t>
            </a:r>
            <a:r>
              <a:rPr lang="zh-CN" altLang="en-US" sz="1800" dirty="0">
                <a:latin typeface="微软雅黑" panose="020B0503020204020204" pitchFamily="34" charset="-122"/>
                <a:ea typeface="微软雅黑" panose="020B0503020204020204" pitchFamily="34" charset="-122"/>
              </a:rPr>
              <a:t>级、路径级（两两组合）</a:t>
            </a:r>
            <a:endParaRPr lang="en-US" altLang="zh-CN" sz="1800" dirty="0">
              <a:latin typeface="微软雅黑" panose="020B0503020204020204" pitchFamily="34" charset="-122"/>
              <a:ea typeface="微软雅黑" panose="020B0503020204020204" pitchFamily="34" charset="-122"/>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需求文件中，涉及的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元素及其描述的交通需求对象包括：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00000"/>
              </a:lnSpc>
            </a:pPr>
            <a:r>
              <a:rPr lang="en-US" altLang="zh-CN" sz="1800" dirty="0">
                <a:latin typeface="微软雅黑" panose="020B0503020204020204" pitchFamily="34" charset="-122"/>
                <a:ea typeface="微软雅黑" panose="020B0503020204020204" pitchFamily="34" charset="-122"/>
              </a:rPr>
              <a:t>&lt;routes&gt;</a:t>
            </a:r>
            <a:r>
              <a:rPr lang="zh-CN" altLang="en-US" sz="1800" dirty="0">
                <a:latin typeface="微软雅黑" panose="020B0503020204020204" pitchFamily="34" charset="-122"/>
                <a:ea typeface="微软雅黑" panose="020B0503020204020204" pitchFamily="34" charset="-122"/>
              </a:rPr>
              <a:t>元素：描述出行需求</a:t>
            </a:r>
            <a:endParaRPr lang="en-US"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a:t>
            </a:r>
            <a:r>
              <a:rPr lang="en-US" altLang="zh-CN" sz="1800" dirty="0" err="1">
                <a:solidFill>
                  <a:schemeClr val="tx1">
                    <a:lumMod val="50000"/>
                    <a:lumOff val="50000"/>
                  </a:schemeClr>
                </a:solidFill>
                <a:latin typeface="微软雅黑" panose="020B0503020204020204" pitchFamily="34" charset="-122"/>
                <a:ea typeface="微软雅黑" panose="020B0503020204020204" pitchFamily="34" charset="-122"/>
              </a:rPr>
              <a:t>vType</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&gt;</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元素：描述机动车所属的车辆类型；</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&lt;trip&gt;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元素</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描述</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个体车辆</a:t>
            </a: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OD</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级出行需求；</a:t>
            </a: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&lt;vehicle&gt;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元素</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描述个体</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车辆</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路径级出行需求；</a:t>
            </a:r>
          </a:p>
          <a:p>
            <a:pPr lvl="2">
              <a:lnSpc>
                <a:spcPct val="100000"/>
              </a:lnSpc>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&lt;flow&gt;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元素</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描述</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集计车辆出行需求</a:t>
            </a:r>
            <a:r>
              <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rPr>
              <a:t>。</a:t>
            </a:r>
          </a:p>
          <a:p>
            <a:pPr lvl="2">
              <a:lnSpc>
                <a:spcPct val="100000"/>
              </a:lnSpc>
            </a:pPr>
            <a:r>
              <a:rPr lang="en-US" altLang="zh-CN" sz="1800" dirty="0">
                <a:latin typeface="微软雅黑" panose="020B0503020204020204" pitchFamily="34" charset="-122"/>
                <a:ea typeface="微软雅黑" panose="020B0503020204020204" pitchFamily="34" charset="-122"/>
              </a:rPr>
              <a:t>&lt;person&gt;</a:t>
            </a:r>
            <a:r>
              <a:rPr lang="zh-CN" altLang="zh-CN" sz="1800" dirty="0">
                <a:latin typeface="微软雅黑" panose="020B0503020204020204" pitchFamily="34" charset="-122"/>
                <a:ea typeface="微软雅黑" panose="020B0503020204020204" pitchFamily="34" charset="-122"/>
              </a:rPr>
              <a:t>元素</a:t>
            </a:r>
            <a:r>
              <a:rPr lang="zh-CN" altLang="en-US"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描述居民个体级出行需求；</a:t>
            </a:r>
            <a:endParaRPr lang="en-US"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latin typeface="微软雅黑" panose="020B0503020204020204" pitchFamily="34" charset="-122"/>
                <a:ea typeface="微软雅黑" panose="020B0503020204020204" pitchFamily="34" charset="-122"/>
              </a:rPr>
              <a:t>&lt;</a:t>
            </a:r>
            <a:r>
              <a:rPr lang="en-US" altLang="zh-CN" sz="1800" dirty="0" err="1">
                <a:latin typeface="微软雅黑" panose="020B0503020204020204" pitchFamily="34" charset="-122"/>
                <a:ea typeface="微软雅黑" panose="020B0503020204020204" pitchFamily="34" charset="-122"/>
              </a:rPr>
              <a:t>personTrip</a:t>
            </a:r>
            <a:r>
              <a:rPr lang="en-US" altLang="zh-CN" sz="1800" dirty="0">
                <a:latin typeface="微软雅黑" panose="020B0503020204020204" pitchFamily="34" charset="-122"/>
                <a:ea typeface="微软雅黑" panose="020B0503020204020204" pitchFamily="34" charset="-122"/>
              </a:rPr>
              <a:t>&gt;: </a:t>
            </a:r>
            <a:r>
              <a:rPr lang="zh-CN" altLang="en-US" sz="1800" dirty="0">
                <a:latin typeface="微软雅黑" panose="020B0503020204020204" pitchFamily="34" charset="-122"/>
                <a:ea typeface="微软雅黑" panose="020B0503020204020204" pitchFamily="34" charset="-122"/>
              </a:rPr>
              <a:t>描述居民</a:t>
            </a:r>
            <a:r>
              <a:rPr lang="en-US" altLang="zh-CN" sz="1800" dirty="0">
                <a:latin typeface="微软雅黑" panose="020B0503020204020204" pitchFamily="34" charset="-122"/>
                <a:ea typeface="微软雅黑" panose="020B0503020204020204" pitchFamily="34" charset="-122"/>
              </a:rPr>
              <a:t>OD</a:t>
            </a:r>
            <a:r>
              <a:rPr lang="zh-CN" altLang="en-US" sz="1800" dirty="0">
                <a:latin typeface="微软雅黑" panose="020B0503020204020204" pitchFamily="34" charset="-122"/>
                <a:ea typeface="微软雅黑" panose="020B0503020204020204" pitchFamily="34" charset="-122"/>
              </a:rPr>
              <a:t>级出行需求</a:t>
            </a:r>
            <a:endParaRPr lang="zh-CN" altLang="zh-CN" sz="1800" dirty="0">
              <a:latin typeface="微软雅黑" panose="020B0503020204020204" pitchFamily="34" charset="-122"/>
              <a:ea typeface="微软雅黑" panose="020B0503020204020204" pitchFamily="34" charset="-122"/>
            </a:endParaRPr>
          </a:p>
          <a:p>
            <a:pPr lvl="2">
              <a:lnSpc>
                <a:spcPct val="100000"/>
              </a:lnSpc>
            </a:pPr>
            <a:r>
              <a:rPr lang="en-US" altLang="zh-CN" sz="1800" dirty="0">
                <a:latin typeface="微软雅黑" panose="020B0503020204020204" pitchFamily="34" charset="-122"/>
                <a:ea typeface="微软雅黑" panose="020B0503020204020204" pitchFamily="34" charset="-122"/>
              </a:rPr>
              <a:t>&lt;</a:t>
            </a:r>
            <a:r>
              <a:rPr lang="en-US" altLang="zh-CN" sz="1800" dirty="0" err="1">
                <a:latin typeface="微软雅黑" panose="020B0503020204020204" pitchFamily="34" charset="-122"/>
                <a:ea typeface="微软雅黑" panose="020B0503020204020204" pitchFamily="34" charset="-122"/>
              </a:rPr>
              <a:t>personFlow</a:t>
            </a:r>
            <a:r>
              <a:rPr lang="en-US" altLang="zh-CN" sz="1800" dirty="0">
                <a:latin typeface="微软雅黑" panose="020B0503020204020204" pitchFamily="34" charset="-122"/>
                <a:ea typeface="微软雅黑" panose="020B0503020204020204" pitchFamily="34" charset="-122"/>
              </a:rPr>
              <a:t>&gt;</a:t>
            </a:r>
            <a:r>
              <a:rPr lang="zh-CN" altLang="zh-CN" sz="1800" dirty="0">
                <a:latin typeface="微软雅黑" panose="020B0503020204020204" pitchFamily="34" charset="-122"/>
                <a:ea typeface="微软雅黑" panose="020B0503020204020204" pitchFamily="34" charset="-122"/>
              </a:rPr>
              <a:t>元素</a:t>
            </a:r>
            <a:r>
              <a:rPr lang="zh-CN" altLang="en-US"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描述居民出行流量。</a:t>
            </a:r>
            <a:endParaRPr lang="en-US" altLang="zh-CN" sz="18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3111274F-39C5-430D-8D27-1E2D6F6480F7}"/>
              </a:ext>
            </a:extLst>
          </p:cNvPr>
          <p:cNvSpPr/>
          <p:nvPr/>
        </p:nvSpPr>
        <p:spPr>
          <a:xfrm>
            <a:off x="7478829" y="5540267"/>
            <a:ext cx="4200298"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zh-CN" altLang="en-US" dirty="0">
                <a:latin typeface="微软雅黑" panose="020B0503020204020204" pitchFamily="34" charset="-122"/>
                <a:ea typeface="微软雅黑" panose="020B0503020204020204" pitchFamily="34" charset="-122"/>
              </a:rPr>
              <a:t>居民出行需求文件涉及的</a:t>
            </a:r>
            <a:r>
              <a:rPr lang="en-US" altLang="zh-CN" dirty="0">
                <a:latin typeface="微软雅黑" panose="020B0503020204020204" pitchFamily="34" charset="-122"/>
                <a:ea typeface="微软雅黑" panose="020B0503020204020204" pitchFamily="34" charset="-122"/>
              </a:rPr>
              <a:t>XML</a:t>
            </a:r>
            <a:r>
              <a:rPr lang="zh-CN" altLang="en-US" dirty="0">
                <a:latin typeface="微软雅黑" panose="020B0503020204020204" pitchFamily="34" charset="-122"/>
                <a:ea typeface="微软雅黑" panose="020B0503020204020204" pitchFamily="34" charset="-122"/>
              </a:rPr>
              <a:t>元素及其层级关系示意图</a:t>
            </a:r>
          </a:p>
        </p:txBody>
      </p:sp>
      <p:sp>
        <p:nvSpPr>
          <p:cNvPr id="27" name="右大括号 26">
            <a:extLst>
              <a:ext uri="{FF2B5EF4-FFF2-40B4-BE49-F238E27FC236}">
                <a16:creationId xmlns:a16="http://schemas.microsoft.com/office/drawing/2014/main" id="{45DBB673-B57F-4802-A262-2A260CAFEFD7}"/>
              </a:ext>
            </a:extLst>
          </p:cNvPr>
          <p:cNvSpPr/>
          <p:nvPr/>
        </p:nvSpPr>
        <p:spPr>
          <a:xfrm rot="10800000">
            <a:off x="1206230" y="4533564"/>
            <a:ext cx="178384" cy="1160980"/>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右大括号 27">
            <a:extLst>
              <a:ext uri="{FF2B5EF4-FFF2-40B4-BE49-F238E27FC236}">
                <a16:creationId xmlns:a16="http://schemas.microsoft.com/office/drawing/2014/main" id="{2DD0AE70-6030-4273-9A6B-1819C0E205D9}"/>
              </a:ext>
            </a:extLst>
          </p:cNvPr>
          <p:cNvSpPr/>
          <p:nvPr/>
        </p:nvSpPr>
        <p:spPr>
          <a:xfrm rot="10800000">
            <a:off x="1206230" y="5834204"/>
            <a:ext cx="203606" cy="886172"/>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D9A46C79-44DB-44CF-9C22-A094951203FB}"/>
              </a:ext>
            </a:extLst>
          </p:cNvPr>
          <p:cNvSpPr/>
          <p:nvPr/>
        </p:nvSpPr>
        <p:spPr>
          <a:xfrm>
            <a:off x="473445" y="4786375"/>
            <a:ext cx="870033" cy="584775"/>
          </a:xfrm>
          <a:prstGeom prst="rect">
            <a:avLst/>
          </a:prstGeom>
        </p:spPr>
        <p:txBody>
          <a:bodyPr wrap="square">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车辆</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出行</a:t>
            </a:r>
          </a:p>
        </p:txBody>
      </p:sp>
      <p:sp>
        <p:nvSpPr>
          <p:cNvPr id="30" name="矩形 29">
            <a:extLst>
              <a:ext uri="{FF2B5EF4-FFF2-40B4-BE49-F238E27FC236}">
                <a16:creationId xmlns:a16="http://schemas.microsoft.com/office/drawing/2014/main" id="{D5395C7B-C68C-47D1-A41A-4968965AB77A}"/>
              </a:ext>
            </a:extLst>
          </p:cNvPr>
          <p:cNvSpPr/>
          <p:nvPr/>
        </p:nvSpPr>
        <p:spPr>
          <a:xfrm>
            <a:off x="568252" y="5808602"/>
            <a:ext cx="755066" cy="584775"/>
          </a:xfrm>
          <a:prstGeom prst="rect">
            <a:avLst/>
          </a:prstGeom>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居民出行</a:t>
            </a:r>
          </a:p>
        </p:txBody>
      </p:sp>
      <p:sp>
        <p:nvSpPr>
          <p:cNvPr id="35" name="标注: 线形 34">
            <a:extLst>
              <a:ext uri="{FF2B5EF4-FFF2-40B4-BE49-F238E27FC236}">
                <a16:creationId xmlns:a16="http://schemas.microsoft.com/office/drawing/2014/main" id="{D15CF2E3-9DD5-4464-9507-D0BD649151A2}"/>
              </a:ext>
            </a:extLst>
          </p:cNvPr>
          <p:cNvSpPr/>
          <p:nvPr/>
        </p:nvSpPr>
        <p:spPr>
          <a:xfrm>
            <a:off x="7809419" y="1615462"/>
            <a:ext cx="1575768" cy="344339"/>
          </a:xfrm>
          <a:prstGeom prst="borderCallout1">
            <a:avLst>
              <a:gd name="adj1" fmla="val 97719"/>
              <a:gd name="adj2" fmla="val 33995"/>
              <a:gd name="adj3" fmla="val 192698"/>
              <a:gd name="adj4" fmla="val 1382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tx1"/>
                </a:solidFill>
                <a:latin typeface="微软雅黑" panose="020B0503020204020204" pitchFamily="34" charset="-122"/>
                <a:ea typeface="微软雅黑" panose="020B0503020204020204" pitchFamily="34" charset="-122"/>
              </a:rPr>
              <a:t>&lt;person&gt;</a:t>
            </a:r>
            <a:r>
              <a:rPr lang="zh-CN" altLang="en-US" sz="1600" dirty="0">
                <a:solidFill>
                  <a:schemeClr val="tx1"/>
                </a:solidFill>
                <a:latin typeface="微软雅黑" panose="020B0503020204020204" pitchFamily="34" charset="-122"/>
                <a:ea typeface="微软雅黑" panose="020B0503020204020204" pitchFamily="34" charset="-122"/>
              </a:rPr>
              <a:t>元素</a:t>
            </a:r>
          </a:p>
        </p:txBody>
      </p:sp>
      <p:sp>
        <p:nvSpPr>
          <p:cNvPr id="36" name="标注: 线形 35">
            <a:extLst>
              <a:ext uri="{FF2B5EF4-FFF2-40B4-BE49-F238E27FC236}">
                <a16:creationId xmlns:a16="http://schemas.microsoft.com/office/drawing/2014/main" id="{60C5F0CF-0611-4CB8-85E7-CD2B558EE8E5}"/>
              </a:ext>
            </a:extLst>
          </p:cNvPr>
          <p:cNvSpPr/>
          <p:nvPr/>
        </p:nvSpPr>
        <p:spPr>
          <a:xfrm>
            <a:off x="9557559" y="1786311"/>
            <a:ext cx="1990829" cy="344339"/>
          </a:xfrm>
          <a:prstGeom prst="borderCallout1">
            <a:avLst>
              <a:gd name="adj1" fmla="val 46868"/>
              <a:gd name="adj2" fmla="val 77"/>
              <a:gd name="adj3" fmla="val 188931"/>
              <a:gd name="adj4" fmla="val -3621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tx1"/>
                </a:solidFill>
                <a:latin typeface="微软雅黑" panose="020B0503020204020204" pitchFamily="34" charset="-122"/>
                <a:ea typeface="微软雅黑" panose="020B0503020204020204" pitchFamily="34" charset="-122"/>
              </a:rPr>
              <a:t>&lt;</a:t>
            </a:r>
            <a:r>
              <a:rPr lang="en-US" altLang="zh-CN" sz="1600" dirty="0" err="1">
                <a:solidFill>
                  <a:schemeClr val="tx1"/>
                </a:solidFill>
                <a:latin typeface="微软雅黑" panose="020B0503020204020204" pitchFamily="34" charset="-122"/>
                <a:ea typeface="微软雅黑" panose="020B0503020204020204" pitchFamily="34" charset="-122"/>
              </a:rPr>
              <a:t>personTrip</a:t>
            </a:r>
            <a:r>
              <a:rPr lang="en-US" altLang="zh-CN" sz="1600" dirty="0">
                <a:solidFill>
                  <a:schemeClr val="tx1"/>
                </a:solidFill>
                <a:latin typeface="微软雅黑" panose="020B0503020204020204" pitchFamily="34" charset="-122"/>
                <a:ea typeface="微软雅黑" panose="020B0503020204020204" pitchFamily="34" charset="-122"/>
              </a:rPr>
              <a:t>&gt;</a:t>
            </a:r>
            <a:r>
              <a:rPr lang="zh-CN" altLang="en-US" sz="1600" dirty="0">
                <a:solidFill>
                  <a:schemeClr val="tx1"/>
                </a:solidFill>
                <a:latin typeface="微软雅黑" panose="020B0503020204020204" pitchFamily="34" charset="-122"/>
                <a:ea typeface="微软雅黑" panose="020B0503020204020204" pitchFamily="34" charset="-122"/>
              </a:rPr>
              <a:t>元素</a:t>
            </a:r>
          </a:p>
        </p:txBody>
      </p:sp>
    </p:spTree>
    <p:extLst>
      <p:ext uri="{BB962C8B-B14F-4D97-AF65-F5344CB8AC3E}">
        <p14:creationId xmlns:p14="http://schemas.microsoft.com/office/powerpoint/2010/main" val="768172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车辆运动模型简介</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1" name="内容占位符 2"/>
              <p:cNvSpPr txBox="1"/>
              <p:nvPr/>
            </p:nvSpPr>
            <p:spPr>
              <a:xfrm>
                <a:off x="446404" y="1525736"/>
                <a:ext cx="10515600" cy="211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跟驰模型</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默认使用</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Krauss</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模型作为</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跟驰模型。</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228600" lvl="1">
                  <a:lnSpc>
                    <a:spcPct val="100000"/>
                  </a:lnSpc>
                  <a:spcBef>
                    <a:spcPts val="1000"/>
                  </a:spcBef>
                  <a:buSzPct val="100000"/>
                </a:pPr>
                <a:r>
                  <a:rPr lang="en-US" altLang="zh-CN" sz="1800" dirty="0">
                    <a:latin typeface="微软雅黑" panose="020B0503020204020204" pitchFamily="34" charset="-122"/>
                    <a:ea typeface="微软雅黑" panose="020B0503020204020204" pitchFamily="34" charset="-122"/>
                  </a:rPr>
                  <a:t>Krauss</a:t>
                </a:r>
                <a:r>
                  <a:rPr lang="zh-CN" altLang="en-US" sz="1800" dirty="0">
                    <a:latin typeface="微软雅黑" panose="020B0503020204020204" pitchFamily="34" charset="-122"/>
                    <a:ea typeface="微软雅黑" panose="020B0503020204020204" pitchFamily="34" charset="-122"/>
                  </a:rPr>
                  <a:t>模型为安全距离类模型，模型基本参数包括：道路允许最大速度</a:t>
                </a:r>
                <a14:m>
                  <m:oMath xmlns:m="http://schemas.openxmlformats.org/officeDocument/2006/math">
                    <m:sSub>
                      <m:sSubPr>
                        <m:ctrlPr>
                          <a:rPr lang="en-US" altLang="zh-CN" sz="1800" i="1" dirty="0">
                            <a:latin typeface="Cambria Math" panose="02040503050406030204" pitchFamily="18" charset="0"/>
                            <a:ea typeface="微软雅黑" panose="020B0503020204020204" pitchFamily="34" charset="-122"/>
                          </a:rPr>
                        </m:ctrlPr>
                      </m:sSubPr>
                      <m:e>
                        <m:r>
                          <a:rPr lang="en-US" altLang="zh-CN" sz="1800" dirty="0">
                            <a:latin typeface="Cambria Math" panose="02040503050406030204" pitchFamily="18" charset="0"/>
                            <a:ea typeface="微软雅黑" panose="020B0503020204020204" pitchFamily="34" charset="-122"/>
                          </a:rPr>
                          <m:t>𝑣</m:t>
                        </m:r>
                      </m:e>
                      <m:sub>
                        <m:r>
                          <a:rPr lang="en-US" altLang="zh-CN" sz="1800" dirty="0">
                            <a:latin typeface="Cambria Math" panose="02040503050406030204" pitchFamily="18" charset="0"/>
                            <a:ea typeface="微软雅黑" panose="020B0503020204020204" pitchFamily="34" charset="-122"/>
                          </a:rPr>
                          <m:t>𝑚𝑎𝑥</m:t>
                        </m:r>
                      </m:sub>
                    </m:sSub>
                  </m:oMath>
                </a14:m>
                <a:r>
                  <a:rPr lang="zh-CN" altLang="en-US" sz="1800" dirty="0">
                    <a:latin typeface="微软雅黑" panose="020B0503020204020204" pitchFamily="34" charset="-122"/>
                    <a:ea typeface="微软雅黑" panose="020B0503020204020204" pitchFamily="34" charset="-122"/>
                  </a:rPr>
                  <a:t>、车辆最大加速度</a:t>
                </a:r>
                <a14:m>
                  <m:oMath xmlns:m="http://schemas.openxmlformats.org/officeDocument/2006/math">
                    <m:r>
                      <a:rPr lang="en-US" altLang="zh-CN" sz="1800" dirty="0">
                        <a:latin typeface="Cambria Math" panose="02040503050406030204" pitchFamily="18" charset="0"/>
                        <a:ea typeface="微软雅黑" panose="020B0503020204020204" pitchFamily="34" charset="-122"/>
                      </a:rPr>
                      <m:t>𝑎</m:t>
                    </m:r>
                  </m:oMath>
                </a14:m>
                <a:r>
                  <a:rPr lang="zh-CN" altLang="en-US" sz="1800" dirty="0">
                    <a:latin typeface="微软雅黑" panose="020B0503020204020204" pitchFamily="34" charset="-122"/>
                    <a:ea typeface="微软雅黑" panose="020B0503020204020204" pitchFamily="34" charset="-122"/>
                  </a:rPr>
                  <a:t>、车辆最大减速度</a:t>
                </a:r>
                <a14:m>
                  <m:oMath xmlns:m="http://schemas.openxmlformats.org/officeDocument/2006/math">
                    <m:r>
                      <a:rPr lang="en-US" altLang="zh-CN" sz="1800">
                        <a:latin typeface="Cambria Math" panose="02040503050406030204" pitchFamily="18" charset="0"/>
                        <a:ea typeface="微软雅黑" panose="020B0503020204020204" pitchFamily="34" charset="-122"/>
                      </a:rPr>
                      <m:t>𝑏</m:t>
                    </m:r>
                  </m:oMath>
                </a14:m>
                <a:r>
                  <a:rPr lang="zh-CN" altLang="en-US" sz="1800" dirty="0">
                    <a:latin typeface="微软雅黑" panose="020B0503020204020204" pitchFamily="34" charset="-122"/>
                    <a:ea typeface="微软雅黑" panose="020B0503020204020204" pitchFamily="34" charset="-122"/>
                  </a:rPr>
                  <a:t>、最小车间距</a:t>
                </a:r>
                <a14:m>
                  <m:oMath xmlns:m="http://schemas.openxmlformats.org/officeDocument/2006/math">
                    <m:r>
                      <a:rPr lang="en-US" altLang="zh-CN" sz="1800">
                        <a:latin typeface="Cambria Math" panose="02040503050406030204" pitchFamily="18" charset="0"/>
                        <a:ea typeface="微软雅黑" panose="020B0503020204020204" pitchFamily="34" charset="-122"/>
                      </a:rPr>
                      <m:t>𝑔</m:t>
                    </m:r>
                  </m:oMath>
                </a14:m>
                <a:r>
                  <a:rPr lang="zh-CN" altLang="en-US" sz="1800" dirty="0">
                    <a:latin typeface="微软雅黑" panose="020B0503020204020204" pitchFamily="34" charset="-122"/>
                    <a:ea typeface="微软雅黑" panose="020B0503020204020204" pitchFamily="34" charset="-122"/>
                  </a:rPr>
                  <a:t>、驾驶</a:t>
                </a:r>
                <a14:m>
                  <m:oMath xmlns:m="http://schemas.openxmlformats.org/officeDocument/2006/math">
                    <m:r>
                      <a:rPr lang="zh-CN" altLang="en-US" sz="1800" i="1" dirty="0">
                        <a:latin typeface="Cambria Math" panose="02040503050406030204" pitchFamily="18" charset="0"/>
                        <a:ea typeface="微软雅黑" panose="020B0503020204020204" pitchFamily="34" charset="-122"/>
                      </a:rPr>
                      <m:t>员</m:t>
                    </m:r>
                    <m:r>
                      <a:rPr lang="zh-CN" altLang="en-US" sz="1800" i="1" dirty="0" smtClean="0">
                        <a:latin typeface="Cambria Math" panose="02040503050406030204" pitchFamily="18" charset="0"/>
                        <a:ea typeface="微软雅黑" panose="020B0503020204020204" pitchFamily="34" charset="-122"/>
                      </a:rPr>
                      <m:t>平</m:t>
                    </m:r>
                    <m:r>
                      <a:rPr lang="zh-CN" altLang="en-US" sz="1800" i="1" dirty="0">
                        <a:latin typeface="Cambria Math" panose="02040503050406030204" pitchFamily="18" charset="0"/>
                        <a:ea typeface="微软雅黑" panose="020B0503020204020204" pitchFamily="34" charset="-122"/>
                      </a:rPr>
                      <m:t>均</m:t>
                    </m:r>
                    <m:r>
                      <a:rPr lang="zh-CN" altLang="en-US" sz="1800" i="1" dirty="0" smtClean="0">
                        <a:latin typeface="Cambria Math" panose="02040503050406030204" pitchFamily="18" charset="0"/>
                        <a:ea typeface="微软雅黑" panose="020B0503020204020204" pitchFamily="34" charset="-122"/>
                      </a:rPr>
                      <m:t>反</m:t>
                    </m:r>
                    <m:r>
                      <a:rPr lang="zh-CN" altLang="en-US" sz="1800" i="1" dirty="0">
                        <a:latin typeface="Cambria Math" panose="02040503050406030204" pitchFamily="18" charset="0"/>
                        <a:ea typeface="微软雅黑" panose="020B0503020204020204" pitchFamily="34" charset="-122"/>
                      </a:rPr>
                      <m:t>应</m:t>
                    </m:r>
                    <m:r>
                      <a:rPr lang="zh-CN" altLang="en-US" sz="1800" i="1" dirty="0" smtClean="0">
                        <a:latin typeface="Cambria Math" panose="02040503050406030204" pitchFamily="18" charset="0"/>
                        <a:ea typeface="微软雅黑" panose="020B0503020204020204" pitchFamily="34" charset="-122"/>
                      </a:rPr>
                      <m:t>时</m:t>
                    </m:r>
                    <m:r>
                      <a:rPr lang="zh-CN" altLang="en-US" sz="1800" i="1" dirty="0">
                        <a:latin typeface="Cambria Math" panose="02040503050406030204" pitchFamily="18" charset="0"/>
                        <a:ea typeface="微软雅黑" panose="020B0503020204020204" pitchFamily="34" charset="-122"/>
                      </a:rPr>
                      <m:t>长</m:t>
                    </m:r>
                    <m:r>
                      <a:rPr lang="zh-CN" altLang="en-US" sz="1800">
                        <a:latin typeface="Cambria Math" panose="02040503050406030204" pitchFamily="18" charset="0"/>
                        <a:ea typeface="微软雅黑" panose="020B0503020204020204" pitchFamily="34" charset="-122"/>
                      </a:rPr>
                      <m:t>𝜏</m:t>
                    </m:r>
                  </m:oMath>
                </a14:m>
                <a:r>
                  <a:rPr lang="zh-CN" altLang="en-US" sz="1800" dirty="0">
                    <a:latin typeface="微软雅黑" panose="020B0503020204020204" pitchFamily="34" charset="-122"/>
                    <a:ea typeface="微软雅黑" panose="020B0503020204020204" pitchFamily="34" charset="-122"/>
                  </a:rPr>
                  <a:t>、驾驶生疏程度（</a:t>
                </a:r>
                <a14:m>
                  <m:oMath xmlns:m="http://schemas.openxmlformats.org/officeDocument/2006/math">
                    <m:r>
                      <a:rPr lang="zh-CN" altLang="en-US" sz="1800" i="1" dirty="0">
                        <a:latin typeface="Cambria Math" panose="02040503050406030204" pitchFamily="18" charset="0"/>
                        <a:ea typeface="微软雅黑" panose="020B0503020204020204" pitchFamily="34" charset="-122"/>
                      </a:rPr>
                      <m:t>不</m:t>
                    </m:r>
                    <m:r>
                      <a:rPr lang="zh-CN" altLang="en-US" sz="1800" i="1" dirty="0" smtClean="0">
                        <a:latin typeface="Cambria Math" panose="02040503050406030204" pitchFamily="18" charset="0"/>
                        <a:ea typeface="微软雅黑" panose="020B0503020204020204" pitchFamily="34" charset="-122"/>
                      </a:rPr>
                      <m:t>完</m:t>
                    </m:r>
                    <m:r>
                      <a:rPr lang="zh-CN" altLang="en-US" sz="1800" i="1" dirty="0">
                        <a:latin typeface="Cambria Math" panose="02040503050406030204" pitchFamily="18" charset="0"/>
                        <a:ea typeface="微软雅黑" panose="020B0503020204020204" pitchFamily="34" charset="-122"/>
                      </a:rPr>
                      <m:t>美</m:t>
                    </m:r>
                    <m:r>
                      <a:rPr lang="zh-CN" altLang="en-US" sz="1800" i="1" dirty="0" smtClean="0">
                        <a:latin typeface="Cambria Math" panose="02040503050406030204" pitchFamily="18" charset="0"/>
                        <a:ea typeface="微软雅黑" panose="020B0503020204020204" pitchFamily="34" charset="-122"/>
                      </a:rPr>
                      <m:t>系数</m:t>
                    </m:r>
                    <m:r>
                      <a:rPr lang="zh-CN" altLang="en-US" sz="1800" i="1" dirty="0">
                        <a:latin typeface="Cambria Math" panose="02040503050406030204" pitchFamily="18" charset="0"/>
                        <a:ea typeface="微软雅黑" panose="020B0503020204020204" pitchFamily="34" charset="-122"/>
                      </a:rPr>
                      <m:t>）</m:t>
                    </m:r>
                    <m:r>
                      <a:rPr lang="zh-CN" altLang="en-US" sz="1800">
                        <a:latin typeface="Cambria Math" panose="02040503050406030204" pitchFamily="18" charset="0"/>
                        <a:ea typeface="微软雅黑" panose="020B0503020204020204" pitchFamily="34" charset="-122"/>
                      </a:rPr>
                      <m:t>𝜎</m:t>
                    </m:r>
                    <m:r>
                      <a:rPr lang="zh-CN" altLang="en-US" sz="1800">
                        <a:latin typeface="Cambria Math" panose="02040503050406030204" pitchFamily="18" charset="0"/>
                        <a:ea typeface="微软雅黑" panose="020B0503020204020204" pitchFamily="34" charset="-122"/>
                      </a:rPr>
                      <m:t>等</m:t>
                    </m:r>
                  </m:oMath>
                </a14:m>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marL="228600" lvl="1">
                  <a:lnSpc>
                    <a:spcPct val="100000"/>
                  </a:lnSpc>
                  <a:spcBef>
                    <a:spcPts val="1000"/>
                  </a:spcBef>
                  <a:buSzPct val="100000"/>
                </a:pPr>
                <a:r>
                  <a:rPr lang="en-US" altLang="zh-CN" sz="1800" dirty="0">
                    <a:latin typeface="微软雅黑" panose="020B0503020204020204" pitchFamily="34" charset="-122"/>
                    <a:ea typeface="微软雅黑" panose="020B0503020204020204" pitchFamily="34" charset="-122"/>
                  </a:rPr>
                  <a:t>Krauss</a:t>
                </a:r>
                <a:r>
                  <a:rPr lang="zh-CN" altLang="en-US" sz="1800" dirty="0">
                    <a:latin typeface="微软雅黑" panose="020B0503020204020204" pitchFamily="34" charset="-122"/>
                    <a:ea typeface="微软雅黑" panose="020B0503020204020204" pitchFamily="34" charset="-122"/>
                  </a:rPr>
                  <a:t>跟驰模型：</a:t>
                </a:r>
                <a:endParaRPr lang="en-US" altLang="zh-CN" sz="1800" dirty="0">
                  <a:latin typeface="微软雅黑" panose="020B0503020204020204" pitchFamily="34" charset="-122"/>
                  <a:ea typeface="微软雅黑" panose="020B0503020204020204" pitchFamily="34" charset="-122"/>
                </a:endParaRPr>
              </a:p>
            </p:txBody>
          </p:sp>
        </mc:Choice>
        <mc:Fallback>
          <p:sp>
            <p:nvSpPr>
              <p:cNvPr id="11" name="内容占位符 2"/>
              <p:cNvSpPr txBox="1">
                <a:spLocks noRot="1" noChangeAspect="1" noMove="1" noResize="1" noEditPoints="1" noAdjustHandles="1" noChangeArrowheads="1" noChangeShapeType="1" noTextEdit="1"/>
              </p:cNvSpPr>
              <p:nvPr/>
            </p:nvSpPr>
            <p:spPr>
              <a:xfrm>
                <a:off x="446404" y="1525736"/>
                <a:ext cx="10515600" cy="2118889"/>
              </a:xfrm>
              <a:prstGeom prst="rect">
                <a:avLst/>
              </a:prstGeom>
              <a:blipFill>
                <a:blip r:embed="rId5"/>
                <a:stretch>
                  <a:fillRect l="-464" b="-4598"/>
                </a:stretch>
              </a:blipFill>
            </p:spPr>
            <p:txBody>
              <a:bodyPr/>
              <a:lstStyle/>
              <a:p>
                <a:r>
                  <a:rPr lang="zh-CN" altLang="en-US">
                    <a:noFill/>
                  </a:rPr>
                  <a:t> </a:t>
                </a:r>
              </a:p>
            </p:txBody>
          </p:sp>
        </mc:Fallback>
      </mc:AlternateContent>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mc:AlternateContent xmlns:mc="http://schemas.openxmlformats.org/markup-compatibility/2006" xmlns:a14="http://schemas.microsoft.com/office/drawing/2010/main">
        <mc:Choice Requires="a14">
          <p:sp>
            <p:nvSpPr>
              <p:cNvPr id="20" name="矩形 19">
                <a:extLst>
                  <a:ext uri="{FF2B5EF4-FFF2-40B4-BE49-F238E27FC236}">
                    <a16:creationId xmlns:a16="http://schemas.microsoft.com/office/drawing/2014/main" id="{94664346-F69C-4F35-BE5D-B4E48A21EAAA}"/>
                  </a:ext>
                </a:extLst>
              </p:cNvPr>
              <p:cNvSpPr/>
              <p:nvPr/>
            </p:nvSpPr>
            <p:spPr>
              <a:xfrm>
                <a:off x="2597107" y="3115045"/>
                <a:ext cx="5032852" cy="1459951"/>
              </a:xfrm>
              <a:prstGeom prst="rect">
                <a:avLst/>
              </a:prstGeom>
            </p:spPr>
            <p:txBody>
              <a:bodyPr wrap="none">
                <a:spAutoFit/>
              </a:bodyPr>
              <a:lstStyle/>
              <a:p>
                <a:pPr>
                  <a:lnSpc>
                    <a:spcPct val="150000"/>
                  </a:lnSpc>
                  <a:spcBef>
                    <a:spcPts val="0"/>
                  </a:spcBef>
                  <a:buClr>
                    <a:srgbClr val="CC0000"/>
                  </a:buClr>
                  <a:buSzPct val="90000"/>
                </a:pPr>
                <a14:m>
                  <m:oMathPara xmlns:m="http://schemas.openxmlformats.org/officeDocument/2006/math">
                    <m:oMathParaPr>
                      <m:jc m:val="centerGroup"/>
                    </m:oMathParaPr>
                    <m:oMath xmlns:m="http://schemas.openxmlformats.org/officeDocument/2006/math">
                      <m:d>
                        <m:dPr>
                          <m:begChr m:val="{"/>
                          <m:endChr m:val=""/>
                          <m:ctrlPr>
                            <a:rPr lang="en-US" altLang="zh-CN" sz="1600" i="1">
                              <a:solidFill>
                                <a:srgbClr val="000000"/>
                              </a:solidFill>
                              <a:latin typeface="Cambria Math" panose="02040503050406030204" pitchFamily="18" charset="0"/>
                              <a:ea typeface="黑体" pitchFamily="2" charset="-122"/>
                            </a:rPr>
                          </m:ctrlPr>
                        </m:dPr>
                        <m:e>
                          <m:eqArr>
                            <m:eqArrPr>
                              <m:ctrlPr>
                                <a:rPr lang="en-US" altLang="zh-CN" sz="1600" i="1">
                                  <a:solidFill>
                                    <a:srgbClr val="000000"/>
                                  </a:solidFill>
                                  <a:latin typeface="Cambria Math" panose="02040503050406030204" pitchFamily="18" charset="0"/>
                                  <a:ea typeface="黑体" pitchFamily="2" charset="-122"/>
                                </a:rPr>
                              </m:ctrlPr>
                            </m:eqArrPr>
                            <m:e>
                              <m:r>
                                <a:rPr lang="en-US" altLang="zh-CN" sz="1600" i="1">
                                  <a:solidFill>
                                    <a:srgbClr val="000000"/>
                                  </a:solidFill>
                                  <a:latin typeface="Cambria Math"/>
                                  <a:ea typeface="黑体" pitchFamily="2" charset="-122"/>
                                </a:rPr>
                                <m:t>&amp;</m:t>
                              </m:r>
                              <m:sSub>
                                <m:sSubPr>
                                  <m:ctrlPr>
                                    <a:rPr lang="en-US" altLang="zh-CN" sz="1600" i="1">
                                      <a:solidFill>
                                        <a:srgbClr val="000000"/>
                                      </a:solidFill>
                                      <a:latin typeface="Cambria Math" panose="02040503050406030204" pitchFamily="18" charset="0"/>
                                      <a:ea typeface="黑体" pitchFamily="2" charset="-122"/>
                                    </a:rPr>
                                  </m:ctrlPr>
                                </m:sSubPr>
                                <m:e>
                                  <m:r>
                                    <a:rPr lang="en-US" altLang="zh-CN" sz="1600" i="1">
                                      <a:solidFill>
                                        <a:srgbClr val="000000"/>
                                      </a:solidFill>
                                      <a:latin typeface="Cambria Math"/>
                                      <a:ea typeface="黑体" pitchFamily="2" charset="-122"/>
                                    </a:rPr>
                                    <m:t>𝑣</m:t>
                                  </m:r>
                                </m:e>
                                <m:sub>
                                  <m:r>
                                    <a:rPr lang="en-US" altLang="zh-CN" sz="1600" i="1">
                                      <a:solidFill>
                                        <a:srgbClr val="000000"/>
                                      </a:solidFill>
                                      <a:latin typeface="Cambria Math"/>
                                      <a:ea typeface="黑体" pitchFamily="2" charset="-122"/>
                                    </a:rPr>
                                    <m:t>𝑠𝑎𝑓𝑒</m:t>
                                  </m:r>
                                </m:sub>
                              </m:sSub>
                              <m:r>
                                <a:rPr lang="en-US" altLang="zh-CN" sz="1600" i="1">
                                  <a:solidFill>
                                    <a:srgbClr val="000000"/>
                                  </a:solidFill>
                                  <a:latin typeface="Cambria Math"/>
                                  <a:ea typeface="黑体" pitchFamily="2" charset="-122"/>
                                </a:rPr>
                                <m:t>=−</m:t>
                              </m:r>
                              <m:r>
                                <a:rPr lang="en-US" altLang="zh-CN" sz="1600" i="1">
                                  <a:solidFill>
                                    <a:srgbClr val="000000"/>
                                  </a:solidFill>
                                  <a:latin typeface="Cambria Math"/>
                                  <a:ea typeface="黑体" pitchFamily="2" charset="-122"/>
                                </a:rPr>
                                <m:t>𝑏</m:t>
                              </m:r>
                              <m:r>
                                <a:rPr lang="zh-CN" altLang="en-US" sz="1600" i="1">
                                  <a:solidFill>
                                    <a:srgbClr val="000000"/>
                                  </a:solidFill>
                                  <a:latin typeface="Cambria Math"/>
                                  <a:ea typeface="黑体" pitchFamily="2" charset="-122"/>
                                </a:rPr>
                                <m:t>𝜏</m:t>
                              </m:r>
                              <m:r>
                                <a:rPr lang="en-US" altLang="zh-CN" sz="1600" i="1">
                                  <a:solidFill>
                                    <a:srgbClr val="000000"/>
                                  </a:solidFill>
                                  <a:latin typeface="Cambria Math"/>
                                  <a:ea typeface="黑体" pitchFamily="2" charset="-122"/>
                                </a:rPr>
                                <m:t>+</m:t>
                              </m:r>
                              <m:rad>
                                <m:radPr>
                                  <m:degHide m:val="on"/>
                                  <m:ctrlPr>
                                    <a:rPr lang="en-US" altLang="zh-CN" sz="1600" i="1">
                                      <a:solidFill>
                                        <a:srgbClr val="000000"/>
                                      </a:solidFill>
                                      <a:latin typeface="Cambria Math" panose="02040503050406030204" pitchFamily="18" charset="0"/>
                                      <a:ea typeface="黑体" pitchFamily="2" charset="-122"/>
                                    </a:rPr>
                                  </m:ctrlPr>
                                </m:radPr>
                                <m:deg/>
                                <m:e>
                                  <m:sSup>
                                    <m:sSupPr>
                                      <m:ctrlPr>
                                        <a:rPr lang="en-US" altLang="zh-CN" sz="1600" i="1">
                                          <a:solidFill>
                                            <a:srgbClr val="000000"/>
                                          </a:solidFill>
                                          <a:latin typeface="Cambria Math" panose="02040503050406030204" pitchFamily="18" charset="0"/>
                                          <a:ea typeface="黑体" pitchFamily="2" charset="-122"/>
                                        </a:rPr>
                                      </m:ctrlPr>
                                    </m:sSupPr>
                                    <m:e>
                                      <m:r>
                                        <a:rPr lang="en-US" altLang="zh-CN" sz="1600" i="1">
                                          <a:solidFill>
                                            <a:srgbClr val="000000"/>
                                          </a:solidFill>
                                          <a:latin typeface="Cambria Math"/>
                                          <a:ea typeface="黑体" pitchFamily="2" charset="-122"/>
                                        </a:rPr>
                                        <m:t>(</m:t>
                                      </m:r>
                                      <m:r>
                                        <a:rPr lang="en-US" altLang="zh-CN" sz="1600" i="1">
                                          <a:solidFill>
                                            <a:srgbClr val="000000"/>
                                          </a:solidFill>
                                          <a:latin typeface="Cambria Math"/>
                                          <a:ea typeface="黑体" pitchFamily="2" charset="-122"/>
                                        </a:rPr>
                                        <m:t>𝑏</m:t>
                                      </m:r>
                                      <m:r>
                                        <a:rPr lang="zh-CN" altLang="en-US" sz="1600" i="1">
                                          <a:solidFill>
                                            <a:srgbClr val="000000"/>
                                          </a:solidFill>
                                          <a:latin typeface="Cambria Math"/>
                                          <a:ea typeface="黑体" pitchFamily="2" charset="-122"/>
                                        </a:rPr>
                                        <m:t>𝜏</m:t>
                                      </m:r>
                                      <m:r>
                                        <a:rPr lang="en-US" altLang="zh-CN" sz="1600" i="1">
                                          <a:solidFill>
                                            <a:srgbClr val="000000"/>
                                          </a:solidFill>
                                          <a:latin typeface="Cambria Math"/>
                                          <a:ea typeface="黑体" pitchFamily="2" charset="-122"/>
                                        </a:rPr>
                                        <m:t>)</m:t>
                                      </m:r>
                                    </m:e>
                                    <m:sup>
                                      <m:r>
                                        <a:rPr lang="en-US" altLang="zh-CN" sz="1600" i="1">
                                          <a:solidFill>
                                            <a:srgbClr val="000000"/>
                                          </a:solidFill>
                                          <a:latin typeface="Cambria Math"/>
                                          <a:ea typeface="黑体" pitchFamily="2" charset="-122"/>
                                        </a:rPr>
                                        <m:t>2</m:t>
                                      </m:r>
                                    </m:sup>
                                  </m:sSup>
                                  <m:r>
                                    <a:rPr lang="en-US" altLang="zh-CN" sz="1600" i="1">
                                      <a:solidFill>
                                        <a:srgbClr val="000000"/>
                                      </a:solidFill>
                                      <a:latin typeface="Cambria Math"/>
                                      <a:ea typeface="黑体" pitchFamily="2" charset="-122"/>
                                    </a:rPr>
                                    <m:t>+</m:t>
                                  </m:r>
                                  <m:sSup>
                                    <m:sSupPr>
                                      <m:ctrlPr>
                                        <a:rPr lang="en-US" altLang="zh-CN" sz="1600" i="1">
                                          <a:solidFill>
                                            <a:srgbClr val="000000"/>
                                          </a:solidFill>
                                          <a:latin typeface="Cambria Math" panose="02040503050406030204" pitchFamily="18" charset="0"/>
                                          <a:ea typeface="黑体" pitchFamily="2" charset="-122"/>
                                        </a:rPr>
                                      </m:ctrlPr>
                                    </m:sSupPr>
                                    <m:e>
                                      <m:sSub>
                                        <m:sSubPr>
                                          <m:ctrlPr>
                                            <a:rPr lang="en-US" altLang="zh-CN" sz="1600" i="1">
                                              <a:solidFill>
                                                <a:srgbClr val="000000"/>
                                              </a:solidFill>
                                              <a:latin typeface="Cambria Math" panose="02040503050406030204" pitchFamily="18" charset="0"/>
                                              <a:ea typeface="黑体" pitchFamily="2" charset="-122"/>
                                            </a:rPr>
                                          </m:ctrlPr>
                                        </m:sSubPr>
                                        <m:e>
                                          <m:r>
                                            <a:rPr lang="en-US" altLang="zh-CN" sz="1600" i="1">
                                              <a:solidFill>
                                                <a:srgbClr val="000000"/>
                                              </a:solidFill>
                                              <a:latin typeface="Cambria Math"/>
                                              <a:ea typeface="黑体" pitchFamily="2" charset="-122"/>
                                            </a:rPr>
                                            <m:t>𝑣</m:t>
                                          </m:r>
                                        </m:e>
                                        <m:sub>
                                          <m:r>
                                            <a:rPr lang="en-US" altLang="zh-CN" sz="1600" i="1">
                                              <a:solidFill>
                                                <a:srgbClr val="000000"/>
                                              </a:solidFill>
                                              <a:latin typeface="Cambria Math"/>
                                              <a:ea typeface="黑体" pitchFamily="2" charset="-122"/>
                                            </a:rPr>
                                            <m:t>𝑙</m:t>
                                          </m:r>
                                        </m:sub>
                                      </m:sSub>
                                    </m:e>
                                    <m:sup>
                                      <m:r>
                                        <a:rPr lang="en-US" altLang="zh-CN" sz="1600" i="1">
                                          <a:solidFill>
                                            <a:srgbClr val="000000"/>
                                          </a:solidFill>
                                          <a:latin typeface="Cambria Math"/>
                                          <a:ea typeface="黑体" pitchFamily="2" charset="-122"/>
                                        </a:rPr>
                                        <m:t>2</m:t>
                                      </m:r>
                                    </m:sup>
                                  </m:sSup>
                                  <m:r>
                                    <a:rPr lang="en-US" altLang="zh-CN" sz="1600" i="1">
                                      <a:solidFill>
                                        <a:srgbClr val="000000"/>
                                      </a:solidFill>
                                      <a:latin typeface="Cambria Math"/>
                                      <a:ea typeface="黑体" pitchFamily="2" charset="-122"/>
                                    </a:rPr>
                                    <m:t>+2</m:t>
                                  </m:r>
                                  <m:r>
                                    <a:rPr lang="en-US" altLang="zh-CN" sz="1600" i="1">
                                      <a:solidFill>
                                        <a:srgbClr val="000000"/>
                                      </a:solidFill>
                                      <a:latin typeface="Cambria Math"/>
                                      <a:ea typeface="黑体" pitchFamily="2" charset="-122"/>
                                    </a:rPr>
                                    <m:t>𝑏𝑔</m:t>
                                  </m:r>
                                </m:e>
                              </m:rad>
                              <m:r>
                                <m:rPr>
                                  <m:nor/>
                                </m:rPr>
                                <a:rPr lang="zh-CN" altLang="en-US" sz="1600" dirty="0">
                                  <a:solidFill>
                                    <a:srgbClr val="000000"/>
                                  </a:solidFill>
                                  <a:latin typeface="Arial" pitchFamily="34" charset="0"/>
                                  <a:ea typeface="黑体" pitchFamily="2" charset="-122"/>
                                </a:rPr>
                                <m:t>，</m:t>
                              </m:r>
                              <m:sSub>
                                <m:sSubPr>
                                  <m:ctrlPr>
                                    <a:rPr lang="en-US" altLang="zh-CN" sz="1600" i="1">
                                      <a:solidFill>
                                        <a:srgbClr val="000000"/>
                                      </a:solidFill>
                                      <a:latin typeface="Cambria Math" panose="02040503050406030204" pitchFamily="18" charset="0"/>
                                      <a:ea typeface="黑体" pitchFamily="2" charset="-122"/>
                                    </a:rPr>
                                  </m:ctrlPr>
                                </m:sSubPr>
                                <m:e>
                                  <m:r>
                                    <a:rPr lang="en-US" altLang="zh-CN" sz="1600" i="1">
                                      <a:solidFill>
                                        <a:srgbClr val="000000"/>
                                      </a:solidFill>
                                      <a:latin typeface="Cambria Math"/>
                                      <a:ea typeface="黑体" pitchFamily="2" charset="-122"/>
                                    </a:rPr>
                                    <m:t>𝑣</m:t>
                                  </m:r>
                                </m:e>
                                <m:sub>
                                  <m:r>
                                    <a:rPr lang="en-US" altLang="zh-CN" sz="1600" i="1">
                                      <a:solidFill>
                                        <a:srgbClr val="000000"/>
                                      </a:solidFill>
                                      <a:latin typeface="Cambria Math"/>
                                      <a:ea typeface="黑体" pitchFamily="2" charset="-122"/>
                                    </a:rPr>
                                    <m:t>𝑙</m:t>
                                  </m:r>
                                </m:sub>
                              </m:sSub>
                              <m:r>
                                <a:rPr lang="zh-CN" altLang="en-US" sz="1600" i="1">
                                  <a:solidFill>
                                    <a:srgbClr val="000000"/>
                                  </a:solidFill>
                                  <a:latin typeface="Cambria Math"/>
                                  <a:ea typeface="黑体" pitchFamily="2" charset="-122"/>
                                </a:rPr>
                                <m:t>表示前车速度</m:t>
                              </m:r>
                              <m:r>
                                <m:rPr>
                                  <m:nor/>
                                </m:rPr>
                                <a:rPr lang="en-US" altLang="zh-CN" sz="1600" dirty="0">
                                  <a:solidFill>
                                    <a:srgbClr val="000000"/>
                                  </a:solidFill>
                                  <a:latin typeface="Arial" pitchFamily="34" charset="0"/>
                                  <a:ea typeface="黑体" pitchFamily="2" charset="-122"/>
                                </a:rPr>
                                <m:t> </m:t>
                              </m:r>
                            </m:e>
                            <m:e>
                              <m:r>
                                <a:rPr lang="en-US" altLang="zh-CN" sz="1600" i="1">
                                  <a:solidFill>
                                    <a:srgbClr val="000000"/>
                                  </a:solidFill>
                                  <a:latin typeface="Cambria Math"/>
                                  <a:ea typeface="黑体" pitchFamily="2" charset="-122"/>
                                </a:rPr>
                                <m:t>&amp;</m:t>
                              </m:r>
                              <m:sSub>
                                <m:sSubPr>
                                  <m:ctrlPr>
                                    <a:rPr lang="en-US" altLang="zh-CN" sz="1600" i="1" dirty="0">
                                      <a:solidFill>
                                        <a:srgbClr val="000000"/>
                                      </a:solidFill>
                                      <a:latin typeface="Cambria Math" panose="02040503050406030204" pitchFamily="18" charset="0"/>
                                      <a:ea typeface="黑体" pitchFamily="2" charset="-122"/>
                                    </a:rPr>
                                  </m:ctrlPr>
                                </m:sSubPr>
                                <m:e>
                                  <m:r>
                                    <a:rPr lang="en-US" altLang="zh-CN" sz="1600" i="1" dirty="0">
                                      <a:solidFill>
                                        <a:srgbClr val="000000"/>
                                      </a:solidFill>
                                      <a:latin typeface="Cambria Math"/>
                                      <a:ea typeface="黑体" pitchFamily="2" charset="-122"/>
                                    </a:rPr>
                                    <m:t>𝑣</m:t>
                                  </m:r>
                                </m:e>
                                <m:sub>
                                  <m:r>
                                    <a:rPr lang="en-US" altLang="zh-CN" sz="1600" b="0" i="1" dirty="0" smtClean="0">
                                      <a:solidFill>
                                        <a:srgbClr val="000000"/>
                                      </a:solidFill>
                                      <a:latin typeface="Cambria Math"/>
                                      <a:ea typeface="黑体" pitchFamily="2" charset="-122"/>
                                    </a:rPr>
                                    <m:t>𝑑𝑒𝑠</m:t>
                                  </m:r>
                                </m:sub>
                              </m:sSub>
                              <m:r>
                                <a:rPr lang="en-US" altLang="zh-CN" sz="1600" i="1" dirty="0">
                                  <a:solidFill>
                                    <a:srgbClr val="000000"/>
                                  </a:solidFill>
                                  <a:latin typeface="Cambria Math"/>
                                  <a:ea typeface="黑体" pitchFamily="2" charset="-122"/>
                                </a:rPr>
                                <m:t>=</m:t>
                              </m:r>
                              <m:r>
                                <m:rPr>
                                  <m:sty m:val="p"/>
                                </m:rPr>
                                <a:rPr lang="en-US" altLang="zh-CN" sz="1600" dirty="0">
                                  <a:solidFill>
                                    <a:srgbClr val="000000"/>
                                  </a:solidFill>
                                  <a:latin typeface="Cambria Math"/>
                                  <a:ea typeface="黑体" pitchFamily="2" charset="-122"/>
                                </a:rPr>
                                <m:t>m</m:t>
                              </m:r>
                              <m:r>
                                <a:rPr lang="en-US" altLang="zh-CN" sz="1600" i="1" dirty="0">
                                  <a:solidFill>
                                    <a:srgbClr val="000000"/>
                                  </a:solidFill>
                                  <a:latin typeface="Cambria Math"/>
                                  <a:ea typeface="黑体" pitchFamily="2" charset="-122"/>
                                </a:rPr>
                                <m:t>𝑖𝑛</m:t>
                              </m:r>
                              <m:r>
                                <a:rPr lang="en-US" altLang="zh-CN" sz="1600" i="1" dirty="0">
                                  <a:solidFill>
                                    <a:srgbClr val="000000"/>
                                  </a:solidFill>
                                  <a:latin typeface="Cambria Math"/>
                                  <a:ea typeface="黑体" pitchFamily="2" charset="-122"/>
                                </a:rPr>
                                <m:t>⁡{</m:t>
                              </m:r>
                              <m:sSub>
                                <m:sSubPr>
                                  <m:ctrlPr>
                                    <a:rPr lang="en-US" altLang="zh-CN" sz="1600" i="1" dirty="0">
                                      <a:solidFill>
                                        <a:srgbClr val="000000"/>
                                      </a:solidFill>
                                      <a:latin typeface="Cambria Math" panose="02040503050406030204" pitchFamily="18" charset="0"/>
                                      <a:ea typeface="黑体" pitchFamily="2" charset="-122"/>
                                    </a:rPr>
                                  </m:ctrlPr>
                                </m:sSubPr>
                                <m:e>
                                  <m:r>
                                    <a:rPr lang="en-US" altLang="zh-CN" sz="1600" i="1" dirty="0">
                                      <a:solidFill>
                                        <a:srgbClr val="000000"/>
                                      </a:solidFill>
                                      <a:latin typeface="Cambria Math"/>
                                      <a:ea typeface="黑体" pitchFamily="2" charset="-122"/>
                                    </a:rPr>
                                    <m:t>𝑣</m:t>
                                  </m:r>
                                </m:e>
                                <m:sub>
                                  <m:r>
                                    <a:rPr lang="en-US" altLang="zh-CN" sz="1600" i="1" dirty="0">
                                      <a:solidFill>
                                        <a:srgbClr val="000000"/>
                                      </a:solidFill>
                                      <a:latin typeface="Cambria Math"/>
                                      <a:ea typeface="黑体" pitchFamily="2" charset="-122"/>
                                    </a:rPr>
                                    <m:t>𝑚𝑎𝑥</m:t>
                                  </m:r>
                                </m:sub>
                              </m:sSub>
                              <m:r>
                                <a:rPr lang="en-US" altLang="zh-CN" sz="1600" i="1" dirty="0">
                                  <a:solidFill>
                                    <a:srgbClr val="000000"/>
                                  </a:solidFill>
                                  <a:latin typeface="Cambria Math"/>
                                  <a:ea typeface="黑体" pitchFamily="2" charset="-122"/>
                                </a:rPr>
                                <m:t>,</m:t>
                              </m:r>
                              <m:r>
                                <a:rPr lang="en-US" altLang="zh-CN" sz="1600" i="1" dirty="0">
                                  <a:solidFill>
                                    <a:srgbClr val="000000"/>
                                  </a:solidFill>
                                  <a:latin typeface="Cambria Math"/>
                                  <a:ea typeface="黑体" pitchFamily="2" charset="-122"/>
                                </a:rPr>
                                <m:t>𝑣</m:t>
                              </m:r>
                              <m:r>
                                <a:rPr lang="en-US" altLang="zh-CN" sz="1600" i="1" dirty="0">
                                  <a:solidFill>
                                    <a:srgbClr val="000000"/>
                                  </a:solidFill>
                                  <a:latin typeface="Cambria Math"/>
                                  <a:ea typeface="黑体" pitchFamily="2" charset="-122"/>
                                </a:rPr>
                                <m:t>(</m:t>
                              </m:r>
                              <m:r>
                                <a:rPr lang="en-US" altLang="zh-CN" sz="1600" i="1" dirty="0">
                                  <a:solidFill>
                                    <a:srgbClr val="000000"/>
                                  </a:solidFill>
                                  <a:latin typeface="Cambria Math"/>
                                  <a:ea typeface="黑体" pitchFamily="2" charset="-122"/>
                                </a:rPr>
                                <m:t>𝑡</m:t>
                              </m:r>
                              <m:r>
                                <a:rPr lang="en-US" altLang="zh-CN" sz="1600" b="0" i="1" dirty="0" smtClean="0">
                                  <a:solidFill>
                                    <a:srgbClr val="000000"/>
                                  </a:solidFill>
                                  <a:latin typeface="Cambria Math"/>
                                  <a:ea typeface="黑体" pitchFamily="2" charset="-122"/>
                                </a:rPr>
                                <m:t>−1</m:t>
                              </m:r>
                              <m:r>
                                <a:rPr lang="en-US" altLang="zh-CN" sz="1600" i="1" dirty="0">
                                  <a:solidFill>
                                    <a:srgbClr val="000000"/>
                                  </a:solidFill>
                                  <a:latin typeface="Cambria Math"/>
                                  <a:ea typeface="黑体" pitchFamily="2" charset="-122"/>
                                </a:rPr>
                                <m:t>)+</m:t>
                              </m:r>
                              <m:r>
                                <a:rPr lang="en-US" altLang="zh-CN" sz="1600" i="1" dirty="0">
                                  <a:solidFill>
                                    <a:srgbClr val="000000"/>
                                  </a:solidFill>
                                  <a:latin typeface="Cambria Math"/>
                                  <a:ea typeface="黑体" pitchFamily="2" charset="-122"/>
                                </a:rPr>
                                <m:t>𝑎</m:t>
                              </m:r>
                              <m:r>
                                <a:rPr lang="en-US" altLang="zh-CN" sz="1600" i="1" dirty="0">
                                  <a:solidFill>
                                    <a:srgbClr val="000000"/>
                                  </a:solidFill>
                                  <a:latin typeface="Cambria Math"/>
                                  <a:ea typeface="Cambria Math"/>
                                </a:rPr>
                                <m:t>∆</m:t>
                              </m:r>
                              <m:r>
                                <a:rPr lang="en-US" altLang="zh-CN" sz="1600" i="1" dirty="0">
                                  <a:solidFill>
                                    <a:srgbClr val="000000"/>
                                  </a:solidFill>
                                  <a:latin typeface="Cambria Math"/>
                                  <a:ea typeface="Cambria Math"/>
                                </a:rPr>
                                <m:t>𝑡</m:t>
                              </m:r>
                              <m:r>
                                <a:rPr lang="en-US" altLang="zh-CN" sz="1600" i="1" dirty="0">
                                  <a:solidFill>
                                    <a:srgbClr val="000000"/>
                                  </a:solidFill>
                                  <a:latin typeface="Cambria Math"/>
                                  <a:ea typeface="Cambria Math"/>
                                </a:rPr>
                                <m:t>, </m:t>
                              </m:r>
                              <m:sSub>
                                <m:sSubPr>
                                  <m:ctrlPr>
                                    <a:rPr lang="en-US" altLang="zh-CN" sz="1600" i="1" dirty="0">
                                      <a:solidFill>
                                        <a:srgbClr val="000000"/>
                                      </a:solidFill>
                                      <a:latin typeface="Cambria Math" panose="02040503050406030204" pitchFamily="18" charset="0"/>
                                      <a:ea typeface="Cambria Math"/>
                                    </a:rPr>
                                  </m:ctrlPr>
                                </m:sSubPr>
                                <m:e>
                                  <m:r>
                                    <a:rPr lang="en-US" altLang="zh-CN" sz="1600" i="1" dirty="0">
                                      <a:solidFill>
                                        <a:srgbClr val="000000"/>
                                      </a:solidFill>
                                      <a:latin typeface="Cambria Math"/>
                                      <a:ea typeface="Cambria Math"/>
                                    </a:rPr>
                                    <m:t>𝑣</m:t>
                                  </m:r>
                                </m:e>
                                <m:sub>
                                  <m:r>
                                    <a:rPr lang="en-US" altLang="zh-CN" sz="1600" i="1" dirty="0">
                                      <a:solidFill>
                                        <a:srgbClr val="000000"/>
                                      </a:solidFill>
                                      <a:latin typeface="Cambria Math"/>
                                      <a:ea typeface="Cambria Math"/>
                                    </a:rPr>
                                    <m:t>𝑠𝑎𝑓𝑒</m:t>
                                  </m:r>
                                </m:sub>
                              </m:sSub>
                              <m:r>
                                <a:rPr lang="en-US" altLang="zh-CN" sz="1600" i="1" dirty="0">
                                  <a:solidFill>
                                    <a:srgbClr val="000000"/>
                                  </a:solidFill>
                                  <a:latin typeface="Cambria Math"/>
                                  <a:ea typeface="黑体" pitchFamily="2" charset="-122"/>
                                </a:rPr>
                                <m:t>}</m:t>
                              </m:r>
                            </m:e>
                            <m:e>
                              <m:r>
                                <a:rPr lang="en-US" altLang="zh-CN" sz="1600" i="1">
                                  <a:solidFill>
                                    <a:srgbClr val="000000"/>
                                  </a:solidFill>
                                  <a:latin typeface="Cambria Math"/>
                                  <a:ea typeface="黑体" pitchFamily="2" charset="-122"/>
                                </a:rPr>
                                <m:t>&amp;</m:t>
                              </m:r>
                              <m:r>
                                <a:rPr lang="en-US" altLang="zh-CN" sz="1600" b="0" i="1" dirty="0" smtClean="0">
                                  <a:solidFill>
                                    <a:srgbClr val="000000"/>
                                  </a:solidFill>
                                  <a:latin typeface="Cambria Math"/>
                                  <a:ea typeface="黑体" pitchFamily="2" charset="-122"/>
                                </a:rPr>
                                <m:t>𝑣</m:t>
                              </m:r>
                              <m:r>
                                <a:rPr lang="en-US" altLang="zh-CN" sz="1600" b="0" i="1" dirty="0" smtClean="0">
                                  <a:solidFill>
                                    <a:srgbClr val="000000"/>
                                  </a:solidFill>
                                  <a:latin typeface="Cambria Math"/>
                                  <a:ea typeface="黑体" pitchFamily="2" charset="-122"/>
                                </a:rPr>
                                <m:t>(</m:t>
                              </m:r>
                              <m:r>
                                <a:rPr lang="en-US" altLang="zh-CN" sz="1600" b="0" i="1" dirty="0" smtClean="0">
                                  <a:solidFill>
                                    <a:srgbClr val="000000"/>
                                  </a:solidFill>
                                  <a:latin typeface="Cambria Math"/>
                                  <a:ea typeface="黑体" pitchFamily="2" charset="-122"/>
                                </a:rPr>
                                <m:t>𝑡</m:t>
                              </m:r>
                              <m:r>
                                <a:rPr lang="en-US" altLang="zh-CN" sz="1600" b="0" i="1" dirty="0" smtClean="0">
                                  <a:solidFill>
                                    <a:srgbClr val="000000"/>
                                  </a:solidFill>
                                  <a:latin typeface="Cambria Math"/>
                                  <a:ea typeface="黑体" pitchFamily="2" charset="-122"/>
                                </a:rPr>
                                <m:t>)=</m:t>
                              </m:r>
                              <m:r>
                                <m:rPr>
                                  <m:sty m:val="p"/>
                                </m:rPr>
                                <a:rPr lang="en-US" altLang="zh-CN" sz="1600" dirty="0">
                                  <a:solidFill>
                                    <a:srgbClr val="000000"/>
                                  </a:solidFill>
                                  <a:latin typeface="Cambria Math"/>
                                  <a:ea typeface="黑体" pitchFamily="2" charset="-122"/>
                                </a:rPr>
                                <m:t>max</m:t>
                              </m:r>
                              <m:r>
                                <a:rPr lang="en-US" altLang="zh-CN" sz="1600" i="1" dirty="0">
                                  <a:solidFill>
                                    <a:srgbClr val="000000"/>
                                  </a:solidFill>
                                  <a:latin typeface="Cambria Math"/>
                                  <a:ea typeface="黑体" pitchFamily="2" charset="-122"/>
                                </a:rPr>
                                <m:t>⁡{0,</m:t>
                              </m:r>
                              <m:sSub>
                                <m:sSubPr>
                                  <m:ctrlPr>
                                    <a:rPr lang="en-US" altLang="zh-CN" sz="1600" i="1" dirty="0">
                                      <a:solidFill>
                                        <a:srgbClr val="000000"/>
                                      </a:solidFill>
                                      <a:latin typeface="Cambria Math" panose="02040503050406030204" pitchFamily="18" charset="0"/>
                                      <a:ea typeface="黑体" pitchFamily="2" charset="-122"/>
                                    </a:rPr>
                                  </m:ctrlPr>
                                </m:sSubPr>
                                <m:e>
                                  <m:r>
                                    <a:rPr lang="en-US" altLang="zh-CN" sz="1600" i="1" dirty="0">
                                      <a:solidFill>
                                        <a:srgbClr val="000000"/>
                                      </a:solidFill>
                                      <a:latin typeface="Cambria Math"/>
                                      <a:ea typeface="黑体" pitchFamily="2" charset="-122"/>
                                    </a:rPr>
                                    <m:t>𝑣</m:t>
                                  </m:r>
                                </m:e>
                                <m:sub>
                                  <m:r>
                                    <a:rPr lang="en-US" altLang="zh-CN" sz="1600" b="0" i="1" dirty="0" smtClean="0">
                                      <a:solidFill>
                                        <a:srgbClr val="000000"/>
                                      </a:solidFill>
                                      <a:latin typeface="Cambria Math"/>
                                      <a:ea typeface="黑体" pitchFamily="2" charset="-122"/>
                                    </a:rPr>
                                    <m:t>𝑑𝑒𝑠</m:t>
                                  </m:r>
                                </m:sub>
                              </m:sSub>
                              <m:r>
                                <a:rPr lang="en-US" altLang="zh-CN" sz="1600" i="1" dirty="0">
                                  <a:solidFill>
                                    <a:srgbClr val="000000"/>
                                  </a:solidFill>
                                  <a:latin typeface="Cambria Math"/>
                                  <a:ea typeface="黑体" pitchFamily="2" charset="-122"/>
                                </a:rPr>
                                <m:t>−</m:t>
                              </m:r>
                              <m:r>
                                <a:rPr lang="en-US" altLang="zh-CN" sz="1600" i="1" dirty="0">
                                  <a:solidFill>
                                    <a:srgbClr val="000000"/>
                                  </a:solidFill>
                                  <a:latin typeface="Cambria Math"/>
                                  <a:ea typeface="黑体" pitchFamily="2" charset="-122"/>
                                </a:rPr>
                                <m:t>𝑟𝑎𝑛𝑑</m:t>
                              </m:r>
                              <m:r>
                                <a:rPr lang="en-US" altLang="zh-CN" sz="1600" i="1" dirty="0">
                                  <a:solidFill>
                                    <a:srgbClr val="000000"/>
                                  </a:solidFill>
                                  <a:latin typeface="Cambria Math"/>
                                  <a:ea typeface="黑体" pitchFamily="2" charset="-122"/>
                                </a:rPr>
                                <m:t>(0,</m:t>
                              </m:r>
                              <m:r>
                                <a:rPr lang="zh-CN" altLang="en-US" sz="1600" i="1" dirty="0" smtClean="0">
                                  <a:solidFill>
                                    <a:srgbClr val="000000"/>
                                  </a:solidFill>
                                  <a:latin typeface="Cambria Math"/>
                                  <a:ea typeface="黑体" pitchFamily="2" charset="-122"/>
                                </a:rPr>
                                <m:t>𝜎</m:t>
                              </m:r>
                              <m:r>
                                <a:rPr lang="en-US" altLang="zh-CN" sz="1600" i="1" dirty="0">
                                  <a:solidFill>
                                    <a:srgbClr val="000000"/>
                                  </a:solidFill>
                                  <a:latin typeface="Cambria Math"/>
                                  <a:ea typeface="黑体" pitchFamily="2" charset="-122"/>
                                </a:rPr>
                                <m:t>𝑎</m:t>
                              </m:r>
                              <m:r>
                                <a:rPr lang="en-US" altLang="zh-CN" sz="1600" i="1" dirty="0">
                                  <a:solidFill>
                                    <a:srgbClr val="000000"/>
                                  </a:solidFill>
                                  <a:latin typeface="Cambria Math"/>
                                  <a:ea typeface="黑体" pitchFamily="2" charset="-122"/>
                                </a:rPr>
                                <m:t>)}</m:t>
                              </m:r>
                            </m:e>
                          </m:eqArr>
                        </m:e>
                      </m:d>
                    </m:oMath>
                  </m:oMathPara>
                </a14:m>
                <a:endParaRPr lang="en-US" altLang="zh-CN" sz="1600" dirty="0">
                  <a:solidFill>
                    <a:srgbClr val="000000"/>
                  </a:solidFill>
                  <a:latin typeface="Arial" pitchFamily="34" charset="0"/>
                  <a:ea typeface="黑体" pitchFamily="2" charset="-122"/>
                </a:endParaRPr>
              </a:p>
            </p:txBody>
          </p:sp>
        </mc:Choice>
        <mc:Fallback xmlns="">
          <p:sp>
            <p:nvSpPr>
              <p:cNvPr id="20" name="矩形 19">
                <a:extLst>
                  <a:ext uri="{FF2B5EF4-FFF2-40B4-BE49-F238E27FC236}">
                    <a16:creationId xmlns:a16="http://schemas.microsoft.com/office/drawing/2014/main" id="{94664346-F69C-4F35-BE5D-B4E48A21EAAA}"/>
                  </a:ext>
                </a:extLst>
              </p:cNvPr>
              <p:cNvSpPr>
                <a:spLocks noRot="1" noChangeAspect="1" noMove="1" noResize="1" noEditPoints="1" noAdjustHandles="1" noChangeArrowheads="1" noChangeShapeType="1" noTextEdit="1"/>
              </p:cNvSpPr>
              <p:nvPr/>
            </p:nvSpPr>
            <p:spPr>
              <a:xfrm>
                <a:off x="2597107" y="3115045"/>
                <a:ext cx="5032852" cy="1459951"/>
              </a:xfrm>
              <a:prstGeom prst="rect">
                <a:avLst/>
              </a:prstGeom>
              <a:blipFill>
                <a:blip r:embed="rId6"/>
                <a:stretch>
                  <a:fillRect/>
                </a:stretch>
              </a:blipFill>
            </p:spPr>
            <p:txBody>
              <a:bodyPr/>
              <a:lstStyle/>
              <a:p>
                <a:r>
                  <a:rPr lang="zh-CN" altLang="en-US">
                    <a:noFill/>
                  </a:rPr>
                  <a:t> </a:t>
                </a:r>
              </a:p>
            </p:txBody>
          </p:sp>
        </mc:Fallback>
      </mc:AlternateContent>
      <p:sp>
        <p:nvSpPr>
          <p:cNvPr id="21" name="内容占位符 2">
            <a:extLst>
              <a:ext uri="{FF2B5EF4-FFF2-40B4-BE49-F238E27FC236}">
                <a16:creationId xmlns:a16="http://schemas.microsoft.com/office/drawing/2014/main" id="{F70CA3B6-C1A8-4B28-A98F-BE3CD9239397}"/>
              </a:ext>
            </a:extLst>
          </p:cNvPr>
          <p:cNvSpPr txBox="1"/>
          <p:nvPr/>
        </p:nvSpPr>
        <p:spPr>
          <a:xfrm>
            <a:off x="446313" y="4634166"/>
            <a:ext cx="10515600" cy="1904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换道模型</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默认使用</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LC2013</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模型作为</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换道模型。</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228600" lvl="1">
              <a:lnSpc>
                <a:spcPct val="100000"/>
              </a:lnSpc>
              <a:spcBef>
                <a:spcPts val="1000"/>
              </a:spcBef>
              <a:buSzPct val="100000"/>
            </a:pPr>
            <a:r>
              <a:rPr lang="zh-CN" altLang="en-US" sz="1800" dirty="0">
                <a:latin typeface="微软雅黑" panose="020B0503020204020204" pitchFamily="34" charset="-122"/>
                <a:ea typeface="微软雅黑" panose="020B0503020204020204" pitchFamily="34" charset="-122"/>
              </a:rPr>
              <a:t>换道行为分类：根据换道目的分为，战略换道、协议换道、战术换道、基于法规的换道</a:t>
            </a:r>
            <a:endParaRPr lang="en-US" altLang="zh-CN" sz="1800" dirty="0">
              <a:latin typeface="微软雅黑" panose="020B0503020204020204" pitchFamily="34" charset="-122"/>
              <a:ea typeface="微软雅黑" panose="020B0503020204020204" pitchFamily="34" charset="-122"/>
            </a:endParaRPr>
          </a:p>
          <a:p>
            <a:pPr marL="228600" lvl="1">
              <a:lnSpc>
                <a:spcPct val="100000"/>
              </a:lnSpc>
              <a:spcBef>
                <a:spcPts val="1000"/>
              </a:spcBef>
              <a:buSzPct val="100000"/>
            </a:pPr>
            <a:r>
              <a:rPr lang="zh-CN" altLang="en-US" sz="1800" dirty="0">
                <a:latin typeface="微软雅黑" panose="020B0503020204020204" pitchFamily="34" charset="-122"/>
                <a:ea typeface="微软雅黑" panose="020B0503020204020204" pitchFamily="34" charset="-122"/>
              </a:rPr>
              <a:t>换道意愿参数（对应换道行为）：</a:t>
            </a:r>
            <a:r>
              <a:rPr lang="en-US" altLang="zh-CN" sz="1800" dirty="0" err="1">
                <a:latin typeface="微软雅黑" panose="020B0503020204020204" pitchFamily="34" charset="-122"/>
                <a:ea typeface="微软雅黑" panose="020B0503020204020204" pitchFamily="34" charset="-122"/>
              </a:rPr>
              <a:t>IcStrategic</a:t>
            </a:r>
            <a:r>
              <a:rPr lang="zh-CN" altLang="en-US"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IcCooperative</a:t>
            </a:r>
            <a:r>
              <a:rPr lang="zh-CN" altLang="en-US"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IcSpeedGain</a:t>
            </a:r>
            <a:r>
              <a:rPr lang="zh-CN" altLang="en-US" sz="1800" dirty="0">
                <a:latin typeface="微软雅黑" panose="020B0503020204020204" pitchFamily="34" charset="-122"/>
                <a:ea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rPr>
              <a:t>IcKeepRight</a:t>
            </a:r>
            <a:endParaRPr lang="en-US" altLang="zh-CN" sz="1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1285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2</a:t>
            </a:r>
            <a:r>
              <a:rPr lang="zh-CN" altLang="en-US">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SUMO</a:t>
            </a:r>
            <a:r>
              <a:rPr lang="zh-CN" altLang="en-US">
                <a:latin typeface="微软雅黑" panose="020B0503020204020204" pitchFamily="34" charset="-122"/>
                <a:ea typeface="微软雅黑" panose="020B0503020204020204" pitchFamily="34" charset="-122"/>
              </a:rPr>
              <a:t>车辆运动模型简介</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11569458" cy="211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车辆运动模型来源于</a:t>
            </a:r>
            <a:r>
              <a:rPr lang="zh-CN" altLang="en-US" sz="18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交通流理论</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，体现了交通流理论与交通仿真的紧密联系</a:t>
            </a:r>
            <a:endParaRPr lang="en-US" altLang="zh-CN" sz="1800" b="1">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以</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默认使用的</a:t>
            </a:r>
            <a:r>
              <a:rPr lang="en-US" altLang="zh-CN" sz="18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Krauss</a:t>
            </a:r>
            <a:r>
              <a:rPr lang="zh-CN" altLang="en-US" sz="18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跟驰模型</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为例</a:t>
            </a:r>
            <a:r>
              <a:rPr lang="zh-CN" altLang="en-US" sz="1800">
                <a:latin typeface="微软雅黑" panose="020B0503020204020204" pitchFamily="34" charset="-122"/>
                <a:ea typeface="微软雅黑" panose="020B0503020204020204" pitchFamily="34" charset="-122"/>
                <a:cs typeface="Times New Roman" panose="02020603050405020304" pitchFamily="18" charset="0"/>
              </a:rPr>
              <a:t>（速度更新频率不超过仿真步长，加速度不够平顺，但计算效率高）</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mc:AlternateContent xmlns:mc="http://schemas.openxmlformats.org/markup-compatibility/2006">
        <mc:Choice xmlns:a14="http://schemas.microsoft.com/office/drawing/2010/main" Requires="a14">
          <p:sp>
            <p:nvSpPr>
              <p:cNvPr id="20" name="矩形 19">
                <a:extLst>
                  <a:ext uri="{FF2B5EF4-FFF2-40B4-BE49-F238E27FC236}">
                    <a16:creationId xmlns:a16="http://schemas.microsoft.com/office/drawing/2014/main" id="{94664346-F69C-4F35-BE5D-B4E48A21EAAA}"/>
                  </a:ext>
                </a:extLst>
              </p:cNvPr>
              <p:cNvSpPr/>
              <p:nvPr/>
            </p:nvSpPr>
            <p:spPr>
              <a:xfrm>
                <a:off x="838954" y="2388572"/>
                <a:ext cx="6247416" cy="1817998"/>
              </a:xfrm>
              <a:prstGeom prst="rect">
                <a:avLst/>
              </a:prstGeom>
            </p:spPr>
            <p:txBody>
              <a:bodyPr wrap="none">
                <a:spAutoFit/>
              </a:bodyPr>
              <a:lstStyle/>
              <a:p>
                <a:pPr>
                  <a:lnSpc>
                    <a:spcPct val="150000"/>
                  </a:lnSpc>
                  <a:spcBef>
                    <a:spcPts val="0"/>
                  </a:spcBef>
                  <a:buClr>
                    <a:srgbClr val="CC0000"/>
                  </a:buClr>
                  <a:buSzPct val="90000"/>
                </a:pPr>
                <a14:m>
                  <m:oMathPara xmlns:m="http://schemas.openxmlformats.org/officeDocument/2006/math">
                    <m:oMathParaPr>
                      <m:jc m:val="centerGroup"/>
                    </m:oMathParaPr>
                    <m:oMath xmlns:m="http://schemas.openxmlformats.org/officeDocument/2006/math">
                      <m:d>
                        <m:dPr>
                          <m:begChr m:val="{"/>
                          <m:endChr m:val=""/>
                          <m:ctrlPr>
                            <a:rPr lang="en-US" altLang="zh-CN" sz="2000" i="1">
                              <a:solidFill>
                                <a:srgbClr val="000000"/>
                              </a:solidFill>
                              <a:latin typeface="Cambria Math" panose="02040503050406030204" pitchFamily="18" charset="0"/>
                              <a:ea typeface="黑体" pitchFamily="2" charset="-122"/>
                            </a:rPr>
                          </m:ctrlPr>
                        </m:dPr>
                        <m:e>
                          <m:eqArr>
                            <m:eqArrPr>
                              <m:ctrlPr>
                                <a:rPr lang="en-US" altLang="zh-CN" sz="2000" i="1">
                                  <a:solidFill>
                                    <a:srgbClr val="000000"/>
                                  </a:solidFill>
                                  <a:latin typeface="Cambria Math" panose="02040503050406030204" pitchFamily="18" charset="0"/>
                                  <a:ea typeface="黑体" pitchFamily="2" charset="-122"/>
                                </a:rPr>
                              </m:ctrlPr>
                            </m:eqArrPr>
                            <m:e>
                              <m:r>
                                <a:rPr lang="en-US" altLang="zh-CN" sz="2000" i="1">
                                  <a:solidFill>
                                    <a:srgbClr val="000000"/>
                                  </a:solidFill>
                                  <a:latin typeface="Cambria Math"/>
                                  <a:ea typeface="黑体" pitchFamily="2" charset="-122"/>
                                </a:rPr>
                                <m:t>&amp;</m:t>
                              </m:r>
                              <m:sSub>
                                <m:sSubPr>
                                  <m:ctrlPr>
                                    <a:rPr lang="en-US" altLang="zh-CN" sz="2000" i="1">
                                      <a:solidFill>
                                        <a:srgbClr val="000000"/>
                                      </a:solidFill>
                                      <a:latin typeface="Cambria Math" panose="02040503050406030204" pitchFamily="18" charset="0"/>
                                      <a:ea typeface="黑体" pitchFamily="2" charset="-122"/>
                                    </a:rPr>
                                  </m:ctrlPr>
                                </m:sSubPr>
                                <m:e>
                                  <m:r>
                                    <a:rPr lang="en-US" altLang="zh-CN" sz="2000" i="1">
                                      <a:solidFill>
                                        <a:srgbClr val="000000"/>
                                      </a:solidFill>
                                      <a:latin typeface="Cambria Math"/>
                                      <a:ea typeface="黑体" pitchFamily="2" charset="-122"/>
                                    </a:rPr>
                                    <m:t>𝑣</m:t>
                                  </m:r>
                                </m:e>
                                <m:sub>
                                  <m:r>
                                    <a:rPr lang="en-US" altLang="zh-CN" sz="2000" i="1">
                                      <a:solidFill>
                                        <a:srgbClr val="000000"/>
                                      </a:solidFill>
                                      <a:latin typeface="Cambria Math"/>
                                      <a:ea typeface="黑体" pitchFamily="2" charset="-122"/>
                                    </a:rPr>
                                    <m:t>𝑠𝑎𝑓𝑒</m:t>
                                  </m:r>
                                </m:sub>
                              </m:sSub>
                              <m:r>
                                <a:rPr lang="en-US" altLang="zh-CN" sz="2000" i="1">
                                  <a:solidFill>
                                    <a:srgbClr val="000000"/>
                                  </a:solidFill>
                                  <a:latin typeface="Cambria Math"/>
                                  <a:ea typeface="黑体" pitchFamily="2" charset="-122"/>
                                </a:rPr>
                                <m:t>=−</m:t>
                              </m:r>
                              <m:r>
                                <a:rPr lang="en-US" altLang="zh-CN" sz="2000" i="1">
                                  <a:solidFill>
                                    <a:srgbClr val="000000"/>
                                  </a:solidFill>
                                  <a:latin typeface="Cambria Math"/>
                                  <a:ea typeface="黑体" pitchFamily="2" charset="-122"/>
                                </a:rPr>
                                <m:t>𝑏</m:t>
                              </m:r>
                              <m:r>
                                <a:rPr lang="zh-CN" altLang="en-US" sz="2000" i="1">
                                  <a:solidFill>
                                    <a:srgbClr val="000000"/>
                                  </a:solidFill>
                                  <a:latin typeface="Cambria Math"/>
                                  <a:ea typeface="黑体" pitchFamily="2" charset="-122"/>
                                </a:rPr>
                                <m:t>𝜏</m:t>
                              </m:r>
                              <m:r>
                                <a:rPr lang="en-US" altLang="zh-CN" sz="2000" i="1">
                                  <a:solidFill>
                                    <a:srgbClr val="000000"/>
                                  </a:solidFill>
                                  <a:latin typeface="Cambria Math"/>
                                  <a:ea typeface="黑体" pitchFamily="2" charset="-122"/>
                                </a:rPr>
                                <m:t>+</m:t>
                              </m:r>
                              <m:rad>
                                <m:radPr>
                                  <m:degHide m:val="on"/>
                                  <m:ctrlPr>
                                    <a:rPr lang="en-US" altLang="zh-CN" sz="2000" i="1">
                                      <a:solidFill>
                                        <a:srgbClr val="000000"/>
                                      </a:solidFill>
                                      <a:latin typeface="Cambria Math" panose="02040503050406030204" pitchFamily="18" charset="0"/>
                                      <a:ea typeface="黑体" pitchFamily="2" charset="-122"/>
                                    </a:rPr>
                                  </m:ctrlPr>
                                </m:radPr>
                                <m:deg/>
                                <m:e>
                                  <m:sSup>
                                    <m:sSupPr>
                                      <m:ctrlPr>
                                        <a:rPr lang="en-US" altLang="zh-CN" sz="2000" i="1">
                                          <a:solidFill>
                                            <a:srgbClr val="000000"/>
                                          </a:solidFill>
                                          <a:latin typeface="Cambria Math" panose="02040503050406030204" pitchFamily="18" charset="0"/>
                                          <a:ea typeface="黑体" pitchFamily="2" charset="-122"/>
                                        </a:rPr>
                                      </m:ctrlPr>
                                    </m:sSupPr>
                                    <m:e>
                                      <m:r>
                                        <a:rPr lang="en-US" altLang="zh-CN" sz="2000" i="1">
                                          <a:solidFill>
                                            <a:srgbClr val="000000"/>
                                          </a:solidFill>
                                          <a:latin typeface="Cambria Math"/>
                                          <a:ea typeface="黑体" pitchFamily="2" charset="-122"/>
                                        </a:rPr>
                                        <m:t>(</m:t>
                                      </m:r>
                                      <m:r>
                                        <a:rPr lang="en-US" altLang="zh-CN" sz="2000" i="1">
                                          <a:solidFill>
                                            <a:srgbClr val="000000"/>
                                          </a:solidFill>
                                          <a:latin typeface="Cambria Math"/>
                                          <a:ea typeface="黑体" pitchFamily="2" charset="-122"/>
                                        </a:rPr>
                                        <m:t>𝑏</m:t>
                                      </m:r>
                                      <m:r>
                                        <a:rPr lang="zh-CN" altLang="en-US" sz="2000" i="1">
                                          <a:solidFill>
                                            <a:srgbClr val="000000"/>
                                          </a:solidFill>
                                          <a:latin typeface="Cambria Math"/>
                                          <a:ea typeface="黑体" pitchFamily="2" charset="-122"/>
                                        </a:rPr>
                                        <m:t>𝜏</m:t>
                                      </m:r>
                                      <m:r>
                                        <a:rPr lang="en-US" altLang="zh-CN" sz="2000" i="1">
                                          <a:solidFill>
                                            <a:srgbClr val="000000"/>
                                          </a:solidFill>
                                          <a:latin typeface="Cambria Math"/>
                                          <a:ea typeface="黑体" pitchFamily="2" charset="-122"/>
                                        </a:rPr>
                                        <m:t>)</m:t>
                                      </m:r>
                                    </m:e>
                                    <m:sup>
                                      <m:r>
                                        <a:rPr lang="en-US" altLang="zh-CN" sz="2000" i="1">
                                          <a:solidFill>
                                            <a:srgbClr val="000000"/>
                                          </a:solidFill>
                                          <a:latin typeface="Cambria Math"/>
                                          <a:ea typeface="黑体" pitchFamily="2" charset="-122"/>
                                        </a:rPr>
                                        <m:t>2</m:t>
                                      </m:r>
                                    </m:sup>
                                  </m:sSup>
                                  <m:r>
                                    <a:rPr lang="en-US" altLang="zh-CN" sz="2000" i="1">
                                      <a:solidFill>
                                        <a:srgbClr val="000000"/>
                                      </a:solidFill>
                                      <a:latin typeface="Cambria Math"/>
                                      <a:ea typeface="黑体" pitchFamily="2" charset="-122"/>
                                    </a:rPr>
                                    <m:t>+</m:t>
                                  </m:r>
                                  <m:sSup>
                                    <m:sSupPr>
                                      <m:ctrlPr>
                                        <a:rPr lang="en-US" altLang="zh-CN" sz="2000" i="1">
                                          <a:solidFill>
                                            <a:srgbClr val="000000"/>
                                          </a:solidFill>
                                          <a:latin typeface="Cambria Math" panose="02040503050406030204" pitchFamily="18" charset="0"/>
                                          <a:ea typeface="黑体" pitchFamily="2" charset="-122"/>
                                        </a:rPr>
                                      </m:ctrlPr>
                                    </m:sSupPr>
                                    <m:e>
                                      <m:sSub>
                                        <m:sSubPr>
                                          <m:ctrlPr>
                                            <a:rPr lang="en-US" altLang="zh-CN" sz="2000" i="1">
                                              <a:solidFill>
                                                <a:srgbClr val="000000"/>
                                              </a:solidFill>
                                              <a:latin typeface="Cambria Math" panose="02040503050406030204" pitchFamily="18" charset="0"/>
                                              <a:ea typeface="黑体" pitchFamily="2" charset="-122"/>
                                            </a:rPr>
                                          </m:ctrlPr>
                                        </m:sSubPr>
                                        <m:e>
                                          <m:r>
                                            <a:rPr lang="en-US" altLang="zh-CN" sz="2000" i="1">
                                              <a:solidFill>
                                                <a:srgbClr val="000000"/>
                                              </a:solidFill>
                                              <a:latin typeface="Cambria Math"/>
                                              <a:ea typeface="黑体" pitchFamily="2" charset="-122"/>
                                            </a:rPr>
                                            <m:t>𝑣</m:t>
                                          </m:r>
                                        </m:e>
                                        <m:sub>
                                          <m:r>
                                            <a:rPr lang="en-US" altLang="zh-CN" sz="2000" i="1">
                                              <a:solidFill>
                                                <a:srgbClr val="000000"/>
                                              </a:solidFill>
                                              <a:latin typeface="Cambria Math"/>
                                              <a:ea typeface="黑体" pitchFamily="2" charset="-122"/>
                                            </a:rPr>
                                            <m:t>𝑙</m:t>
                                          </m:r>
                                        </m:sub>
                                      </m:sSub>
                                    </m:e>
                                    <m:sup>
                                      <m:r>
                                        <a:rPr lang="en-US" altLang="zh-CN" sz="2000" i="1">
                                          <a:solidFill>
                                            <a:srgbClr val="000000"/>
                                          </a:solidFill>
                                          <a:latin typeface="Cambria Math"/>
                                          <a:ea typeface="黑体" pitchFamily="2" charset="-122"/>
                                        </a:rPr>
                                        <m:t>2</m:t>
                                      </m:r>
                                    </m:sup>
                                  </m:sSup>
                                  <m:r>
                                    <a:rPr lang="en-US" altLang="zh-CN" sz="2000" i="1">
                                      <a:solidFill>
                                        <a:srgbClr val="000000"/>
                                      </a:solidFill>
                                      <a:latin typeface="Cambria Math"/>
                                      <a:ea typeface="黑体" pitchFamily="2" charset="-122"/>
                                    </a:rPr>
                                    <m:t>+2</m:t>
                                  </m:r>
                                  <m:r>
                                    <a:rPr lang="en-US" altLang="zh-CN" sz="2000" i="1">
                                      <a:solidFill>
                                        <a:srgbClr val="000000"/>
                                      </a:solidFill>
                                      <a:latin typeface="Cambria Math"/>
                                      <a:ea typeface="黑体" pitchFamily="2" charset="-122"/>
                                    </a:rPr>
                                    <m:t>𝑏𝑔</m:t>
                                  </m:r>
                                </m:e>
                              </m:rad>
                              <m:r>
                                <m:rPr>
                                  <m:nor/>
                                </m:rPr>
                                <a:rPr lang="zh-CN" altLang="en-US" sz="2000" dirty="0">
                                  <a:solidFill>
                                    <a:srgbClr val="000000"/>
                                  </a:solidFill>
                                  <a:latin typeface="Arial" pitchFamily="34" charset="0"/>
                                  <a:ea typeface="黑体" pitchFamily="2" charset="-122"/>
                                </a:rPr>
                                <m:t>，</m:t>
                              </m:r>
                              <m:sSub>
                                <m:sSubPr>
                                  <m:ctrlPr>
                                    <a:rPr lang="en-US" altLang="zh-CN" sz="2000" i="1">
                                      <a:solidFill>
                                        <a:srgbClr val="000000"/>
                                      </a:solidFill>
                                      <a:latin typeface="Cambria Math" panose="02040503050406030204" pitchFamily="18" charset="0"/>
                                      <a:ea typeface="黑体" pitchFamily="2" charset="-122"/>
                                    </a:rPr>
                                  </m:ctrlPr>
                                </m:sSubPr>
                                <m:e>
                                  <m:r>
                                    <a:rPr lang="en-US" altLang="zh-CN" sz="2000" i="1">
                                      <a:solidFill>
                                        <a:srgbClr val="000000"/>
                                      </a:solidFill>
                                      <a:latin typeface="Cambria Math"/>
                                      <a:ea typeface="黑体" pitchFamily="2" charset="-122"/>
                                    </a:rPr>
                                    <m:t>𝑣</m:t>
                                  </m:r>
                                </m:e>
                                <m:sub>
                                  <m:r>
                                    <a:rPr lang="en-US" altLang="zh-CN" sz="2000" i="1">
                                      <a:solidFill>
                                        <a:srgbClr val="000000"/>
                                      </a:solidFill>
                                      <a:latin typeface="Cambria Math"/>
                                      <a:ea typeface="黑体" pitchFamily="2" charset="-122"/>
                                    </a:rPr>
                                    <m:t>𝑙</m:t>
                                  </m:r>
                                </m:sub>
                              </m:sSub>
                              <m:r>
                                <a:rPr lang="zh-CN" altLang="en-US" sz="2000" i="1">
                                  <a:solidFill>
                                    <a:srgbClr val="000000"/>
                                  </a:solidFill>
                                  <a:latin typeface="Cambria Math"/>
                                  <a:ea typeface="黑体" pitchFamily="2" charset="-122"/>
                                </a:rPr>
                                <m:t>表示前车速度</m:t>
                              </m:r>
                              <m:r>
                                <m:rPr>
                                  <m:nor/>
                                </m:rPr>
                                <a:rPr lang="en-US" altLang="zh-CN" sz="2000" dirty="0">
                                  <a:solidFill>
                                    <a:srgbClr val="000000"/>
                                  </a:solidFill>
                                  <a:latin typeface="Arial" pitchFamily="34" charset="0"/>
                                  <a:ea typeface="黑体" pitchFamily="2" charset="-122"/>
                                </a:rPr>
                                <m:t> </m:t>
                              </m:r>
                            </m:e>
                            <m:e>
                              <m:r>
                                <a:rPr lang="en-US" altLang="zh-CN" sz="2000" i="1">
                                  <a:solidFill>
                                    <a:srgbClr val="000000"/>
                                  </a:solidFill>
                                  <a:latin typeface="Cambria Math"/>
                                  <a:ea typeface="黑体" pitchFamily="2" charset="-122"/>
                                </a:rPr>
                                <m:t>&amp;</m:t>
                              </m:r>
                              <m:sSub>
                                <m:sSubPr>
                                  <m:ctrlPr>
                                    <a:rPr lang="en-US" altLang="zh-CN" sz="2000" i="1" dirty="0">
                                      <a:solidFill>
                                        <a:srgbClr val="000000"/>
                                      </a:solidFill>
                                      <a:latin typeface="Cambria Math" panose="02040503050406030204" pitchFamily="18" charset="0"/>
                                      <a:ea typeface="黑体" pitchFamily="2" charset="-122"/>
                                    </a:rPr>
                                  </m:ctrlPr>
                                </m:sSubPr>
                                <m:e>
                                  <m:r>
                                    <a:rPr lang="en-US" altLang="zh-CN" sz="2000" i="1" dirty="0">
                                      <a:solidFill>
                                        <a:srgbClr val="000000"/>
                                      </a:solidFill>
                                      <a:latin typeface="Cambria Math"/>
                                      <a:ea typeface="黑体" pitchFamily="2" charset="-122"/>
                                    </a:rPr>
                                    <m:t>𝑣</m:t>
                                  </m:r>
                                </m:e>
                                <m:sub>
                                  <m:r>
                                    <a:rPr lang="en-US" altLang="zh-CN" sz="2000" b="0" i="1" dirty="0" smtClean="0">
                                      <a:solidFill>
                                        <a:srgbClr val="000000"/>
                                      </a:solidFill>
                                      <a:latin typeface="Cambria Math"/>
                                      <a:ea typeface="黑体" pitchFamily="2" charset="-122"/>
                                    </a:rPr>
                                    <m:t>𝑑𝑒𝑠</m:t>
                                  </m:r>
                                </m:sub>
                              </m:sSub>
                              <m:r>
                                <a:rPr lang="en-US" altLang="zh-CN" sz="2000" i="1" dirty="0">
                                  <a:solidFill>
                                    <a:srgbClr val="000000"/>
                                  </a:solidFill>
                                  <a:latin typeface="Cambria Math"/>
                                  <a:ea typeface="黑体" pitchFamily="2" charset="-122"/>
                                </a:rPr>
                                <m:t>=</m:t>
                              </m:r>
                              <m:r>
                                <m:rPr>
                                  <m:sty m:val="p"/>
                                </m:rPr>
                                <a:rPr lang="en-US" altLang="zh-CN" sz="2000" dirty="0">
                                  <a:solidFill>
                                    <a:srgbClr val="000000"/>
                                  </a:solidFill>
                                  <a:latin typeface="Cambria Math"/>
                                  <a:ea typeface="黑体" pitchFamily="2" charset="-122"/>
                                </a:rPr>
                                <m:t>m</m:t>
                              </m:r>
                              <m:r>
                                <a:rPr lang="en-US" altLang="zh-CN" sz="2000" i="1" dirty="0">
                                  <a:solidFill>
                                    <a:srgbClr val="000000"/>
                                  </a:solidFill>
                                  <a:latin typeface="Cambria Math"/>
                                  <a:ea typeface="黑体" pitchFamily="2" charset="-122"/>
                                </a:rPr>
                                <m:t>𝑖𝑛</m:t>
                              </m:r>
                              <m:r>
                                <a:rPr lang="en-US" altLang="zh-CN" sz="2000" i="1" dirty="0">
                                  <a:solidFill>
                                    <a:srgbClr val="000000"/>
                                  </a:solidFill>
                                  <a:latin typeface="Cambria Math"/>
                                  <a:ea typeface="黑体" pitchFamily="2" charset="-122"/>
                                </a:rPr>
                                <m:t>⁡{</m:t>
                              </m:r>
                              <m:sSub>
                                <m:sSubPr>
                                  <m:ctrlPr>
                                    <a:rPr lang="en-US" altLang="zh-CN" sz="2000" i="1" dirty="0">
                                      <a:solidFill>
                                        <a:srgbClr val="000000"/>
                                      </a:solidFill>
                                      <a:latin typeface="Cambria Math" panose="02040503050406030204" pitchFamily="18" charset="0"/>
                                      <a:ea typeface="黑体" pitchFamily="2" charset="-122"/>
                                    </a:rPr>
                                  </m:ctrlPr>
                                </m:sSubPr>
                                <m:e>
                                  <m:r>
                                    <a:rPr lang="en-US" altLang="zh-CN" sz="2000" i="1" dirty="0">
                                      <a:solidFill>
                                        <a:srgbClr val="000000"/>
                                      </a:solidFill>
                                      <a:latin typeface="Cambria Math"/>
                                      <a:ea typeface="黑体" pitchFamily="2" charset="-122"/>
                                    </a:rPr>
                                    <m:t>𝑣</m:t>
                                  </m:r>
                                </m:e>
                                <m:sub>
                                  <m:r>
                                    <a:rPr lang="en-US" altLang="zh-CN" sz="2000" i="1" dirty="0">
                                      <a:solidFill>
                                        <a:srgbClr val="000000"/>
                                      </a:solidFill>
                                      <a:latin typeface="Cambria Math"/>
                                      <a:ea typeface="黑体" pitchFamily="2" charset="-122"/>
                                    </a:rPr>
                                    <m:t>𝑚𝑎𝑥</m:t>
                                  </m:r>
                                </m:sub>
                              </m:sSub>
                              <m:r>
                                <a:rPr lang="en-US" altLang="zh-CN" sz="2000" i="1" dirty="0">
                                  <a:solidFill>
                                    <a:srgbClr val="000000"/>
                                  </a:solidFill>
                                  <a:latin typeface="Cambria Math"/>
                                  <a:ea typeface="黑体" pitchFamily="2" charset="-122"/>
                                </a:rPr>
                                <m:t>,</m:t>
                              </m:r>
                              <m:r>
                                <a:rPr lang="en-US" altLang="zh-CN" sz="2000" i="1" dirty="0">
                                  <a:solidFill>
                                    <a:srgbClr val="000000"/>
                                  </a:solidFill>
                                  <a:latin typeface="Cambria Math"/>
                                  <a:ea typeface="黑体" pitchFamily="2" charset="-122"/>
                                </a:rPr>
                                <m:t>𝑣</m:t>
                              </m:r>
                              <m:r>
                                <a:rPr lang="en-US" altLang="zh-CN" sz="2000" i="1" dirty="0">
                                  <a:solidFill>
                                    <a:srgbClr val="000000"/>
                                  </a:solidFill>
                                  <a:latin typeface="Cambria Math"/>
                                  <a:ea typeface="黑体" pitchFamily="2" charset="-122"/>
                                </a:rPr>
                                <m:t>(</m:t>
                              </m:r>
                              <m:r>
                                <a:rPr lang="en-US" altLang="zh-CN" sz="2000" i="1" dirty="0">
                                  <a:solidFill>
                                    <a:srgbClr val="000000"/>
                                  </a:solidFill>
                                  <a:latin typeface="Cambria Math"/>
                                  <a:ea typeface="黑体" pitchFamily="2" charset="-122"/>
                                </a:rPr>
                                <m:t>𝑡</m:t>
                              </m:r>
                              <m:r>
                                <a:rPr lang="en-US" altLang="zh-CN" sz="2000" b="0" i="1" dirty="0" smtClean="0">
                                  <a:solidFill>
                                    <a:srgbClr val="000000"/>
                                  </a:solidFill>
                                  <a:latin typeface="Cambria Math"/>
                                  <a:ea typeface="黑体" pitchFamily="2" charset="-122"/>
                                </a:rPr>
                                <m:t>−1</m:t>
                              </m:r>
                              <m:r>
                                <a:rPr lang="en-US" altLang="zh-CN" sz="2000" i="1" dirty="0">
                                  <a:solidFill>
                                    <a:srgbClr val="000000"/>
                                  </a:solidFill>
                                  <a:latin typeface="Cambria Math"/>
                                  <a:ea typeface="黑体" pitchFamily="2" charset="-122"/>
                                </a:rPr>
                                <m:t>)+</m:t>
                              </m:r>
                              <m:r>
                                <a:rPr lang="en-US" altLang="zh-CN" sz="2000" i="1" dirty="0">
                                  <a:solidFill>
                                    <a:srgbClr val="000000"/>
                                  </a:solidFill>
                                  <a:latin typeface="Cambria Math"/>
                                  <a:ea typeface="黑体" pitchFamily="2" charset="-122"/>
                                </a:rPr>
                                <m:t>𝑎</m:t>
                              </m:r>
                              <m:r>
                                <a:rPr lang="en-US" altLang="zh-CN" sz="2000" i="1" dirty="0">
                                  <a:solidFill>
                                    <a:srgbClr val="000000"/>
                                  </a:solidFill>
                                  <a:latin typeface="Cambria Math"/>
                                  <a:ea typeface="Cambria Math"/>
                                </a:rPr>
                                <m:t>∆</m:t>
                              </m:r>
                              <m:r>
                                <a:rPr lang="en-US" altLang="zh-CN" sz="2000" i="1" dirty="0">
                                  <a:solidFill>
                                    <a:srgbClr val="000000"/>
                                  </a:solidFill>
                                  <a:latin typeface="Cambria Math"/>
                                  <a:ea typeface="Cambria Math"/>
                                </a:rPr>
                                <m:t>𝑡</m:t>
                              </m:r>
                              <m:r>
                                <a:rPr lang="en-US" altLang="zh-CN" sz="2000" i="1" dirty="0">
                                  <a:solidFill>
                                    <a:srgbClr val="000000"/>
                                  </a:solidFill>
                                  <a:latin typeface="Cambria Math"/>
                                  <a:ea typeface="Cambria Math"/>
                                </a:rPr>
                                <m:t>, </m:t>
                              </m:r>
                              <m:sSub>
                                <m:sSubPr>
                                  <m:ctrlPr>
                                    <a:rPr lang="en-US" altLang="zh-CN" sz="2000" i="1" dirty="0">
                                      <a:solidFill>
                                        <a:srgbClr val="000000"/>
                                      </a:solidFill>
                                      <a:latin typeface="Cambria Math" panose="02040503050406030204" pitchFamily="18" charset="0"/>
                                      <a:ea typeface="Cambria Math"/>
                                    </a:rPr>
                                  </m:ctrlPr>
                                </m:sSubPr>
                                <m:e>
                                  <m:r>
                                    <a:rPr lang="en-US" altLang="zh-CN" sz="2000" i="1" dirty="0">
                                      <a:solidFill>
                                        <a:srgbClr val="000000"/>
                                      </a:solidFill>
                                      <a:latin typeface="Cambria Math"/>
                                      <a:ea typeface="Cambria Math"/>
                                    </a:rPr>
                                    <m:t>𝑣</m:t>
                                  </m:r>
                                </m:e>
                                <m:sub>
                                  <m:r>
                                    <a:rPr lang="en-US" altLang="zh-CN" sz="2000" i="1" dirty="0">
                                      <a:solidFill>
                                        <a:srgbClr val="000000"/>
                                      </a:solidFill>
                                      <a:latin typeface="Cambria Math"/>
                                      <a:ea typeface="Cambria Math"/>
                                    </a:rPr>
                                    <m:t>𝑠𝑎𝑓𝑒</m:t>
                                  </m:r>
                                </m:sub>
                              </m:sSub>
                              <m:r>
                                <a:rPr lang="en-US" altLang="zh-CN" sz="2000" i="1" dirty="0">
                                  <a:solidFill>
                                    <a:srgbClr val="000000"/>
                                  </a:solidFill>
                                  <a:latin typeface="Cambria Math"/>
                                  <a:ea typeface="黑体" pitchFamily="2" charset="-122"/>
                                </a:rPr>
                                <m:t>}</m:t>
                              </m:r>
                            </m:e>
                            <m:e>
                              <m:r>
                                <a:rPr lang="en-US" altLang="zh-CN" sz="2000" i="1">
                                  <a:solidFill>
                                    <a:srgbClr val="000000"/>
                                  </a:solidFill>
                                  <a:latin typeface="Cambria Math"/>
                                  <a:ea typeface="黑体" pitchFamily="2" charset="-122"/>
                                </a:rPr>
                                <m:t>&amp;</m:t>
                              </m:r>
                              <m:r>
                                <a:rPr lang="en-US" altLang="zh-CN" sz="2000" b="0" i="1" dirty="0" smtClean="0">
                                  <a:solidFill>
                                    <a:srgbClr val="000000"/>
                                  </a:solidFill>
                                  <a:latin typeface="Cambria Math"/>
                                  <a:ea typeface="黑体" pitchFamily="2" charset="-122"/>
                                </a:rPr>
                                <m:t>𝑣</m:t>
                              </m:r>
                              <m:r>
                                <a:rPr lang="en-US" altLang="zh-CN" sz="2000" b="0" i="1" dirty="0" smtClean="0">
                                  <a:solidFill>
                                    <a:srgbClr val="000000"/>
                                  </a:solidFill>
                                  <a:latin typeface="Cambria Math"/>
                                  <a:ea typeface="黑体" pitchFamily="2" charset="-122"/>
                                </a:rPr>
                                <m:t>(</m:t>
                              </m:r>
                              <m:r>
                                <a:rPr lang="en-US" altLang="zh-CN" sz="2000" b="0" i="1" dirty="0" smtClean="0">
                                  <a:solidFill>
                                    <a:srgbClr val="000000"/>
                                  </a:solidFill>
                                  <a:latin typeface="Cambria Math"/>
                                  <a:ea typeface="黑体" pitchFamily="2" charset="-122"/>
                                </a:rPr>
                                <m:t>𝑡</m:t>
                              </m:r>
                              <m:r>
                                <a:rPr lang="en-US" altLang="zh-CN" sz="2000" b="0" i="1" dirty="0" smtClean="0">
                                  <a:solidFill>
                                    <a:srgbClr val="000000"/>
                                  </a:solidFill>
                                  <a:latin typeface="Cambria Math"/>
                                  <a:ea typeface="黑体" pitchFamily="2" charset="-122"/>
                                </a:rPr>
                                <m:t>)=</m:t>
                              </m:r>
                              <m:r>
                                <m:rPr>
                                  <m:sty m:val="p"/>
                                </m:rPr>
                                <a:rPr lang="en-US" altLang="zh-CN" sz="2000" dirty="0">
                                  <a:solidFill>
                                    <a:srgbClr val="000000"/>
                                  </a:solidFill>
                                  <a:latin typeface="Cambria Math"/>
                                  <a:ea typeface="黑体" pitchFamily="2" charset="-122"/>
                                </a:rPr>
                                <m:t>max</m:t>
                              </m:r>
                              <m:r>
                                <a:rPr lang="en-US" altLang="zh-CN" sz="2000" i="1" dirty="0">
                                  <a:solidFill>
                                    <a:srgbClr val="000000"/>
                                  </a:solidFill>
                                  <a:latin typeface="Cambria Math"/>
                                  <a:ea typeface="黑体" pitchFamily="2" charset="-122"/>
                                </a:rPr>
                                <m:t>⁡{0,</m:t>
                              </m:r>
                              <m:sSub>
                                <m:sSubPr>
                                  <m:ctrlPr>
                                    <a:rPr lang="en-US" altLang="zh-CN" sz="2000" i="1" dirty="0">
                                      <a:solidFill>
                                        <a:srgbClr val="000000"/>
                                      </a:solidFill>
                                      <a:latin typeface="Cambria Math" panose="02040503050406030204" pitchFamily="18" charset="0"/>
                                      <a:ea typeface="黑体" pitchFamily="2" charset="-122"/>
                                    </a:rPr>
                                  </m:ctrlPr>
                                </m:sSubPr>
                                <m:e>
                                  <m:r>
                                    <a:rPr lang="en-US" altLang="zh-CN" sz="2000" i="1" dirty="0">
                                      <a:solidFill>
                                        <a:srgbClr val="000000"/>
                                      </a:solidFill>
                                      <a:latin typeface="Cambria Math"/>
                                      <a:ea typeface="黑体" pitchFamily="2" charset="-122"/>
                                    </a:rPr>
                                    <m:t>𝑣</m:t>
                                  </m:r>
                                </m:e>
                                <m:sub>
                                  <m:r>
                                    <a:rPr lang="en-US" altLang="zh-CN" sz="2000" b="0" i="1" dirty="0" smtClean="0">
                                      <a:solidFill>
                                        <a:srgbClr val="000000"/>
                                      </a:solidFill>
                                      <a:latin typeface="Cambria Math"/>
                                      <a:ea typeface="黑体" pitchFamily="2" charset="-122"/>
                                    </a:rPr>
                                    <m:t>𝑑𝑒𝑠</m:t>
                                  </m:r>
                                </m:sub>
                              </m:sSub>
                              <m:r>
                                <a:rPr lang="en-US" altLang="zh-CN" sz="2000" i="1" dirty="0">
                                  <a:solidFill>
                                    <a:srgbClr val="000000"/>
                                  </a:solidFill>
                                  <a:latin typeface="Cambria Math"/>
                                  <a:ea typeface="黑体" pitchFamily="2" charset="-122"/>
                                </a:rPr>
                                <m:t>−</m:t>
                              </m:r>
                              <m:r>
                                <a:rPr lang="en-US" altLang="zh-CN" sz="2000" i="1" dirty="0">
                                  <a:solidFill>
                                    <a:srgbClr val="000000"/>
                                  </a:solidFill>
                                  <a:latin typeface="Cambria Math"/>
                                  <a:ea typeface="黑体" pitchFamily="2" charset="-122"/>
                                </a:rPr>
                                <m:t>𝑟𝑎𝑛𝑑</m:t>
                              </m:r>
                              <m:r>
                                <a:rPr lang="en-US" altLang="zh-CN" sz="2000" i="1" dirty="0">
                                  <a:solidFill>
                                    <a:srgbClr val="000000"/>
                                  </a:solidFill>
                                  <a:latin typeface="Cambria Math"/>
                                  <a:ea typeface="黑体" pitchFamily="2" charset="-122"/>
                                </a:rPr>
                                <m:t>(0,</m:t>
                              </m:r>
                              <m:r>
                                <a:rPr lang="zh-CN" altLang="en-US" sz="2000" i="1" dirty="0" smtClean="0">
                                  <a:solidFill>
                                    <a:srgbClr val="000000"/>
                                  </a:solidFill>
                                  <a:latin typeface="Cambria Math"/>
                                  <a:ea typeface="黑体" pitchFamily="2" charset="-122"/>
                                </a:rPr>
                                <m:t>𝜎</m:t>
                              </m:r>
                              <m:r>
                                <a:rPr lang="en-US" altLang="zh-CN" sz="2000" i="1" dirty="0">
                                  <a:solidFill>
                                    <a:srgbClr val="000000"/>
                                  </a:solidFill>
                                  <a:latin typeface="Cambria Math"/>
                                  <a:ea typeface="黑体" pitchFamily="2" charset="-122"/>
                                </a:rPr>
                                <m:t>𝑎</m:t>
                              </m:r>
                              <m:r>
                                <a:rPr lang="en-US" altLang="zh-CN" sz="2000" i="1" dirty="0">
                                  <a:solidFill>
                                    <a:srgbClr val="000000"/>
                                  </a:solidFill>
                                  <a:latin typeface="Cambria Math"/>
                                  <a:ea typeface="黑体" pitchFamily="2" charset="-122"/>
                                </a:rPr>
                                <m:t>)}</m:t>
                              </m:r>
                            </m:e>
                          </m:eqArr>
                        </m:e>
                      </m:d>
                    </m:oMath>
                  </m:oMathPara>
                </a14:m>
                <a:endParaRPr lang="en-US" altLang="zh-CN" sz="1600" dirty="0">
                  <a:solidFill>
                    <a:srgbClr val="000000"/>
                  </a:solidFill>
                  <a:latin typeface="Arial" pitchFamily="34" charset="0"/>
                  <a:ea typeface="黑体" pitchFamily="2" charset="-122"/>
                </a:endParaRPr>
              </a:p>
            </p:txBody>
          </p:sp>
        </mc:Choice>
        <mc:Fallback>
          <p:sp>
            <p:nvSpPr>
              <p:cNvPr id="20" name="矩形 19">
                <a:extLst>
                  <a:ext uri="{FF2B5EF4-FFF2-40B4-BE49-F238E27FC236}">
                    <a16:creationId xmlns:a16="http://schemas.microsoft.com/office/drawing/2014/main" id="{94664346-F69C-4F35-BE5D-B4E48A21EAAA}"/>
                  </a:ext>
                </a:extLst>
              </p:cNvPr>
              <p:cNvSpPr>
                <a:spLocks noRot="1" noChangeAspect="1" noMove="1" noResize="1" noEditPoints="1" noAdjustHandles="1" noChangeArrowheads="1" noChangeShapeType="1" noTextEdit="1"/>
              </p:cNvSpPr>
              <p:nvPr/>
            </p:nvSpPr>
            <p:spPr>
              <a:xfrm>
                <a:off x="838954" y="2388572"/>
                <a:ext cx="6247416" cy="1817998"/>
              </a:xfrm>
              <a:prstGeom prst="rect">
                <a:avLst/>
              </a:prstGeom>
              <a:blipFill>
                <a:blip r:embed="rId5"/>
                <a:stretch>
                  <a:fillRect/>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C2036147-E73D-40A7-BC56-8539D3A77826}"/>
              </a:ext>
            </a:extLst>
          </p:cNvPr>
          <p:cNvSpPr txBox="1"/>
          <p:nvPr/>
        </p:nvSpPr>
        <p:spPr>
          <a:xfrm>
            <a:off x="7978140" y="2909933"/>
            <a:ext cx="1785257" cy="1296637"/>
          </a:xfrm>
          <a:prstGeom prst="rect">
            <a:avLst/>
          </a:prstGeom>
          <a:noFill/>
        </p:spPr>
        <p:txBody>
          <a:bodyPr wrap="square" rtlCol="0">
            <a:spAutoFit/>
          </a:bodyPr>
          <a:lstStyle/>
          <a:p>
            <a:pPr algn="ctr">
              <a:lnSpc>
                <a:spcPct val="150000"/>
              </a:lnSpc>
            </a:pPr>
            <a:r>
              <a:rPr lang="zh-CN" altLang="en-US">
                <a:latin typeface="微软雅黑" panose="020B0503020204020204" pitchFamily="34" charset="-122"/>
                <a:ea typeface="微软雅黑" panose="020B0503020204020204" pitchFamily="34" charset="-122"/>
              </a:rPr>
              <a:t>安全车速公式</a:t>
            </a:r>
            <a:endParaRPr lang="en-US" altLang="zh-CN">
              <a:latin typeface="微软雅黑" panose="020B0503020204020204" pitchFamily="34" charset="-122"/>
              <a:ea typeface="微软雅黑" panose="020B0503020204020204" pitchFamily="34" charset="-122"/>
            </a:endParaRPr>
          </a:p>
          <a:p>
            <a:pPr algn="ctr">
              <a:lnSpc>
                <a:spcPct val="150000"/>
              </a:lnSpc>
            </a:pPr>
            <a:r>
              <a:rPr lang="zh-CN" altLang="en-US">
                <a:latin typeface="微软雅黑" panose="020B0503020204020204" pitchFamily="34" charset="-122"/>
                <a:ea typeface="微软雅黑" panose="020B0503020204020204" pitchFamily="34" charset="-122"/>
              </a:rPr>
              <a:t>期望车速公式</a:t>
            </a:r>
            <a:endParaRPr lang="en-US" altLang="zh-CN">
              <a:latin typeface="微软雅黑" panose="020B0503020204020204" pitchFamily="34" charset="-122"/>
              <a:ea typeface="微软雅黑" panose="020B0503020204020204" pitchFamily="34" charset="-122"/>
            </a:endParaRPr>
          </a:p>
          <a:p>
            <a:pPr algn="ctr">
              <a:lnSpc>
                <a:spcPct val="150000"/>
              </a:lnSpc>
            </a:pPr>
            <a:r>
              <a:rPr lang="zh-CN" altLang="en-US">
                <a:latin typeface="微软雅黑" panose="020B0503020204020204" pitchFamily="34" charset="-122"/>
                <a:ea typeface="微软雅黑" panose="020B0503020204020204" pitchFamily="34" charset="-122"/>
              </a:rPr>
              <a:t>跟驰车速方程</a:t>
            </a:r>
            <a:endParaRPr lang="en-US" altLang="zh-CN">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graphicFrame>
            <p:nvGraphicFramePr>
              <p:cNvPr id="18" name="表格 17">
                <a:extLst>
                  <a:ext uri="{FF2B5EF4-FFF2-40B4-BE49-F238E27FC236}">
                    <a16:creationId xmlns:a16="http://schemas.microsoft.com/office/drawing/2014/main" id="{E7EECF92-4953-43E8-A4B0-7934163AC22C}"/>
                  </a:ext>
                </a:extLst>
              </p:cNvPr>
              <p:cNvGraphicFramePr>
                <a:graphicFrameLocks noGrp="1"/>
              </p:cNvGraphicFramePr>
              <p:nvPr>
                <p:extLst>
                  <p:ext uri="{D42A27DB-BD31-4B8C-83A1-F6EECF244321}">
                    <p14:modId xmlns:p14="http://schemas.microsoft.com/office/powerpoint/2010/main" val="2395163229"/>
                  </p:ext>
                </p:extLst>
              </p:nvPr>
            </p:nvGraphicFramePr>
            <p:xfrm>
              <a:off x="1058568" y="4303101"/>
              <a:ext cx="5037432" cy="2087880"/>
            </p:xfrm>
            <a:graphic>
              <a:graphicData uri="http://schemas.openxmlformats.org/drawingml/2006/table">
                <a:tbl>
                  <a:tblPr/>
                  <a:tblGrid>
                    <a:gridCol w="1679144">
                      <a:extLst>
                        <a:ext uri="{9D8B030D-6E8A-4147-A177-3AD203B41FA5}">
                          <a16:colId xmlns:a16="http://schemas.microsoft.com/office/drawing/2014/main" val="414969390"/>
                        </a:ext>
                      </a:extLst>
                    </a:gridCol>
                    <a:gridCol w="1679144">
                      <a:extLst>
                        <a:ext uri="{9D8B030D-6E8A-4147-A177-3AD203B41FA5}">
                          <a16:colId xmlns:a16="http://schemas.microsoft.com/office/drawing/2014/main" val="38337213"/>
                        </a:ext>
                      </a:extLst>
                    </a:gridCol>
                    <a:gridCol w="1679144">
                      <a:extLst>
                        <a:ext uri="{9D8B030D-6E8A-4147-A177-3AD203B41FA5}">
                          <a16:colId xmlns:a16="http://schemas.microsoft.com/office/drawing/2014/main" val="2272484988"/>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200">
                              <a:effectLst/>
                            </a:rPr>
                            <a:t>参数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200">
                              <a:effectLst/>
                            </a:rPr>
                            <a:t>SUMO</a:t>
                          </a:r>
                          <a:r>
                            <a:rPr lang="zh-CN" altLang="en-US" sz="1200">
                              <a:effectLst/>
                            </a:rPr>
                            <a:t>中的名称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200">
                              <a:effectLst/>
                            </a:rPr>
                            <a:t>解释</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3452778"/>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a:rPr lang="en-US" altLang="zh-CN" sz="1100" b="0" i="1" smtClean="0">
                                    <a:effectLst/>
                                    <a:latin typeface="Cambria Math" panose="02040503050406030204" pitchFamily="18" charset="0"/>
                                  </a:rPr>
                                  <m:t>𝑏</m:t>
                                </m:r>
                              </m:oMath>
                            </m:oMathPara>
                          </a14:m>
                          <a:endParaRPr lang="zh-CN" alt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decel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最大减速度（车型能力）</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2616020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a:rPr lang="en-US" altLang="zh-CN" sz="1100" b="0" i="1" smtClean="0">
                                    <a:effectLst/>
                                    <a:latin typeface="Cambria Math" panose="02040503050406030204" pitchFamily="18" charset="0"/>
                                  </a:rPr>
                                  <m:t>𝜏</m:t>
                                </m:r>
                              </m:oMath>
                            </m:oMathPara>
                          </a14:m>
                          <a:endParaRPr lang="zh-CN" alt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sz="1100">
                              <a:effectLst/>
                            </a:rPr>
                            <a:t>tau</a:t>
                          </a:r>
                          <a:endParaRPr 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驾驶员反应时长</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extLst>
                      <a:ext uri="{0D108BD9-81ED-4DB2-BD59-A6C34878D82A}">
                        <a16:rowId xmlns:a16="http://schemas.microsoft.com/office/drawing/2014/main" val="3817544019"/>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lang="en-US" altLang="zh-CN" sz="1100" b="0" i="1" kern="1200" smtClean="0">
                                        <a:solidFill>
                                          <a:schemeClr val="tx1"/>
                                        </a:solidFill>
                                        <a:effectLst/>
                                        <a:latin typeface="Cambria Math" panose="02040503050406030204" pitchFamily="18" charset="0"/>
                                        <a:ea typeface="+mn-ea"/>
                                        <a:cs typeface="+mn-cs"/>
                                      </a:rPr>
                                    </m:ctrlPr>
                                  </m:sSubPr>
                                  <m:e>
                                    <m:r>
                                      <a:rPr lang="en-US" altLang="zh-CN" sz="1100" b="0" i="1" kern="1200" smtClean="0">
                                        <a:solidFill>
                                          <a:schemeClr val="tx1"/>
                                        </a:solidFill>
                                        <a:effectLst/>
                                        <a:latin typeface="Cambria Math" panose="02040503050406030204" pitchFamily="18" charset="0"/>
                                        <a:ea typeface="+mn-ea"/>
                                        <a:cs typeface="+mn-cs"/>
                                      </a:rPr>
                                      <m:t>𝑣</m:t>
                                    </m:r>
                                  </m:e>
                                  <m:sub>
                                    <m:r>
                                      <a:rPr lang="en-US" altLang="zh-CN" sz="1100" b="0" i="1" kern="1200" smtClean="0">
                                        <a:solidFill>
                                          <a:schemeClr val="tx1"/>
                                        </a:solidFill>
                                        <a:effectLst/>
                                        <a:latin typeface="Cambria Math" panose="02040503050406030204" pitchFamily="18" charset="0"/>
                                        <a:ea typeface="+mn-ea"/>
                                        <a:cs typeface="+mn-cs"/>
                                      </a:rPr>
                                      <m:t>𝑚𝑎𝑥</m:t>
                                    </m:r>
                                  </m:sub>
                                </m:sSub>
                              </m:oMath>
                            </m:oMathPara>
                          </a14:m>
                          <a:endParaRPr lang="zh-CN" altLang="en-US" sz="1100" b="0" i="1" kern="1200">
                            <a:solidFill>
                              <a:schemeClr val="tx1"/>
                            </a:solidFill>
                            <a:effectLst/>
                            <a:latin typeface="Cambria Math" panose="02040503050406030204" pitchFamily="18" charset="0"/>
                            <a:ea typeface="+mn-ea"/>
                            <a:cs typeface="+mn-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r>
                            <a:rPr lang="en-US" sz="1100" b="0" i="0" kern="1200">
                              <a:solidFill>
                                <a:schemeClr val="tx1"/>
                              </a:solidFill>
                              <a:effectLst/>
                              <a:latin typeface="Cambria Math" panose="02040503050406030204" pitchFamily="18" charset="0"/>
                              <a:ea typeface="+mn-ea"/>
                              <a:cs typeface="+mn-cs"/>
                            </a:rPr>
                            <a:t>speed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r>
                            <a:rPr lang="zh-CN" altLang="en-US" sz="1100" b="0" i="0" kern="1200">
                              <a:solidFill>
                                <a:schemeClr val="tx1"/>
                              </a:solidFill>
                              <a:effectLst/>
                              <a:latin typeface="Cambria Math" panose="02040503050406030204" pitchFamily="18" charset="0"/>
                              <a:ea typeface="+mn-ea"/>
                              <a:cs typeface="+mn-cs"/>
                            </a:rPr>
                            <a:t>道路限速</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71643896"/>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a:rPr lang="en-US" altLang="zh-CN" sz="1100" b="0" i="1" smtClean="0">
                                    <a:effectLst/>
                                    <a:latin typeface="Cambria Math" panose="02040503050406030204" pitchFamily="18" charset="0"/>
                                  </a:rPr>
                                  <m:t>𝑎</m:t>
                                </m:r>
                              </m:oMath>
                            </m:oMathPara>
                          </a14:m>
                          <a:endParaRPr lang="zh-CN" alt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sz="1100">
                              <a:effectLst/>
                            </a:rPr>
                            <a:t>accel</a:t>
                          </a:r>
                          <a:endParaRPr 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最大加速度（车型能力）</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61597398"/>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a:rPr lang="en-US" altLang="zh-CN" sz="1100" b="0" i="1" smtClean="0">
                                    <a:effectLst/>
                                    <a:latin typeface="Cambria Math" panose="02040503050406030204" pitchFamily="18" charset="0"/>
                                  </a:rPr>
                                  <m:t>𝑔</m:t>
                                </m:r>
                              </m:oMath>
                            </m:oMathPara>
                          </a14:m>
                          <a:endParaRPr lang="zh-CN" alt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5BD42">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minGap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5BD42">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最小车间距</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5BD42">
                            <a:lumMod val="20000"/>
                            <a:lumOff val="80000"/>
                          </a:srgbClr>
                        </a:solidFill>
                      </a:tcPr>
                    </a:tc>
                    <a:extLst>
                      <a:ext uri="{0D108BD9-81ED-4DB2-BD59-A6C34878D82A}">
                        <a16:rowId xmlns:a16="http://schemas.microsoft.com/office/drawing/2014/main" val="366839223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a:rPr lang="en-US" altLang="zh-CN" sz="1100" b="0" i="1" baseline="0" smtClean="0">
                                    <a:effectLst/>
                                    <a:latin typeface="Cambria Math" panose="02040503050406030204" pitchFamily="18" charset="0"/>
                                  </a:rPr>
                                  <m:t>𝜎</m:t>
                                </m:r>
                              </m:oMath>
                            </m:oMathPara>
                          </a14:m>
                          <a:endParaRPr lang="zh-CN" altLang="en-US" sz="1100" baseline="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sigma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驾驶不完美系数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extLst>
                      <a:ext uri="{0D108BD9-81ED-4DB2-BD59-A6C34878D82A}">
                        <a16:rowId xmlns:a16="http://schemas.microsoft.com/office/drawing/2014/main" val="379777377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14:m>
                            <m:oMathPara xmlns:m="http://schemas.openxmlformats.org/officeDocument/2006/math">
                              <m:oMathParaPr>
                                <m:jc m:val="centerGroup"/>
                              </m:oMathParaPr>
                              <m:oMath xmlns:m="http://schemas.openxmlformats.org/officeDocument/2006/math">
                                <m:r>
                                  <m:rPr>
                                    <m:sty m:val="p"/>
                                  </m:rPr>
                                  <a:rPr lang="en-US" altLang="zh-CN" sz="1100" b="0" i="0" smtClean="0">
                                    <a:effectLst/>
                                    <a:latin typeface="Cambria Math" panose="02040503050406030204" pitchFamily="18" charset="0"/>
                                  </a:rPr>
                                  <m:t>Δ</m:t>
                                </m:r>
                                <m:r>
                                  <a:rPr lang="en-US" altLang="zh-CN" sz="1100" b="0" i="1" smtClean="0">
                                    <a:effectLst/>
                                    <a:latin typeface="Cambria Math" panose="02040503050406030204" pitchFamily="18" charset="0"/>
                                  </a:rPr>
                                  <m:t>𝑡</m:t>
                                </m:r>
                              </m:oMath>
                            </m:oMathPara>
                          </a14:m>
                          <a:endParaRPr lang="zh-CN" alt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step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仿真步长</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2640667"/>
                      </a:ext>
                    </a:extLst>
                  </a:tr>
                </a:tbl>
              </a:graphicData>
            </a:graphic>
          </p:graphicFrame>
        </mc:Choice>
        <mc:Fallback>
          <p:graphicFrame>
            <p:nvGraphicFramePr>
              <p:cNvPr id="18" name="表格 17">
                <a:extLst>
                  <a:ext uri="{FF2B5EF4-FFF2-40B4-BE49-F238E27FC236}">
                    <a16:creationId xmlns:a16="http://schemas.microsoft.com/office/drawing/2014/main" id="{E7EECF92-4953-43E8-A4B0-7934163AC22C}"/>
                  </a:ext>
                </a:extLst>
              </p:cNvPr>
              <p:cNvGraphicFramePr>
                <a:graphicFrameLocks noGrp="1"/>
              </p:cNvGraphicFramePr>
              <p:nvPr>
                <p:extLst>
                  <p:ext uri="{D42A27DB-BD31-4B8C-83A1-F6EECF244321}">
                    <p14:modId xmlns:p14="http://schemas.microsoft.com/office/powerpoint/2010/main" val="2395163229"/>
                  </p:ext>
                </p:extLst>
              </p:nvPr>
            </p:nvGraphicFramePr>
            <p:xfrm>
              <a:off x="1058568" y="4303101"/>
              <a:ext cx="5037432" cy="2087880"/>
            </p:xfrm>
            <a:graphic>
              <a:graphicData uri="http://schemas.openxmlformats.org/drawingml/2006/table">
                <a:tbl>
                  <a:tblPr/>
                  <a:tblGrid>
                    <a:gridCol w="1679144">
                      <a:extLst>
                        <a:ext uri="{9D8B030D-6E8A-4147-A177-3AD203B41FA5}">
                          <a16:colId xmlns:a16="http://schemas.microsoft.com/office/drawing/2014/main" val="414969390"/>
                        </a:ext>
                      </a:extLst>
                    </a:gridCol>
                    <a:gridCol w="1679144">
                      <a:extLst>
                        <a:ext uri="{9D8B030D-6E8A-4147-A177-3AD203B41FA5}">
                          <a16:colId xmlns:a16="http://schemas.microsoft.com/office/drawing/2014/main" val="38337213"/>
                        </a:ext>
                      </a:extLst>
                    </a:gridCol>
                    <a:gridCol w="1679144">
                      <a:extLst>
                        <a:ext uri="{9D8B030D-6E8A-4147-A177-3AD203B41FA5}">
                          <a16:colId xmlns:a16="http://schemas.microsoft.com/office/drawing/2014/main" val="2272484988"/>
                        </a:ext>
                      </a:extLst>
                    </a:gridCol>
                  </a:tblGrid>
                  <a:tr h="2743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200">
                              <a:effectLst/>
                            </a:rPr>
                            <a:t>参数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200">
                              <a:effectLst/>
                            </a:rPr>
                            <a:t>SUMO</a:t>
                          </a:r>
                          <a:r>
                            <a:rPr lang="zh-CN" altLang="en-US" sz="1200">
                              <a:effectLst/>
                            </a:rPr>
                            <a:t>中的名称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200">
                              <a:effectLst/>
                            </a:rPr>
                            <a:t>解释</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3452778"/>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106977" r="-200725" b="-609302"/>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decel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最大减速度（车型能力）</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26160205"/>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206977" r="-200725" b="-509302"/>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sz="1100">
                              <a:effectLst/>
                            </a:rPr>
                            <a:t>tau</a:t>
                          </a:r>
                          <a:endParaRPr 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驾驶员反应时长</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extLst>
                      <a:ext uri="{0D108BD9-81ED-4DB2-BD59-A6C34878D82A}">
                        <a16:rowId xmlns:a16="http://schemas.microsoft.com/office/drawing/2014/main" val="3817544019"/>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314286" r="-200725" b="-421429"/>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r>
                            <a:rPr lang="en-US" sz="1100" b="0" i="0" kern="1200">
                              <a:solidFill>
                                <a:schemeClr val="tx1"/>
                              </a:solidFill>
                              <a:effectLst/>
                              <a:latin typeface="Cambria Math" panose="02040503050406030204" pitchFamily="18" charset="0"/>
                              <a:ea typeface="+mn-ea"/>
                              <a:cs typeface="+mn-cs"/>
                            </a:rPr>
                            <a:t>speed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r>
                            <a:rPr lang="zh-CN" altLang="en-US" sz="1100" b="0" i="0" kern="1200">
                              <a:solidFill>
                                <a:schemeClr val="tx1"/>
                              </a:solidFill>
                              <a:effectLst/>
                              <a:latin typeface="Cambria Math" panose="02040503050406030204" pitchFamily="18" charset="0"/>
                              <a:ea typeface="+mn-ea"/>
                              <a:cs typeface="+mn-cs"/>
                            </a:rPr>
                            <a:t>道路限速</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71643896"/>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404651" r="-200725" b="-311628"/>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sz="1100">
                              <a:effectLst/>
                            </a:rPr>
                            <a:t>accel</a:t>
                          </a:r>
                          <a:endParaRPr lang="en-US" sz="1100">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最大加速度（车型能力）</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61597398"/>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504651" r="-200725" b="-211628"/>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minGap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5BD42">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最小车间距</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5BD42">
                            <a:lumMod val="20000"/>
                            <a:lumOff val="80000"/>
                          </a:srgbClr>
                        </a:solidFill>
                      </a:tcPr>
                    </a:tc>
                    <a:extLst>
                      <a:ext uri="{0D108BD9-81ED-4DB2-BD59-A6C34878D82A}">
                        <a16:rowId xmlns:a16="http://schemas.microsoft.com/office/drawing/2014/main" val="3668392231"/>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619048" r="-200725" b="-116667"/>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sigma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驾驶不完美系数</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3F2D9"/>
                        </a:solidFill>
                      </a:tcPr>
                    </a:tc>
                    <a:extLst>
                      <a:ext uri="{0D108BD9-81ED-4DB2-BD59-A6C34878D82A}">
                        <a16:rowId xmlns:a16="http://schemas.microsoft.com/office/drawing/2014/main" val="3797773775"/>
                      </a:ext>
                    </a:extLst>
                  </a:tr>
                  <a:tr h="259080">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blipFill>
                          <a:blip r:embed="rId6"/>
                          <a:stretch>
                            <a:fillRect l="-362" t="-702326" r="-200725" b="-13953"/>
                          </a:stretch>
                        </a:blip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100">
                              <a:effectLst/>
                            </a:rPr>
                            <a:t>step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CN" altLang="en-US" sz="1100">
                              <a:effectLst/>
                            </a:rPr>
                            <a:t>仿真步长</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2640667"/>
                      </a:ext>
                    </a:extLst>
                  </a:tr>
                </a:tbl>
              </a:graphicData>
            </a:graphic>
          </p:graphicFrame>
        </mc:Fallback>
      </mc:AlternateContent>
      <p:sp>
        <p:nvSpPr>
          <p:cNvPr id="19" name="文本框 18">
            <a:extLst>
              <a:ext uri="{FF2B5EF4-FFF2-40B4-BE49-F238E27FC236}">
                <a16:creationId xmlns:a16="http://schemas.microsoft.com/office/drawing/2014/main" id="{CCAB4F4C-21E9-4832-8A65-83109414C865}"/>
              </a:ext>
            </a:extLst>
          </p:cNvPr>
          <p:cNvSpPr txBox="1"/>
          <p:nvPr/>
        </p:nvSpPr>
        <p:spPr>
          <a:xfrm>
            <a:off x="2773784" y="6596390"/>
            <a:ext cx="7779190" cy="261610"/>
          </a:xfrm>
          <a:prstGeom prst="rect">
            <a:avLst/>
          </a:prstGeom>
          <a:noFill/>
        </p:spPr>
        <p:txBody>
          <a:bodyPr wrap="square">
            <a:spAutoFit/>
          </a:bodyPr>
          <a:lstStyle/>
          <a:p>
            <a:r>
              <a:rPr lang="zh-CN" altLang="en-US" sz="1100" b="0" i="0">
                <a:solidFill>
                  <a:srgbClr val="333333"/>
                </a:solidFill>
                <a:effectLst/>
                <a:latin typeface="Arial" panose="020B0604020202020204" pitchFamily="34" charset="0"/>
              </a:rPr>
              <a:t>崔居福</a:t>
            </a:r>
            <a:r>
              <a:rPr lang="en-US" altLang="zh-CN" sz="1100" b="0" i="0">
                <a:solidFill>
                  <a:srgbClr val="333333"/>
                </a:solidFill>
                <a:effectLst/>
                <a:latin typeface="Arial" panose="020B0604020202020204" pitchFamily="34" charset="0"/>
              </a:rPr>
              <a:t>, </a:t>
            </a:r>
            <a:r>
              <a:rPr lang="zh-CN" altLang="en-US" sz="1100" b="0" i="0">
                <a:solidFill>
                  <a:srgbClr val="333333"/>
                </a:solidFill>
                <a:effectLst/>
                <a:latin typeface="Arial" panose="020B0604020202020204" pitchFamily="34" charset="0"/>
              </a:rPr>
              <a:t>胡本旭</a:t>
            </a:r>
            <a:r>
              <a:rPr lang="en-US" altLang="zh-CN" sz="1100" b="0" i="0">
                <a:solidFill>
                  <a:srgbClr val="333333"/>
                </a:solidFill>
                <a:effectLst/>
                <a:latin typeface="Arial" panose="020B0604020202020204" pitchFamily="34" charset="0"/>
              </a:rPr>
              <a:t>, </a:t>
            </a:r>
            <a:r>
              <a:rPr lang="zh-CN" altLang="en-US" sz="1100" b="0" i="0">
                <a:solidFill>
                  <a:srgbClr val="333333"/>
                </a:solidFill>
                <a:effectLst/>
                <a:latin typeface="Arial" panose="020B0604020202020204" pitchFamily="34" charset="0"/>
              </a:rPr>
              <a:t>夏辉</a:t>
            </a:r>
            <a:r>
              <a:rPr lang="en-US" altLang="zh-CN" sz="1100" b="0" i="0">
                <a:solidFill>
                  <a:srgbClr val="333333"/>
                </a:solidFill>
                <a:effectLst/>
                <a:latin typeface="Arial" panose="020B0604020202020204" pitchFamily="34" charset="0"/>
              </a:rPr>
              <a:t>, </a:t>
            </a:r>
            <a:r>
              <a:rPr lang="zh-CN" altLang="en-US" sz="1100" b="0" i="0">
                <a:solidFill>
                  <a:srgbClr val="333333"/>
                </a:solidFill>
                <a:effectLst/>
                <a:latin typeface="Arial" panose="020B0604020202020204" pitchFamily="34" charset="0"/>
              </a:rPr>
              <a:t>等</a:t>
            </a:r>
            <a:r>
              <a:rPr lang="en-US" altLang="zh-CN" sz="1100" b="0" i="0">
                <a:solidFill>
                  <a:srgbClr val="333333"/>
                </a:solidFill>
                <a:effectLst/>
                <a:latin typeface="Arial" panose="020B0604020202020204" pitchFamily="34" charset="0"/>
              </a:rPr>
              <a:t>. SUMO </a:t>
            </a:r>
            <a:r>
              <a:rPr lang="zh-CN" altLang="en-US" sz="1100" b="0" i="0">
                <a:solidFill>
                  <a:srgbClr val="333333"/>
                </a:solidFill>
                <a:effectLst/>
                <a:latin typeface="Arial" panose="020B0604020202020204" pitchFamily="34" charset="0"/>
              </a:rPr>
              <a:t>平台下多种车辆跟驰模型的仿真对比分析</a:t>
            </a:r>
            <a:r>
              <a:rPr lang="en-US" altLang="zh-CN" sz="1100" b="0" i="0">
                <a:solidFill>
                  <a:srgbClr val="333333"/>
                </a:solidFill>
                <a:effectLst/>
                <a:latin typeface="Arial" panose="020B0604020202020204" pitchFamily="34" charset="0"/>
              </a:rPr>
              <a:t>[J]. </a:t>
            </a:r>
            <a:r>
              <a:rPr lang="zh-CN" altLang="en-US" sz="1100" b="0" i="0">
                <a:solidFill>
                  <a:srgbClr val="333333"/>
                </a:solidFill>
                <a:effectLst/>
                <a:latin typeface="Arial" panose="020B0604020202020204" pitchFamily="34" charset="0"/>
              </a:rPr>
              <a:t>重庆大学学报</a:t>
            </a:r>
            <a:r>
              <a:rPr lang="en-US" altLang="zh-CN" sz="1100" b="0" i="0">
                <a:solidFill>
                  <a:srgbClr val="333333"/>
                </a:solidFill>
                <a:effectLst/>
                <a:latin typeface="Arial" panose="020B0604020202020204" pitchFamily="34" charset="0"/>
              </a:rPr>
              <a:t>, 2021, 44(7): 43-54.</a:t>
            </a:r>
            <a:endParaRPr lang="zh-CN" altLang="en-US" sz="1100"/>
          </a:p>
        </p:txBody>
      </p:sp>
      <p:pic>
        <p:nvPicPr>
          <p:cNvPr id="6" name="图片 5">
            <a:extLst>
              <a:ext uri="{FF2B5EF4-FFF2-40B4-BE49-F238E27FC236}">
                <a16:creationId xmlns:a16="http://schemas.microsoft.com/office/drawing/2014/main" id="{F387009F-3299-4FCA-83B3-4BBCE1B05D58}"/>
              </a:ext>
            </a:extLst>
          </p:cNvPr>
          <p:cNvPicPr>
            <a:picLocks noChangeAspect="1"/>
          </p:cNvPicPr>
          <p:nvPr/>
        </p:nvPicPr>
        <p:blipFill>
          <a:blip r:embed="rId7"/>
          <a:stretch>
            <a:fillRect/>
          </a:stretch>
        </p:blipFill>
        <p:spPr>
          <a:xfrm>
            <a:off x="6231133" y="4364858"/>
            <a:ext cx="5749131" cy="1069012"/>
          </a:xfrm>
          <a:prstGeom prst="rect">
            <a:avLst/>
          </a:prstGeom>
        </p:spPr>
      </p:pic>
      <p:sp>
        <p:nvSpPr>
          <p:cNvPr id="10" name="文本框 9">
            <a:extLst>
              <a:ext uri="{FF2B5EF4-FFF2-40B4-BE49-F238E27FC236}">
                <a16:creationId xmlns:a16="http://schemas.microsoft.com/office/drawing/2014/main" id="{8190DE8E-27BF-42A5-BC31-594B370D0789}"/>
              </a:ext>
            </a:extLst>
          </p:cNvPr>
          <p:cNvSpPr txBox="1"/>
          <p:nvPr/>
        </p:nvSpPr>
        <p:spPr>
          <a:xfrm>
            <a:off x="6627137" y="5719354"/>
            <a:ext cx="5185417" cy="418191"/>
          </a:xfrm>
          <a:prstGeom prst="rect">
            <a:avLst/>
          </a:prstGeom>
          <a:noFill/>
        </p:spPr>
        <p:txBody>
          <a:bodyPr wrap="square" rtlCol="0">
            <a:spAutoFit/>
          </a:bodyPr>
          <a:lstStyle>
            <a:defPPr>
              <a:defRPr lang="zh-CN"/>
            </a:defPPr>
            <a:lvl1pPr algn="ctr">
              <a:lnSpc>
                <a:spcPct val="150000"/>
              </a:lnSpc>
              <a:defRPr>
                <a:latin typeface="微软雅黑" panose="020B0503020204020204" pitchFamily="34" charset="-122"/>
                <a:ea typeface="微软雅黑" panose="020B0503020204020204" pitchFamily="34" charset="-122"/>
              </a:defRPr>
            </a:lvl1pPr>
          </a:lstStyle>
          <a:p>
            <a:r>
              <a:rPr lang="zh-CN" altLang="en-US" sz="1600"/>
              <a:t>引入随机性后，无前车的自由行驶也会有不同的速度</a:t>
            </a:r>
          </a:p>
        </p:txBody>
      </p:sp>
    </p:spTree>
    <p:extLst>
      <p:ext uri="{BB962C8B-B14F-4D97-AF65-F5344CB8AC3E}">
        <p14:creationId xmlns:p14="http://schemas.microsoft.com/office/powerpoint/2010/main" val="4139607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E1FFD18-5894-4344-9383-BE942627914B}"/>
              </a:ext>
            </a:extLst>
          </p:cNvPr>
          <p:cNvPicPr>
            <a:picLocks noChangeAspect="1"/>
          </p:cNvPicPr>
          <p:nvPr/>
        </p:nvPicPr>
        <p:blipFill>
          <a:blip r:embed="rId3"/>
          <a:stretch>
            <a:fillRect/>
          </a:stretch>
        </p:blipFill>
        <p:spPr>
          <a:xfrm>
            <a:off x="1141124" y="3086846"/>
            <a:ext cx="9287712" cy="2187323"/>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）调整仿真需求及运动参数</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10515600" cy="95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在仿真需求文件中，</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通过</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设置各需求元素</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的属性值可以对</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需求以及运动参数进行调整，如车辆类型、发车时刻、车辆轨迹、</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最大加速度</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&amp;</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减速度、换道意愿参数</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等。</a:t>
            </a:r>
          </a:p>
          <a:p>
            <a:pPr>
              <a:lnSpc>
                <a:spcPct val="150000"/>
              </a:lnSpc>
              <a:buFont typeface="Wingdings" panose="05000000000000000000" charset="0"/>
              <a:buChar char="p"/>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3111274F-39C5-430D-8D27-1E2D6F6480F7}"/>
              </a:ext>
            </a:extLst>
          </p:cNvPr>
          <p:cNvSpPr/>
          <p:nvPr/>
        </p:nvSpPr>
        <p:spPr>
          <a:xfrm>
            <a:off x="2585990" y="5344669"/>
            <a:ext cx="6236428"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a:t>
            </a:r>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需求文件中对个体需求以及运动参数进行调整</a:t>
            </a:r>
          </a:p>
        </p:txBody>
      </p:sp>
      <p:sp>
        <p:nvSpPr>
          <p:cNvPr id="27" name="标注: 线形 26">
            <a:extLst>
              <a:ext uri="{FF2B5EF4-FFF2-40B4-BE49-F238E27FC236}">
                <a16:creationId xmlns:a16="http://schemas.microsoft.com/office/drawing/2014/main" id="{0E39D78B-7F89-4FB7-92A7-9410A43D6115}"/>
              </a:ext>
            </a:extLst>
          </p:cNvPr>
          <p:cNvSpPr/>
          <p:nvPr/>
        </p:nvSpPr>
        <p:spPr>
          <a:xfrm>
            <a:off x="6309815" y="2829921"/>
            <a:ext cx="1699777" cy="344339"/>
          </a:xfrm>
          <a:prstGeom prst="borderCallout1">
            <a:avLst>
              <a:gd name="adj1" fmla="val 103369"/>
              <a:gd name="adj2" fmla="val 40991"/>
              <a:gd name="adj3" fmla="val 173865"/>
              <a:gd name="adj4" fmla="val 1175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最大加、减速度</a:t>
            </a:r>
          </a:p>
        </p:txBody>
      </p:sp>
      <p:sp>
        <p:nvSpPr>
          <p:cNvPr id="30" name="标注: 线形 29">
            <a:extLst>
              <a:ext uri="{FF2B5EF4-FFF2-40B4-BE49-F238E27FC236}">
                <a16:creationId xmlns:a16="http://schemas.microsoft.com/office/drawing/2014/main" id="{E4C3A112-0B82-46D2-87D2-C18108F3540B}"/>
              </a:ext>
            </a:extLst>
          </p:cNvPr>
          <p:cNvSpPr/>
          <p:nvPr/>
        </p:nvSpPr>
        <p:spPr>
          <a:xfrm>
            <a:off x="3679825" y="4443472"/>
            <a:ext cx="1259025" cy="265546"/>
          </a:xfrm>
          <a:prstGeom prst="borderCallout1">
            <a:avLst>
              <a:gd name="adj1" fmla="val 54308"/>
              <a:gd name="adj2" fmla="val -319"/>
              <a:gd name="adj3" fmla="val -2040"/>
              <a:gd name="adj4" fmla="val -23261"/>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车辆轨迹</a:t>
            </a:r>
          </a:p>
        </p:txBody>
      </p:sp>
      <p:cxnSp>
        <p:nvCxnSpPr>
          <p:cNvPr id="19" name="直接连接符 18">
            <a:extLst>
              <a:ext uri="{FF2B5EF4-FFF2-40B4-BE49-F238E27FC236}">
                <a16:creationId xmlns:a16="http://schemas.microsoft.com/office/drawing/2014/main" id="{A0BE9283-F2C4-4B72-96A5-4DD574D3D947}"/>
              </a:ext>
            </a:extLst>
          </p:cNvPr>
          <p:cNvCxnSpPr>
            <a:cxnSpLocks/>
          </p:cNvCxnSpPr>
          <p:nvPr/>
        </p:nvCxnSpPr>
        <p:spPr>
          <a:xfrm>
            <a:off x="4481209" y="3435485"/>
            <a:ext cx="209442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B6FB4395-815F-414A-B254-3404A661CFD3}"/>
              </a:ext>
            </a:extLst>
          </p:cNvPr>
          <p:cNvCxnSpPr>
            <a:cxnSpLocks/>
          </p:cNvCxnSpPr>
          <p:nvPr/>
        </p:nvCxnSpPr>
        <p:spPr>
          <a:xfrm>
            <a:off x="1957636" y="3678676"/>
            <a:ext cx="709557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标注: 线形 31">
            <a:extLst>
              <a:ext uri="{FF2B5EF4-FFF2-40B4-BE49-F238E27FC236}">
                <a16:creationId xmlns:a16="http://schemas.microsoft.com/office/drawing/2014/main" id="{F52FD699-5E3A-402D-866A-00A3602134B5}"/>
              </a:ext>
            </a:extLst>
          </p:cNvPr>
          <p:cNvSpPr/>
          <p:nvPr/>
        </p:nvSpPr>
        <p:spPr>
          <a:xfrm>
            <a:off x="8647696" y="3079171"/>
            <a:ext cx="1699777" cy="344339"/>
          </a:xfrm>
          <a:prstGeom prst="borderCallout1">
            <a:avLst>
              <a:gd name="adj1" fmla="val 103369"/>
              <a:gd name="adj2" fmla="val 40991"/>
              <a:gd name="adj3" fmla="val 173865"/>
              <a:gd name="adj4" fmla="val 1175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换道意愿参数</a:t>
            </a:r>
          </a:p>
        </p:txBody>
      </p:sp>
      <p:sp>
        <p:nvSpPr>
          <p:cNvPr id="33" name="标注: 线形 32">
            <a:extLst>
              <a:ext uri="{FF2B5EF4-FFF2-40B4-BE49-F238E27FC236}">
                <a16:creationId xmlns:a16="http://schemas.microsoft.com/office/drawing/2014/main" id="{F7C35A45-51D9-4E7D-86B6-0A3589CC5D2A}"/>
              </a:ext>
            </a:extLst>
          </p:cNvPr>
          <p:cNvSpPr/>
          <p:nvPr/>
        </p:nvSpPr>
        <p:spPr>
          <a:xfrm>
            <a:off x="6864523" y="3768208"/>
            <a:ext cx="1190465" cy="251622"/>
          </a:xfrm>
          <a:prstGeom prst="borderCallout1">
            <a:avLst>
              <a:gd name="adj1" fmla="val 52519"/>
              <a:gd name="adj2" fmla="val -955"/>
              <a:gd name="adj3" fmla="val 129062"/>
              <a:gd name="adj4" fmla="val -21526"/>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发车时刻</a:t>
            </a:r>
          </a:p>
        </p:txBody>
      </p:sp>
      <p:sp>
        <p:nvSpPr>
          <p:cNvPr id="37" name="标注: 线形 36">
            <a:extLst>
              <a:ext uri="{FF2B5EF4-FFF2-40B4-BE49-F238E27FC236}">
                <a16:creationId xmlns:a16="http://schemas.microsoft.com/office/drawing/2014/main" id="{0C82456D-0F62-4530-A1BA-568AAF81D6B9}"/>
              </a:ext>
            </a:extLst>
          </p:cNvPr>
          <p:cNvSpPr/>
          <p:nvPr/>
        </p:nvSpPr>
        <p:spPr>
          <a:xfrm>
            <a:off x="4786047" y="3764514"/>
            <a:ext cx="1190465" cy="251622"/>
          </a:xfrm>
          <a:prstGeom prst="borderCallout1">
            <a:avLst>
              <a:gd name="adj1" fmla="val 52519"/>
              <a:gd name="adj2" fmla="val -955"/>
              <a:gd name="adj3" fmla="val 129062"/>
              <a:gd name="adj4" fmla="val -21526"/>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车辆类型</a:t>
            </a:r>
          </a:p>
        </p:txBody>
      </p:sp>
    </p:spTree>
    <p:extLst>
      <p:ext uri="{BB962C8B-B14F-4D97-AF65-F5344CB8AC3E}">
        <p14:creationId xmlns:p14="http://schemas.microsoft.com/office/powerpoint/2010/main" val="3421155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9" name="内容占位符 8"/>
          <p:cNvSpPr>
            <a:spLocks noGrp="1"/>
          </p:cNvSpPr>
          <p:nvPr>
            <p:ph idx="1"/>
          </p:nvPr>
        </p:nvSpPr>
        <p:spPr>
          <a:xfrm>
            <a:off x="446313" y="1108203"/>
            <a:ext cx="10220116"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）需求创建方式（创建需求</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创建仿真需求文件）</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4"/>
            <a:ext cx="10106569" cy="40110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netedit.</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exe</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编辑器</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自带的</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netedit</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编辑器提供了可视化界面，可用于设置车辆、居民的不同粒度出行需求以及设置相关参数，包括：</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OD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级个体出行需求</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路径级个体出行需求</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OD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级集计流量需求</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路径级集计流量需求</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3" name="矩形 22">
            <a:extLst>
              <a:ext uri="{FF2B5EF4-FFF2-40B4-BE49-F238E27FC236}">
                <a16:creationId xmlns:a16="http://schemas.microsoft.com/office/drawing/2014/main" id="{3ABFCF69-27E3-45F7-9777-B0ECE9192608}"/>
              </a:ext>
            </a:extLst>
          </p:cNvPr>
          <p:cNvSpPr/>
          <p:nvPr/>
        </p:nvSpPr>
        <p:spPr>
          <a:xfrm>
            <a:off x="4859026" y="5469507"/>
            <a:ext cx="6150416"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a:t>
            </a:r>
            <a:r>
              <a:rPr lang="zh-CN" altLang="en-US" dirty="0">
                <a:latin typeface="微软雅黑" panose="020B0503020204020204" pitchFamily="34" charset="-122"/>
                <a:ea typeface="微软雅黑" panose="020B0503020204020204" pitchFamily="34" charset="-122"/>
              </a:rPr>
              <a:t>使用</a:t>
            </a:r>
            <a:r>
              <a:rPr lang="en-US" altLang="zh-CN" dirty="0" err="1">
                <a:latin typeface="微软雅黑" panose="020B0503020204020204" pitchFamily="34" charset="-122"/>
                <a:ea typeface="微软雅黑" panose="020B0503020204020204" pitchFamily="34" charset="-122"/>
              </a:rPr>
              <a:t>netedit</a:t>
            </a:r>
            <a:r>
              <a:rPr lang="zh-CN" altLang="en-US" dirty="0">
                <a:latin typeface="微软雅黑" panose="020B0503020204020204" pitchFamily="34" charset="-122"/>
                <a:ea typeface="微软雅黑" panose="020B0503020204020204" pitchFamily="34" charset="-122"/>
              </a:rPr>
              <a:t>编辑器可视化设置车辆出行需求示意图</a:t>
            </a:r>
          </a:p>
        </p:txBody>
      </p:sp>
      <p:pic>
        <p:nvPicPr>
          <p:cNvPr id="17" name="图片 16">
            <a:extLst>
              <a:ext uri="{FF2B5EF4-FFF2-40B4-BE49-F238E27FC236}">
                <a16:creationId xmlns:a16="http://schemas.microsoft.com/office/drawing/2014/main" id="{E7E51788-3A83-4101-AE76-17FD3D919374}"/>
              </a:ext>
            </a:extLst>
          </p:cNvPr>
          <p:cNvPicPr/>
          <p:nvPr/>
        </p:nvPicPr>
        <p:blipFill rotWithShape="1">
          <a:blip r:embed="rId5">
            <a:extLst>
              <a:ext uri="{28A0092B-C50C-407E-A947-70E740481C1C}">
                <a14:useLocalDpi xmlns:a14="http://schemas.microsoft.com/office/drawing/2010/main" val="0"/>
              </a:ext>
            </a:extLst>
          </a:blip>
          <a:srcRect t="2286"/>
          <a:stretch/>
        </p:blipFill>
        <p:spPr>
          <a:xfrm>
            <a:off x="5295174" y="2689854"/>
            <a:ext cx="5278120" cy="2612221"/>
          </a:xfrm>
          <a:prstGeom prst="rect">
            <a:avLst/>
          </a:prstGeom>
        </p:spPr>
      </p:pic>
    </p:spTree>
    <p:extLst>
      <p:ext uri="{BB962C8B-B14F-4D97-AF65-F5344CB8AC3E}">
        <p14:creationId xmlns:p14="http://schemas.microsoft.com/office/powerpoint/2010/main" val="1249108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273455" y="1803442"/>
            <a:ext cx="7047620" cy="40001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自动化工具</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提供了自动化工具可用于快速设置基于指定仿真路网的出行需求，这些自动化工具都可以通过命令行（</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cmd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）进行调用。</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randomTrips.py</a:t>
            </a:r>
          </a:p>
          <a:p>
            <a:pPr marL="0" indent="0">
              <a:lnSpc>
                <a:spcPct val="150000"/>
              </a:lnSpc>
              <a:buNone/>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根据指定的仿真路网文件，生成随机</a:t>
            </a: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OD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级个体出行需求文件。</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duarouter.exe</a:t>
            </a:r>
          </a:p>
          <a:p>
            <a:pPr marL="0" indent="0">
              <a:lnSpc>
                <a:spcPct val="150000"/>
              </a:lnSpc>
              <a:buNone/>
            </a:pPr>
            <a:r>
              <a:rPr lang="zh-CN" altLang="en-US" sz="1800" dirty="0">
                <a:latin typeface="微软雅黑" panose="020B0503020204020204" pitchFamily="34" charset="-122"/>
                <a:ea typeface="微软雅黑" panose="020B0503020204020204" pitchFamily="34" charset="-122"/>
              </a:rPr>
              <a:t>根据指定的仿真路网文件和</a:t>
            </a:r>
            <a:r>
              <a:rPr lang="en-US" altLang="zh-CN" sz="1800" dirty="0">
                <a:latin typeface="微软雅黑" panose="020B0503020204020204" pitchFamily="34" charset="-122"/>
                <a:ea typeface="微软雅黑" panose="020B0503020204020204" pitchFamily="34" charset="-122"/>
              </a:rPr>
              <a:t>OD</a:t>
            </a:r>
            <a:r>
              <a:rPr lang="zh-CN" altLang="en-US" sz="1800" dirty="0">
                <a:latin typeface="微软雅黑" panose="020B0503020204020204" pitchFamily="34" charset="-122"/>
                <a:ea typeface="微软雅黑" panose="020B0503020204020204" pitchFamily="34" charset="-122"/>
              </a:rPr>
              <a:t>级出行需求文件，生成路径级出行需求文件。</a:t>
            </a:r>
            <a:endParaRPr lang="en-US" altLang="zh-CN" sz="18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FADCB2CB-F153-4FA3-8A75-12817E8ACC11}"/>
              </a:ext>
            </a:extLst>
          </p:cNvPr>
          <p:cNvSpPr/>
          <p:nvPr/>
        </p:nvSpPr>
        <p:spPr>
          <a:xfrm>
            <a:off x="7755257" y="5783327"/>
            <a:ext cx="3953629"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duarouter.exe</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工具创建结果示意图</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矩形 18">
            <a:extLst>
              <a:ext uri="{FF2B5EF4-FFF2-40B4-BE49-F238E27FC236}">
                <a16:creationId xmlns:a16="http://schemas.microsoft.com/office/drawing/2014/main" id="{C2B4D985-789B-4A00-8535-3343DB00DF2F}"/>
              </a:ext>
            </a:extLst>
          </p:cNvPr>
          <p:cNvSpPr/>
          <p:nvPr/>
        </p:nvSpPr>
        <p:spPr>
          <a:xfrm>
            <a:off x="7494026" y="3292956"/>
            <a:ext cx="4318528"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randomTrips.py</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工具创建结果示意图</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标题 1">
            <a:extLst>
              <a:ext uri="{FF2B5EF4-FFF2-40B4-BE49-F238E27FC236}">
                <a16:creationId xmlns:a16="http://schemas.microsoft.com/office/drawing/2014/main" id="{615AEB68-2AAD-4219-BA0C-48E03279B44E}"/>
              </a:ext>
            </a:extLst>
          </p:cNvPr>
          <p:cNvSpPr txBox="1">
            <a:spLocks/>
          </p:cNvSpPr>
          <p:nvPr/>
        </p:nvSpPr>
        <p:spPr>
          <a:xfrm>
            <a:off x="37374" y="-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b="1" dirty="0">
                <a:solidFill>
                  <a:schemeClr val="bg1"/>
                </a:solidFill>
                <a:latin typeface="微软雅黑" panose="020B0503020204020204" pitchFamily="34" charset="-122"/>
                <a:ea typeface="微软雅黑" panose="020B0503020204020204" pitchFamily="34" charset="-122"/>
              </a:rPr>
              <a:t>2.2 </a:t>
            </a:r>
            <a:r>
              <a:rPr lang="zh-CN" altLang="en-US" b="1" dirty="0">
                <a:solidFill>
                  <a:schemeClr val="bg1"/>
                </a:solidFill>
                <a:latin typeface="微软雅黑" panose="020B0503020204020204" pitchFamily="34" charset="-122"/>
                <a:ea typeface="微软雅黑" panose="020B0503020204020204" pitchFamily="34" charset="-122"/>
              </a:rPr>
              <a:t>创建需求</a:t>
            </a:r>
          </a:p>
        </p:txBody>
      </p:sp>
      <p:sp>
        <p:nvSpPr>
          <p:cNvPr id="24" name="内容占位符 8">
            <a:extLst>
              <a:ext uri="{FF2B5EF4-FFF2-40B4-BE49-F238E27FC236}">
                <a16:creationId xmlns:a16="http://schemas.microsoft.com/office/drawing/2014/main" id="{86D7DB6D-EA9E-400D-A9FC-646CB4D528EF}"/>
              </a:ext>
            </a:extLst>
          </p:cNvPr>
          <p:cNvSpPr txBox="1">
            <a:spLocks/>
          </p:cNvSpPr>
          <p:nvPr/>
        </p:nvSpPr>
        <p:spPr>
          <a:xfrm>
            <a:off x="446313" y="1108203"/>
            <a:ext cx="10220116" cy="496035"/>
          </a:xfrm>
          <a:prstGeom prst="rect">
            <a:avLst/>
          </a:prstGeom>
        </p:spPr>
        <p:txBody>
          <a:bodyPr vert="horz" lIns="91440" tIns="45720" rIns="91440" bIns="45720" rtlCol="0">
            <a:normAutofit fontScale="97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）需求创建方式（创建需求</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创建仿真需求文件）</a:t>
            </a:r>
            <a:endParaRPr lang="zh-CN" dirty="0">
              <a:latin typeface="微软雅黑" panose="020B0503020204020204" pitchFamily="34" charset="-122"/>
              <a:ea typeface="微软雅黑" panose="020B0503020204020204" pitchFamily="34" charset="-122"/>
            </a:endParaRPr>
          </a:p>
        </p:txBody>
      </p:sp>
      <p:pic>
        <p:nvPicPr>
          <p:cNvPr id="25" name="图片 24">
            <a:extLst>
              <a:ext uri="{FF2B5EF4-FFF2-40B4-BE49-F238E27FC236}">
                <a16:creationId xmlns:a16="http://schemas.microsoft.com/office/drawing/2014/main" id="{DFFD1EB5-5FC3-43F9-B6DE-FD98C931839B}"/>
              </a:ext>
            </a:extLst>
          </p:cNvPr>
          <p:cNvPicPr>
            <a:picLocks noChangeAspect="1"/>
          </p:cNvPicPr>
          <p:nvPr/>
        </p:nvPicPr>
        <p:blipFill>
          <a:blip r:embed="rId5"/>
          <a:stretch>
            <a:fillRect/>
          </a:stretch>
        </p:blipFill>
        <p:spPr>
          <a:xfrm>
            <a:off x="7321075" y="1775012"/>
            <a:ext cx="4597470" cy="1516354"/>
          </a:xfrm>
          <a:prstGeom prst="rect">
            <a:avLst/>
          </a:prstGeom>
        </p:spPr>
      </p:pic>
      <p:pic>
        <p:nvPicPr>
          <p:cNvPr id="26" name="图片 25">
            <a:extLst>
              <a:ext uri="{FF2B5EF4-FFF2-40B4-BE49-F238E27FC236}">
                <a16:creationId xmlns:a16="http://schemas.microsoft.com/office/drawing/2014/main" id="{5197C06A-15AE-4B56-B88E-272E7A9A0DE8}"/>
              </a:ext>
            </a:extLst>
          </p:cNvPr>
          <p:cNvPicPr>
            <a:picLocks noChangeAspect="1"/>
          </p:cNvPicPr>
          <p:nvPr/>
        </p:nvPicPr>
        <p:blipFill rotWithShape="1">
          <a:blip r:embed="rId6"/>
          <a:srcRect b="47684"/>
          <a:stretch/>
        </p:blipFill>
        <p:spPr>
          <a:xfrm>
            <a:off x="7321075" y="4112475"/>
            <a:ext cx="4192267" cy="1670852"/>
          </a:xfrm>
          <a:prstGeom prst="rect">
            <a:avLst/>
          </a:prstGeom>
        </p:spPr>
      </p:pic>
    </p:spTree>
    <p:extLst>
      <p:ext uri="{BB962C8B-B14F-4D97-AF65-F5344CB8AC3E}">
        <p14:creationId xmlns:p14="http://schemas.microsoft.com/office/powerpoint/2010/main" val="2472712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2.3 </a:t>
            </a:r>
            <a:r>
              <a:rPr lang="zh-CN" altLang="en-US" sz="6600" b="1" dirty="0">
                <a:latin typeface="微软雅黑" panose="020B0503020204020204" pitchFamily="34" charset="-122"/>
                <a:ea typeface="微软雅黑" panose="020B0503020204020204" pitchFamily="34" charset="-122"/>
              </a:rPr>
              <a:t>设置信控</a:t>
            </a:r>
            <a:r>
              <a:rPr lang="en-US" altLang="zh-CN" sz="6600" b="1" dirty="0">
                <a:latin typeface="微软雅黑" panose="020B0503020204020204" pitchFamily="34" charset="-122"/>
                <a:ea typeface="微软雅黑" panose="020B0503020204020204" pitchFamily="34" charset="-122"/>
              </a:rPr>
              <a:t> </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5514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4A17B055-DF06-47EF-9549-2BDE9E265B7A}"/>
              </a:ext>
            </a:extLst>
          </p:cNvPr>
          <p:cNvPicPr/>
          <p:nvPr/>
        </p:nvPicPr>
        <p:blipFill>
          <a:blip r:embed="rId3"/>
          <a:stretch>
            <a:fillRect/>
          </a:stretch>
        </p:blipFill>
        <p:spPr>
          <a:xfrm>
            <a:off x="5892964" y="1570032"/>
            <a:ext cx="5605130" cy="3428457"/>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2.3 </a:t>
            </a:r>
            <a:r>
              <a:rPr lang="zh-CN" altLang="en-US" b="1" dirty="0">
                <a:solidFill>
                  <a:schemeClr val="bg1"/>
                </a:solidFill>
                <a:latin typeface="微软雅黑" panose="020B0503020204020204" pitchFamily="34" charset="-122"/>
                <a:ea typeface="微软雅黑" panose="020B0503020204020204" pitchFamily="34" charset="-122"/>
              </a:rPr>
              <a:t>设置信控</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SUMO</a:t>
            </a:r>
            <a:r>
              <a:rPr lang="zh-CN" altLang="en-US" dirty="0">
                <a:latin typeface="微软雅黑" panose="020B0503020204020204" pitchFamily="34" charset="-122"/>
                <a:ea typeface="微软雅黑" panose="020B0503020204020204" pitchFamily="34" charset="-122"/>
              </a:rPr>
              <a:t>信控基本组成元素</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5"/>
            <a:ext cx="5488623" cy="23282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的信控可以在设置在路网文件内部或外部。外部信控</a:t>
            </a:r>
            <a:r>
              <a:rPr lang="zh-CN" altLang="zh-CN" sz="1800" b="1">
                <a:latin typeface="微软雅黑" panose="020B0503020204020204" pitchFamily="34" charset="-122"/>
                <a:ea typeface="微软雅黑" panose="020B0503020204020204" pitchFamily="34" charset="-122"/>
                <a:cs typeface="Times New Roman" panose="02020603050405020304" pitchFamily="18" charset="0"/>
              </a:rPr>
              <a:t>文件以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“.add.xml”</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作为后缀名，通过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描述</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交叉口信控方案所涉及</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的各</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对象</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及其层级关系</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信控文件中，涉及的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元素及其描述的仿真对象包括：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3111274F-39C5-430D-8D27-1E2D6F6480F7}"/>
              </a:ext>
            </a:extLst>
          </p:cNvPr>
          <p:cNvSpPr/>
          <p:nvPr/>
        </p:nvSpPr>
        <p:spPr>
          <a:xfrm>
            <a:off x="6421957" y="5247625"/>
            <a:ext cx="4547143"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zh-CN" altLang="en-US" dirty="0">
                <a:latin typeface="微软雅黑" panose="020B0503020204020204" pitchFamily="34" charset="-122"/>
                <a:ea typeface="微软雅黑" panose="020B0503020204020204" pitchFamily="34" charset="-122"/>
              </a:rPr>
              <a:t>信控文件涉及的</a:t>
            </a:r>
            <a:r>
              <a:rPr lang="en-US" altLang="zh-CN" dirty="0">
                <a:latin typeface="微软雅黑" panose="020B0503020204020204" pitchFamily="34" charset="-122"/>
                <a:ea typeface="微软雅黑" panose="020B0503020204020204" pitchFamily="34" charset="-122"/>
              </a:rPr>
              <a:t>XML</a:t>
            </a:r>
            <a:r>
              <a:rPr lang="zh-CN" altLang="en-US" dirty="0">
                <a:latin typeface="微软雅黑" panose="020B0503020204020204" pitchFamily="34" charset="-122"/>
                <a:ea typeface="微软雅黑" panose="020B0503020204020204" pitchFamily="34" charset="-122"/>
              </a:rPr>
              <a:t>元素及其层级关系示意图</a:t>
            </a:r>
          </a:p>
        </p:txBody>
      </p:sp>
      <p:sp>
        <p:nvSpPr>
          <p:cNvPr id="6" name="右大括号 5">
            <a:extLst>
              <a:ext uri="{FF2B5EF4-FFF2-40B4-BE49-F238E27FC236}">
                <a16:creationId xmlns:a16="http://schemas.microsoft.com/office/drawing/2014/main" id="{A525E507-C03C-4A35-A6C1-0B5E52C600F5}"/>
              </a:ext>
            </a:extLst>
          </p:cNvPr>
          <p:cNvSpPr/>
          <p:nvPr/>
        </p:nvSpPr>
        <p:spPr>
          <a:xfrm>
            <a:off x="10954512" y="1695398"/>
            <a:ext cx="117644" cy="852777"/>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右大括号 18">
            <a:extLst>
              <a:ext uri="{FF2B5EF4-FFF2-40B4-BE49-F238E27FC236}">
                <a16:creationId xmlns:a16="http://schemas.microsoft.com/office/drawing/2014/main" id="{3B586B21-0F23-4263-839D-F6CFC658E0C2}"/>
              </a:ext>
            </a:extLst>
          </p:cNvPr>
          <p:cNvSpPr/>
          <p:nvPr/>
        </p:nvSpPr>
        <p:spPr>
          <a:xfrm>
            <a:off x="10824627" y="3853986"/>
            <a:ext cx="129885" cy="594824"/>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右大括号 19">
            <a:extLst>
              <a:ext uri="{FF2B5EF4-FFF2-40B4-BE49-F238E27FC236}">
                <a16:creationId xmlns:a16="http://schemas.microsoft.com/office/drawing/2014/main" id="{32BABB6F-40C0-4BA0-A4AB-FF7947CF45FC}"/>
              </a:ext>
            </a:extLst>
          </p:cNvPr>
          <p:cNvSpPr/>
          <p:nvPr/>
        </p:nvSpPr>
        <p:spPr>
          <a:xfrm>
            <a:off x="11279068" y="4646605"/>
            <a:ext cx="62077" cy="248575"/>
          </a:xfrm>
          <a:prstGeom prst="rightBrace">
            <a:avLst>
              <a:gd name="adj1" fmla="val 61375"/>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413FC5A0-99DC-42B8-A8AE-4CA5BB6F4AED}"/>
              </a:ext>
            </a:extLst>
          </p:cNvPr>
          <p:cNvSpPr/>
          <p:nvPr/>
        </p:nvSpPr>
        <p:spPr>
          <a:xfrm>
            <a:off x="10954512" y="2176973"/>
            <a:ext cx="1307369" cy="830997"/>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tlLogic</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和</a:t>
            </a:r>
            <a:r>
              <a:rPr lang="en-US" altLang="zh-CN" sz="1600" dirty="0">
                <a:latin typeface="微软雅黑" panose="020B0503020204020204" pitchFamily="34" charset="-122"/>
                <a:ea typeface="微软雅黑" panose="020B0503020204020204" pitchFamily="34" charset="-122"/>
              </a:rPr>
              <a:t>&lt;phase&gt;</a:t>
            </a:r>
            <a:r>
              <a:rPr lang="zh-CN" altLang="en-US" sz="1600" dirty="0">
                <a:latin typeface="微软雅黑" panose="020B0503020204020204" pitchFamily="34" charset="-122"/>
                <a:ea typeface="微软雅黑" panose="020B0503020204020204" pitchFamily="34" charset="-122"/>
              </a:rPr>
              <a:t>元素</a:t>
            </a:r>
          </a:p>
        </p:txBody>
      </p:sp>
      <p:sp>
        <p:nvSpPr>
          <p:cNvPr id="10" name="矩形 9">
            <a:extLst>
              <a:ext uri="{FF2B5EF4-FFF2-40B4-BE49-F238E27FC236}">
                <a16:creationId xmlns:a16="http://schemas.microsoft.com/office/drawing/2014/main" id="{63491C4E-B49A-44A0-A547-21FAFECD48EB}"/>
              </a:ext>
            </a:extLst>
          </p:cNvPr>
          <p:cNvSpPr/>
          <p:nvPr/>
        </p:nvSpPr>
        <p:spPr>
          <a:xfrm>
            <a:off x="6242758" y="1542249"/>
            <a:ext cx="946712" cy="18737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E1F73E76-7A7D-4D03-8D2D-D43FFC50051D}"/>
              </a:ext>
            </a:extLst>
          </p:cNvPr>
          <p:cNvSpPr/>
          <p:nvPr/>
        </p:nvSpPr>
        <p:spPr>
          <a:xfrm>
            <a:off x="6231058" y="4838898"/>
            <a:ext cx="1023182" cy="18736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781B90CB-41DE-4B9D-9074-4064754B9615}"/>
              </a:ext>
            </a:extLst>
          </p:cNvPr>
          <p:cNvSpPr/>
          <p:nvPr/>
        </p:nvSpPr>
        <p:spPr>
          <a:xfrm>
            <a:off x="6043010" y="1164479"/>
            <a:ext cx="2171349" cy="369332"/>
          </a:xfrm>
          <a:prstGeom prst="rect">
            <a:avLst/>
          </a:prstGeom>
        </p:spPr>
        <p:txBody>
          <a:bodyPr wrap="square">
            <a:spAutoFit/>
          </a:bodyPr>
          <a:lstStyle/>
          <a:p>
            <a:pPr algn="ctr"/>
            <a:r>
              <a:rPr lang="en-US" altLang="zh-CN" dirty="0">
                <a:solidFill>
                  <a:srgbClr val="FF0000"/>
                </a:solidFill>
                <a:latin typeface="微软雅黑" panose="020B0503020204020204" pitchFamily="34" charset="-122"/>
                <a:ea typeface="微软雅黑" panose="020B0503020204020204" pitchFamily="34" charset="-122"/>
              </a:rPr>
              <a:t>&lt;additional&gt;</a:t>
            </a:r>
            <a:r>
              <a:rPr lang="zh-CN" altLang="en-US" dirty="0">
                <a:solidFill>
                  <a:srgbClr val="FF0000"/>
                </a:solidFill>
                <a:latin typeface="微软雅黑" panose="020B0503020204020204" pitchFamily="34" charset="-122"/>
                <a:ea typeface="微软雅黑" panose="020B0503020204020204" pitchFamily="34" charset="-122"/>
              </a:rPr>
              <a:t>元素</a:t>
            </a:r>
          </a:p>
        </p:txBody>
      </p:sp>
      <p:sp>
        <p:nvSpPr>
          <p:cNvPr id="27" name="右大括号 26">
            <a:extLst>
              <a:ext uri="{FF2B5EF4-FFF2-40B4-BE49-F238E27FC236}">
                <a16:creationId xmlns:a16="http://schemas.microsoft.com/office/drawing/2014/main" id="{60048508-9DC3-40C4-A12E-05F52FC0B14C}"/>
              </a:ext>
            </a:extLst>
          </p:cNvPr>
          <p:cNvSpPr/>
          <p:nvPr/>
        </p:nvSpPr>
        <p:spPr>
          <a:xfrm>
            <a:off x="10954512" y="2797332"/>
            <a:ext cx="129884" cy="823809"/>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A9CFDB09-5AFB-4CD2-9EE2-8E99B2C1D6EE}"/>
              </a:ext>
            </a:extLst>
          </p:cNvPr>
          <p:cNvSpPr/>
          <p:nvPr/>
        </p:nvSpPr>
        <p:spPr>
          <a:xfrm>
            <a:off x="10824627" y="3712299"/>
            <a:ext cx="1307369" cy="830997"/>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&lt;WAUT&gt;</a:t>
            </a:r>
            <a:r>
              <a:rPr lang="zh-CN" altLang="en-US" sz="1600" dirty="0">
                <a:latin typeface="微软雅黑" panose="020B0503020204020204" pitchFamily="34" charset="-122"/>
                <a:ea typeface="微软雅黑" panose="020B0503020204020204" pitchFamily="34" charset="-122"/>
              </a:rPr>
              <a:t>和</a:t>
            </a: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wautSwitch</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元素</a:t>
            </a:r>
          </a:p>
        </p:txBody>
      </p:sp>
      <p:sp>
        <p:nvSpPr>
          <p:cNvPr id="29" name="矩形 28">
            <a:extLst>
              <a:ext uri="{FF2B5EF4-FFF2-40B4-BE49-F238E27FC236}">
                <a16:creationId xmlns:a16="http://schemas.microsoft.com/office/drawing/2014/main" id="{BB472023-7807-49C0-AD06-BE0FCB093917}"/>
              </a:ext>
            </a:extLst>
          </p:cNvPr>
          <p:cNvSpPr/>
          <p:nvPr/>
        </p:nvSpPr>
        <p:spPr>
          <a:xfrm>
            <a:off x="10969100" y="4904128"/>
            <a:ext cx="1307369" cy="584775"/>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wautJunction</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元素</a:t>
            </a:r>
          </a:p>
        </p:txBody>
      </p:sp>
      <p:sp>
        <p:nvSpPr>
          <p:cNvPr id="30" name="内容占位符 2">
            <a:extLst>
              <a:ext uri="{FF2B5EF4-FFF2-40B4-BE49-F238E27FC236}">
                <a16:creationId xmlns:a16="http://schemas.microsoft.com/office/drawing/2014/main" id="{43533C46-CF57-E0A2-D11D-440326FD68CA}"/>
              </a:ext>
            </a:extLst>
          </p:cNvPr>
          <p:cNvSpPr txBox="1"/>
          <p:nvPr/>
        </p:nvSpPr>
        <p:spPr>
          <a:xfrm>
            <a:off x="494522" y="4293736"/>
            <a:ext cx="5383853" cy="2077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800" dirty="0">
                <a:latin typeface="微软雅黑" panose="020B0503020204020204" pitchFamily="34" charset="-122"/>
                <a:ea typeface="微软雅黑" panose="020B0503020204020204" pitchFamily="34" charset="-122"/>
              </a:rPr>
              <a:t>&lt;additional&gt;</a:t>
            </a:r>
            <a:r>
              <a:rPr lang="zh-CN" altLang="en-US" sz="1800" dirty="0">
                <a:latin typeface="微软雅黑" panose="020B0503020204020204" pitchFamily="34" charset="-122"/>
                <a:ea typeface="微软雅黑" panose="020B0503020204020204" pitchFamily="34" charset="-122"/>
              </a:rPr>
              <a:t>元素：描述所有的信控方案</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tlLogic</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元素：描述一个具体的信控方案</a:t>
            </a:r>
            <a:endParaRPr lang="en-US" altLang="zh-CN" sz="1600" dirty="0">
              <a:latin typeface="微软雅黑" panose="020B0503020204020204" pitchFamily="34" charset="-122"/>
              <a:ea typeface="微软雅黑" panose="020B0503020204020204" pitchFamily="34" charset="-122"/>
            </a:endParaRPr>
          </a:p>
          <a:p>
            <a:pPr lvl="2">
              <a:lnSpc>
                <a:spcPct val="100000"/>
              </a:lnSpc>
            </a:pPr>
            <a:r>
              <a:rPr lang="en-US" altLang="zh-CN" sz="1600" dirty="0">
                <a:latin typeface="微软雅黑" panose="020B0503020204020204" pitchFamily="34" charset="-122"/>
                <a:ea typeface="微软雅黑" panose="020B0503020204020204" pitchFamily="34" charset="-122"/>
              </a:rPr>
              <a:t>&lt;phase&gt;</a:t>
            </a:r>
            <a:r>
              <a:rPr lang="zh-CN" altLang="en-US" sz="1600" dirty="0">
                <a:latin typeface="微软雅黑" panose="020B0503020204020204" pitchFamily="34" charset="-122"/>
                <a:ea typeface="微软雅黑" panose="020B0503020204020204" pitchFamily="34" charset="-122"/>
              </a:rPr>
              <a:t>元素：</a:t>
            </a:r>
            <a:r>
              <a:rPr lang="zh-CN" altLang="zh-CN" sz="1600" dirty="0">
                <a:latin typeface="微软雅黑" panose="020B0503020204020204" pitchFamily="34" charset="-122"/>
                <a:ea typeface="微软雅黑" panose="020B0503020204020204" pitchFamily="34" charset="-122"/>
              </a:rPr>
              <a:t>描述</a:t>
            </a:r>
            <a:r>
              <a:rPr lang="zh-CN" altLang="en-US" sz="1600" dirty="0">
                <a:latin typeface="微软雅黑" panose="020B0503020204020204" pitchFamily="34" charset="-122"/>
                <a:ea typeface="微软雅黑" panose="020B0503020204020204" pitchFamily="34" charset="-122"/>
              </a:rPr>
              <a:t>相位</a:t>
            </a:r>
            <a:endParaRPr lang="en-US" altLang="zh-CN" sz="1600" dirty="0">
              <a:latin typeface="微软雅黑" panose="020B0503020204020204" pitchFamily="34" charset="-122"/>
              <a:ea typeface="微软雅黑" panose="020B0503020204020204" pitchFamily="34" charset="-122"/>
            </a:endParaRPr>
          </a:p>
          <a:p>
            <a:pPr marL="685800" lvl="2">
              <a:lnSpc>
                <a:spcPct val="100000"/>
              </a:lnSpc>
              <a:spcBef>
                <a:spcPts val="1000"/>
              </a:spcBef>
            </a:pPr>
            <a:r>
              <a:rPr lang="en-US" altLang="zh-CN" sz="1600" dirty="0">
                <a:latin typeface="微软雅黑" panose="020B0503020204020204" pitchFamily="34" charset="-122"/>
                <a:ea typeface="微软雅黑" panose="020B0503020204020204" pitchFamily="34" charset="-122"/>
              </a:rPr>
              <a:t>&lt;WAUT&gt;</a:t>
            </a:r>
            <a:r>
              <a:rPr lang="zh-CN" altLang="en-US" sz="1600" dirty="0">
                <a:latin typeface="微软雅黑" panose="020B0503020204020204" pitchFamily="34" charset="-122"/>
                <a:ea typeface="微软雅黑" panose="020B0503020204020204" pitchFamily="34" charset="-122"/>
              </a:rPr>
              <a:t>元素：描述信控方案切换方式</a:t>
            </a:r>
            <a:endParaRPr lang="en-US" altLang="zh-CN" sz="1600" dirty="0">
              <a:latin typeface="微软雅黑" panose="020B0503020204020204" pitchFamily="34" charset="-122"/>
              <a:ea typeface="微软雅黑" panose="020B0503020204020204" pitchFamily="34" charset="-122"/>
            </a:endParaRPr>
          </a:p>
          <a:p>
            <a:pPr lvl="2">
              <a:lnSpc>
                <a:spcPct val="100000"/>
              </a:lnSpc>
            </a:pP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wautSwitch</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元素：描述信控方案切换过程</a:t>
            </a:r>
            <a:endParaRPr lang="zh-CN" altLang="zh-CN" sz="1600" dirty="0">
              <a:latin typeface="微软雅黑" panose="020B0503020204020204" pitchFamily="34" charset="-122"/>
              <a:ea typeface="微软雅黑" panose="020B0503020204020204" pitchFamily="34" charset="-122"/>
            </a:endParaRPr>
          </a:p>
          <a:p>
            <a:pPr marL="685800" lvl="2">
              <a:lnSpc>
                <a:spcPct val="100000"/>
              </a:lnSpc>
              <a:spcBef>
                <a:spcPts val="1000"/>
              </a:spcBef>
            </a:pPr>
            <a:r>
              <a:rPr lang="en-US" altLang="zh-CN" sz="1600" dirty="0">
                <a:latin typeface="微软雅黑" panose="020B0503020204020204" pitchFamily="34" charset="-122"/>
                <a:ea typeface="微软雅黑" panose="020B0503020204020204" pitchFamily="34" charset="-122"/>
              </a:rPr>
              <a:t>&lt;</a:t>
            </a:r>
            <a:r>
              <a:rPr lang="en-US" altLang="zh-CN" sz="1600" dirty="0" err="1">
                <a:latin typeface="微软雅黑" panose="020B0503020204020204" pitchFamily="34" charset="-122"/>
                <a:ea typeface="微软雅黑" panose="020B0503020204020204" pitchFamily="34" charset="-122"/>
              </a:rPr>
              <a:t>wautJunction</a:t>
            </a:r>
            <a:r>
              <a:rPr lang="en-US" altLang="zh-CN" sz="1600" dirty="0">
                <a:latin typeface="微软雅黑" panose="020B0503020204020204" pitchFamily="34" charset="-122"/>
                <a:ea typeface="微软雅黑" panose="020B0503020204020204" pitchFamily="34" charset="-122"/>
              </a:rPr>
              <a:t>&gt;</a:t>
            </a:r>
            <a:r>
              <a:rPr lang="zh-CN" altLang="en-US" sz="1600" dirty="0">
                <a:latin typeface="微软雅黑" panose="020B0503020204020204" pitchFamily="34" charset="-122"/>
                <a:ea typeface="微软雅黑" panose="020B0503020204020204" pitchFamily="34" charset="-122"/>
              </a:rPr>
              <a:t>元素</a:t>
            </a:r>
            <a:r>
              <a:rPr lang="zh-CN" altLang="en-US" sz="1600">
                <a:latin typeface="微软雅黑" panose="020B0503020204020204" pitchFamily="34" charset="-122"/>
                <a:ea typeface="微软雅黑" panose="020B0503020204020204" pitchFamily="34" charset="-122"/>
              </a:rPr>
              <a:t>：</a:t>
            </a:r>
            <a:r>
              <a:rPr lang="zh-CN" altLang="zh-CN" sz="1600">
                <a:latin typeface="微软雅黑" panose="020B0503020204020204" pitchFamily="34" charset="-122"/>
                <a:ea typeface="微软雅黑" panose="020B0503020204020204" pitchFamily="34" charset="-122"/>
              </a:rPr>
              <a:t>描述</a:t>
            </a:r>
            <a:r>
              <a:rPr lang="zh-CN" altLang="en-US" sz="1600">
                <a:latin typeface="微软雅黑" panose="020B0503020204020204" pitchFamily="34" charset="-122"/>
                <a:ea typeface="微软雅黑" panose="020B0503020204020204" pitchFamily="34" charset="-122"/>
              </a:rPr>
              <a:t>信控切换对象交叉口</a:t>
            </a:r>
            <a:endParaRPr lang="zh-CN" altLang="zh-CN" sz="1600" dirty="0">
              <a:latin typeface="微软雅黑" panose="020B0503020204020204" pitchFamily="34" charset="-122"/>
              <a:ea typeface="微软雅黑" panose="020B0503020204020204" pitchFamily="34" charset="-122"/>
            </a:endParaRPr>
          </a:p>
        </p:txBody>
      </p:sp>
      <p:cxnSp>
        <p:nvCxnSpPr>
          <p:cNvPr id="31" name="直接连接符 30">
            <a:extLst>
              <a:ext uri="{FF2B5EF4-FFF2-40B4-BE49-F238E27FC236}">
                <a16:creationId xmlns:a16="http://schemas.microsoft.com/office/drawing/2014/main" id="{B965288E-5104-9AE3-F8DC-33E51AFCCA72}"/>
              </a:ext>
            </a:extLst>
          </p:cNvPr>
          <p:cNvCxnSpPr>
            <a:cxnSpLocks/>
          </p:cNvCxnSpPr>
          <p:nvPr/>
        </p:nvCxnSpPr>
        <p:spPr>
          <a:xfrm>
            <a:off x="622170" y="4349045"/>
            <a:ext cx="0" cy="2021748"/>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a:extLst>
              <a:ext uri="{FF2B5EF4-FFF2-40B4-BE49-F238E27FC236}">
                <a16:creationId xmlns:a16="http://schemas.microsoft.com/office/drawing/2014/main" id="{3456D955-2E58-C67F-C9EC-F70D66EF355C}"/>
              </a:ext>
            </a:extLst>
          </p:cNvPr>
          <p:cNvCxnSpPr>
            <a:cxnSpLocks/>
          </p:cNvCxnSpPr>
          <p:nvPr/>
        </p:nvCxnSpPr>
        <p:spPr>
          <a:xfrm>
            <a:off x="1076228" y="4692264"/>
            <a:ext cx="0" cy="1678529"/>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a:extLst>
              <a:ext uri="{FF2B5EF4-FFF2-40B4-BE49-F238E27FC236}">
                <a16:creationId xmlns:a16="http://schemas.microsoft.com/office/drawing/2014/main" id="{7E5C16CE-5077-40BD-7E54-21A66E38A320}"/>
              </a:ext>
            </a:extLst>
          </p:cNvPr>
          <p:cNvCxnSpPr>
            <a:cxnSpLocks/>
          </p:cNvCxnSpPr>
          <p:nvPr/>
        </p:nvCxnSpPr>
        <p:spPr>
          <a:xfrm>
            <a:off x="1539713" y="4971432"/>
            <a:ext cx="0" cy="295602"/>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a:extLst>
              <a:ext uri="{FF2B5EF4-FFF2-40B4-BE49-F238E27FC236}">
                <a16:creationId xmlns:a16="http://schemas.microsoft.com/office/drawing/2014/main" id="{5ED727DE-5A0B-3808-7278-ADDC487A2F98}"/>
              </a:ext>
            </a:extLst>
          </p:cNvPr>
          <p:cNvCxnSpPr>
            <a:cxnSpLocks/>
          </p:cNvCxnSpPr>
          <p:nvPr/>
        </p:nvCxnSpPr>
        <p:spPr>
          <a:xfrm>
            <a:off x="1539713" y="5666334"/>
            <a:ext cx="0" cy="285909"/>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36021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C0826343-A1D3-499D-A10E-DB10548FA93C}"/>
              </a:ext>
            </a:extLst>
          </p:cNvPr>
          <p:cNvPicPr>
            <a:picLocks noChangeAspect="1"/>
          </p:cNvPicPr>
          <p:nvPr/>
        </p:nvPicPr>
        <p:blipFill rotWithShape="1">
          <a:blip r:embed="rId3"/>
          <a:srcRect t="3202"/>
          <a:stretch/>
        </p:blipFill>
        <p:spPr bwMode="auto">
          <a:xfrm>
            <a:off x="1715784" y="3945355"/>
            <a:ext cx="9000000" cy="1813869"/>
          </a:xfrm>
          <a:prstGeom prst="rect">
            <a:avLst/>
          </a:prstGeom>
          <a:ln>
            <a:noFill/>
          </a:ln>
          <a:extLst>
            <a:ext uri="{53640926-AAD7-44D8-BBD7-CCE9431645EC}">
              <a14:shadowObscured xmlns:a14="http://schemas.microsoft.com/office/drawing/2010/main"/>
            </a:ext>
          </a:extLst>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Times New Roman" panose="02020603050405020304" pitchFamily="18" charset="0"/>
              <a:cs typeface="Times New Roman" panose="02020603050405020304" pitchFamily="18" charset="0"/>
            </a:endParaRPr>
          </a:p>
        </p:txBody>
      </p:sp>
      <p:pic>
        <p:nvPicPr>
          <p:cNvPr id="1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2.3 </a:t>
            </a:r>
            <a:r>
              <a:rPr lang="zh-CN" altLang="en-US" b="1" dirty="0">
                <a:solidFill>
                  <a:schemeClr val="bg1"/>
                </a:solidFill>
                <a:latin typeface="微软雅黑" panose="020B0503020204020204" pitchFamily="34" charset="-122"/>
                <a:ea typeface="微软雅黑" panose="020B0503020204020204" pitchFamily="34" charset="-122"/>
              </a:rPr>
              <a:t>设置信控</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）调整仿真信控方案参数</a:t>
            </a:r>
            <a:endParaRPr 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7"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10515600" cy="95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在仿真信控文件中，</a:t>
            </a:r>
            <a:r>
              <a:rPr lang="zh-CN" altLang="zh-CN" sz="1800" b="1" dirty="0">
                <a:latin typeface="Times New Roman" panose="02020603050405020304" pitchFamily="18" charset="0"/>
                <a:ea typeface="微软雅黑" panose="020B0503020204020204" pitchFamily="34" charset="-122"/>
                <a:cs typeface="Times New Roman" panose="02020603050405020304" pitchFamily="18" charset="0"/>
              </a:rPr>
              <a:t>通过</a:t>
            </a:r>
            <a:r>
              <a:rPr lang="zh-CN" altLang="en-US" sz="1800" b="1" dirty="0">
                <a:latin typeface="Times New Roman" panose="02020603050405020304" pitchFamily="18" charset="0"/>
                <a:ea typeface="微软雅黑" panose="020B0503020204020204" pitchFamily="34" charset="-122"/>
                <a:cs typeface="Times New Roman" panose="02020603050405020304" pitchFamily="18" charset="0"/>
              </a:rPr>
              <a:t>设置各信控相关元素的属性值可以对仿真信控方案相关参数进行调整，如关联的交叉口节点、信控方案类型、相位时长、相位状态等。</a:t>
            </a:r>
            <a:endPar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
        <p:nvSpPr>
          <p:cNvPr id="18" name="矩形 17">
            <a:extLst>
              <a:ext uri="{FF2B5EF4-FFF2-40B4-BE49-F238E27FC236}">
                <a16:creationId xmlns:a16="http://schemas.microsoft.com/office/drawing/2014/main" id="{3111274F-39C5-430D-8D27-1E2D6F6480F7}"/>
              </a:ext>
            </a:extLst>
          </p:cNvPr>
          <p:cNvSpPr/>
          <p:nvPr/>
        </p:nvSpPr>
        <p:spPr>
          <a:xfrm>
            <a:off x="2666766" y="5955862"/>
            <a:ext cx="6236428" cy="369332"/>
          </a:xfrm>
          <a:prstGeom prst="rect">
            <a:avLst/>
          </a:prstGeom>
        </p:spPr>
        <p:txBody>
          <a:bodyPr wrap="square">
            <a:spAutoFit/>
          </a:bodyPr>
          <a:lstStyle/>
          <a:p>
            <a:pPr algn="ct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Fig.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SUMO</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信控文件中对信控方案相关参数进行调整</a:t>
            </a:r>
          </a:p>
        </p:txBody>
      </p:sp>
      <p:sp>
        <p:nvSpPr>
          <p:cNvPr id="30" name="标注: 线形 29">
            <a:extLst>
              <a:ext uri="{FF2B5EF4-FFF2-40B4-BE49-F238E27FC236}">
                <a16:creationId xmlns:a16="http://schemas.microsoft.com/office/drawing/2014/main" id="{E4C3A112-0B82-46D2-87D2-C18108F3540B}"/>
              </a:ext>
            </a:extLst>
          </p:cNvPr>
          <p:cNvSpPr/>
          <p:nvPr/>
        </p:nvSpPr>
        <p:spPr>
          <a:xfrm>
            <a:off x="4684451" y="5305626"/>
            <a:ext cx="1259025" cy="265546"/>
          </a:xfrm>
          <a:prstGeom prst="borderCallout1">
            <a:avLst>
              <a:gd name="adj1" fmla="val 54308"/>
              <a:gd name="adj2" fmla="val -319"/>
              <a:gd name="adj3" fmla="val -2040"/>
              <a:gd name="adj4" fmla="val -23261"/>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相位时长</a:t>
            </a:r>
          </a:p>
        </p:txBody>
      </p:sp>
      <p:sp>
        <p:nvSpPr>
          <p:cNvPr id="37" name="标注: 线形 36">
            <a:extLst>
              <a:ext uri="{FF2B5EF4-FFF2-40B4-BE49-F238E27FC236}">
                <a16:creationId xmlns:a16="http://schemas.microsoft.com/office/drawing/2014/main" id="{0C82456D-0F62-4530-A1BA-568AAF81D6B9}"/>
              </a:ext>
            </a:extLst>
          </p:cNvPr>
          <p:cNvSpPr/>
          <p:nvPr/>
        </p:nvSpPr>
        <p:spPr>
          <a:xfrm>
            <a:off x="4935091" y="3375297"/>
            <a:ext cx="1497591" cy="331876"/>
          </a:xfrm>
          <a:prstGeom prst="borderCallout1">
            <a:avLst>
              <a:gd name="adj1" fmla="val 97966"/>
              <a:gd name="adj2" fmla="val 30657"/>
              <a:gd name="adj3" fmla="val 234159"/>
              <a:gd name="adj4" fmla="val 2321"/>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信控方案类型</a:t>
            </a:r>
          </a:p>
        </p:txBody>
      </p:sp>
      <p:sp>
        <p:nvSpPr>
          <p:cNvPr id="24" name="标注: 线形 23">
            <a:extLst>
              <a:ext uri="{FF2B5EF4-FFF2-40B4-BE49-F238E27FC236}">
                <a16:creationId xmlns:a16="http://schemas.microsoft.com/office/drawing/2014/main" id="{66F2F06C-AD4F-48C4-9A64-B35F29A3B6F7}"/>
              </a:ext>
            </a:extLst>
          </p:cNvPr>
          <p:cNvSpPr/>
          <p:nvPr/>
        </p:nvSpPr>
        <p:spPr>
          <a:xfrm>
            <a:off x="3069208" y="3541235"/>
            <a:ext cx="1699777" cy="344339"/>
          </a:xfrm>
          <a:prstGeom prst="borderCallout1">
            <a:avLst>
              <a:gd name="adj1" fmla="val 98058"/>
              <a:gd name="adj2" fmla="val 32742"/>
              <a:gd name="adj3" fmla="val 184487"/>
              <a:gd name="adj4" fmla="val 4940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关联的交叉口</a:t>
            </a:r>
            <a:r>
              <a:rPr lang="en-US" altLang="zh-CN"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id</a:t>
            </a:r>
            <a:endParaRPr lang="zh-CN" altLang="en-US"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标注: 线形 18">
            <a:extLst>
              <a:ext uri="{FF2B5EF4-FFF2-40B4-BE49-F238E27FC236}">
                <a16:creationId xmlns:a16="http://schemas.microsoft.com/office/drawing/2014/main" id="{0622C6E2-1363-DDF1-0733-51DA921B66E5}"/>
              </a:ext>
            </a:extLst>
          </p:cNvPr>
          <p:cNvSpPr/>
          <p:nvPr/>
        </p:nvSpPr>
        <p:spPr>
          <a:xfrm>
            <a:off x="7093061" y="2194550"/>
            <a:ext cx="353350" cy="1813868"/>
          </a:xfrm>
          <a:prstGeom prst="borderCallout1">
            <a:avLst>
              <a:gd name="adj1" fmla="val 63640"/>
              <a:gd name="adj2" fmla="val 2293"/>
              <a:gd name="adj3" fmla="val 121574"/>
              <a:gd name="adj4" fmla="val -30061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相位状态</a:t>
            </a:r>
          </a:p>
        </p:txBody>
      </p:sp>
      <p:sp>
        <p:nvSpPr>
          <p:cNvPr id="20" name="内容占位符 2">
            <a:extLst>
              <a:ext uri="{FF2B5EF4-FFF2-40B4-BE49-F238E27FC236}">
                <a16:creationId xmlns:a16="http://schemas.microsoft.com/office/drawing/2014/main" id="{B71DAFA5-DEAF-3A56-BEA9-4BC25B632764}"/>
              </a:ext>
            </a:extLst>
          </p:cNvPr>
          <p:cNvSpPr txBox="1"/>
          <p:nvPr/>
        </p:nvSpPr>
        <p:spPr>
          <a:xfrm>
            <a:off x="7446411" y="2093793"/>
            <a:ext cx="4299185" cy="19871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1000"/>
              </a:spcBef>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相位状态由车道连接器信控状态编码序列决定</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marL="285750" lvl="1" indent="-285750">
              <a:lnSpc>
                <a:spcPct val="100000"/>
              </a:lnSpc>
              <a:spcBef>
                <a:spcPts val="1000"/>
              </a:spcBef>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每个字符对应相应位置的车道连接器，即，第</a:t>
            </a:r>
            <a:r>
              <a:rPr lang="en-US" altLang="zh-CN" sz="1800" i="1" dirty="0" err="1">
                <a:latin typeface="Times New Roman" panose="02020603050405020304" pitchFamily="18" charset="0"/>
                <a:ea typeface="微软雅黑" panose="020B0503020204020204" pitchFamily="34" charset="-122"/>
                <a:cs typeface="Times New Roman" panose="02020603050405020304" pitchFamily="18" charset="0"/>
              </a:rPr>
              <a:t>i</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个字符对应该交叉口</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id</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800" i="1" dirty="0">
                <a:latin typeface="Times New Roman" panose="02020603050405020304" pitchFamily="18" charset="0"/>
                <a:ea typeface="微软雅黑" panose="020B0503020204020204" pitchFamily="34" charset="-122"/>
                <a:cs typeface="Times New Roman" panose="02020603050405020304" pitchFamily="18" charset="0"/>
              </a:rPr>
              <a:t>i</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的车道连接器</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marL="285750" lvl="1" indent="-285750">
              <a:lnSpc>
                <a:spcPct val="100000"/>
              </a:lnSpc>
              <a:spcBef>
                <a:spcPts val="1000"/>
              </a:spcBef>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字符含义：</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G-</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绿灯；</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r-</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红灯；</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y-</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黄灯</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58848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2.3 </a:t>
            </a:r>
            <a:r>
              <a:rPr lang="zh-CN" altLang="en-US" b="1" dirty="0">
                <a:solidFill>
                  <a:schemeClr val="bg1"/>
                </a:solidFill>
                <a:latin typeface="微软雅黑" panose="020B0503020204020204" pitchFamily="34" charset="-122"/>
                <a:ea typeface="微软雅黑" panose="020B0503020204020204" pitchFamily="34" charset="-122"/>
              </a:rPr>
              <a:t>设置信控</a:t>
            </a:r>
          </a:p>
        </p:txBody>
      </p:sp>
      <p:sp>
        <p:nvSpPr>
          <p:cNvPr id="9" name="内容占位符 8"/>
          <p:cNvSpPr>
            <a:spLocks noGrp="1"/>
          </p:cNvSpPr>
          <p:nvPr>
            <p:ph idx="1"/>
          </p:nvPr>
        </p:nvSpPr>
        <p:spPr>
          <a:xfrm>
            <a:off x="446313" y="1108203"/>
            <a:ext cx="10220116"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）信控设置方式（设置信控</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创建仿真信控文件）</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5" y="1525734"/>
            <a:ext cx="10106569" cy="40110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netedit.</a:t>
            </a:r>
            <a:r>
              <a:rPr lang="en-US" altLang="zh-CN" sz="1800" b="1">
                <a:latin typeface="微软雅黑" panose="020B0503020204020204" pitchFamily="34" charset="-122"/>
                <a:ea typeface="微软雅黑" panose="020B0503020204020204" pitchFamily="34" charset="-122"/>
                <a:cs typeface="Times New Roman" panose="02020603050405020304" pitchFamily="18" charset="0"/>
              </a:rPr>
              <a:t>exe</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编辑器</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自带的</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netedit</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编辑器提供了可视化界面，可用于设置信控方案，包括：</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设置信控交叉口并创建默认信控方案</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取消设置信控交叉口</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285750" lvl="2" indent="-285750">
              <a:lnSpc>
                <a:spcPct val="150000"/>
              </a:lnSpc>
              <a:spcBef>
                <a:spcPts val="1000"/>
              </a:spcBef>
              <a:buFont typeface="Wingdings" panose="05000000000000000000" pitchFamily="2" charset="2"/>
              <a:buChar char="ü"/>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修改信控方案等</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3" name="矩形 22">
            <a:extLst>
              <a:ext uri="{FF2B5EF4-FFF2-40B4-BE49-F238E27FC236}">
                <a16:creationId xmlns:a16="http://schemas.microsoft.com/office/drawing/2014/main" id="{3ABFCF69-27E3-45F7-9777-B0ECE9192608}"/>
              </a:ext>
            </a:extLst>
          </p:cNvPr>
          <p:cNvSpPr/>
          <p:nvPr/>
        </p:nvSpPr>
        <p:spPr>
          <a:xfrm>
            <a:off x="4859026" y="5469507"/>
            <a:ext cx="6150416"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a:t>
            </a:r>
            <a:r>
              <a:rPr lang="zh-CN" altLang="en-US" dirty="0">
                <a:latin typeface="微软雅黑" panose="020B0503020204020204" pitchFamily="34" charset="-122"/>
                <a:ea typeface="微软雅黑" panose="020B0503020204020204" pitchFamily="34" charset="-122"/>
              </a:rPr>
              <a:t>使用</a:t>
            </a:r>
            <a:r>
              <a:rPr lang="en-US" altLang="zh-CN" dirty="0" err="1">
                <a:latin typeface="微软雅黑" panose="020B0503020204020204" pitchFamily="34" charset="-122"/>
                <a:ea typeface="微软雅黑" panose="020B0503020204020204" pitchFamily="34" charset="-122"/>
              </a:rPr>
              <a:t>netedit</a:t>
            </a:r>
            <a:r>
              <a:rPr lang="zh-CN" altLang="en-US" dirty="0">
                <a:latin typeface="微软雅黑" panose="020B0503020204020204" pitchFamily="34" charset="-122"/>
                <a:ea typeface="微软雅黑" panose="020B0503020204020204" pitchFamily="34" charset="-122"/>
              </a:rPr>
              <a:t>编辑器可视化设置交叉口信控方案示意图</a:t>
            </a:r>
          </a:p>
        </p:txBody>
      </p:sp>
      <p:pic>
        <p:nvPicPr>
          <p:cNvPr id="15" name="图片 14">
            <a:extLst>
              <a:ext uri="{FF2B5EF4-FFF2-40B4-BE49-F238E27FC236}">
                <a16:creationId xmlns:a16="http://schemas.microsoft.com/office/drawing/2014/main" id="{4CE7C6A5-0CC1-479E-BBD4-26095B569F5E}"/>
              </a:ext>
            </a:extLst>
          </p:cNvPr>
          <p:cNvPicPr/>
          <p:nvPr/>
        </p:nvPicPr>
        <p:blipFill>
          <a:blip r:embed="rId5"/>
          <a:stretch>
            <a:fillRect/>
          </a:stretch>
        </p:blipFill>
        <p:spPr>
          <a:xfrm>
            <a:off x="5176012" y="2624840"/>
            <a:ext cx="5278120" cy="2744470"/>
          </a:xfrm>
          <a:prstGeom prst="rect">
            <a:avLst/>
          </a:prstGeom>
        </p:spPr>
      </p:pic>
    </p:spTree>
    <p:extLst>
      <p:ext uri="{BB962C8B-B14F-4D97-AF65-F5344CB8AC3E}">
        <p14:creationId xmlns:p14="http://schemas.microsoft.com/office/powerpoint/2010/main" val="151460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6" y="1525734"/>
            <a:ext cx="11678538" cy="1022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方式</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：使用</a:t>
            </a:r>
            <a:r>
              <a:rPr lang="zh-CN" altLang="en-US" sz="1800" b="1">
                <a:latin typeface="微软雅黑" panose="020B0503020204020204" pitchFamily="34" charset="-122"/>
                <a:ea typeface="微软雅黑" panose="020B0503020204020204" pitchFamily="34" charset="-122"/>
                <a:cs typeface="Times New Roman" panose="02020603050405020304" pitchFamily="18" charset="0"/>
              </a:rPr>
              <a:t>自动化工具</a:t>
            </a:r>
            <a:r>
              <a:rPr lang="zh-CN" altLang="en-US" sz="1800" b="1">
                <a:latin typeface="仿宋" panose="02010609060101010101" pitchFamily="49" charset="-122"/>
                <a:ea typeface="仿宋" panose="02010609060101010101" pitchFamily="49" charset="-122"/>
                <a:cs typeface="Times New Roman" panose="02020603050405020304" pitchFamily="18" charset="0"/>
              </a:rPr>
              <a:t>（详见</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交通管理与控制</a:t>
            </a:r>
            <a:r>
              <a:rPr lang="en-US" altLang="zh-CN" sz="1800" b="1">
                <a:latin typeface="仿宋" panose="02010609060101010101" pitchFamily="49" charset="-122"/>
                <a:ea typeface="仿宋" panose="02010609060101010101" pitchFamily="49" charset="-122"/>
                <a:cs typeface="Times New Roman" panose="02020603050405020304" pitchFamily="18" charset="0"/>
              </a:rPr>
              <a:t>》</a:t>
            </a:r>
            <a:r>
              <a:rPr lang="zh-CN" altLang="en-US" sz="1800" b="1">
                <a:latin typeface="仿宋" panose="02010609060101010101" pitchFamily="49" charset="-122"/>
                <a:ea typeface="仿宋" panose="02010609060101010101" pitchFamily="49" charset="-122"/>
                <a:cs typeface="Times New Roman" panose="02020603050405020304" pitchFamily="18" charset="0"/>
              </a:rPr>
              <a:t>实验课的</a:t>
            </a:r>
            <a:r>
              <a:rPr lang="en-US" altLang="zh-CN" sz="1800" b="1">
                <a:latin typeface="仿宋" panose="02010609060101010101" pitchFamily="49" charset="-122"/>
                <a:ea typeface="仿宋" panose="02010609060101010101" pitchFamily="49" charset="-122"/>
                <a:cs typeface="Times New Roman" panose="02020603050405020304" pitchFamily="18" charset="0"/>
              </a:rPr>
              <a:t>S0</a:t>
            </a:r>
            <a:r>
              <a:rPr lang="zh-CN" altLang="en-US" sz="1800" b="1">
                <a:latin typeface="仿宋" panose="02010609060101010101" pitchFamily="49" charset="-122"/>
                <a:ea typeface="仿宋" panose="02010609060101010101" pitchFamily="49" charset="-122"/>
                <a:cs typeface="Times New Roman" panose="02020603050405020304" pitchFamily="18" charset="0"/>
              </a:rPr>
              <a:t>讲义）</a:t>
            </a:r>
            <a:endParaRPr lang="en-US" altLang="zh-CN" sz="1800" b="1">
              <a:latin typeface="仿宋" panose="02010609060101010101" pitchFamily="49" charset="-122"/>
              <a:ea typeface="仿宋" panose="02010609060101010101" pitchFamily="49" charset="-122"/>
              <a:cs typeface="Times New Roman" panose="02020603050405020304" pitchFamily="18" charset="0"/>
            </a:endParaRP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提供了自动化工具可用于快速生成或调整交叉口信控方案，这些自动化工具都可以通过命令行（</a:t>
            </a:r>
            <a:r>
              <a:rPr lang="en-US" altLang="zh-CN" sz="1800" dirty="0" err="1">
                <a:latin typeface="微软雅黑" panose="020B0503020204020204" pitchFamily="34" charset="-122"/>
                <a:ea typeface="微软雅黑" panose="020B0503020204020204" pitchFamily="34" charset="-122"/>
                <a:cs typeface="Times New Roman" panose="02020603050405020304" pitchFamily="18" charset="0"/>
              </a:rPr>
              <a:t>cmd</a:t>
            </a: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）调用。</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3" name="标题 1">
            <a:extLst>
              <a:ext uri="{FF2B5EF4-FFF2-40B4-BE49-F238E27FC236}">
                <a16:creationId xmlns:a16="http://schemas.microsoft.com/office/drawing/2014/main" id="{615AEB68-2AAD-4219-BA0C-48E03279B44E}"/>
              </a:ext>
            </a:extLst>
          </p:cNvPr>
          <p:cNvSpPr txBox="1">
            <a:spLocks/>
          </p:cNvSpPr>
          <p:nvPr/>
        </p:nvSpPr>
        <p:spPr>
          <a:xfrm>
            <a:off x="37374" y="-2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b="1">
                <a:solidFill>
                  <a:schemeClr val="bg1"/>
                </a:solidFill>
                <a:latin typeface="微软雅黑" panose="020B0503020204020204" pitchFamily="34" charset="-122"/>
                <a:ea typeface="微软雅黑" panose="020B0503020204020204" pitchFamily="34" charset="-122"/>
              </a:rPr>
              <a:t>2.3 </a:t>
            </a:r>
            <a:r>
              <a:rPr lang="zh-CN" altLang="en-US" b="1" dirty="0">
                <a:solidFill>
                  <a:schemeClr val="bg1"/>
                </a:solidFill>
                <a:latin typeface="微软雅黑" panose="020B0503020204020204" pitchFamily="34" charset="-122"/>
                <a:ea typeface="微软雅黑" panose="020B0503020204020204" pitchFamily="34" charset="-122"/>
              </a:rPr>
              <a:t>设置信控</a:t>
            </a:r>
          </a:p>
        </p:txBody>
      </p:sp>
      <p:sp>
        <p:nvSpPr>
          <p:cNvPr id="24" name="内容占位符 8">
            <a:extLst>
              <a:ext uri="{FF2B5EF4-FFF2-40B4-BE49-F238E27FC236}">
                <a16:creationId xmlns:a16="http://schemas.microsoft.com/office/drawing/2014/main" id="{86D7DB6D-EA9E-400D-A9FC-646CB4D528EF}"/>
              </a:ext>
            </a:extLst>
          </p:cNvPr>
          <p:cNvSpPr txBox="1">
            <a:spLocks/>
          </p:cNvSpPr>
          <p:nvPr/>
        </p:nvSpPr>
        <p:spPr>
          <a:xfrm>
            <a:off x="446313" y="1108203"/>
            <a:ext cx="10220116" cy="496035"/>
          </a:xfrm>
          <a:prstGeom prst="rect">
            <a:avLst/>
          </a:prstGeom>
        </p:spPr>
        <p:txBody>
          <a:bodyPr vert="horz" lIns="91440" tIns="45720" rIns="91440" bIns="45720" rtlCol="0">
            <a:normAutofit fontScale="97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）信控设置方式（设置信控</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创建仿真信控文件）</a:t>
            </a:r>
            <a:endParaRPr lang="zh-CN" dirty="0">
              <a:latin typeface="微软雅黑" panose="020B0503020204020204" pitchFamily="34" charset="-122"/>
              <a:ea typeface="微软雅黑" panose="020B0503020204020204" pitchFamily="34" charset="-122"/>
            </a:endParaRPr>
          </a:p>
        </p:txBody>
      </p:sp>
      <p:sp>
        <p:nvSpPr>
          <p:cNvPr id="17" name="内容占位符 2">
            <a:extLst>
              <a:ext uri="{FF2B5EF4-FFF2-40B4-BE49-F238E27FC236}">
                <a16:creationId xmlns:a16="http://schemas.microsoft.com/office/drawing/2014/main" id="{EC238BE2-D703-42C1-BA9B-2925FADAC665}"/>
              </a:ext>
            </a:extLst>
          </p:cNvPr>
          <p:cNvSpPr txBox="1"/>
          <p:nvPr/>
        </p:nvSpPr>
        <p:spPr>
          <a:xfrm>
            <a:off x="446313" y="2689860"/>
            <a:ext cx="5405847" cy="38755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交叉口信控生成工具：</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netconvert</a:t>
            </a: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.exe</a:t>
            </a:r>
          </a:p>
          <a:p>
            <a:pPr marL="0" indent="0">
              <a:lnSpc>
                <a:spcPct val="150000"/>
              </a:lnSpc>
              <a:buNone/>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netconvert</a:t>
            </a:r>
            <a:r>
              <a:rPr lang="zh-CN" altLang="en-US" sz="1800">
                <a:latin typeface="微软雅黑" panose="020B0503020204020204" pitchFamily="34" charset="-122"/>
                <a:ea typeface="微软雅黑" panose="020B0503020204020204" pitchFamily="34" charset="-122"/>
                <a:cs typeface="Times New Roman" panose="02020603050405020304" pitchFamily="18" charset="0"/>
              </a:rPr>
              <a:t>工具主要用于拆分和转换仿真路网。</a:t>
            </a:r>
            <a:endParaRPr lang="en-US" altLang="zh-CN" sz="180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a:latin typeface="微软雅黑" panose="020B0503020204020204" pitchFamily="34" charset="-122"/>
                <a:ea typeface="微软雅黑" panose="020B0503020204020204" pitchFamily="34" charset="-122"/>
                <a:cs typeface="Times New Roman" panose="02020603050405020304" pitchFamily="18" charset="0"/>
              </a:rPr>
              <a:t>netgenerate.exe</a:t>
            </a:r>
          </a:p>
          <a:p>
            <a:pPr marL="0" indent="0">
              <a:lnSpc>
                <a:spcPct val="150000"/>
              </a:lnSpc>
              <a:buNone/>
            </a:pPr>
            <a:r>
              <a:rPr lang="en-US" altLang="zh-CN" sz="1800">
                <a:latin typeface="微软雅黑" panose="020B0503020204020204" pitchFamily="34" charset="-122"/>
                <a:ea typeface="微软雅黑" panose="020B0503020204020204" pitchFamily="34" charset="-122"/>
              </a:rPr>
              <a:t>netgenerate</a:t>
            </a:r>
            <a:r>
              <a:rPr lang="zh-CN" altLang="en-US" sz="1800" dirty="0">
                <a:latin typeface="微软雅黑" panose="020B0503020204020204" pitchFamily="34" charset="-122"/>
                <a:ea typeface="微软雅黑" panose="020B0503020204020204" pitchFamily="34" charset="-122"/>
              </a:rPr>
              <a:t>工具主要创建</a:t>
            </a:r>
            <a:r>
              <a:rPr lang="zh-CN" altLang="en-US" sz="1800">
                <a:latin typeface="微软雅黑" panose="020B0503020204020204" pitchFamily="34" charset="-122"/>
                <a:ea typeface="微软雅黑" panose="020B0503020204020204" pitchFamily="34" charset="-122"/>
              </a:rPr>
              <a:t>仿真路网。</a:t>
            </a:r>
            <a:endParaRPr lang="en-US" altLang="zh-CN" sz="1800">
              <a:latin typeface="微软雅黑" panose="020B0503020204020204" pitchFamily="34" charset="-122"/>
              <a:ea typeface="微软雅黑" panose="020B0503020204020204" pitchFamily="34" charset="-122"/>
            </a:endParaRPr>
          </a:p>
          <a:p>
            <a:pPr marL="0" indent="0">
              <a:lnSpc>
                <a:spcPct val="150000"/>
              </a:lnSpc>
              <a:buNone/>
            </a:pPr>
            <a:r>
              <a:rPr lang="zh-CN" altLang="en-US" sz="1800">
                <a:latin typeface="微软雅黑" panose="020B0503020204020204" pitchFamily="34" charset="-122"/>
                <a:ea typeface="微软雅黑" panose="020B0503020204020204" pitchFamily="34" charset="-122"/>
              </a:rPr>
              <a:t>均可以设置“</a:t>
            </a:r>
            <a:r>
              <a:rPr lang="en-US" altLang="zh-CN" sz="1800">
                <a:latin typeface="微软雅黑" panose="020B0503020204020204" pitchFamily="34" charset="-122"/>
                <a:ea typeface="微软雅黑" panose="020B0503020204020204" pitchFamily="34" charset="-122"/>
              </a:rPr>
              <a:t>--tls.guess</a:t>
            </a:r>
            <a:r>
              <a:rPr lang="zh-CN" altLang="en-US" sz="1800">
                <a:latin typeface="微软雅黑" panose="020B0503020204020204" pitchFamily="34" charset="-122"/>
                <a:ea typeface="微软雅黑" panose="020B0503020204020204" pitchFamily="34" charset="-122"/>
              </a:rPr>
              <a:t>”选项，在操作的同时设置信控交叉口及其信控方案。</a:t>
            </a:r>
            <a:endParaRPr lang="en-US" altLang="zh-CN" sz="1800" dirty="0">
              <a:latin typeface="微软雅黑" panose="020B0503020204020204" pitchFamily="34" charset="-122"/>
              <a:ea typeface="微软雅黑" panose="020B0503020204020204" pitchFamily="34" charset="-122"/>
            </a:endParaRPr>
          </a:p>
        </p:txBody>
      </p:sp>
      <p:sp>
        <p:nvSpPr>
          <p:cNvPr id="21" name="内容占位符 2">
            <a:extLst>
              <a:ext uri="{FF2B5EF4-FFF2-40B4-BE49-F238E27FC236}">
                <a16:creationId xmlns:a16="http://schemas.microsoft.com/office/drawing/2014/main" id="{299F173D-AD2C-4933-8641-69CE9DCD2A4F}"/>
              </a:ext>
            </a:extLst>
          </p:cNvPr>
          <p:cNvSpPr txBox="1"/>
          <p:nvPr/>
        </p:nvSpPr>
        <p:spPr>
          <a:xfrm>
            <a:off x="6339842" y="2689860"/>
            <a:ext cx="5676020" cy="38755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交叉口信控调整工具：</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tlsCoordinator.py</a:t>
            </a:r>
          </a:p>
          <a:p>
            <a:pPr marL="0" indent="0">
              <a:lnSpc>
                <a:spcPct val="150000"/>
              </a:lnSpc>
              <a:buNone/>
            </a:pPr>
            <a:r>
              <a:rPr lang="zh-CN" altLang="en-US" sz="1800" dirty="0">
                <a:latin typeface="微软雅黑" panose="020B0503020204020204" pitchFamily="34" charset="-122"/>
                <a:ea typeface="微软雅黑" panose="020B0503020204020204" pitchFamily="34" charset="-122"/>
                <a:cs typeface="Times New Roman" panose="02020603050405020304" pitchFamily="18" charset="0"/>
              </a:rPr>
              <a:t>根据给定的路网文件和出行需求文件，计算并创建绿波信控方案。</a:t>
            </a:r>
            <a:endParaRPr lang="en-US" altLang="zh-CN" sz="1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p"/>
            </a:pPr>
            <a:r>
              <a:rPr lang="en-US" altLang="zh-CN" sz="1800" dirty="0">
                <a:latin typeface="微软雅黑" panose="020B0503020204020204" pitchFamily="34" charset="-122"/>
                <a:ea typeface="微软雅黑" panose="020B0503020204020204" pitchFamily="34" charset="-122"/>
                <a:cs typeface="Times New Roman" panose="02020603050405020304" pitchFamily="18" charset="0"/>
              </a:rPr>
              <a:t>tlsCycleAdaptation.py</a:t>
            </a:r>
          </a:p>
          <a:p>
            <a:pPr marL="0" indent="0">
              <a:lnSpc>
                <a:spcPct val="150000"/>
              </a:lnSpc>
              <a:buNone/>
            </a:pPr>
            <a:r>
              <a:rPr lang="zh-CN" altLang="en-US" sz="1800" dirty="0">
                <a:latin typeface="微软雅黑" panose="020B0503020204020204" pitchFamily="34" charset="-122"/>
                <a:ea typeface="微软雅黑" panose="020B0503020204020204" pitchFamily="34" charset="-122"/>
              </a:rPr>
              <a:t>根据给定的路网文件和出行需求文件，计算并设置基于</a:t>
            </a:r>
            <a:r>
              <a:rPr lang="en-US" altLang="zh-CN" sz="1800" dirty="0">
                <a:latin typeface="微软雅黑" panose="020B0503020204020204" pitchFamily="34" charset="-122"/>
                <a:ea typeface="微软雅黑" panose="020B0503020204020204" pitchFamily="34" charset="-122"/>
              </a:rPr>
              <a:t>Webster</a:t>
            </a:r>
            <a:r>
              <a:rPr lang="zh-CN" altLang="en-US" sz="1800" dirty="0">
                <a:latin typeface="微软雅黑" panose="020B0503020204020204" pitchFamily="34" charset="-122"/>
                <a:ea typeface="微软雅黑" panose="020B0503020204020204" pitchFamily="34" charset="-122"/>
              </a:rPr>
              <a:t>方法的信</a:t>
            </a:r>
            <a:r>
              <a:rPr lang="zh-CN" altLang="en-US" sz="1800">
                <a:latin typeface="微软雅黑" panose="020B0503020204020204" pitchFamily="34" charset="-122"/>
                <a:ea typeface="微软雅黑" panose="020B0503020204020204" pitchFamily="34" charset="-122"/>
              </a:rPr>
              <a:t>控方案（需要</a:t>
            </a:r>
            <a:r>
              <a:rPr lang="zh-CN" altLang="en-US" sz="1800" u="sng">
                <a:latin typeface="微软雅黑" panose="020B0503020204020204" pitchFamily="34" charset="-122"/>
                <a:ea typeface="微软雅黑" panose="020B0503020204020204" pitchFamily="34" charset="-122"/>
              </a:rPr>
              <a:t>个体级流量</a:t>
            </a:r>
            <a:r>
              <a:rPr lang="zh-CN" altLang="en-US" sz="1800">
                <a:latin typeface="微软雅黑" panose="020B0503020204020204" pitchFamily="34" charset="-122"/>
                <a:ea typeface="微软雅黑" panose="020B0503020204020204" pitchFamily="34" charset="-122"/>
              </a:rPr>
              <a:t>输入）。</a:t>
            </a:r>
            <a:endParaRPr lang="en-US" alt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9522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dirty="0">
                <a:latin typeface="微软雅黑" panose="020B0503020204020204" pitchFamily="34" charset="-122"/>
                <a:ea typeface="微软雅黑" panose="020B0503020204020204" pitchFamily="34" charset="-122"/>
              </a:rPr>
              <a:t>2.4 </a:t>
            </a:r>
            <a:r>
              <a:rPr lang="zh-CN" altLang="en-US" sz="6600" b="1" dirty="0">
                <a:latin typeface="微软雅黑" panose="020B0503020204020204" pitchFamily="34" charset="-122"/>
                <a:ea typeface="微软雅黑" panose="020B0503020204020204" pitchFamily="34" charset="-122"/>
              </a:rPr>
              <a:t>运行仿真</a:t>
            </a:r>
            <a:r>
              <a:rPr lang="en-US" altLang="zh-CN" sz="6600" b="1" dirty="0">
                <a:latin typeface="微软雅黑" panose="020B0503020204020204" pitchFamily="34" charset="-122"/>
                <a:ea typeface="微软雅黑" panose="020B0503020204020204" pitchFamily="34" charset="-122"/>
              </a:rPr>
              <a:t>  </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70787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CB2DEA04-78AC-492A-90BC-F48E9BC9F4B2}"/>
              </a:ext>
            </a:extLst>
          </p:cNvPr>
          <p:cNvPicPr>
            <a:picLocks noChangeAspect="1"/>
          </p:cNvPicPr>
          <p:nvPr/>
        </p:nvPicPr>
        <p:blipFill>
          <a:blip r:embed="rId3"/>
          <a:stretch>
            <a:fillRect/>
          </a:stretch>
        </p:blipFill>
        <p:spPr>
          <a:xfrm>
            <a:off x="6510780" y="1438468"/>
            <a:ext cx="5040000" cy="4662139"/>
          </a:xfrm>
          <a:prstGeom prst="rect">
            <a:avLst/>
          </a:prstGeom>
        </p:spPr>
      </p:pic>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2.4 </a:t>
            </a:r>
            <a:r>
              <a:rPr lang="zh-CN" altLang="en-US" b="1" dirty="0">
                <a:solidFill>
                  <a:schemeClr val="bg1"/>
                </a:solidFill>
                <a:latin typeface="微软雅黑" panose="020B0503020204020204" pitchFamily="34" charset="-122"/>
                <a:ea typeface="微软雅黑" panose="020B0503020204020204" pitchFamily="34" charset="-122"/>
              </a:rPr>
              <a:t>运行仿真</a:t>
            </a:r>
          </a:p>
        </p:txBody>
      </p:sp>
      <p:sp>
        <p:nvSpPr>
          <p:cNvPr id="9" name="内容占位符 8"/>
          <p:cNvSpPr>
            <a:spLocks noGrp="1"/>
          </p:cNvSpPr>
          <p:nvPr>
            <p:ph idx="1"/>
          </p:nvPr>
        </p:nvSpPr>
        <p:spPr>
          <a:xfrm>
            <a:off x="446313" y="1108203"/>
            <a:ext cx="5338667" cy="496035"/>
          </a:xfrm>
        </p:spPr>
        <p:txBody>
          <a:bodyPr>
            <a:normAutofit fontScale="975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）仿真配置</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5960618" cy="4978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仿真配置</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是指创建一个仿真配置文件，在其中设置仿真输入以及仿真输出，并配置相关选项的过程</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仿真配置文件：以“</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1" dirty="0" err="1">
                <a:latin typeface="微软雅黑" panose="020B0503020204020204" pitchFamily="34" charset="-122"/>
                <a:ea typeface="微软雅黑" panose="020B0503020204020204" pitchFamily="34" charset="-122"/>
                <a:cs typeface="Times New Roman" panose="02020603050405020304" pitchFamily="18" charset="0"/>
              </a:rPr>
              <a:t>sumocfg</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”作为后缀名的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格式文件，可以通过“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sumo.exe</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”或“</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sumo-gui.exe</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”（默认）打开。</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仿真配置文件中，涉及的</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XML</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元素主要包括：</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pPr>
            <a:r>
              <a:rPr lang="en-US" altLang="zh-CN" sz="1800" dirty="0">
                <a:latin typeface="微软雅黑" panose="020B0503020204020204" pitchFamily="34" charset="-122"/>
                <a:ea typeface="微软雅黑" panose="020B0503020204020204" pitchFamily="34" charset="-122"/>
              </a:rPr>
              <a:t>&lt;configuration&gt;</a:t>
            </a:r>
            <a:r>
              <a:rPr lang="zh-CN" altLang="en-US" sz="1800" dirty="0">
                <a:latin typeface="微软雅黑" panose="020B0503020204020204" pitchFamily="34" charset="-122"/>
                <a:ea typeface="微软雅黑" panose="020B0503020204020204" pitchFamily="34" charset="-122"/>
              </a:rPr>
              <a:t>元素：描述仿真配置信息</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en-US" altLang="zh-CN" sz="1800" dirty="0">
                <a:latin typeface="微软雅黑" panose="020B0503020204020204" pitchFamily="34" charset="-122"/>
                <a:ea typeface="微软雅黑" panose="020B0503020204020204" pitchFamily="34" charset="-122"/>
              </a:rPr>
              <a:t>&lt;time&gt;</a:t>
            </a:r>
            <a:r>
              <a:rPr lang="zh-CN" altLang="en-US" sz="1800" dirty="0">
                <a:latin typeface="微软雅黑" panose="020B0503020204020204" pitchFamily="34" charset="-122"/>
                <a:ea typeface="微软雅黑" panose="020B0503020204020204" pitchFamily="34" charset="-122"/>
              </a:rPr>
              <a:t>元素：设置仿真开始、结束时间（单位：</a:t>
            </a:r>
            <a:r>
              <a:rPr lang="en-US" altLang="zh-CN" sz="1800" dirty="0">
                <a:latin typeface="微软雅黑" panose="020B0503020204020204" pitchFamily="34" charset="-122"/>
                <a:ea typeface="微软雅黑" panose="020B0503020204020204" pitchFamily="34" charset="-122"/>
              </a:rPr>
              <a:t>s</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en-US" altLang="zh-CN" sz="1800" dirty="0">
                <a:latin typeface="微软雅黑" panose="020B0503020204020204" pitchFamily="34" charset="-122"/>
                <a:ea typeface="微软雅黑" panose="020B0503020204020204" pitchFamily="34" charset="-122"/>
              </a:rPr>
              <a:t>&lt;input&gt;</a:t>
            </a:r>
            <a:r>
              <a:rPr lang="zh-CN" altLang="en-US" sz="1800" dirty="0">
                <a:latin typeface="微软雅黑" panose="020B0503020204020204" pitchFamily="34" charset="-122"/>
                <a:ea typeface="微软雅黑" panose="020B0503020204020204" pitchFamily="34" charset="-122"/>
              </a:rPr>
              <a:t>元素：设置仿真输入文件（路网文件、需求文件、信控文件等）</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en-US" altLang="zh-CN" sz="1800" dirty="0">
                <a:latin typeface="微软雅黑" panose="020B0503020204020204" pitchFamily="34" charset="-122"/>
                <a:ea typeface="微软雅黑" panose="020B0503020204020204" pitchFamily="34" charset="-122"/>
              </a:rPr>
              <a:t>&lt;output&gt;</a:t>
            </a:r>
            <a:r>
              <a:rPr lang="zh-CN" altLang="en-US" sz="1800" dirty="0">
                <a:latin typeface="微软雅黑" panose="020B0503020204020204" pitchFamily="34" charset="-122"/>
                <a:ea typeface="微软雅黑" panose="020B0503020204020204" pitchFamily="34" charset="-122"/>
              </a:rPr>
              <a:t>元素：设置仿真输出信息（如，</a:t>
            </a:r>
            <a:r>
              <a:rPr lang="en-US" altLang="zh-CN" sz="1800" dirty="0">
                <a:latin typeface="微软雅黑" panose="020B0503020204020204" pitchFamily="34" charset="-122"/>
                <a:ea typeface="微软雅黑" panose="020B0503020204020204" pitchFamily="34" charset="-122"/>
              </a:rPr>
              <a:t>GPS</a:t>
            </a:r>
            <a:r>
              <a:rPr lang="zh-CN" altLang="en-US" sz="1800" dirty="0">
                <a:latin typeface="微软雅黑" panose="020B0503020204020204" pitchFamily="34" charset="-122"/>
                <a:ea typeface="微软雅黑" panose="020B0503020204020204" pitchFamily="34" charset="-122"/>
              </a:rPr>
              <a:t>轨迹数据）</a:t>
            </a:r>
            <a:endParaRPr lang="en-US" altLang="zh-CN" sz="18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Rectangle 2">
            <a:extLst>
              <a:ext uri="{FF2B5EF4-FFF2-40B4-BE49-F238E27FC236}">
                <a16:creationId xmlns:a16="http://schemas.microsoft.com/office/drawing/2014/main" id="{49D93951-1BF2-4EB2-AFB4-B184F128F31B}"/>
              </a:ext>
            </a:extLst>
          </p:cNvPr>
          <p:cNvSpPr>
            <a:spLocks noChangeArrowheads="1"/>
          </p:cNvSpPr>
          <p:nvPr/>
        </p:nvSpPr>
        <p:spPr bwMode="auto">
          <a:xfrm>
            <a:off x="1882140" y="26898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8" name="矩形 17">
            <a:extLst>
              <a:ext uri="{FF2B5EF4-FFF2-40B4-BE49-F238E27FC236}">
                <a16:creationId xmlns:a16="http://schemas.microsoft.com/office/drawing/2014/main" id="{3111274F-39C5-430D-8D27-1E2D6F6480F7}"/>
              </a:ext>
            </a:extLst>
          </p:cNvPr>
          <p:cNvSpPr/>
          <p:nvPr/>
        </p:nvSpPr>
        <p:spPr>
          <a:xfrm>
            <a:off x="6708783" y="6112669"/>
            <a:ext cx="4547143" cy="646331"/>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zh-CN" altLang="en-US" dirty="0">
                <a:latin typeface="微软雅黑" panose="020B0503020204020204" pitchFamily="34" charset="-122"/>
                <a:ea typeface="微软雅黑" panose="020B0503020204020204" pitchFamily="34" charset="-122"/>
              </a:rPr>
              <a:t>仿真配置文件涉及的</a:t>
            </a:r>
            <a:r>
              <a:rPr lang="en-US" altLang="zh-CN" dirty="0">
                <a:latin typeface="微软雅黑" panose="020B0503020204020204" pitchFamily="34" charset="-122"/>
                <a:ea typeface="微软雅黑" panose="020B0503020204020204" pitchFamily="34" charset="-122"/>
              </a:rPr>
              <a:t>XML</a:t>
            </a:r>
            <a:r>
              <a:rPr lang="zh-CN" altLang="en-US" dirty="0">
                <a:latin typeface="微软雅黑" panose="020B0503020204020204" pitchFamily="34" charset="-122"/>
                <a:ea typeface="微软雅黑" panose="020B0503020204020204" pitchFamily="34" charset="-122"/>
              </a:rPr>
              <a:t>元素及其层级关系示意图</a:t>
            </a:r>
          </a:p>
        </p:txBody>
      </p:sp>
      <p:sp>
        <p:nvSpPr>
          <p:cNvPr id="6" name="右大括号 5">
            <a:extLst>
              <a:ext uri="{FF2B5EF4-FFF2-40B4-BE49-F238E27FC236}">
                <a16:creationId xmlns:a16="http://schemas.microsoft.com/office/drawing/2014/main" id="{A525E507-C03C-4A35-A6C1-0B5E52C600F5}"/>
              </a:ext>
            </a:extLst>
          </p:cNvPr>
          <p:cNvSpPr/>
          <p:nvPr/>
        </p:nvSpPr>
        <p:spPr>
          <a:xfrm>
            <a:off x="10604500" y="1941812"/>
            <a:ext cx="120751" cy="684874"/>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413FC5A0-99DC-42B8-A8AE-4CA5BB6F4AED}"/>
              </a:ext>
            </a:extLst>
          </p:cNvPr>
          <p:cNvSpPr/>
          <p:nvPr/>
        </p:nvSpPr>
        <p:spPr>
          <a:xfrm>
            <a:off x="10725251" y="1953874"/>
            <a:ext cx="1061350" cy="584775"/>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&lt;time&gt;</a:t>
            </a:r>
            <a:r>
              <a:rPr lang="zh-CN" altLang="en-US" sz="1600" dirty="0">
                <a:latin typeface="微软雅黑" panose="020B0503020204020204" pitchFamily="34" charset="-122"/>
                <a:ea typeface="微软雅黑" panose="020B0503020204020204" pitchFamily="34" charset="-122"/>
              </a:rPr>
              <a:t>元素</a:t>
            </a:r>
          </a:p>
        </p:txBody>
      </p:sp>
      <p:sp>
        <p:nvSpPr>
          <p:cNvPr id="30" name="右大括号 29">
            <a:extLst>
              <a:ext uri="{FF2B5EF4-FFF2-40B4-BE49-F238E27FC236}">
                <a16:creationId xmlns:a16="http://schemas.microsoft.com/office/drawing/2014/main" id="{C9E9574A-1A25-4EBB-8996-BE9BC5E3020D}"/>
              </a:ext>
            </a:extLst>
          </p:cNvPr>
          <p:cNvSpPr/>
          <p:nvPr/>
        </p:nvSpPr>
        <p:spPr>
          <a:xfrm>
            <a:off x="11136000" y="3360336"/>
            <a:ext cx="120751" cy="823141"/>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7950F6C3-DE51-4E13-BC00-A8D0CB438DBD}"/>
              </a:ext>
            </a:extLst>
          </p:cNvPr>
          <p:cNvSpPr/>
          <p:nvPr/>
        </p:nvSpPr>
        <p:spPr>
          <a:xfrm>
            <a:off x="11136000" y="3473561"/>
            <a:ext cx="1061350" cy="584775"/>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&lt;input&gt;</a:t>
            </a:r>
            <a:r>
              <a:rPr lang="zh-CN" altLang="en-US" sz="1600" dirty="0">
                <a:latin typeface="微软雅黑" panose="020B0503020204020204" pitchFamily="34" charset="-122"/>
                <a:ea typeface="微软雅黑" panose="020B0503020204020204" pitchFamily="34" charset="-122"/>
              </a:rPr>
              <a:t>元素</a:t>
            </a:r>
          </a:p>
        </p:txBody>
      </p:sp>
      <p:sp>
        <p:nvSpPr>
          <p:cNvPr id="32" name="右大括号 31">
            <a:extLst>
              <a:ext uri="{FF2B5EF4-FFF2-40B4-BE49-F238E27FC236}">
                <a16:creationId xmlns:a16="http://schemas.microsoft.com/office/drawing/2014/main" id="{28769149-5BE0-41A6-B348-1F97507C0173}"/>
              </a:ext>
            </a:extLst>
          </p:cNvPr>
          <p:cNvSpPr/>
          <p:nvPr/>
        </p:nvSpPr>
        <p:spPr>
          <a:xfrm>
            <a:off x="10768818" y="5129734"/>
            <a:ext cx="120751" cy="584772"/>
          </a:xfrm>
          <a:prstGeom prst="rightBrace">
            <a:avLst>
              <a:gd name="adj1" fmla="val 3375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4DDE7307-983A-42DC-A902-7C21D4E176F3}"/>
              </a:ext>
            </a:extLst>
          </p:cNvPr>
          <p:cNvSpPr/>
          <p:nvPr/>
        </p:nvSpPr>
        <p:spPr>
          <a:xfrm>
            <a:off x="10825850" y="5096228"/>
            <a:ext cx="1190012" cy="584775"/>
          </a:xfrm>
          <a:prstGeom prst="rect">
            <a:avLst/>
          </a:prstGeom>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&lt;output&gt;</a:t>
            </a:r>
            <a:r>
              <a:rPr lang="zh-CN" altLang="en-US" sz="1600" dirty="0">
                <a:latin typeface="微软雅黑" panose="020B0503020204020204" pitchFamily="34" charset="-122"/>
                <a:ea typeface="微软雅黑" panose="020B0503020204020204" pitchFamily="34" charset="-122"/>
              </a:rPr>
              <a:t>元素</a:t>
            </a:r>
          </a:p>
        </p:txBody>
      </p:sp>
      <p:cxnSp>
        <p:nvCxnSpPr>
          <p:cNvPr id="22" name="直接连接符 21">
            <a:extLst>
              <a:ext uri="{FF2B5EF4-FFF2-40B4-BE49-F238E27FC236}">
                <a16:creationId xmlns:a16="http://schemas.microsoft.com/office/drawing/2014/main" id="{4811D0B2-EE09-A267-2C74-1FCD9D6F3A99}"/>
              </a:ext>
            </a:extLst>
          </p:cNvPr>
          <p:cNvCxnSpPr>
            <a:cxnSpLocks/>
          </p:cNvCxnSpPr>
          <p:nvPr/>
        </p:nvCxnSpPr>
        <p:spPr>
          <a:xfrm>
            <a:off x="584463" y="4401281"/>
            <a:ext cx="0" cy="1933531"/>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a:extLst>
              <a:ext uri="{FF2B5EF4-FFF2-40B4-BE49-F238E27FC236}">
                <a16:creationId xmlns:a16="http://schemas.microsoft.com/office/drawing/2014/main" id="{2308C7D5-3E93-C488-CAFC-2C9C6302907C}"/>
              </a:ext>
            </a:extLst>
          </p:cNvPr>
          <p:cNvCxnSpPr>
            <a:cxnSpLocks/>
          </p:cNvCxnSpPr>
          <p:nvPr/>
        </p:nvCxnSpPr>
        <p:spPr>
          <a:xfrm>
            <a:off x="1047947" y="4825469"/>
            <a:ext cx="0" cy="1198259"/>
          </a:xfrm>
          <a:prstGeom prst="lin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066817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dirty="0">
                <a:solidFill>
                  <a:schemeClr val="bg1"/>
                </a:solidFill>
                <a:latin typeface="微软雅黑" panose="020B0503020204020204" pitchFamily="34" charset="-122"/>
                <a:ea typeface="微软雅黑" panose="020B0503020204020204" pitchFamily="34" charset="-122"/>
              </a:rPr>
              <a:t>2.4 </a:t>
            </a:r>
            <a:r>
              <a:rPr lang="zh-CN" altLang="en-US" b="1" dirty="0">
                <a:solidFill>
                  <a:schemeClr val="bg1"/>
                </a:solidFill>
                <a:latin typeface="微软雅黑" panose="020B0503020204020204" pitchFamily="34" charset="-122"/>
                <a:ea typeface="微软雅黑" panose="020B0503020204020204" pitchFamily="34" charset="-122"/>
              </a:rPr>
              <a:t>运行仿真</a:t>
            </a:r>
          </a:p>
        </p:txBody>
      </p:sp>
      <p:sp>
        <p:nvSpPr>
          <p:cNvPr id="9" name="内容占位符 8"/>
          <p:cNvSpPr>
            <a:spLocks noGrp="1"/>
          </p:cNvSpPr>
          <p:nvPr>
            <p:ph idx="1"/>
          </p:nvPr>
        </p:nvSpPr>
        <p:spPr>
          <a:xfrm>
            <a:off x="446313" y="1108203"/>
            <a:ext cx="5775362" cy="496035"/>
          </a:xfrm>
        </p:spPr>
        <p:txBody>
          <a:bodyPr>
            <a:normAutofit fontScale="90000"/>
          </a:bodyPr>
          <a:lstStyle/>
          <a:p>
            <a:pPr marL="0" indent="0">
              <a:buNone/>
            </a:pP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）运行仿真（</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运行仿真配置文件）</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46404" y="1525736"/>
            <a:ext cx="6311012" cy="44452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运行软件：</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仿真配置文件可以通过“</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sumo.exe</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”或“</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sumo-gui.exe</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”（默认）打开运行</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Font typeface="Wingdings" panose="05000000000000000000" charset="0"/>
              <a:buChar char="p"/>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运行方式：</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pPr>
            <a:r>
              <a:rPr lang="zh-CN" altLang="en-US" sz="1800" dirty="0">
                <a:latin typeface="微软雅黑" panose="020B0503020204020204" pitchFamily="34" charset="-122"/>
                <a:ea typeface="微软雅黑" panose="020B0503020204020204" pitchFamily="34" charset="-122"/>
              </a:rPr>
              <a:t>双击运行：使用“</a:t>
            </a:r>
            <a:r>
              <a:rPr lang="en-US" altLang="zh-CN" sz="1800" dirty="0">
                <a:latin typeface="微软雅黑" panose="020B0503020204020204" pitchFamily="34" charset="-122"/>
                <a:ea typeface="微软雅黑" panose="020B0503020204020204" pitchFamily="34" charset="-122"/>
              </a:rPr>
              <a:t>sumo-gui.exe</a:t>
            </a:r>
            <a:r>
              <a:rPr lang="zh-CN" altLang="en-US" sz="1800" dirty="0">
                <a:latin typeface="微软雅黑" panose="020B0503020204020204" pitchFamily="34" charset="-122"/>
                <a:ea typeface="微软雅黑" panose="020B0503020204020204" pitchFamily="34" charset="-122"/>
              </a:rPr>
              <a:t>”打开运行</a:t>
            </a:r>
            <a:endParaRPr lang="en-US" altLang="zh-CN" sz="1800" dirty="0">
              <a:latin typeface="微软雅黑" panose="020B0503020204020204" pitchFamily="34" charset="-122"/>
              <a:ea typeface="微软雅黑" panose="020B0503020204020204" pitchFamily="34" charset="-122"/>
            </a:endParaRPr>
          </a:p>
          <a:p>
            <a:pPr>
              <a:lnSpc>
                <a:spcPct val="100000"/>
              </a:lnSpc>
            </a:pPr>
            <a:r>
              <a:rPr lang="zh-CN" altLang="en-US" sz="1800" dirty="0">
                <a:latin typeface="微软雅黑" panose="020B0503020204020204" pitchFamily="34" charset="-122"/>
                <a:ea typeface="微软雅黑" panose="020B0503020204020204" pitchFamily="34" charset="-122"/>
              </a:rPr>
              <a:t>命令行运行：以</a:t>
            </a:r>
            <a:r>
              <a:rPr lang="en-US" altLang="zh-CN" sz="1800" dirty="0">
                <a:latin typeface="微软雅黑" panose="020B0503020204020204" pitchFamily="34" charset="-122"/>
                <a:ea typeface="微软雅黑" panose="020B0503020204020204" pitchFamily="34" charset="-122"/>
              </a:rPr>
              <a:t>windows</a:t>
            </a:r>
            <a:r>
              <a:rPr lang="zh-CN" altLang="en-US" sz="1800" dirty="0">
                <a:latin typeface="微软雅黑" panose="020B0503020204020204" pitchFamily="34" charset="-122"/>
                <a:ea typeface="微软雅黑" panose="020B0503020204020204" pitchFamily="34" charset="-122"/>
              </a:rPr>
              <a:t>系统为例</a:t>
            </a:r>
            <a:endParaRPr lang="en-US" altLang="zh-CN" sz="1800" dirty="0">
              <a:latin typeface="微软雅黑" panose="020B0503020204020204" pitchFamily="34" charset="-122"/>
              <a:ea typeface="微软雅黑" panose="020B0503020204020204" pitchFamily="34" charset="-122"/>
            </a:endParaRPr>
          </a:p>
          <a:p>
            <a:pPr lvl="1"/>
            <a:r>
              <a:rPr lang="zh-CN" altLang="en-US" sz="1800" dirty="0">
                <a:latin typeface="微软雅黑" panose="020B0503020204020204" pitchFamily="34" charset="-122"/>
                <a:ea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rPr>
              <a:t>sumo.exe</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sumo.exe -c *.</a:t>
            </a:r>
            <a:r>
              <a:rPr lang="en-US" altLang="zh-CN" sz="1800" dirty="0" err="1">
                <a:latin typeface="微软雅黑" panose="020B0503020204020204" pitchFamily="34" charset="-122"/>
                <a:ea typeface="微软雅黑" panose="020B0503020204020204" pitchFamily="34" charset="-122"/>
              </a:rPr>
              <a:t>sumocfg</a:t>
            </a:r>
            <a:endParaRPr lang="zh-CN" altLang="zh-CN" sz="1800" dirty="0">
              <a:latin typeface="微软雅黑" panose="020B0503020204020204" pitchFamily="34" charset="-122"/>
              <a:ea typeface="微软雅黑" panose="020B0503020204020204" pitchFamily="34" charset="-122"/>
            </a:endParaRPr>
          </a:p>
          <a:p>
            <a:pPr lvl="1"/>
            <a:r>
              <a:rPr lang="zh-CN" altLang="zh-CN" sz="1800" dirty="0">
                <a:latin typeface="微软雅黑" panose="020B0503020204020204" pitchFamily="34" charset="-122"/>
                <a:ea typeface="微软雅黑" panose="020B0503020204020204" pitchFamily="34" charset="-122"/>
              </a:rPr>
              <a:t>使用</a:t>
            </a:r>
            <a:r>
              <a:rPr lang="en-US" altLang="zh-CN" sz="1800" dirty="0">
                <a:latin typeface="微软雅黑" panose="020B0503020204020204" pitchFamily="34" charset="-122"/>
                <a:ea typeface="微软雅黑" panose="020B0503020204020204" pitchFamily="34" charset="-122"/>
              </a:rPr>
              <a:t>sumo-gui.exe</a:t>
            </a:r>
            <a:r>
              <a:rPr lang="zh-CN" altLang="zh-CN"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sumo-gui.exe -c *.</a:t>
            </a:r>
            <a:r>
              <a:rPr lang="en-US" altLang="zh-CN" sz="1800" dirty="0" err="1">
                <a:latin typeface="微软雅黑" panose="020B0503020204020204" pitchFamily="34" charset="-122"/>
                <a:ea typeface="微软雅黑" panose="020B0503020204020204" pitchFamily="34" charset="-122"/>
              </a:rPr>
              <a:t>sumocfg</a:t>
            </a:r>
            <a:endParaRPr lang="en-US" altLang="zh-CN" sz="1800" dirty="0">
              <a:latin typeface="微软雅黑" panose="020B0503020204020204" pitchFamily="34" charset="-122"/>
              <a:ea typeface="微软雅黑" panose="020B0503020204020204" pitchFamily="34" charset="-122"/>
            </a:endParaRPr>
          </a:p>
          <a:p>
            <a:pPr>
              <a:lnSpc>
                <a:spcPct val="100000"/>
              </a:lnSpc>
            </a:pPr>
            <a:r>
              <a:rPr lang="zh-CN" altLang="en-US" sz="1800" dirty="0">
                <a:latin typeface="微软雅黑" panose="020B0503020204020204" pitchFamily="34" charset="-122"/>
                <a:ea typeface="微软雅黑" panose="020B0503020204020204" pitchFamily="34" charset="-122"/>
              </a:rPr>
              <a:t>使用</a:t>
            </a:r>
            <a:r>
              <a:rPr lang="en-US" altLang="zh-CN" sz="1800" dirty="0" err="1">
                <a:latin typeface="微软雅黑" panose="020B0503020204020204" pitchFamily="34" charset="-122"/>
                <a:ea typeface="微软雅黑" panose="020B0503020204020204" pitchFamily="34" charset="-122"/>
              </a:rPr>
              <a:t>TraCI</a:t>
            </a:r>
            <a:r>
              <a:rPr lang="zh-CN" altLang="en-US" sz="1800" dirty="0">
                <a:latin typeface="微软雅黑" panose="020B0503020204020204" pitchFamily="34" charset="-122"/>
                <a:ea typeface="微软雅黑" panose="020B0503020204020204" pitchFamily="34" charset="-122"/>
              </a:rPr>
              <a:t>接口函数运行，主要涉及函数：</a:t>
            </a:r>
            <a:endParaRPr lang="en-US" altLang="zh-CN" sz="1800" dirty="0">
              <a:latin typeface="微软雅黑" panose="020B0503020204020204" pitchFamily="34" charset="-122"/>
              <a:ea typeface="微软雅黑" panose="020B0503020204020204" pitchFamily="34" charset="-122"/>
            </a:endParaRPr>
          </a:p>
          <a:p>
            <a:pPr lvl="1">
              <a:lnSpc>
                <a:spcPct val="100000"/>
              </a:lnSpc>
            </a:pPr>
            <a:r>
              <a:rPr lang="zh-CN" altLang="en-US" sz="1800" dirty="0">
                <a:latin typeface="微软雅黑" panose="020B0503020204020204" pitchFamily="34" charset="-122"/>
                <a:ea typeface="微软雅黑" panose="020B0503020204020204" pitchFamily="34" charset="-122"/>
              </a:rPr>
              <a:t>启动仿真：</a:t>
            </a:r>
            <a:r>
              <a:rPr lang="en-US" altLang="zh-CN" sz="1800" dirty="0" err="1">
                <a:latin typeface="微软雅黑" panose="020B0503020204020204" pitchFamily="34" charset="-122"/>
                <a:ea typeface="微软雅黑" panose="020B0503020204020204" pitchFamily="34" charset="-122"/>
              </a:rPr>
              <a:t>traci.start</a:t>
            </a:r>
            <a:r>
              <a:rPr lang="en-US" altLang="zh-CN" sz="1800" dirty="0">
                <a:latin typeface="微软雅黑" panose="020B0503020204020204" pitchFamily="34" charset="-122"/>
                <a:ea typeface="微软雅黑" panose="020B0503020204020204" pitchFamily="34" charset="-122"/>
              </a:rPr>
              <a:t>()</a:t>
            </a:r>
          </a:p>
          <a:p>
            <a:pPr lvl="1">
              <a:lnSpc>
                <a:spcPct val="100000"/>
              </a:lnSpc>
            </a:pPr>
            <a:r>
              <a:rPr lang="zh-CN" altLang="en-US" sz="1800" dirty="0">
                <a:latin typeface="微软雅黑" panose="020B0503020204020204" pitchFamily="34" charset="-122"/>
                <a:ea typeface="微软雅黑" panose="020B0503020204020204" pitchFamily="34" charset="-122"/>
              </a:rPr>
              <a:t>单步运行仿真：</a:t>
            </a:r>
            <a:r>
              <a:rPr lang="en-US" altLang="zh-CN" sz="1800" dirty="0" err="1">
                <a:latin typeface="微软雅黑" panose="020B0503020204020204" pitchFamily="34" charset="-122"/>
                <a:ea typeface="微软雅黑" panose="020B0503020204020204" pitchFamily="34" charset="-122"/>
              </a:rPr>
              <a:t>traci.simulationStep</a:t>
            </a:r>
            <a:r>
              <a:rPr lang="en-US" altLang="zh-CN" sz="1800" dirty="0">
                <a:latin typeface="微软雅黑" panose="020B0503020204020204" pitchFamily="34" charset="-122"/>
                <a:ea typeface="微软雅黑" panose="020B0503020204020204" pitchFamily="34" charset="-122"/>
              </a:rPr>
              <a:t>()</a:t>
            </a:r>
          </a:p>
          <a:p>
            <a:pPr lvl="1">
              <a:lnSpc>
                <a:spcPct val="100000"/>
              </a:lnSpc>
            </a:pPr>
            <a:r>
              <a:rPr lang="zh-CN" altLang="en-US" sz="1800" dirty="0">
                <a:latin typeface="微软雅黑" panose="020B0503020204020204" pitchFamily="34" charset="-122"/>
                <a:ea typeface="微软雅黑" panose="020B0503020204020204" pitchFamily="34" charset="-122"/>
              </a:rPr>
              <a:t>结束仿真：</a:t>
            </a:r>
            <a:r>
              <a:rPr lang="en-US" altLang="zh-CN" sz="1800" dirty="0" err="1">
                <a:latin typeface="微软雅黑" panose="020B0503020204020204" pitchFamily="34" charset="-122"/>
                <a:ea typeface="微软雅黑" panose="020B0503020204020204" pitchFamily="34" charset="-122"/>
              </a:rPr>
              <a:t>traci.close</a:t>
            </a:r>
            <a:r>
              <a:rPr lang="en-US" altLang="zh-CN" sz="1800" dirty="0">
                <a:latin typeface="微软雅黑" panose="020B0503020204020204" pitchFamily="34" charset="-122"/>
                <a:ea typeface="微软雅黑" panose="020B0503020204020204" pitchFamily="34" charset="-122"/>
              </a:rPr>
              <a:t>()</a:t>
            </a: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a:extLst>
              <a:ext uri="{FF2B5EF4-FFF2-40B4-BE49-F238E27FC236}">
                <a16:creationId xmlns:a16="http://schemas.microsoft.com/office/drawing/2014/main" id="{3111274F-39C5-430D-8D27-1E2D6F6480F7}"/>
              </a:ext>
            </a:extLst>
          </p:cNvPr>
          <p:cNvSpPr/>
          <p:nvPr/>
        </p:nvSpPr>
        <p:spPr>
          <a:xfrm>
            <a:off x="6899922" y="5332264"/>
            <a:ext cx="4547143" cy="369332"/>
          </a:xfrm>
          <a:prstGeom prst="rect">
            <a:avLst/>
          </a:prstGeom>
        </p:spPr>
        <p:txBody>
          <a:bodyPr wrap="square">
            <a:spAutoFit/>
          </a:bodyPr>
          <a:lstStyle/>
          <a:p>
            <a:pPr algn="ctr"/>
            <a:r>
              <a:rPr lang="en-US" altLang="zh-CN" dirty="0">
                <a:latin typeface="微软雅黑" panose="020B0503020204020204" pitchFamily="34" charset="-122"/>
                <a:ea typeface="微软雅黑" panose="020B0503020204020204" pitchFamily="34" charset="-122"/>
              </a:rPr>
              <a:t>Fig. sumo-</a:t>
            </a:r>
            <a:r>
              <a:rPr lang="en-US" altLang="zh-CN" dirty="0" err="1">
                <a:latin typeface="微软雅黑" panose="020B0503020204020204" pitchFamily="34" charset="-122"/>
                <a:ea typeface="微软雅黑" panose="020B0503020204020204" pitchFamily="34" charset="-122"/>
              </a:rPr>
              <a:t>gui</a:t>
            </a:r>
            <a:r>
              <a:rPr lang="zh-CN" altLang="en-US" dirty="0">
                <a:latin typeface="微软雅黑" panose="020B0503020204020204" pitchFamily="34" charset="-122"/>
                <a:ea typeface="微软雅黑" panose="020B0503020204020204" pitchFamily="34" charset="-122"/>
              </a:rPr>
              <a:t>运行仿真示意图</a:t>
            </a:r>
          </a:p>
        </p:txBody>
      </p:sp>
      <p:pic>
        <p:nvPicPr>
          <p:cNvPr id="23" name="图片 22">
            <a:extLst>
              <a:ext uri="{FF2B5EF4-FFF2-40B4-BE49-F238E27FC236}">
                <a16:creationId xmlns:a16="http://schemas.microsoft.com/office/drawing/2014/main" id="{6BCDF8A7-EA0D-4F92-9F41-B70346415FB7}"/>
              </a:ext>
            </a:extLst>
          </p:cNvPr>
          <p:cNvPicPr/>
          <p:nvPr/>
        </p:nvPicPr>
        <p:blipFill>
          <a:blip r:embed="rId5"/>
          <a:stretch>
            <a:fillRect/>
          </a:stretch>
        </p:blipFill>
        <p:spPr>
          <a:xfrm>
            <a:off x="6534434" y="2339844"/>
            <a:ext cx="5278120" cy="2861945"/>
          </a:xfrm>
          <a:prstGeom prst="rect">
            <a:avLst/>
          </a:prstGeom>
        </p:spPr>
      </p:pic>
    </p:spTree>
    <p:extLst>
      <p:ext uri="{BB962C8B-B14F-4D97-AF65-F5344CB8AC3E}">
        <p14:creationId xmlns:p14="http://schemas.microsoft.com/office/powerpoint/2010/main" val="2209659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dirty="0">
                <a:latin typeface="微软雅黑" panose="020B0503020204020204" pitchFamily="34" charset="-122"/>
                <a:ea typeface="微软雅黑" panose="020B0503020204020204" pitchFamily="34" charset="-122"/>
              </a:rPr>
            </a:br>
            <a:r>
              <a:rPr lang="en-US" altLang="zh-CN" sz="6600" b="1">
                <a:latin typeface="微软雅黑" panose="020B0503020204020204" pitchFamily="34" charset="-122"/>
                <a:ea typeface="微软雅黑" panose="020B0503020204020204" pitchFamily="34" charset="-122"/>
              </a:rPr>
              <a:t>3 TraCI</a:t>
            </a:r>
            <a:r>
              <a:rPr lang="zh-CN" altLang="en-US" sz="6600" b="1">
                <a:latin typeface="微软雅黑" panose="020B0503020204020204" pitchFamily="34" charset="-122"/>
                <a:ea typeface="微软雅黑" panose="020B0503020204020204" pitchFamily="34" charset="-122"/>
              </a:rPr>
              <a:t>进阶</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07883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6"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7374" y="-223"/>
            <a:ext cx="10515600" cy="1325563"/>
          </a:xfrm>
        </p:spPr>
        <p:txBody>
          <a:bodyPr/>
          <a:lstStyle/>
          <a:p>
            <a:pPr algn="r"/>
            <a:r>
              <a:rPr lang="en-US" altLang="zh-CN" b="1">
                <a:solidFill>
                  <a:schemeClr val="bg1"/>
                </a:solidFill>
                <a:latin typeface="微软雅黑" panose="020B0503020204020204" pitchFamily="34" charset="-122"/>
                <a:ea typeface="微软雅黑" panose="020B0503020204020204" pitchFamily="34" charset="-122"/>
              </a:rPr>
              <a:t>TraCI</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内容占位符 8"/>
          <p:cNvSpPr>
            <a:spLocks noGrp="1"/>
          </p:cNvSpPr>
          <p:nvPr>
            <p:ph idx="1"/>
          </p:nvPr>
        </p:nvSpPr>
        <p:spPr>
          <a:xfrm>
            <a:off x="446313" y="1108203"/>
            <a:ext cx="5775362" cy="496035"/>
          </a:xfrm>
        </p:spPr>
        <p:txBody>
          <a:bodyPr>
            <a:normAutofit fontScale="97500"/>
          </a:bodyPr>
          <a:lstStyle/>
          <a:p>
            <a:pPr marL="0" indent="0">
              <a:buNone/>
            </a:pPr>
            <a:r>
              <a:rPr lang="zh-CN" altLang="en-US">
                <a:latin typeface="微软雅黑" panose="020B0503020204020204" pitchFamily="34" charset="-122"/>
                <a:ea typeface="微软雅黑" panose="020B0503020204020204" pitchFamily="34" charset="-122"/>
              </a:rPr>
              <a:t>交通控制接口</a:t>
            </a:r>
            <a:endParaRPr lang="zh-CN" dirty="0">
              <a:latin typeface="微软雅黑" panose="020B0503020204020204" pitchFamily="34" charset="-122"/>
              <a:ea typeface="微软雅黑" panose="020B0503020204020204" pitchFamily="34" charset="-122"/>
            </a:endParaRPr>
          </a:p>
        </p:txBody>
      </p:sp>
      <p:pic>
        <p:nvPicPr>
          <p:cNvPr id="7"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1" name="内容占位符 2"/>
          <p:cNvSpPr txBox="1"/>
          <p:nvPr/>
        </p:nvSpPr>
        <p:spPr>
          <a:xfrm>
            <a:off x="401036" y="2999124"/>
            <a:ext cx="8240396" cy="44452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18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6390" y="1045210"/>
            <a:ext cx="11560810" cy="5812790"/>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a:extLst>
              <a:ext uri="{FF2B5EF4-FFF2-40B4-BE49-F238E27FC236}">
                <a16:creationId xmlns:a16="http://schemas.microsoft.com/office/drawing/2014/main" id="{1C8A6077-8215-4884-8EE8-238C49F8DD57}"/>
              </a:ext>
            </a:extLst>
          </p:cNvPr>
          <p:cNvPicPr/>
          <p:nvPr/>
        </p:nvPicPr>
        <p:blipFill>
          <a:blip r:embed="rId5"/>
          <a:stretch>
            <a:fillRect/>
          </a:stretch>
        </p:blipFill>
        <p:spPr>
          <a:xfrm>
            <a:off x="2672072" y="2451379"/>
            <a:ext cx="5647908" cy="924658"/>
          </a:xfrm>
          <a:prstGeom prst="rect">
            <a:avLst/>
          </a:prstGeom>
        </p:spPr>
      </p:pic>
      <p:sp>
        <p:nvSpPr>
          <p:cNvPr id="17" name="文本框 16">
            <a:extLst>
              <a:ext uri="{FF2B5EF4-FFF2-40B4-BE49-F238E27FC236}">
                <a16:creationId xmlns:a16="http://schemas.microsoft.com/office/drawing/2014/main" id="{5BEA0399-B67B-4755-BA75-DBB302AAE6FD}"/>
              </a:ext>
            </a:extLst>
          </p:cNvPr>
          <p:cNvSpPr txBox="1"/>
          <p:nvPr/>
        </p:nvSpPr>
        <p:spPr>
          <a:xfrm>
            <a:off x="3708487" y="4483203"/>
            <a:ext cx="4103425" cy="338554"/>
          </a:xfrm>
          <a:prstGeom prst="rect">
            <a:avLst/>
          </a:prstGeom>
          <a:noFill/>
        </p:spPr>
        <p:txBody>
          <a:bodyPr wrap="square">
            <a:spAutoFit/>
          </a:bodyPr>
          <a:lstStyle/>
          <a:p>
            <a:pPr marL="0" indent="0" algn="ctr">
              <a:lnSpc>
                <a:spcPct val="100000"/>
              </a:lnSpc>
              <a:buNone/>
            </a:pPr>
            <a:r>
              <a:rPr lang="zh-CN" altLang="en-US" sz="1600">
                <a:latin typeface="微软雅黑" panose="020B0503020204020204" pitchFamily="34" charset="-122"/>
                <a:ea typeface="微软雅黑" panose="020B0503020204020204" pitchFamily="34" charset="-122"/>
              </a:rPr>
              <a:t>减慢仿真的运行速度（视语言性能而定）</a:t>
            </a:r>
            <a:endParaRPr lang="en-US" altLang="zh-CN" sz="160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35F53D03-E337-467F-9FFD-ED3D3A29A8ED}"/>
              </a:ext>
            </a:extLst>
          </p:cNvPr>
          <p:cNvSpPr txBox="1"/>
          <p:nvPr/>
        </p:nvSpPr>
        <p:spPr>
          <a:xfrm>
            <a:off x="8319980" y="3202267"/>
            <a:ext cx="3779575" cy="1723549"/>
          </a:xfrm>
          <a:prstGeom prst="rect">
            <a:avLst/>
          </a:prstGeom>
          <a:noFill/>
          <a:ln>
            <a:solidFill>
              <a:schemeClr val="tx1"/>
            </a:solidFill>
          </a:ln>
        </p:spPr>
        <p:txBody>
          <a:bodyPr wrap="square">
            <a:spAutoFit/>
          </a:bodyPr>
          <a:lstStyle/>
          <a:p>
            <a:pPr marL="285750" indent="-285750">
              <a:lnSpc>
                <a:spcPct val="100000"/>
              </a:lnSpc>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值检索（订阅：批量检索）</a:t>
            </a:r>
            <a:endParaRPr lang="en-US" altLang="zh-CN">
              <a:latin typeface="微软雅黑" panose="020B0503020204020204" pitchFamily="34" charset="-122"/>
              <a:ea typeface="微软雅黑" panose="020B0503020204020204" pitchFamily="34" charset="-122"/>
            </a:endParaRPr>
          </a:p>
          <a:p>
            <a:pPr marL="285750" indent="-285750">
              <a:lnSpc>
                <a:spcPct val="100000"/>
              </a:lnSpc>
              <a:buFont typeface="Arial" panose="020B0604020202020204" pitchFamily="34" charset="0"/>
              <a:buChar char="•"/>
            </a:pPr>
            <a:r>
              <a:rPr lang="zh-CN" altLang="en-US" sz="1800">
                <a:latin typeface="微软雅黑" panose="020B0503020204020204" pitchFamily="34" charset="-122"/>
                <a:ea typeface="微软雅黑" panose="020B0503020204020204" pitchFamily="34" charset="-122"/>
              </a:rPr>
              <a:t>状态更改</a:t>
            </a:r>
            <a:endParaRPr lang="en-US" altLang="zh-CN" sz="1800">
              <a:latin typeface="微软雅黑" panose="020B0503020204020204" pitchFamily="34" charset="-122"/>
              <a:ea typeface="微软雅黑" panose="020B0503020204020204" pitchFamily="34" charset="-122"/>
            </a:endParaRPr>
          </a:p>
          <a:p>
            <a:pPr marL="285750" indent="-285750">
              <a:lnSpc>
                <a:spcPct val="100000"/>
              </a:lnSpc>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场景设计（重载模型、事件处理）</a:t>
            </a:r>
            <a:endParaRPr lang="en-US" altLang="zh-CN" sz="1800">
              <a:latin typeface="微软雅黑" panose="020B0503020204020204" pitchFamily="34" charset="-122"/>
              <a:ea typeface="微软雅黑" panose="020B0503020204020204" pitchFamily="34" charset="-122"/>
            </a:endParaRPr>
          </a:p>
          <a:p>
            <a:pPr marL="285750" indent="-285750">
              <a:lnSpc>
                <a:spcPct val="100000"/>
              </a:lnSpc>
              <a:buFont typeface="Arial" panose="020B0604020202020204" pitchFamily="34" charset="0"/>
              <a:buChar char="•"/>
            </a:pPr>
            <a:r>
              <a:rPr lang="zh-CN" altLang="en-US" sz="1800">
                <a:latin typeface="微软雅黑" panose="020B0503020204020204" pitchFamily="34" charset="-122"/>
                <a:ea typeface="微软雅黑" panose="020B0503020204020204" pitchFamily="34" charset="-122"/>
              </a:rPr>
              <a:t>界面交互</a:t>
            </a:r>
            <a:endParaRPr lang="en-US" altLang="zh-CN" sz="1800">
              <a:latin typeface="微软雅黑" panose="020B0503020204020204" pitchFamily="34" charset="-122"/>
              <a:ea typeface="微软雅黑" panose="020B0503020204020204" pitchFamily="34" charset="-122"/>
            </a:endParaRPr>
          </a:p>
          <a:p>
            <a:pPr>
              <a:lnSpc>
                <a:spcPct val="100000"/>
              </a:lnSpc>
            </a:pPr>
            <a:endParaRPr lang="en-US" altLang="zh-CN">
              <a:latin typeface="微软雅黑" panose="020B0503020204020204" pitchFamily="34" charset="-122"/>
              <a:ea typeface="微软雅黑" panose="020B0503020204020204" pitchFamily="34" charset="-122"/>
            </a:endParaRPr>
          </a:p>
          <a:p>
            <a:pPr algn="ctr">
              <a:lnSpc>
                <a:spcPct val="100000"/>
              </a:lnSpc>
            </a:pPr>
            <a:r>
              <a:rPr lang="zh-CN" altLang="en-US" sz="1600">
                <a:latin typeface="微软雅黑" panose="020B0503020204020204" pitchFamily="34" charset="-122"/>
                <a:ea typeface="微软雅黑" panose="020B0503020204020204" pitchFamily="34" charset="-122"/>
              </a:rPr>
              <a:t>（车、人、路网、检测器、信控</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a:t>
            </a:r>
            <a:endParaRPr lang="en-US" altLang="zh-CN" sz="160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6CED8CE0-DFED-44D2-9F27-1DCD16A0FDAE}"/>
              </a:ext>
            </a:extLst>
          </p:cNvPr>
          <p:cNvSpPr txBox="1"/>
          <p:nvPr/>
        </p:nvSpPr>
        <p:spPr>
          <a:xfrm>
            <a:off x="8319980" y="2715999"/>
            <a:ext cx="3474774" cy="461665"/>
          </a:xfrm>
          <a:prstGeom prst="rect">
            <a:avLst/>
          </a:prstGeom>
          <a:noFill/>
        </p:spPr>
        <p:txBody>
          <a:bodyPr wrap="square" rtlCol="0">
            <a:spAutoFit/>
          </a:bodyPr>
          <a:lstStyle/>
          <a:p>
            <a:pPr algn="ctr"/>
            <a:r>
              <a:rPr lang="zh-CN" altLang="en-US" sz="2400">
                <a:solidFill>
                  <a:schemeClr val="accent6">
                    <a:lumMod val="50000"/>
                  </a:schemeClr>
                </a:solidFill>
                <a:latin typeface="微软雅黑" panose="020B0503020204020204" pitchFamily="34" charset="-122"/>
                <a:ea typeface="微软雅黑" panose="020B0503020204020204" pitchFamily="34" charset="-122"/>
              </a:rPr>
              <a:t>二次开发</a:t>
            </a:r>
          </a:p>
        </p:txBody>
      </p:sp>
      <p:sp>
        <p:nvSpPr>
          <p:cNvPr id="10" name="文本框 9">
            <a:extLst>
              <a:ext uri="{FF2B5EF4-FFF2-40B4-BE49-F238E27FC236}">
                <a16:creationId xmlns:a16="http://schemas.microsoft.com/office/drawing/2014/main" id="{513F8524-8F4F-4D6A-B115-6FBC49FAD9E6}"/>
              </a:ext>
            </a:extLst>
          </p:cNvPr>
          <p:cNvSpPr txBox="1"/>
          <p:nvPr/>
        </p:nvSpPr>
        <p:spPr>
          <a:xfrm>
            <a:off x="700676" y="2718365"/>
            <a:ext cx="5545400" cy="1792286"/>
          </a:xfrm>
          <a:prstGeom prst="rect">
            <a:avLst/>
          </a:prstGeom>
          <a:noFill/>
        </p:spPr>
        <p:txBody>
          <a:bodyPr wrap="square" rtlCol="0">
            <a:spAutoFit/>
          </a:bodyPr>
          <a:lstStyle/>
          <a:p>
            <a:r>
              <a:rPr lang="zh-CN" altLang="en-US" sz="2400">
                <a:solidFill>
                  <a:schemeClr val="accent6">
                    <a:lumMod val="50000"/>
                  </a:schemeClr>
                </a:solidFill>
                <a:latin typeface="微软雅黑" panose="020B0503020204020204" pitchFamily="34" charset="-122"/>
                <a:ea typeface="微软雅黑" panose="020B0503020204020204" pitchFamily="34" charset="-122"/>
              </a:rPr>
              <a:t>自定义仿真</a:t>
            </a:r>
            <a:endParaRPr lang="en-US" altLang="zh-CN" sz="2400">
              <a:solidFill>
                <a:schemeClr val="accent6">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rPr>
              <a:t>修改源码</a:t>
            </a:r>
            <a:endParaRPr lang="en-US" altLang="zh-CN" sz="200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rPr>
              <a:t>挂载外部库</a:t>
            </a:r>
            <a:endParaRPr lang="en-US" altLang="zh-CN" sz="200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rPr>
              <a:t>通过</a:t>
            </a:r>
            <a:r>
              <a:rPr lang="en-US" altLang="zh-CN" sz="2000">
                <a:latin typeface="微软雅黑" panose="020B0503020204020204" pitchFamily="34" charset="-122"/>
                <a:ea typeface="微软雅黑" panose="020B0503020204020204" pitchFamily="34" charset="-122"/>
              </a:rPr>
              <a:t>TraCI</a:t>
            </a:r>
            <a:r>
              <a:rPr lang="zh-CN" altLang="en-US" sz="2000">
                <a:latin typeface="微软雅黑" panose="020B0503020204020204" pitchFamily="34" charset="-122"/>
                <a:ea typeface="微软雅黑" panose="020B0503020204020204" pitchFamily="34" charset="-122"/>
              </a:rPr>
              <a:t>加载</a:t>
            </a:r>
            <a:endParaRPr lang="zh-CN" altLang="en-US" sz="160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356D18E2-EBD0-44C7-A18D-E3BE32EC3173}"/>
              </a:ext>
            </a:extLst>
          </p:cNvPr>
          <p:cNvSpPr txBox="1"/>
          <p:nvPr/>
        </p:nvSpPr>
        <p:spPr>
          <a:xfrm>
            <a:off x="2819817" y="1153605"/>
            <a:ext cx="7670473" cy="646331"/>
          </a:xfrm>
          <a:prstGeom prst="rect">
            <a:avLst/>
          </a:prstGeom>
          <a:noFill/>
        </p:spPr>
        <p:txBody>
          <a:bodyPr wrap="square">
            <a:spAutoFit/>
          </a:bodyPr>
          <a:lstStyle/>
          <a:p>
            <a:pPr algn="ctr"/>
            <a:r>
              <a:rPr lang="zh-CN" altLang="en-US" sz="1800">
                <a:latin typeface="微软雅黑" panose="020B0503020204020204" pitchFamily="34" charset="-122"/>
                <a:ea typeface="微软雅黑" panose="020B0503020204020204" pitchFamily="34" charset="-122"/>
              </a:rPr>
              <a:t>用于进行仿真的实时交互</a:t>
            </a:r>
            <a:r>
              <a:rPr lang="en-US" altLang="zh-CN" sz="1800">
                <a:latin typeface="微软雅黑" panose="020B0503020204020204" pitchFamily="34" charset="-122"/>
                <a:ea typeface="微软雅黑" panose="020B0503020204020204" pitchFamily="34" charset="-122"/>
              </a:rPr>
              <a:t>——</a:t>
            </a:r>
            <a:r>
              <a:rPr lang="zh-CN" altLang="en-US" sz="1800">
                <a:latin typeface="微软雅黑" panose="020B0503020204020204" pitchFamily="34" charset="-122"/>
                <a:ea typeface="微软雅黑" panose="020B0503020204020204" pitchFamily="34" charset="-122"/>
              </a:rPr>
              <a:t>允许我们控制正在运行的交通仿真</a:t>
            </a:r>
            <a:endParaRPr lang="en-US" altLang="zh-CN" sz="1800">
              <a:latin typeface="微软雅黑" panose="020B0503020204020204" pitchFamily="34" charset="-122"/>
              <a:ea typeface="微软雅黑" panose="020B0503020204020204" pitchFamily="34" charset="-122"/>
            </a:endParaRPr>
          </a:p>
          <a:p>
            <a:pPr algn="ctr"/>
            <a:endParaRPr lang="zh-CN" altLang="en-US"/>
          </a:p>
        </p:txBody>
      </p:sp>
      <p:sp>
        <p:nvSpPr>
          <p:cNvPr id="24" name="文本框 23">
            <a:extLst>
              <a:ext uri="{FF2B5EF4-FFF2-40B4-BE49-F238E27FC236}">
                <a16:creationId xmlns:a16="http://schemas.microsoft.com/office/drawing/2014/main" id="{21968BA7-08A7-4D8C-B923-3D387D92C72F}"/>
              </a:ext>
            </a:extLst>
          </p:cNvPr>
          <p:cNvSpPr txBox="1"/>
          <p:nvPr/>
        </p:nvSpPr>
        <p:spPr>
          <a:xfrm>
            <a:off x="802973" y="1916408"/>
            <a:ext cx="7038975" cy="369332"/>
          </a:xfrm>
          <a:prstGeom prst="rect">
            <a:avLst/>
          </a:prstGeom>
          <a:noFill/>
        </p:spPr>
        <p:txBody>
          <a:bodyPr wrap="square">
            <a:spAutoFit/>
          </a:bodyPr>
          <a:lstStyle/>
          <a:p>
            <a:pPr marL="0" indent="0">
              <a:lnSpc>
                <a:spcPct val="100000"/>
              </a:lnSpc>
              <a:buNone/>
            </a:pPr>
            <a:r>
              <a:rPr lang="zh-CN" altLang="en-US" sz="1800">
                <a:latin typeface="微软雅黑" panose="020B0503020204020204" pitchFamily="34" charset="-122"/>
                <a:ea typeface="微软雅黑" panose="020B0503020204020204" pitchFamily="34" charset="-122"/>
              </a:rPr>
              <a:t>语言：</a:t>
            </a:r>
            <a:r>
              <a:rPr lang="en-US" altLang="zh-CN" sz="1800">
                <a:latin typeface="微软雅黑" panose="020B0503020204020204" pitchFamily="34" charset="-122"/>
                <a:ea typeface="微软雅黑" panose="020B0503020204020204" pitchFamily="34" charset="-122"/>
              </a:rPr>
              <a:t>Python</a:t>
            </a:r>
            <a:r>
              <a:rPr lang="zh-CN" altLang="en-US" sz="1800">
                <a:latin typeface="微软雅黑" panose="020B0503020204020204" pitchFamily="34" charset="-122"/>
                <a:ea typeface="微软雅黑" panose="020B0503020204020204" pitchFamily="34" charset="-122"/>
              </a:rPr>
              <a:t>（最常用）、</a:t>
            </a:r>
            <a:r>
              <a:rPr lang="en-US" altLang="zh-CN" sz="1800">
                <a:latin typeface="微软雅黑" panose="020B0503020204020204" pitchFamily="34" charset="-122"/>
                <a:ea typeface="微软雅黑" panose="020B0503020204020204" pitchFamily="34" charset="-122"/>
              </a:rPr>
              <a:t>C++</a:t>
            </a:r>
            <a:r>
              <a:rPr lang="zh-CN" altLang="en-US" sz="1800">
                <a:latin typeface="微软雅黑" panose="020B0503020204020204" pitchFamily="34" charset="-122"/>
                <a:ea typeface="微软雅黑" panose="020B0503020204020204" pitchFamily="34" charset="-122"/>
              </a:rPr>
              <a:t>、</a:t>
            </a:r>
            <a:r>
              <a:rPr lang="en-US" altLang="zh-CN" sz="1800">
                <a:latin typeface="微软雅黑" panose="020B0503020204020204" pitchFamily="34" charset="-122"/>
                <a:ea typeface="微软雅黑" panose="020B0503020204020204" pitchFamily="34" charset="-122"/>
              </a:rPr>
              <a:t>.NET</a:t>
            </a:r>
            <a:r>
              <a:rPr lang="zh-CN" altLang="en-US" sz="1800">
                <a:latin typeface="微软雅黑" panose="020B0503020204020204" pitchFamily="34" charset="-122"/>
                <a:ea typeface="微软雅黑" panose="020B0503020204020204" pitchFamily="34" charset="-122"/>
              </a:rPr>
              <a:t>、</a:t>
            </a:r>
            <a:r>
              <a:rPr lang="en-US" altLang="zh-CN" sz="1800">
                <a:latin typeface="微软雅黑" panose="020B0503020204020204" pitchFamily="34" charset="-122"/>
                <a:ea typeface="微软雅黑" panose="020B0503020204020204" pitchFamily="34" charset="-122"/>
              </a:rPr>
              <a:t>MATLAB</a:t>
            </a:r>
            <a:r>
              <a:rPr lang="zh-CN" altLang="en-US" sz="1800">
                <a:latin typeface="微软雅黑" panose="020B0503020204020204" pitchFamily="34" charset="-122"/>
                <a:ea typeface="微软雅黑" panose="020B0503020204020204" pitchFamily="34" charset="-122"/>
              </a:rPr>
              <a:t>、</a:t>
            </a:r>
            <a:r>
              <a:rPr lang="en-US" altLang="zh-CN" sz="1800">
                <a:latin typeface="微软雅黑" panose="020B0503020204020204" pitchFamily="34" charset="-122"/>
                <a:ea typeface="微软雅黑" panose="020B0503020204020204" pitchFamily="34" charset="-122"/>
              </a:rPr>
              <a:t>Java……</a:t>
            </a:r>
          </a:p>
        </p:txBody>
      </p:sp>
      <p:pic>
        <p:nvPicPr>
          <p:cNvPr id="26" name="图片 25">
            <a:extLst>
              <a:ext uri="{FF2B5EF4-FFF2-40B4-BE49-F238E27FC236}">
                <a16:creationId xmlns:a16="http://schemas.microsoft.com/office/drawing/2014/main" id="{50E9115E-825A-4873-90AB-F035FB51A07F}"/>
              </a:ext>
            </a:extLst>
          </p:cNvPr>
          <p:cNvPicPr>
            <a:picLocks noChangeAspect="1"/>
          </p:cNvPicPr>
          <p:nvPr/>
        </p:nvPicPr>
        <p:blipFill>
          <a:blip r:embed="rId6"/>
          <a:stretch>
            <a:fillRect/>
          </a:stretch>
        </p:blipFill>
        <p:spPr>
          <a:xfrm>
            <a:off x="1627856" y="5038277"/>
            <a:ext cx="2652202" cy="1256327"/>
          </a:xfrm>
          <a:prstGeom prst="rect">
            <a:avLst/>
          </a:prstGeom>
        </p:spPr>
      </p:pic>
      <p:pic>
        <p:nvPicPr>
          <p:cNvPr id="28" name="图片 27">
            <a:extLst>
              <a:ext uri="{FF2B5EF4-FFF2-40B4-BE49-F238E27FC236}">
                <a16:creationId xmlns:a16="http://schemas.microsoft.com/office/drawing/2014/main" id="{A6928EFE-CC9A-4761-BE84-680BB4BCB177}"/>
              </a:ext>
            </a:extLst>
          </p:cNvPr>
          <p:cNvPicPr>
            <a:picLocks noChangeAspect="1"/>
          </p:cNvPicPr>
          <p:nvPr/>
        </p:nvPicPr>
        <p:blipFill>
          <a:blip r:embed="rId7"/>
          <a:stretch>
            <a:fillRect/>
          </a:stretch>
        </p:blipFill>
        <p:spPr>
          <a:xfrm>
            <a:off x="6440104" y="5145870"/>
            <a:ext cx="5067740" cy="1217176"/>
          </a:xfrm>
          <a:prstGeom prst="rect">
            <a:avLst/>
          </a:prstGeom>
        </p:spPr>
      </p:pic>
      <p:sp>
        <p:nvSpPr>
          <p:cNvPr id="31" name="文本框 30">
            <a:extLst>
              <a:ext uri="{FF2B5EF4-FFF2-40B4-BE49-F238E27FC236}">
                <a16:creationId xmlns:a16="http://schemas.microsoft.com/office/drawing/2014/main" id="{4C6A979D-AF78-49E9-A965-13EC8BF5E4BB}"/>
              </a:ext>
            </a:extLst>
          </p:cNvPr>
          <p:cNvSpPr txBox="1"/>
          <p:nvPr/>
        </p:nvSpPr>
        <p:spPr>
          <a:xfrm>
            <a:off x="1585453" y="6397858"/>
            <a:ext cx="2737008" cy="338554"/>
          </a:xfrm>
          <a:prstGeom prst="rect">
            <a:avLst/>
          </a:prstGeom>
          <a:noFill/>
        </p:spPr>
        <p:txBody>
          <a:bodyPr wrap="square">
            <a:spAutoFit/>
          </a:bodyPr>
          <a:lstStyle/>
          <a:p>
            <a:pPr algn="ctr"/>
            <a:r>
              <a:rPr lang="zh-CN" altLang="en-US" sz="1600">
                <a:latin typeface="微软雅黑" panose="020B0503020204020204" pitchFamily="34" charset="-122"/>
                <a:ea typeface="微软雅黑" panose="020B0503020204020204" pitchFamily="34" charset="-122"/>
              </a:rPr>
              <a:t>简单的行人感应式信控</a:t>
            </a:r>
            <a:endParaRPr lang="zh-CN" altLang="en-US" sz="1600"/>
          </a:p>
        </p:txBody>
      </p:sp>
      <p:sp>
        <p:nvSpPr>
          <p:cNvPr id="30" name="箭头: 右 29">
            <a:extLst>
              <a:ext uri="{FF2B5EF4-FFF2-40B4-BE49-F238E27FC236}">
                <a16:creationId xmlns:a16="http://schemas.microsoft.com/office/drawing/2014/main" id="{8F11C513-5EA2-478B-8785-3331F23B28F0}"/>
              </a:ext>
            </a:extLst>
          </p:cNvPr>
          <p:cNvSpPr/>
          <p:nvPr/>
        </p:nvSpPr>
        <p:spPr>
          <a:xfrm>
            <a:off x="4549531" y="5557361"/>
            <a:ext cx="1621100" cy="294068"/>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D89DB474-AE75-40E1-9306-C4105A560C9B}"/>
              </a:ext>
            </a:extLst>
          </p:cNvPr>
          <p:cNvSpPr txBox="1"/>
          <p:nvPr/>
        </p:nvSpPr>
        <p:spPr>
          <a:xfrm>
            <a:off x="4746245" y="5348735"/>
            <a:ext cx="1143000" cy="738664"/>
          </a:xfrm>
          <a:prstGeom prst="rect">
            <a:avLst/>
          </a:prstGeom>
          <a:noFill/>
        </p:spPr>
        <p:txBody>
          <a:bodyPr wrap="square" rtlCol="0">
            <a:spAutoFit/>
          </a:bodyPr>
          <a:lstStyle/>
          <a:p>
            <a:pPr algn="ctr"/>
            <a:r>
              <a:rPr lang="zh-CN" altLang="en-US" sz="1400">
                <a:latin typeface="微软雅黑" panose="020B0503020204020204" pitchFamily="34" charset="-122"/>
                <a:ea typeface="微软雅黑" panose="020B0503020204020204" pitchFamily="34" charset="-122"/>
              </a:rPr>
              <a:t>修改状态</a:t>
            </a:r>
            <a:endParaRPr lang="en-US" altLang="zh-CN" sz="1400">
              <a:latin typeface="微软雅黑" panose="020B0503020204020204" pitchFamily="34" charset="-122"/>
              <a:ea typeface="微软雅黑" panose="020B0503020204020204" pitchFamily="34" charset="-122"/>
            </a:endParaRPr>
          </a:p>
          <a:p>
            <a:pPr algn="ctr"/>
            <a:endParaRPr lang="en-US" altLang="zh-CN"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设计模型</a:t>
            </a:r>
          </a:p>
        </p:txBody>
      </p:sp>
      <p:sp>
        <p:nvSpPr>
          <p:cNvPr id="34" name="文本框 33">
            <a:extLst>
              <a:ext uri="{FF2B5EF4-FFF2-40B4-BE49-F238E27FC236}">
                <a16:creationId xmlns:a16="http://schemas.microsoft.com/office/drawing/2014/main" id="{2C0B9D34-FC3B-4985-8746-02FA9E3EC7F0}"/>
              </a:ext>
            </a:extLst>
          </p:cNvPr>
          <p:cNvSpPr txBox="1"/>
          <p:nvPr/>
        </p:nvSpPr>
        <p:spPr>
          <a:xfrm>
            <a:off x="7784339" y="6397858"/>
            <a:ext cx="2737008" cy="338554"/>
          </a:xfrm>
          <a:prstGeom prst="rect">
            <a:avLst/>
          </a:prstGeom>
          <a:noFill/>
        </p:spPr>
        <p:txBody>
          <a:bodyPr wrap="square">
            <a:spAutoFit/>
          </a:bodyPr>
          <a:lstStyle/>
          <a:p>
            <a:pPr algn="ctr"/>
            <a:r>
              <a:rPr lang="zh-CN" altLang="en-US" sz="1600">
                <a:latin typeface="微软雅黑" panose="020B0503020204020204" pitchFamily="34" charset="-122"/>
                <a:ea typeface="微软雅黑" panose="020B0503020204020204" pitchFamily="34" charset="-122"/>
              </a:rPr>
              <a:t>复杂的车辆行为模型</a:t>
            </a:r>
            <a:endParaRPr lang="zh-CN" altLang="en-US" sz="1600"/>
          </a:p>
        </p:txBody>
      </p:sp>
      <p:sp>
        <p:nvSpPr>
          <p:cNvPr id="38" name="文本框 37">
            <a:extLst>
              <a:ext uri="{FF2B5EF4-FFF2-40B4-BE49-F238E27FC236}">
                <a16:creationId xmlns:a16="http://schemas.microsoft.com/office/drawing/2014/main" id="{620188D6-0125-4C2F-8861-097955F64459}"/>
              </a:ext>
            </a:extLst>
          </p:cNvPr>
          <p:cNvSpPr txBox="1"/>
          <p:nvPr/>
        </p:nvSpPr>
        <p:spPr>
          <a:xfrm>
            <a:off x="3441539" y="4077956"/>
            <a:ext cx="4572000" cy="338554"/>
          </a:xfrm>
          <a:prstGeom prst="rect">
            <a:avLst/>
          </a:prstGeom>
          <a:noFill/>
        </p:spPr>
        <p:txBody>
          <a:bodyPr wrap="square">
            <a:spAutoFit/>
          </a:bodyPr>
          <a:lstStyle/>
          <a:p>
            <a:pPr marL="0" indent="0">
              <a:lnSpc>
                <a:spcPct val="100000"/>
              </a:lnSpc>
              <a:buNone/>
            </a:pPr>
            <a:r>
              <a:rPr lang="zh-CN" altLang="en-US" sz="1600">
                <a:latin typeface="微软雅黑" panose="020B0503020204020204" pitchFamily="34" charset="-122"/>
                <a:ea typeface="微软雅黑" panose="020B0503020204020204" pitchFamily="34" charset="-122"/>
              </a:rPr>
              <a:t>在</a:t>
            </a:r>
            <a:r>
              <a:rPr lang="en-US" altLang="zh-CN" sz="1600">
                <a:latin typeface="微软雅黑" panose="020B0503020204020204" pitchFamily="34" charset="-122"/>
                <a:ea typeface="微软雅黑" panose="020B0503020204020204" pitchFamily="34" charset="-122"/>
              </a:rPr>
              <a:t>Python</a:t>
            </a:r>
            <a:r>
              <a:rPr lang="zh-CN" altLang="en-US" sz="1600">
                <a:latin typeface="微软雅黑" panose="020B0503020204020204" pitchFamily="34" charset="-122"/>
                <a:ea typeface="微软雅黑" panose="020B0503020204020204" pitchFamily="34" charset="-122"/>
              </a:rPr>
              <a:t>中：和其他库一样，调用相关</a:t>
            </a:r>
            <a:r>
              <a:rPr lang="en-US" altLang="zh-CN" sz="1600">
                <a:latin typeface="微软雅黑" panose="020B0503020204020204" pitchFamily="34" charset="-122"/>
                <a:ea typeface="微软雅黑" panose="020B0503020204020204" pitchFamily="34" charset="-122"/>
              </a:rPr>
              <a:t>API</a:t>
            </a:r>
          </a:p>
        </p:txBody>
      </p:sp>
      <p:sp>
        <p:nvSpPr>
          <p:cNvPr id="40" name="文本框 39">
            <a:extLst>
              <a:ext uri="{FF2B5EF4-FFF2-40B4-BE49-F238E27FC236}">
                <a16:creationId xmlns:a16="http://schemas.microsoft.com/office/drawing/2014/main" id="{7A8D9212-984F-4C13-8114-EAF8CDFF60B9}"/>
              </a:ext>
            </a:extLst>
          </p:cNvPr>
          <p:cNvSpPr txBox="1"/>
          <p:nvPr/>
        </p:nvSpPr>
        <p:spPr>
          <a:xfrm>
            <a:off x="8899044" y="1832748"/>
            <a:ext cx="2608800" cy="646331"/>
          </a:xfrm>
          <a:prstGeom prst="rect">
            <a:avLst/>
          </a:prstGeom>
          <a:noFill/>
        </p:spPr>
        <p:txBody>
          <a:bodyPr wrap="square">
            <a:spAutoFit/>
          </a:bodyPr>
          <a:lstStyle/>
          <a:p>
            <a:pPr marL="285750" indent="-285750">
              <a:lnSpc>
                <a:spcPct val="100000"/>
              </a:lnSpc>
              <a:buFont typeface="Arial" panose="020B0604020202020204" pitchFamily="34" charset="0"/>
              <a:buChar char="•"/>
            </a:pPr>
            <a:r>
              <a:rPr lang="en-US" altLang="zh-CN" sz="1800">
                <a:latin typeface="微软雅黑" panose="020B0503020204020204" pitchFamily="34" charset="-122"/>
                <a:ea typeface="微软雅黑" panose="020B0503020204020204" pitchFamily="34" charset="-122"/>
              </a:rPr>
              <a:t>SUMO</a:t>
            </a:r>
            <a:r>
              <a:rPr lang="zh-CN" altLang="en-US">
                <a:latin typeface="微软雅黑" panose="020B0503020204020204" pitchFamily="34" charset="-122"/>
                <a:ea typeface="微软雅黑" panose="020B0503020204020204" pitchFamily="34" charset="-122"/>
              </a:rPr>
              <a:t>：</a:t>
            </a:r>
            <a:r>
              <a:rPr lang="zh-CN" altLang="en-US" sz="1800">
                <a:latin typeface="微软雅黑" panose="020B0503020204020204" pitchFamily="34" charset="-122"/>
                <a:ea typeface="微软雅黑" panose="020B0503020204020204" pitchFamily="34" charset="-122"/>
              </a:rPr>
              <a:t>服务器</a:t>
            </a:r>
            <a:endParaRPr lang="en-US" altLang="zh-CN" sz="1800">
              <a:latin typeface="微软雅黑" panose="020B0503020204020204" pitchFamily="34" charset="-122"/>
              <a:ea typeface="微软雅黑" panose="020B0503020204020204" pitchFamily="34" charset="-122"/>
            </a:endParaRPr>
          </a:p>
          <a:p>
            <a:pPr marL="285750" indent="-285750">
              <a:lnSpc>
                <a:spcPct val="100000"/>
              </a:lnSpc>
              <a:buFont typeface="Arial" panose="020B0604020202020204" pitchFamily="34" charset="0"/>
              <a:buChar char="•"/>
            </a:pPr>
            <a:r>
              <a:rPr lang="zh-CN" altLang="en-US" sz="1800">
                <a:latin typeface="微软雅黑" panose="020B0503020204020204" pitchFamily="34" charset="-122"/>
                <a:ea typeface="微软雅黑" panose="020B0503020204020204" pitchFamily="34" charset="-122"/>
              </a:rPr>
              <a:t>脚本文件</a:t>
            </a:r>
            <a:r>
              <a:rPr lang="zh-CN" altLang="en-US">
                <a:latin typeface="微软雅黑" panose="020B0503020204020204" pitchFamily="34" charset="-122"/>
                <a:ea typeface="微软雅黑" panose="020B0503020204020204" pitchFamily="34" charset="-122"/>
              </a:rPr>
              <a:t>：</a:t>
            </a:r>
            <a:r>
              <a:rPr lang="zh-CN" altLang="en-US" sz="1800">
                <a:latin typeface="微软雅黑" panose="020B0503020204020204" pitchFamily="34" charset="-122"/>
                <a:ea typeface="微软雅黑" panose="020B0503020204020204" pitchFamily="34" charset="-122"/>
              </a:rPr>
              <a:t>客户端</a:t>
            </a:r>
            <a:endParaRPr lang="en-US" altLang="zh-CN" sz="1800">
              <a:latin typeface="微软雅黑" panose="020B0503020204020204" pitchFamily="34" charset="-122"/>
              <a:ea typeface="微软雅黑" panose="020B0503020204020204" pitchFamily="34" charset="-122"/>
            </a:endParaRPr>
          </a:p>
        </p:txBody>
      </p:sp>
      <p:cxnSp>
        <p:nvCxnSpPr>
          <p:cNvPr id="42" name="直接箭头连接符 41">
            <a:extLst>
              <a:ext uri="{FF2B5EF4-FFF2-40B4-BE49-F238E27FC236}">
                <a16:creationId xmlns:a16="http://schemas.microsoft.com/office/drawing/2014/main" id="{3D5D3738-E6D3-4AD0-93BC-F31D87AB8C51}"/>
              </a:ext>
            </a:extLst>
          </p:cNvPr>
          <p:cNvCxnSpPr/>
          <p:nvPr/>
        </p:nvCxnSpPr>
        <p:spPr>
          <a:xfrm>
            <a:off x="2953957" y="4410075"/>
            <a:ext cx="52946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C8859C2D-5182-4B4A-BA05-B6A6E2897560}"/>
              </a:ext>
            </a:extLst>
          </p:cNvPr>
          <p:cNvSpPr/>
          <p:nvPr/>
        </p:nvSpPr>
        <p:spPr>
          <a:xfrm>
            <a:off x="700676" y="4056366"/>
            <a:ext cx="2084429" cy="5379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endParaRPr>
          </a:p>
        </p:txBody>
      </p:sp>
    </p:spTree>
    <p:extLst>
      <p:ext uri="{BB962C8B-B14F-4D97-AF65-F5344CB8AC3E}">
        <p14:creationId xmlns:p14="http://schemas.microsoft.com/office/powerpoint/2010/main" val="2996824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p:cNvSpPr txBox="1"/>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a:latin typeface="微软雅黑" panose="020B0503020204020204" pitchFamily="34" charset="-122"/>
                <a:ea typeface="微软雅黑" panose="020B0503020204020204" pitchFamily="34" charset="-122"/>
              </a:rPr>
            </a:br>
            <a:r>
              <a:rPr lang="en-US" altLang="zh-CN" sz="6600" b="1">
                <a:latin typeface="微软雅黑" panose="020B0503020204020204" pitchFamily="34" charset="-122"/>
                <a:ea typeface="微软雅黑" panose="020B0503020204020204" pitchFamily="34" charset="-122"/>
              </a:rPr>
              <a:t>4 </a:t>
            </a:r>
            <a:r>
              <a:rPr lang="zh-CN" altLang="en-US" sz="6600" b="1" dirty="0">
                <a:latin typeface="微软雅黑" panose="020B0503020204020204" pitchFamily="34" charset="-122"/>
                <a:ea typeface="微软雅黑" panose="020B0503020204020204" pitchFamily="34" charset="-122"/>
              </a:rPr>
              <a:t>课堂任务：综合实验</a:t>
            </a:r>
            <a:r>
              <a:rPr lang="en-US" altLang="zh-CN" sz="6600" b="1" dirty="0">
                <a:latin typeface="微软雅黑" panose="020B0503020204020204" pitchFamily="34" charset="-122"/>
                <a:ea typeface="微软雅黑" panose="020B0503020204020204" pitchFamily="34" charset="-122"/>
              </a:rPr>
              <a:t>  </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8"/>
          <p:cNvSpPr txBox="1"/>
          <p:nvPr/>
        </p:nvSpPr>
        <p:spPr>
          <a:xfrm>
            <a:off x="446313" y="1547675"/>
            <a:ext cx="11166567" cy="51245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Step1. </a:t>
            </a:r>
            <a:r>
              <a:rPr lang="zh-CN" altLang="en-US" sz="2000" b="1">
                <a:latin typeface="微软雅黑" panose="020B0503020204020204" pitchFamily="34" charset="-122"/>
                <a:ea typeface="微软雅黑" panose="020B0503020204020204" pitchFamily="34" charset="-122"/>
              </a:rPr>
              <a:t>路网要素修改与补充</a:t>
            </a:r>
            <a:endParaRPr lang="en-US" altLang="zh-CN" sz="2000" b="1" dirty="0">
              <a:latin typeface="微软雅黑" panose="020B0503020204020204" pitchFamily="34" charset="-122"/>
              <a:ea typeface="微软雅黑" panose="020B0503020204020204" pitchFamily="34" charset="-122"/>
            </a:endParaRPr>
          </a:p>
          <a:p>
            <a:pPr marL="0" indent="0">
              <a:lnSpc>
                <a:spcPct val="100000"/>
              </a:lnSpc>
              <a:buNone/>
            </a:pPr>
            <a:r>
              <a:rPr lang="zh-CN" altLang="en-US" sz="2000">
                <a:latin typeface="微软雅黑" panose="020B0503020204020204" pitchFamily="34" charset="-122"/>
                <a:ea typeface="微软雅黑" panose="020B0503020204020204" pitchFamily="34" charset="-122"/>
              </a:rPr>
              <a:t>使用</a:t>
            </a:r>
            <a:r>
              <a:rPr lang="en-US" altLang="zh-CN" sz="2000">
                <a:latin typeface="微软雅黑" panose="020B0503020204020204" pitchFamily="34" charset="-122"/>
                <a:ea typeface="微软雅黑" panose="020B0503020204020204" pitchFamily="34" charset="-122"/>
              </a:rPr>
              <a:t>netedit</a:t>
            </a:r>
            <a:r>
              <a:rPr lang="zh-CN" altLang="en-US" sz="2000">
                <a:latin typeface="微软雅黑" panose="020B0503020204020204" pitchFamily="34" charset="-122"/>
                <a:ea typeface="微软雅黑" panose="020B0503020204020204" pitchFamily="34" charset="-122"/>
              </a:rPr>
              <a:t>编辑器：</a:t>
            </a:r>
            <a:endParaRPr lang="en-US" altLang="zh-CN" sz="2000">
              <a:latin typeface="微软雅黑" panose="020B0503020204020204" pitchFamily="34" charset="-122"/>
              <a:ea typeface="微软雅黑" panose="020B0503020204020204" pitchFamily="34" charset="-122"/>
            </a:endParaRPr>
          </a:p>
          <a:p>
            <a:pPr>
              <a:lnSpc>
                <a:spcPct val="100000"/>
              </a:lnSpc>
            </a:pPr>
            <a:r>
              <a:rPr lang="zh-CN" altLang="en-US" sz="2000">
                <a:latin typeface="微软雅黑" panose="020B0503020204020204" pitchFamily="34" charset="-122"/>
                <a:ea typeface="微软雅黑" panose="020B0503020204020204" pitchFamily="34" charset="-122"/>
              </a:rPr>
              <a:t>斑马线行人安全岛设置</a:t>
            </a:r>
          </a:p>
          <a:p>
            <a:pPr>
              <a:lnSpc>
                <a:spcPct val="100000"/>
              </a:lnSpc>
            </a:pPr>
            <a:endParaRPr lang="en-US" altLang="zh-CN" sz="2000">
              <a:latin typeface="微软雅黑" panose="020B0503020204020204" pitchFamily="34" charset="-122"/>
              <a:ea typeface="微软雅黑" panose="020B0503020204020204" pitchFamily="34" charset="-122"/>
            </a:endParaRPr>
          </a:p>
          <a:p>
            <a:pPr>
              <a:lnSpc>
                <a:spcPct val="100000"/>
              </a:lnSpc>
            </a:pPr>
            <a:endParaRPr lang="zh-CN" altLang="en-US"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p:txBody>
      </p:sp>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0" name="内容占位符 8"/>
          <p:cNvSpPr>
            <a:spLocks noGrp="1"/>
          </p:cNvSpPr>
          <p:nvPr>
            <p:ph idx="1"/>
          </p:nvPr>
        </p:nvSpPr>
        <p:spPr>
          <a:xfrm>
            <a:off x="446313" y="1108203"/>
            <a:ext cx="6183715" cy="496035"/>
          </a:xfrm>
        </p:spPr>
        <p:txBody>
          <a:bodyPr>
            <a:normAutofit/>
          </a:bodyPr>
          <a:lstStyle/>
          <a:p>
            <a:pPr marL="0" indent="0">
              <a:buNone/>
            </a:pPr>
            <a:r>
              <a:rPr lang="zh-CN" altLang="en-US" sz="2500" b="1" dirty="0">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r>
              <a:rPr lang="zh-CN" altLang="en-US" sz="2500" dirty="0">
                <a:latin typeface="微软雅黑" panose="020B0503020204020204" pitchFamily="34" charset="-122"/>
                <a:ea typeface="微软雅黑" panose="020B0503020204020204" pitchFamily="34" charset="-122"/>
              </a:rPr>
              <a:t>）</a:t>
            </a:r>
          </a:p>
        </p:txBody>
      </p:sp>
      <p:pic>
        <p:nvPicPr>
          <p:cNvPr id="5" name="图片 30"/>
          <p:cNvPicPr>
            <a:picLocks noChangeAspect="1"/>
          </p:cNvPicPr>
          <p:nvPr/>
        </p:nvPicPr>
        <p:blipFill>
          <a:blip r:embed="rId4"/>
          <a:stretch>
            <a:fillRect/>
          </a:stretch>
        </p:blipFill>
        <p:spPr>
          <a:xfrm>
            <a:off x="6064250" y="1769428"/>
            <a:ext cx="4602480" cy="3202305"/>
          </a:xfrm>
          <a:prstGeom prst="rect">
            <a:avLst/>
          </a:prstGeom>
        </p:spPr>
      </p:pic>
      <p:pic>
        <p:nvPicPr>
          <p:cNvPr id="6" name="图片 12"/>
          <p:cNvPicPr>
            <a:picLocks noChangeAspect="1"/>
          </p:cNvPicPr>
          <p:nvPr/>
        </p:nvPicPr>
        <p:blipFill>
          <a:blip r:embed="rId5"/>
          <a:stretch>
            <a:fillRect/>
          </a:stretch>
        </p:blipFill>
        <p:spPr>
          <a:xfrm>
            <a:off x="977265" y="3084513"/>
            <a:ext cx="3803650" cy="2840355"/>
          </a:xfrm>
          <a:prstGeom prst="rect">
            <a:avLst/>
          </a:prstGeom>
        </p:spPr>
      </p:pic>
      <p:sp>
        <p:nvSpPr>
          <p:cNvPr id="9" name="文本框 8"/>
          <p:cNvSpPr txBox="1"/>
          <p:nvPr/>
        </p:nvSpPr>
        <p:spPr>
          <a:xfrm>
            <a:off x="7234555" y="5415915"/>
            <a:ext cx="2261870" cy="368300"/>
          </a:xfrm>
          <a:prstGeom prst="rect">
            <a:avLst/>
          </a:prstGeom>
          <a:noFill/>
        </p:spPr>
        <p:txBody>
          <a:bodyPr wrap="square" rtlCol="0">
            <a:spAutoFit/>
          </a:bodyPr>
          <a:lstStyle/>
          <a:p>
            <a:pPr algn="ctr"/>
            <a:r>
              <a:rPr lang="zh-CN" altLang="en-US"/>
              <a:t>斑马线设置效果图</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28" name="内容占位符 8"/>
          <p:cNvSpPr txBox="1"/>
          <p:nvPr/>
        </p:nvSpPr>
        <p:spPr>
          <a:xfrm>
            <a:off x="446405" y="1547495"/>
            <a:ext cx="6287135" cy="3133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Step2. </a:t>
            </a:r>
            <a:r>
              <a:rPr lang="zh-CN" altLang="en-US" sz="2000" b="1">
                <a:latin typeface="微软雅黑" panose="020B0503020204020204" pitchFamily="34" charset="-122"/>
                <a:ea typeface="微软雅黑" panose="020B0503020204020204" pitchFamily="34" charset="-122"/>
              </a:rPr>
              <a:t>信号控制修改</a:t>
            </a:r>
          </a:p>
          <a:p>
            <a:pPr marL="0" indent="0">
              <a:lnSpc>
                <a:spcPct val="100000"/>
              </a:lnSpc>
              <a:buNone/>
            </a:pPr>
            <a:r>
              <a:rPr lang="zh-CN" altLang="en-US" sz="2000">
                <a:latin typeface="微软雅黑" panose="020B0503020204020204" pitchFamily="34" charset="-122"/>
                <a:ea typeface="微软雅黑" panose="020B0503020204020204" pitchFamily="34" charset="-122"/>
              </a:rPr>
              <a:t>设置斑马线后路口原有信号控制方案被打乱，</a:t>
            </a:r>
            <a:r>
              <a:rPr lang="zh-CN" altLang="en-US" sz="2000" dirty="0">
                <a:latin typeface="微软雅黑" panose="020B0503020204020204" pitchFamily="34" charset="-122"/>
                <a:ea typeface="微软雅黑" panose="020B0503020204020204" pitchFamily="34" charset="-122"/>
              </a:rPr>
              <a:t>因此设置完斑马线后需要重新调整信号配时</a:t>
            </a: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内容占位符 8"/>
          <p:cNvSpPr>
            <a:spLocks noGrp="1"/>
          </p:cNvSpPr>
          <p:nvPr>
            <p:ph idx="1"/>
          </p:nvPr>
        </p:nvSpPr>
        <p:spPr>
          <a:xfrm>
            <a:off x="446313" y="1108203"/>
            <a:ext cx="6183715" cy="496035"/>
          </a:xfrm>
        </p:spPr>
        <p:txBody>
          <a:bodyPr>
            <a:normAutofit/>
          </a:bodyPr>
          <a:lstStyle/>
          <a:p>
            <a:pPr marL="0" indent="0">
              <a:buNone/>
            </a:pPr>
            <a:r>
              <a:rPr lang="zh-CN" altLang="en-US" sz="2500" b="1" dirty="0">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r>
              <a:rPr lang="zh-CN" altLang="en-US" sz="2500" dirty="0">
                <a:latin typeface="微软雅黑" panose="020B0503020204020204" pitchFamily="34" charset="-122"/>
                <a:ea typeface="微软雅黑" panose="020B0503020204020204" pitchFamily="34" charset="-122"/>
              </a:rPr>
              <a:t>）</a:t>
            </a:r>
          </a:p>
        </p:txBody>
      </p:sp>
      <p:sp>
        <p:nvSpPr>
          <p:cNvPr id="17" name="文本框 16"/>
          <p:cNvSpPr txBox="1"/>
          <p:nvPr/>
        </p:nvSpPr>
        <p:spPr>
          <a:xfrm>
            <a:off x="4733198" y="1447585"/>
            <a:ext cx="7282664" cy="369332"/>
          </a:xfrm>
          <a:prstGeom prst="rect">
            <a:avLst/>
          </a:prstGeom>
          <a:noFill/>
        </p:spPr>
        <p:txBody>
          <a:bodyPr wrap="square">
            <a:spAutoFit/>
          </a:bodyPr>
          <a:lstStyle/>
          <a:p>
            <a:r>
              <a:rPr lang="en-US" altLang="zh-CN">
                <a:hlinkClick r:id="rId4"/>
              </a:rPr>
              <a:t>https://sumo.dlr.de/docs/Demand/Routing_by_Turn_Probabilities.html</a:t>
            </a:r>
            <a:r>
              <a:rPr lang="en-US" altLang="zh-CN"/>
              <a:t> </a:t>
            </a:r>
            <a:endParaRPr lang="zh-CN" altLang="en-US"/>
          </a:p>
        </p:txBody>
      </p:sp>
      <p:pic>
        <p:nvPicPr>
          <p:cNvPr id="40" name="图片 40"/>
          <p:cNvPicPr>
            <a:picLocks noChangeAspect="1"/>
          </p:cNvPicPr>
          <p:nvPr/>
        </p:nvPicPr>
        <p:blipFill>
          <a:blip r:embed="rId5"/>
          <a:stretch>
            <a:fillRect/>
          </a:stretch>
        </p:blipFill>
        <p:spPr>
          <a:xfrm>
            <a:off x="6997700" y="2340610"/>
            <a:ext cx="3805555" cy="3067685"/>
          </a:xfrm>
          <a:prstGeom prst="rect">
            <a:avLst/>
          </a:prstGeom>
        </p:spPr>
      </p:pic>
      <p:pic>
        <p:nvPicPr>
          <p:cNvPr id="5" name="图片 5"/>
          <p:cNvPicPr>
            <a:picLocks noChangeAspect="1"/>
          </p:cNvPicPr>
          <p:nvPr/>
        </p:nvPicPr>
        <p:blipFill>
          <a:blip r:embed="rId6"/>
          <a:stretch>
            <a:fillRect/>
          </a:stretch>
        </p:blipFill>
        <p:spPr>
          <a:xfrm>
            <a:off x="1474470" y="2974975"/>
            <a:ext cx="3692525" cy="3305810"/>
          </a:xfrm>
          <a:prstGeom prst="rect">
            <a:avLst/>
          </a:prstGeom>
          <a:noFill/>
          <a:ln>
            <a:noFill/>
          </a:ln>
        </p:spPr>
      </p:pic>
      <p:sp>
        <p:nvSpPr>
          <p:cNvPr id="3" name="文本框 2"/>
          <p:cNvSpPr txBox="1"/>
          <p:nvPr/>
        </p:nvSpPr>
        <p:spPr>
          <a:xfrm>
            <a:off x="6732905" y="5763260"/>
            <a:ext cx="4674870" cy="368300"/>
          </a:xfrm>
          <a:prstGeom prst="rect">
            <a:avLst/>
          </a:prstGeom>
          <a:noFill/>
        </p:spPr>
        <p:txBody>
          <a:bodyPr wrap="square" rtlCol="0">
            <a:spAutoFit/>
          </a:bodyPr>
          <a:lstStyle/>
          <a:p>
            <a:pPr algn="ctr"/>
            <a:r>
              <a:rPr lang="zh-CN" altLang="en-US"/>
              <a:t>调整后一次过街与二次过街的信号放行示例</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28" name="内容占位符 8"/>
          <p:cNvSpPr txBox="1"/>
          <p:nvPr/>
        </p:nvSpPr>
        <p:spPr>
          <a:xfrm>
            <a:off x="446313" y="1547674"/>
            <a:ext cx="8924024" cy="3134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Step3. </a:t>
            </a:r>
            <a:r>
              <a:rPr lang="zh-CN" altLang="en-US" sz="2000" b="1">
                <a:latin typeface="微软雅黑" panose="020B0503020204020204" pitchFamily="34" charset="-122"/>
                <a:ea typeface="微软雅黑" panose="020B0503020204020204" pitchFamily="34" charset="-122"/>
              </a:rPr>
              <a:t>可视化设置公交检测器</a:t>
            </a:r>
          </a:p>
          <a:p>
            <a:pPr marL="0" indent="0">
              <a:lnSpc>
                <a:spcPct val="100000"/>
              </a:lnSpc>
              <a:buNone/>
            </a:pPr>
            <a:r>
              <a:rPr lang="zh-CN" altLang="en-US" sz="2000" dirty="0">
                <a:latin typeface="微软雅黑" panose="020B0503020204020204" pitchFamily="34" charset="-122"/>
                <a:ea typeface="微软雅黑" panose="020B0503020204020204" pitchFamily="34" charset="-122"/>
              </a:rPr>
              <a:t>实现东进口道各个车道</a:t>
            </a:r>
            <a:r>
              <a:rPr lang="zh-CN" altLang="en-US" sz="2000">
                <a:latin typeface="微软雅黑" panose="020B0503020204020204" pitchFamily="34" charset="-122"/>
                <a:ea typeface="微软雅黑" panose="020B0503020204020204" pitchFamily="34" charset="-122"/>
              </a:rPr>
              <a:t>对大车（货车、公交车、半挂车）实施</a:t>
            </a:r>
            <a:r>
              <a:rPr lang="zh-CN" altLang="en-US" sz="2000" dirty="0">
                <a:latin typeface="微软雅黑" panose="020B0503020204020204" pitchFamily="34" charset="-122"/>
                <a:ea typeface="微软雅黑" panose="020B0503020204020204" pitchFamily="34" charset="-122"/>
              </a:rPr>
              <a:t>半感应式信控</a:t>
            </a: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内容占位符 8"/>
          <p:cNvSpPr>
            <a:spLocks noGrp="1"/>
          </p:cNvSpPr>
          <p:nvPr>
            <p:ph idx="1"/>
          </p:nvPr>
        </p:nvSpPr>
        <p:spPr>
          <a:xfrm>
            <a:off x="446313" y="1108203"/>
            <a:ext cx="6183715" cy="496035"/>
          </a:xfrm>
        </p:spPr>
        <p:txBody>
          <a:bodyPr>
            <a:normAutofit/>
          </a:bodyPr>
          <a:lstStyle/>
          <a:p>
            <a:pPr marL="0" indent="0">
              <a:buNone/>
            </a:pPr>
            <a:r>
              <a:rPr lang="zh-CN" altLang="en-US" sz="2500" b="1" dirty="0">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r>
              <a:rPr lang="zh-CN" altLang="en-US" sz="2500" dirty="0">
                <a:latin typeface="微软雅黑" panose="020B0503020204020204" pitchFamily="34" charset="-122"/>
                <a:ea typeface="微软雅黑" panose="020B0503020204020204" pitchFamily="34" charset="-122"/>
              </a:rPr>
              <a:t>）</a:t>
            </a:r>
          </a:p>
        </p:txBody>
      </p:sp>
      <p:pic>
        <p:nvPicPr>
          <p:cNvPr id="6" name="图片 6"/>
          <p:cNvPicPr>
            <a:picLocks noChangeAspect="1"/>
          </p:cNvPicPr>
          <p:nvPr/>
        </p:nvPicPr>
        <p:blipFill>
          <a:blip r:embed="rId4"/>
          <a:stretch>
            <a:fillRect/>
          </a:stretch>
        </p:blipFill>
        <p:spPr>
          <a:xfrm>
            <a:off x="4739640" y="2708275"/>
            <a:ext cx="4343400" cy="3049905"/>
          </a:xfrm>
          <a:prstGeom prst="rect">
            <a:avLst/>
          </a:prstGeom>
          <a:noFill/>
          <a:ln>
            <a:noFill/>
          </a:ln>
        </p:spPr>
      </p:pic>
      <p:sp>
        <p:nvSpPr>
          <p:cNvPr id="3" name="文本框 2"/>
          <p:cNvSpPr txBox="1"/>
          <p:nvPr/>
        </p:nvSpPr>
        <p:spPr>
          <a:xfrm>
            <a:off x="3969385" y="6012815"/>
            <a:ext cx="3324860" cy="368300"/>
          </a:xfrm>
          <a:prstGeom prst="rect">
            <a:avLst/>
          </a:prstGeom>
          <a:noFill/>
        </p:spPr>
        <p:txBody>
          <a:bodyPr wrap="square" rtlCol="0">
            <a:spAutoFit/>
          </a:bodyPr>
          <a:lstStyle/>
          <a:p>
            <a:pPr algn="ctr"/>
            <a:r>
              <a:rPr lang="zh-CN" altLang="en-US"/>
              <a:t>线圈检测器相关设置及效果</a:t>
            </a:r>
          </a:p>
        </p:txBody>
      </p:sp>
      <p:pic>
        <p:nvPicPr>
          <p:cNvPr id="144" name="图片 1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2740025" y="2860040"/>
            <a:ext cx="1327785" cy="289814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内容占位符 8"/>
          <p:cNvSpPr>
            <a:spLocks noGrp="1"/>
          </p:cNvSpPr>
          <p:nvPr>
            <p:ph idx="1"/>
          </p:nvPr>
        </p:nvSpPr>
        <p:spPr>
          <a:xfrm>
            <a:off x="446313" y="1108203"/>
            <a:ext cx="6183715" cy="496035"/>
          </a:xfrm>
        </p:spPr>
        <p:txBody>
          <a:bodyPr>
            <a:normAutofit/>
          </a:bodyPr>
          <a:lstStyle/>
          <a:p>
            <a:pPr marL="0" indent="0">
              <a:buNone/>
            </a:pPr>
            <a:r>
              <a:rPr lang="zh-CN" altLang="en-US" sz="2500" b="1" dirty="0">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r>
              <a:rPr lang="zh-CN" altLang="en-US" sz="2500" dirty="0">
                <a:latin typeface="微软雅黑" panose="020B0503020204020204" pitchFamily="34" charset="-122"/>
                <a:ea typeface="微软雅黑" panose="020B0503020204020204" pitchFamily="34" charset="-122"/>
              </a:rPr>
              <a:t>）</a:t>
            </a:r>
          </a:p>
        </p:txBody>
      </p:sp>
      <p:sp>
        <p:nvSpPr>
          <p:cNvPr id="3" name="内容占位符 8"/>
          <p:cNvSpPr txBox="1"/>
          <p:nvPr/>
        </p:nvSpPr>
        <p:spPr>
          <a:xfrm>
            <a:off x="446405" y="1604010"/>
            <a:ext cx="6032500" cy="503218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Step4. </a:t>
            </a:r>
            <a:r>
              <a:rPr lang="zh-CN" altLang="en-US" sz="2000" b="1">
                <a:latin typeface="微软雅黑" panose="020B0503020204020204" pitchFamily="34" charset="-122"/>
                <a:ea typeface="微软雅黑" panose="020B0503020204020204" pitchFamily="34" charset="-122"/>
              </a:rPr>
              <a:t>交通流转化为个体交通量</a:t>
            </a:r>
          </a:p>
          <a:p>
            <a:pPr marL="0" indent="0">
              <a:lnSpc>
                <a:spcPct val="100000"/>
              </a:lnSpc>
              <a:buNone/>
            </a:pPr>
            <a:r>
              <a:rPr lang="zh-CN" altLang="en-US" sz="2000">
                <a:latin typeface="微软雅黑" panose="020B0503020204020204" pitchFamily="34" charset="-122"/>
                <a:ea typeface="微软雅黑" panose="020B0503020204020204" pitchFamily="34" charset="-122"/>
              </a:rPr>
              <a:t>如果要基于个体流量进行信控方案优化等，需转换到路径级个体出行需求</a:t>
            </a:r>
            <a:r>
              <a:rPr lang="en-US" altLang="zh-CN" sz="2000">
                <a:latin typeface="微软雅黑" panose="020B0503020204020204" pitchFamily="34" charset="-122"/>
                <a:ea typeface="微软雅黑" panose="020B0503020204020204" pitchFamily="34" charset="-122"/>
              </a:rPr>
              <a:t>——&lt;vehicle&gt;</a:t>
            </a:r>
            <a:r>
              <a:rPr lang="zh-CN" altLang="en-US" sz="2000">
                <a:latin typeface="微软雅黑" panose="020B0503020204020204" pitchFamily="34" charset="-122"/>
                <a:ea typeface="微软雅黑" panose="020B0503020204020204" pitchFamily="34" charset="-122"/>
              </a:rPr>
              <a:t>标签</a:t>
            </a:r>
            <a:endParaRPr lang="en-US" altLang="zh-CN" sz="2000">
              <a:latin typeface="微软雅黑" panose="020B0503020204020204" pitchFamily="34" charset="-122"/>
              <a:ea typeface="微软雅黑" panose="020B0503020204020204" pitchFamily="34" charset="-122"/>
            </a:endParaRPr>
          </a:p>
          <a:p>
            <a:pPr>
              <a:lnSpc>
                <a:spcPct val="100000"/>
              </a:lnSpc>
            </a:pPr>
            <a:r>
              <a:rPr lang="en-US" altLang="zh-CN" sz="2000">
                <a:latin typeface="微软雅黑" panose="020B0503020204020204" pitchFamily="34" charset="-122"/>
                <a:ea typeface="微软雅黑" panose="020B0503020204020204" pitchFamily="34" charset="-122"/>
              </a:rPr>
              <a:t>flow</a:t>
            </a:r>
            <a:r>
              <a:rPr lang="zh-CN" altLang="en-US" sz="2000">
                <a:latin typeface="微软雅黑" panose="020B0503020204020204" pitchFamily="34" charset="-122"/>
                <a:ea typeface="微软雅黑" panose="020B0503020204020204" pitchFamily="34" charset="-122"/>
              </a:rPr>
              <a:t>：材料中路径级集计流量需求为</a:t>
            </a:r>
            <a:r>
              <a:rPr lang="en-US" altLang="zh-CN" sz="2000">
                <a:latin typeface="微软雅黑" panose="020B0503020204020204" pitchFamily="34" charset="-122"/>
                <a:ea typeface="微软雅黑" panose="020B0503020204020204" pitchFamily="34" charset="-122"/>
              </a:rPr>
              <a:t>&lt;flow&gt;</a:t>
            </a:r>
            <a:r>
              <a:rPr lang="zh-CN" altLang="en-US" sz="2000">
                <a:latin typeface="微软雅黑" panose="020B0503020204020204" pitchFamily="34" charset="-122"/>
                <a:ea typeface="微软雅黑" panose="020B0503020204020204" pitchFamily="34" charset="-122"/>
              </a:rPr>
              <a:t>标签。</a:t>
            </a:r>
          </a:p>
          <a:p>
            <a:pPr>
              <a:lnSpc>
                <a:spcPct val="100000"/>
              </a:lnSpc>
            </a:pPr>
            <a:endParaRPr lang="zh-CN" altLang="en-US" sz="2000">
              <a:latin typeface="微软雅黑" panose="020B0503020204020204" pitchFamily="34" charset="-122"/>
              <a:ea typeface="微软雅黑" panose="020B0503020204020204" pitchFamily="34" charset="-122"/>
            </a:endParaRPr>
          </a:p>
          <a:p>
            <a:pPr>
              <a:lnSpc>
                <a:spcPct val="100000"/>
              </a:lnSpc>
            </a:pPr>
            <a:endParaRPr lang="zh-CN" altLang="en-US" sz="2000">
              <a:latin typeface="微软雅黑" panose="020B0503020204020204" pitchFamily="34" charset="-122"/>
              <a:ea typeface="微软雅黑" panose="020B0503020204020204" pitchFamily="34" charset="-122"/>
            </a:endParaRPr>
          </a:p>
          <a:p>
            <a:pPr marL="0" indent="0">
              <a:lnSpc>
                <a:spcPct val="100000"/>
              </a:lnSpc>
              <a:buNone/>
            </a:pPr>
            <a:r>
              <a:rPr lang="zh-CN" altLang="en-US" sz="2000" dirty="0">
                <a:latin typeface="微软雅黑" panose="020B0503020204020204" pitchFamily="34" charset="-122"/>
                <a:ea typeface="微软雅黑" panose="020B0503020204020204" pitchFamily="34" charset="-122"/>
              </a:rPr>
              <a:t>本实验中采用等效转换，在命令行中输入：</a:t>
            </a:r>
          </a:p>
          <a:p>
            <a:pPr marL="0" indent="0">
              <a:lnSpc>
                <a:spcPct val="100000"/>
              </a:lnSpc>
              <a:buNone/>
            </a:pPr>
            <a:r>
              <a:rPr lang="en-US" altLang="zh-CN" sz="2000" i="1" dirty="0">
                <a:latin typeface="Calibri" panose="020F0502020204030204" pitchFamily="34" charset="0"/>
                <a:ea typeface="Calibri" panose="020F0502020204030204" pitchFamily="34" charset="0"/>
                <a:cs typeface="Calibri" panose="020F0502020204030204" pitchFamily="34" charset="0"/>
              </a:rPr>
              <a:t>duarouter -n GC_GQ.net.xml -r flow.rou.xml -o GC_GQ.rou.xml</a:t>
            </a:r>
          </a:p>
          <a:p>
            <a:pPr marL="0" indent="0">
              <a:lnSpc>
                <a:spcPct val="100000"/>
              </a:lnSpc>
              <a:buNone/>
            </a:pPr>
            <a:endParaRPr lang="en-US" altLang="zh-CN" sz="2000">
              <a:latin typeface="微软雅黑" panose="020B0503020204020204" pitchFamily="34" charset="-122"/>
              <a:ea typeface="微软雅黑" panose="020B0503020204020204" pitchFamily="34" charset="-122"/>
            </a:endParaRPr>
          </a:p>
          <a:p>
            <a:pPr marL="0" indent="0">
              <a:lnSpc>
                <a:spcPct val="100000"/>
              </a:lnSpc>
              <a:buNone/>
            </a:pPr>
            <a:r>
              <a:rPr lang="zh-CN" altLang="en-US" sz="2000">
                <a:latin typeface="微软雅黑" panose="020B0503020204020204" pitchFamily="34" charset="-122"/>
                <a:ea typeface="微软雅黑" panose="020B0503020204020204" pitchFamily="34" charset="-122"/>
              </a:rPr>
              <a:t>转换</a:t>
            </a:r>
            <a:r>
              <a:rPr lang="zh-CN" altLang="en-US" sz="2000" dirty="0">
                <a:latin typeface="微软雅黑" panose="020B0503020204020204" pitchFamily="34" charset="-122"/>
                <a:ea typeface="微软雅黑" panose="020B0503020204020204" pitchFamily="34" charset="-122"/>
              </a:rPr>
              <a:t>后生成</a:t>
            </a:r>
            <a:r>
              <a:rPr lang="en-US" altLang="zh-CN" sz="2000" dirty="0">
                <a:latin typeface="微软雅黑" panose="020B0503020204020204" pitchFamily="34" charset="-122"/>
                <a:ea typeface="微软雅黑" panose="020B0503020204020204" pitchFamily="34" charset="-122"/>
              </a:rPr>
              <a:t>GC_GQ.rou.alt.xml</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GC_GQ.rou.xml</a:t>
            </a:r>
            <a:r>
              <a:rPr lang="zh-CN" altLang="en-US" sz="2000" dirty="0">
                <a:latin typeface="微软雅黑" panose="020B0503020204020204" pitchFamily="34" charset="-122"/>
                <a:ea typeface="微软雅黑" panose="020B0503020204020204" pitchFamily="34" charset="-122"/>
              </a:rPr>
              <a:t>两个文件。</a:t>
            </a: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6630035" y="2254250"/>
            <a:ext cx="5268595" cy="296164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28" name="内容占位符 8"/>
          <p:cNvSpPr txBox="1"/>
          <p:nvPr/>
        </p:nvSpPr>
        <p:spPr>
          <a:xfrm>
            <a:off x="446405" y="1547495"/>
            <a:ext cx="11223512" cy="37915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Step5. </a:t>
            </a:r>
            <a:r>
              <a:rPr lang="en-US" altLang="zh-CN" sz="2000" b="1" dirty="0">
                <a:latin typeface="微软雅黑" panose="020B0503020204020204" pitchFamily="34" charset="-122"/>
                <a:ea typeface="微软雅黑" panose="020B0503020204020204" pitchFamily="34" charset="-122"/>
              </a:rPr>
              <a:t>Python</a:t>
            </a:r>
            <a:r>
              <a:rPr lang="zh-CN" altLang="en-US" sz="2000" b="1" dirty="0">
                <a:latin typeface="微软雅黑" panose="020B0503020204020204" pitchFamily="34" charset="-122"/>
                <a:ea typeface="微软雅黑" panose="020B0503020204020204" pitchFamily="34" charset="-122"/>
              </a:rPr>
              <a:t>及</a:t>
            </a:r>
            <a:r>
              <a:rPr lang="en-US" altLang="zh-CN" sz="2000" b="1" dirty="0">
                <a:latin typeface="微软雅黑" panose="020B0503020204020204" pitchFamily="34" charset="-122"/>
                <a:ea typeface="微软雅黑" panose="020B0503020204020204" pitchFamily="34" charset="-122"/>
              </a:rPr>
              <a:t>TraCI</a:t>
            </a:r>
            <a:r>
              <a:rPr lang="zh-CN" altLang="en-US" sz="2000" b="1" dirty="0">
                <a:latin typeface="微软雅黑" panose="020B0503020204020204" pitchFamily="34" charset="-122"/>
                <a:ea typeface="微软雅黑" panose="020B0503020204020204" pitchFamily="34" charset="-122"/>
              </a:rPr>
              <a:t>库实现仿真</a:t>
            </a:r>
          </a:p>
          <a:p>
            <a:pPr marL="0" indent="0">
              <a:lnSpc>
                <a:spcPct val="100000"/>
              </a:lnSpc>
              <a:buNone/>
            </a:pPr>
            <a:r>
              <a:rPr lang="zh-CN" altLang="en-US" sz="2000">
                <a:latin typeface="微软雅黑" panose="020B0503020204020204" pitchFamily="34" charset="-122"/>
                <a:ea typeface="微软雅黑" panose="020B0503020204020204" pitchFamily="34" charset="-122"/>
              </a:rPr>
              <a:t>检测器</a:t>
            </a:r>
            <a:r>
              <a:rPr lang="en-US" altLang="zh-CN" sz="2000">
                <a:latin typeface="微软雅黑" panose="020B0503020204020204" pitchFamily="34" charset="-122"/>
                <a:ea typeface="微软雅黑" panose="020B0503020204020204" pitchFamily="34" charset="-122"/>
              </a:rPr>
              <a:t>——traci.inductionloop. getLastStepMeanLength ()</a:t>
            </a:r>
            <a:r>
              <a:rPr lang="zh-CN" altLang="en-US" sz="2000">
                <a:latin typeface="微软雅黑" panose="020B0503020204020204" pitchFamily="34" charset="-122"/>
                <a:ea typeface="微软雅黑" panose="020B0503020204020204" pitchFamily="34" charset="-122"/>
              </a:rPr>
              <a:t>感应是否有大车</a:t>
            </a:r>
          </a:p>
          <a:p>
            <a:pPr marL="0" indent="0">
              <a:lnSpc>
                <a:spcPct val="100000"/>
              </a:lnSpc>
              <a:buNone/>
            </a:pPr>
            <a:r>
              <a:rPr lang="zh-CN" altLang="en-US" sz="2000">
                <a:latin typeface="微软雅黑" panose="020B0503020204020204" pitchFamily="34" charset="-122"/>
                <a:ea typeface="微软雅黑" panose="020B0503020204020204" pitchFamily="34" charset="-122"/>
              </a:rPr>
              <a:t>信号灯</a:t>
            </a:r>
            <a:r>
              <a:rPr lang="en-US" altLang="zh-CN" sz="2000">
                <a:latin typeface="微软雅黑" panose="020B0503020204020204" pitchFamily="34" charset="-122"/>
                <a:ea typeface="微软雅黑" panose="020B0503020204020204" pitchFamily="34" charset="-122"/>
              </a:rPr>
              <a:t>——traci.trafficlight.setPhase(TLID, phase)</a:t>
            </a:r>
            <a:r>
              <a:rPr lang="zh-CN" altLang="en-US" sz="2000">
                <a:latin typeface="微软雅黑" panose="020B0503020204020204" pitchFamily="34" charset="-122"/>
                <a:ea typeface="微软雅黑" panose="020B0503020204020204" pitchFamily="34" charset="-122"/>
              </a:rPr>
              <a:t>改变信号机的相位（信号机编号、相位序号）。</a:t>
            </a:r>
          </a:p>
          <a:p>
            <a:pPr marL="0" indent="0">
              <a:lnSpc>
                <a:spcPct val="100000"/>
              </a:lnSpc>
              <a:buNone/>
            </a:pPr>
            <a:r>
              <a:rPr lang="zh-CN" altLang="en-US" sz="2000">
                <a:latin typeface="微软雅黑" panose="020B0503020204020204" pitchFamily="34" charset="-122"/>
                <a:ea typeface="微软雅黑" panose="020B0503020204020204" pitchFamily="34" charset="-122"/>
              </a:rPr>
              <a:t>基于</a:t>
            </a:r>
            <a:r>
              <a:rPr lang="en-US" altLang="zh-CN" sz="2000">
                <a:latin typeface="微软雅黑" panose="020B0503020204020204" pitchFamily="34" charset="-122"/>
                <a:ea typeface="微软雅黑" panose="020B0503020204020204" pitchFamily="34" charset="-122"/>
              </a:rPr>
              <a:t>TraCI</a:t>
            </a:r>
            <a:r>
              <a:rPr lang="zh-CN" altLang="en-US" sz="2000">
                <a:latin typeface="微软雅黑" panose="020B0503020204020204" pitchFamily="34" charset="-122"/>
                <a:ea typeface="微软雅黑" panose="020B0503020204020204" pitchFamily="34" charset="-122"/>
              </a:rPr>
              <a:t>的信号控制二次开发</a:t>
            </a: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内容占位符 8"/>
          <p:cNvSpPr>
            <a:spLocks noGrp="1"/>
          </p:cNvSpPr>
          <p:nvPr>
            <p:ph idx="1"/>
          </p:nvPr>
        </p:nvSpPr>
        <p:spPr>
          <a:xfrm>
            <a:off x="446313" y="1108203"/>
            <a:ext cx="6183715" cy="496035"/>
          </a:xfrm>
        </p:spPr>
        <p:txBody>
          <a:bodyPr>
            <a:normAutofit/>
          </a:bodyPr>
          <a:lstStyle/>
          <a:p>
            <a:pPr marL="0" indent="0">
              <a:buNone/>
            </a:pPr>
            <a:r>
              <a:rPr lang="zh-CN" altLang="en-US" sz="2500" b="1">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endParaRPr lang="zh-CN" altLang="en-US" sz="25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1704061" y="6265530"/>
            <a:ext cx="3381375" cy="368300"/>
          </a:xfrm>
          <a:prstGeom prst="rect">
            <a:avLst/>
          </a:prstGeom>
          <a:noFill/>
        </p:spPr>
        <p:txBody>
          <a:bodyPr wrap="square">
            <a:spAutoFit/>
          </a:bodyPr>
          <a:lstStyle/>
          <a:p>
            <a:pPr algn="ctr"/>
            <a:r>
              <a:rPr lang="zh-CN" altLang="en-US" sz="1800">
                <a:latin typeface="微软雅黑" panose="020B0503020204020204" pitchFamily="34" charset="-122"/>
                <a:ea typeface="微软雅黑" panose="020B0503020204020204" pitchFamily="34" charset="-122"/>
              </a:rPr>
              <a:t>大车优先效果实时绿波记录</a:t>
            </a:r>
          </a:p>
        </p:txBody>
      </p:sp>
      <p:pic>
        <p:nvPicPr>
          <p:cNvPr id="4" name="图片 3"/>
          <p:cNvPicPr>
            <a:picLocks noChangeAspect="1"/>
          </p:cNvPicPr>
          <p:nvPr/>
        </p:nvPicPr>
        <p:blipFill>
          <a:blip r:embed="rId4"/>
          <a:stretch>
            <a:fillRect/>
          </a:stretch>
        </p:blipFill>
        <p:spPr>
          <a:xfrm>
            <a:off x="1570355" y="3383280"/>
            <a:ext cx="3649345" cy="2805430"/>
          </a:xfrm>
          <a:prstGeom prst="rect">
            <a:avLst/>
          </a:prstGeom>
        </p:spPr>
      </p:pic>
      <p:pic>
        <p:nvPicPr>
          <p:cNvPr id="5" name="图片 4"/>
          <p:cNvPicPr>
            <a:picLocks noChangeAspect="1"/>
          </p:cNvPicPr>
          <p:nvPr/>
        </p:nvPicPr>
        <p:blipFill>
          <a:blip r:embed="rId5"/>
          <a:stretch>
            <a:fillRect/>
          </a:stretch>
        </p:blipFill>
        <p:spPr>
          <a:xfrm>
            <a:off x="7023100" y="3503295"/>
            <a:ext cx="3643630" cy="2549525"/>
          </a:xfrm>
          <a:prstGeom prst="rect">
            <a:avLst/>
          </a:prstGeom>
        </p:spPr>
      </p:pic>
      <p:sp>
        <p:nvSpPr>
          <p:cNvPr id="6" name="文本框 5"/>
          <p:cNvSpPr txBox="1"/>
          <p:nvPr/>
        </p:nvSpPr>
        <p:spPr>
          <a:xfrm>
            <a:off x="7539990" y="6265545"/>
            <a:ext cx="2609850" cy="368300"/>
          </a:xfrm>
          <a:prstGeom prst="rect">
            <a:avLst/>
          </a:prstGeom>
          <a:noFill/>
        </p:spPr>
        <p:txBody>
          <a:bodyPr wrap="square">
            <a:spAutoFit/>
          </a:bodyPr>
          <a:lstStyle>
            <a:defPPr>
              <a:defRPr lang="zh-CN"/>
            </a:defPPr>
            <a:lvl1pPr algn="ctr">
              <a:defRPr>
                <a:latin typeface="微软雅黑" panose="020B0503020204020204" pitchFamily="34" charset="-122"/>
                <a:ea typeface="微软雅黑" panose="020B0503020204020204" pitchFamily="34" charset="-122"/>
              </a:defRPr>
            </a:lvl1pPr>
          </a:lstStyle>
          <a:p>
            <a:r>
              <a:rPr lang="zh-CN" altLang="en-US"/>
              <a:t>触发相位变化大车标记</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28" name="内容占位符 8"/>
          <p:cNvSpPr txBox="1"/>
          <p:nvPr/>
        </p:nvSpPr>
        <p:spPr>
          <a:xfrm>
            <a:off x="446405" y="1604238"/>
            <a:ext cx="11569457" cy="4202302"/>
          </a:xfrm>
          <a:prstGeom prst="rect">
            <a:avLst/>
          </a:prstGeom>
        </p:spPr>
        <p:txBody>
          <a:bodyPr vert="horz" lIns="91440" tIns="45720" rIns="91440" bIns="45720" rtlCol="0">
            <a:normAutofit fontScale="9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u"/>
            </a:pPr>
            <a:r>
              <a:rPr lang="en-US" altLang="zh-CN" sz="2000" b="1">
                <a:latin typeface="微软雅黑" panose="020B0503020204020204" pitchFamily="34" charset="-122"/>
                <a:ea typeface="微软雅黑" panose="020B0503020204020204" pitchFamily="34" charset="-122"/>
              </a:rPr>
              <a:t>Step6. </a:t>
            </a:r>
            <a:r>
              <a:rPr lang="zh-CN" altLang="en-US" sz="2000" b="1">
                <a:latin typeface="微软雅黑" panose="020B0503020204020204" pitchFamily="34" charset="-122"/>
                <a:ea typeface="微软雅黑" panose="020B0503020204020204" pitchFamily="34" charset="-122"/>
                <a:sym typeface="+mn-ea"/>
              </a:rPr>
              <a:t>仿真实验选做内容</a:t>
            </a: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None/>
            </a:pPr>
            <a:r>
              <a:rPr lang="zh-CN" altLang="en-US" sz="2000">
                <a:latin typeface="微软雅黑" panose="020B0503020204020204" pitchFamily="34" charset="-122"/>
                <a:ea typeface="微软雅黑" panose="020B0503020204020204" pitchFamily="34" charset="-122"/>
                <a:sym typeface="+mn-ea"/>
              </a:rPr>
              <a:t>下面给出一些同学们可以拓展的方向</a:t>
            </a:r>
            <a:endParaRPr lang="en-US" altLang="zh-CN" sz="2000">
              <a:latin typeface="微软雅黑" panose="020B0503020204020204" pitchFamily="34" charset="-122"/>
              <a:ea typeface="微软雅黑" panose="020B0503020204020204" pitchFamily="34" charset="-122"/>
              <a:sym typeface="+mn-ea"/>
            </a:endParaRPr>
          </a:p>
          <a:p>
            <a:pPr>
              <a:lnSpc>
                <a:spcPct val="150000"/>
              </a:lnSpc>
            </a:pPr>
            <a:r>
              <a:rPr lang="zh-CN" altLang="en-US" sz="2000">
                <a:latin typeface="微软雅黑" panose="020B0503020204020204" pitchFamily="34" charset="-122"/>
                <a:ea typeface="微软雅黑" panose="020B0503020204020204" pitchFamily="34" charset="-122"/>
                <a:sym typeface="+mn-ea"/>
              </a:rPr>
              <a:t>跟</a:t>
            </a:r>
            <a:r>
              <a:rPr lang="zh-CN" altLang="en-US" sz="2000" dirty="0">
                <a:latin typeface="微软雅黑" panose="020B0503020204020204" pitchFamily="34" charset="-122"/>
                <a:ea typeface="微软雅黑" panose="020B0503020204020204" pitchFamily="34" charset="-122"/>
                <a:sym typeface="+mn-ea"/>
              </a:rPr>
              <a:t>驰换道模型参数修改</a:t>
            </a:r>
          </a:p>
          <a:p>
            <a:pPr>
              <a:lnSpc>
                <a:spcPct val="150000"/>
              </a:lnSpc>
            </a:pPr>
            <a:r>
              <a:rPr lang="zh-CN" altLang="en-US" sz="2000" dirty="0">
                <a:latin typeface="微软雅黑" panose="020B0503020204020204" pitchFamily="34" charset="-122"/>
                <a:ea typeface="微软雅黑" panose="020B0503020204020204" pitchFamily="34" charset="-122"/>
                <a:sym typeface="+mn-ea"/>
              </a:rPr>
              <a:t>不同信控方案尝试（</a:t>
            </a:r>
            <a:r>
              <a:rPr lang="en-US" altLang="zh-CN" sz="2000" dirty="0">
                <a:latin typeface="微软雅黑" panose="020B0503020204020204" pitchFamily="34" charset="-122"/>
                <a:ea typeface="微软雅黑" panose="020B0503020204020204" pitchFamily="34" charset="-122"/>
                <a:sym typeface="+mn-ea"/>
              </a:rPr>
              <a:t>e.g.</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tlsCycleAdaptation.py</a:t>
            </a:r>
            <a:r>
              <a:rPr lang="zh-CN" altLang="en-US" sz="2000" dirty="0">
                <a:latin typeface="微软雅黑" panose="020B0503020204020204" pitchFamily="34" charset="-122"/>
                <a:ea typeface="微软雅黑" panose="020B0503020204020204" pitchFamily="34" charset="-122"/>
                <a:sym typeface="+mn-ea"/>
              </a:rPr>
              <a:t>根据给定的路网文件和出行需求文件，计算并设置基于</a:t>
            </a:r>
            <a:r>
              <a:rPr lang="en-US" altLang="zh-CN" sz="2000" dirty="0">
                <a:latin typeface="微软雅黑" panose="020B0503020204020204" pitchFamily="34" charset="-122"/>
                <a:ea typeface="微软雅黑" panose="020B0503020204020204" pitchFamily="34" charset="-122"/>
                <a:sym typeface="+mn-ea"/>
              </a:rPr>
              <a:t>Webster</a:t>
            </a:r>
            <a:r>
              <a:rPr lang="zh-CN" altLang="en-US" sz="2000" dirty="0">
                <a:latin typeface="微软雅黑" panose="020B0503020204020204" pitchFamily="34" charset="-122"/>
                <a:ea typeface="微软雅黑" panose="020B0503020204020204" pitchFamily="34" charset="-122"/>
                <a:sym typeface="+mn-ea"/>
              </a:rPr>
              <a:t>方法的信控</a:t>
            </a:r>
            <a:r>
              <a:rPr lang="zh-CN" altLang="en-US" sz="2000">
                <a:latin typeface="微软雅黑" panose="020B0503020204020204" pitchFamily="34" charset="-122"/>
                <a:ea typeface="微软雅黑" panose="020B0503020204020204" pitchFamily="34" charset="-122"/>
                <a:sym typeface="+mn-ea"/>
              </a:rPr>
              <a:t>方案</a:t>
            </a:r>
            <a:r>
              <a:rPr lang="en-US" altLang="zh-CN" sz="2000">
                <a:latin typeface="微软雅黑" panose="020B0503020204020204" pitchFamily="34" charset="-122"/>
                <a:ea typeface="微软雅黑" panose="020B0503020204020204" pitchFamily="34" charset="-122"/>
                <a:sym typeface="+mn-ea"/>
              </a:rPr>
              <a:t>)</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zh-CN" altLang="en-US" sz="2000">
                <a:latin typeface="微软雅黑" panose="020B0503020204020204" pitchFamily="34" charset="-122"/>
                <a:ea typeface="微软雅黑" panose="020B0503020204020204" pitchFamily="34" charset="-122"/>
                <a:sym typeface="+mn-ea"/>
              </a:rPr>
              <a:t>信号控制二次开发拓展修改</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e.g.</a:t>
            </a:r>
            <a:r>
              <a:rPr lang="zh-CN" altLang="en-US" sz="2000" dirty="0">
                <a:latin typeface="微软雅黑" panose="020B0503020204020204" pitchFamily="34" charset="-122"/>
                <a:ea typeface="微软雅黑" panose="020B0503020204020204" pitchFamily="34" charset="-122"/>
                <a:sym typeface="+mn-ea"/>
              </a:rPr>
              <a:t>行人检测器</a:t>
            </a:r>
            <a:r>
              <a:rPr lang="en-US" altLang="zh-CN" sz="2000" dirty="0">
                <a:latin typeface="微软雅黑" panose="020B0503020204020204" pitchFamily="34" charset="-122"/>
                <a:ea typeface="微软雅黑" panose="020B0503020204020204" pitchFamily="34" charset="-122"/>
                <a:hlinkClick r:id="rId4"/>
              </a:rPr>
              <a:t>https://blog.csdn.net/renguoqing1001/article/details</a:t>
            </a:r>
            <a:r>
              <a:rPr lang="en-US" altLang="zh-CN" sz="2000">
                <a:latin typeface="微软雅黑" panose="020B0503020204020204" pitchFamily="34" charset="-122"/>
                <a:ea typeface="微软雅黑" panose="020B0503020204020204" pitchFamily="34" charset="-122"/>
                <a:hlinkClick r:id="rId4"/>
              </a:rPr>
              <a:t>/52742936</a:t>
            </a:r>
            <a:r>
              <a:rPr lang="en-US" altLang="zh-CN" sz="200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sym typeface="+mn-ea"/>
              </a:rPr>
              <a:t>评价</a:t>
            </a:r>
            <a:r>
              <a:rPr lang="zh-CN" altLang="en-US" sz="2000">
                <a:latin typeface="微软雅黑" panose="020B0503020204020204" pitchFamily="34" charset="-122"/>
                <a:ea typeface="微软雅黑" panose="020B0503020204020204" pitchFamily="34" charset="-122"/>
                <a:sym typeface="+mn-ea"/>
              </a:rPr>
              <a:t>指标可视化（类似先前的</a:t>
            </a:r>
            <a:r>
              <a:rPr lang="en-US" altLang="zh-CN" sz="2000">
                <a:latin typeface="微软雅黑" panose="020B0503020204020204" pitchFamily="34" charset="-122"/>
                <a:ea typeface="微软雅黑" panose="020B0503020204020204" pitchFamily="34" charset="-122"/>
                <a:sym typeface="+mn-ea"/>
              </a:rPr>
              <a:t>queue-ouput, tripinfo-output</a:t>
            </a:r>
            <a:r>
              <a:rPr lang="zh-CN" altLang="en-US" sz="2000">
                <a:latin typeface="微软雅黑" panose="020B0503020204020204" pitchFamily="34" charset="-122"/>
                <a:ea typeface="微软雅黑" panose="020B0503020204020204" pitchFamily="34" charset="-122"/>
                <a:sym typeface="+mn-ea"/>
              </a:rPr>
              <a:t>等输出）</a:t>
            </a:r>
            <a:endParaRPr lang="zh-CN" altLang="en-US" sz="200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0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内容占位符 8"/>
          <p:cNvSpPr>
            <a:spLocks noGrp="1"/>
          </p:cNvSpPr>
          <p:nvPr>
            <p:ph idx="1"/>
          </p:nvPr>
        </p:nvSpPr>
        <p:spPr>
          <a:xfrm>
            <a:off x="446313" y="1108203"/>
            <a:ext cx="6183715" cy="496035"/>
          </a:xfrm>
        </p:spPr>
        <p:txBody>
          <a:bodyPr>
            <a:normAutofit/>
          </a:bodyPr>
          <a:lstStyle/>
          <a:p>
            <a:pPr marL="0" indent="0">
              <a:buNone/>
            </a:pPr>
            <a:r>
              <a:rPr lang="zh-CN" altLang="en-US" sz="2500" b="1">
                <a:latin typeface="微软雅黑" panose="020B0503020204020204" pitchFamily="34" charset="-122"/>
                <a:ea typeface="微软雅黑" panose="020B0503020204020204" pitchFamily="34" charset="-122"/>
              </a:rPr>
              <a:t>综合实验</a:t>
            </a:r>
            <a:r>
              <a:rPr lang="zh-CN" altLang="en-US" sz="2500">
                <a:latin typeface="微软雅黑" panose="020B0503020204020204" pitchFamily="34" charset="-122"/>
                <a:ea typeface="微软雅黑" panose="020B0503020204020204" pitchFamily="34" charset="-122"/>
              </a:rPr>
              <a:t>（参照上机实验指南 ）</a:t>
            </a:r>
            <a:endParaRPr lang="zh-CN" altLang="en-US" sz="25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课堂任务</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28" name="内容占位符 8"/>
          <p:cNvSpPr txBox="1"/>
          <p:nvPr/>
        </p:nvSpPr>
        <p:spPr>
          <a:xfrm>
            <a:off x="276225" y="1547675"/>
            <a:ext cx="11915775" cy="51066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Wingdings" panose="05000000000000000000" pitchFamily="2" charset="2"/>
              <a:buNone/>
            </a:pPr>
            <a:r>
              <a:rPr lang="en-US" altLang="zh-CN" sz="2000" b="1">
                <a:latin typeface="微软雅黑" panose="020B0503020204020204" pitchFamily="34" charset="-122"/>
                <a:ea typeface="微软雅黑" panose="020B0503020204020204" pitchFamily="34" charset="-122"/>
              </a:rPr>
              <a:t>Step1 ~ Step5</a:t>
            </a:r>
            <a:r>
              <a:rPr lang="zh-CN" altLang="en-US" sz="2000" b="1">
                <a:latin typeface="微软雅黑" panose="020B0503020204020204" pitchFamily="34" charset="-122"/>
                <a:ea typeface="微软雅黑" panose="020B0503020204020204" pitchFamily="34" charset="-122"/>
              </a:rPr>
              <a:t>＋选做内容</a:t>
            </a:r>
            <a:endParaRPr lang="en-US" altLang="zh-CN" sz="2000">
              <a:latin typeface="微软雅黑" panose="020B0503020204020204" pitchFamily="34" charset="-122"/>
              <a:ea typeface="微软雅黑" panose="020B0503020204020204" pitchFamily="34" charset="-122"/>
            </a:endParaRPr>
          </a:p>
          <a:p>
            <a:pPr lvl="1">
              <a:lnSpc>
                <a:spcPct val="150000"/>
              </a:lnSpc>
            </a:pPr>
            <a:r>
              <a:rPr lang="zh-CN" altLang="en-US" sz="2000">
                <a:latin typeface="微软雅黑" panose="020B0503020204020204" pitchFamily="34" charset="-122"/>
                <a:ea typeface="微软雅黑" panose="020B0503020204020204" pitchFamily="34" charset="-122"/>
              </a:rPr>
              <a:t>个人作业</a:t>
            </a:r>
            <a:endParaRPr lang="en-US" altLang="zh-CN" sz="2000">
              <a:latin typeface="微软雅黑" panose="020B0503020204020204" pitchFamily="34" charset="-122"/>
              <a:ea typeface="微软雅黑" panose="020B0503020204020204" pitchFamily="34" charset="-122"/>
            </a:endParaRPr>
          </a:p>
          <a:p>
            <a:pPr lvl="1">
              <a:lnSpc>
                <a:spcPct val="150000"/>
              </a:lnSpc>
            </a:pPr>
            <a:r>
              <a:rPr lang="zh-CN" altLang="en-US" sz="2000">
                <a:latin typeface="微软雅黑" panose="020B0503020204020204" pitchFamily="34" charset="-122"/>
                <a:ea typeface="微软雅黑" panose="020B0503020204020204" pitchFamily="34" charset="-122"/>
              </a:rPr>
              <a:t>完整的实现流程</a:t>
            </a:r>
            <a:endParaRPr lang="en-US" altLang="zh-CN" sz="2000">
              <a:latin typeface="微软雅黑" panose="020B0503020204020204" pitchFamily="34" charset="-122"/>
              <a:ea typeface="微软雅黑" panose="020B0503020204020204" pitchFamily="34" charset="-122"/>
            </a:endParaRPr>
          </a:p>
          <a:p>
            <a:pPr lvl="1">
              <a:lnSpc>
                <a:spcPct val="150000"/>
              </a:lnSpc>
            </a:pPr>
            <a:r>
              <a:rPr lang="zh-CN" altLang="en-US" sz="2000">
                <a:latin typeface="微软雅黑" panose="020B0503020204020204" pitchFamily="34" charset="-122"/>
                <a:ea typeface="微软雅黑" panose="020B0503020204020204" pitchFamily="34" charset="-122"/>
              </a:rPr>
              <a:t>选做内容适当加分</a:t>
            </a:r>
            <a:endParaRPr lang="en-US" altLang="zh-CN" sz="2000">
              <a:latin typeface="微软雅黑" panose="020B0503020204020204" pitchFamily="34" charset="-122"/>
              <a:ea typeface="微软雅黑" panose="020B0503020204020204" pitchFamily="34" charset="-122"/>
            </a:endParaRPr>
          </a:p>
          <a:p>
            <a:pPr lvl="1">
              <a:lnSpc>
                <a:spcPct val="150000"/>
              </a:lnSpc>
            </a:pPr>
            <a:r>
              <a:rPr lang="zh-CN" altLang="en-US" sz="2000">
                <a:latin typeface="微软雅黑" panose="020B0503020204020204" pitchFamily="34" charset="-122"/>
                <a:ea typeface="微软雅黑" panose="020B0503020204020204" pitchFamily="34" charset="-122"/>
              </a:rPr>
              <a:t>实验材料二选一：提交程序至仿真计算器（实验文件空间下</a:t>
            </a:r>
            <a:r>
              <a:rPr lang="en-US" altLang="zh-CN" sz="2000">
                <a:latin typeface="微软雅黑" panose="020B0503020204020204" pitchFamily="34" charset="-122"/>
                <a:ea typeface="微软雅黑" panose="020B0503020204020204" pitchFamily="34" charset="-122"/>
              </a:rPr>
              <a:t>mysim</a:t>
            </a:r>
            <a:r>
              <a:rPr lang="zh-CN" altLang="en-US" sz="2000">
                <a:latin typeface="微软雅黑" panose="020B0503020204020204" pitchFamily="34" charset="-122"/>
                <a:ea typeface="微软雅黑" panose="020B0503020204020204" pitchFamily="34" charset="-122"/>
              </a:rPr>
              <a:t>），或，提交程序压缩包到作业</a:t>
            </a:r>
            <a:r>
              <a:rPr lang="en-US" altLang="zh-CN" sz="2000">
                <a:latin typeface="微软雅黑" panose="020B0503020204020204" pitchFamily="34" charset="-122"/>
                <a:ea typeface="微软雅黑" panose="020B0503020204020204" pitchFamily="34" charset="-122"/>
              </a:rPr>
              <a:t>Jupyter</a:t>
            </a:r>
            <a:r>
              <a:rPr lang="zh-CN" altLang="en-US" sz="2000">
                <a:latin typeface="微软雅黑" panose="020B0503020204020204" pitchFamily="34" charset="-122"/>
                <a:ea typeface="微软雅黑" panose="020B0503020204020204" pitchFamily="34" charset="-122"/>
              </a:rPr>
              <a:t>文档</a:t>
            </a:r>
            <a:endParaRPr lang="en-US" altLang="zh-CN" sz="2000">
              <a:latin typeface="微软雅黑" panose="020B0503020204020204" pitchFamily="34" charset="-122"/>
              <a:ea typeface="微软雅黑" panose="020B0503020204020204" pitchFamily="34" charset="-122"/>
            </a:endParaRPr>
          </a:p>
          <a:p>
            <a:pPr lvl="1">
              <a:lnSpc>
                <a:spcPct val="150000"/>
              </a:lnSpc>
            </a:pPr>
            <a:r>
              <a:rPr lang="zh-CN" altLang="en-US" sz="2000">
                <a:latin typeface="微软雅黑" panose="020B0503020204020204" pitchFamily="34" charset="-122"/>
                <a:ea typeface="微软雅黑" panose="020B0503020204020204" pitchFamily="34" charset="-122"/>
              </a:rPr>
              <a:t>提交报告至</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交通流理论</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课程的对应作业</a:t>
            </a:r>
            <a:r>
              <a:rPr lang="en-US" altLang="zh-CN" sz="2000">
                <a:latin typeface="微软雅黑" panose="020B0503020204020204" pitchFamily="34" charset="-122"/>
                <a:ea typeface="微软雅黑" panose="020B0503020204020204" pitchFamily="34" charset="-122"/>
              </a:rPr>
              <a:t>Jupyter</a:t>
            </a:r>
            <a:r>
              <a:rPr lang="zh-CN" altLang="en-US" sz="2000">
                <a:latin typeface="微软雅黑" panose="020B0503020204020204" pitchFamily="34" charset="-122"/>
                <a:ea typeface="微软雅黑" panose="020B0503020204020204" pitchFamily="34" charset="-122"/>
              </a:rPr>
              <a:t>文档部分</a:t>
            </a:r>
            <a:endParaRPr lang="en-US" altLang="zh-CN" sz="2000">
              <a:latin typeface="微软雅黑" panose="020B0503020204020204" pitchFamily="34" charset="-122"/>
              <a:ea typeface="微软雅黑" panose="020B0503020204020204" pitchFamily="34" charset="-122"/>
            </a:endParaRPr>
          </a:p>
          <a:p>
            <a:pPr marL="457200" lvl="1" indent="0" algn="ctr">
              <a:lnSpc>
                <a:spcPct val="150000"/>
              </a:lnSpc>
              <a:buNone/>
            </a:pPr>
            <a:r>
              <a:rPr lang="zh-CN" altLang="en-US" sz="2000">
                <a:latin typeface="微软雅黑" panose="020B0503020204020204" pitchFamily="34" charset="-122"/>
                <a:ea typeface="微软雅黑" panose="020B0503020204020204" pitchFamily="34" charset="-122"/>
              </a:rPr>
              <a:t>（建模过程阐述，仿真效果评价，自己的思考）</a:t>
            </a:r>
            <a:endParaRPr lang="en-US" altLang="zh-CN" sz="2000">
              <a:latin typeface="微软雅黑" panose="020B0503020204020204" pitchFamily="34" charset="-122"/>
              <a:ea typeface="微软雅黑" panose="020B0503020204020204" pitchFamily="34" charset="-122"/>
            </a:endParaRPr>
          </a:p>
          <a:p>
            <a:pPr marL="0" indent="0" algn="ctr">
              <a:lnSpc>
                <a:spcPct val="150000"/>
              </a:lnSpc>
              <a:buNone/>
            </a:pPr>
            <a:r>
              <a:rPr lang="en-US" altLang="zh-CN" sz="2400">
                <a:solidFill>
                  <a:srgbClr val="C00000"/>
                </a:solidFill>
                <a:latin typeface="微软雅黑" panose="020B0503020204020204" pitchFamily="34" charset="-122"/>
                <a:ea typeface="微软雅黑" panose="020B0503020204020204" pitchFamily="34" charset="-122"/>
              </a:rPr>
              <a:t>5</a:t>
            </a:r>
            <a:r>
              <a:rPr lang="zh-CN" altLang="en-US" sz="2400">
                <a:solidFill>
                  <a:srgbClr val="C00000"/>
                </a:solidFill>
                <a:latin typeface="微软雅黑" panose="020B0503020204020204" pitchFamily="34" charset="-122"/>
                <a:ea typeface="微软雅黑" panose="020B0503020204020204" pitchFamily="34" charset="-122"/>
              </a:rPr>
              <a:t>月</a:t>
            </a:r>
            <a:r>
              <a:rPr lang="en-US" altLang="zh-CN" sz="2400">
                <a:solidFill>
                  <a:srgbClr val="C00000"/>
                </a:solidFill>
                <a:latin typeface="微软雅黑" panose="020B0503020204020204" pitchFamily="34" charset="-122"/>
                <a:ea typeface="微软雅黑" panose="020B0503020204020204" pitchFamily="34" charset="-122"/>
              </a:rPr>
              <a:t>1</a:t>
            </a:r>
            <a:r>
              <a:rPr lang="zh-CN" altLang="en-US" sz="2400">
                <a:solidFill>
                  <a:srgbClr val="C00000"/>
                </a:solidFill>
                <a:latin typeface="微软雅黑" panose="020B0503020204020204" pitchFamily="34" charset="-122"/>
                <a:ea typeface="微软雅黑" panose="020B0503020204020204" pitchFamily="34" charset="-122"/>
              </a:rPr>
              <a:t>日晚上</a:t>
            </a:r>
            <a:r>
              <a:rPr lang="en-US" altLang="zh-CN" sz="2400">
                <a:solidFill>
                  <a:srgbClr val="C00000"/>
                </a:solidFill>
                <a:latin typeface="微软雅黑" panose="020B0503020204020204" pitchFamily="34" charset="-122"/>
                <a:ea typeface="微软雅黑" panose="020B0503020204020204" pitchFamily="34" charset="-122"/>
              </a:rPr>
              <a:t>10</a:t>
            </a:r>
            <a:r>
              <a:rPr lang="zh-CN" altLang="en-US" sz="2400">
                <a:solidFill>
                  <a:srgbClr val="C00000"/>
                </a:solidFill>
                <a:latin typeface="微软雅黑" panose="020B0503020204020204" pitchFamily="34" charset="-122"/>
                <a:ea typeface="微软雅黑" panose="020B0503020204020204" pitchFamily="34" charset="-122"/>
              </a:rPr>
              <a:t>点前，按上述要求提交至平台</a:t>
            </a:r>
            <a:endParaRPr lang="en-US" altLang="zh-CN" sz="2400">
              <a:solidFill>
                <a:srgbClr val="C00000"/>
              </a:solidFill>
              <a:latin typeface="微软雅黑" panose="020B0503020204020204" pitchFamily="34" charset="-122"/>
              <a:ea typeface="微软雅黑" panose="020B0503020204020204" pitchFamily="34" charset="-122"/>
            </a:endParaRPr>
          </a:p>
          <a:p>
            <a:pPr marL="0" indent="0" algn="ctr">
              <a:lnSpc>
                <a:spcPct val="150000"/>
              </a:lnSpc>
              <a:buFont typeface="Wingdings" panose="05000000000000000000" pitchFamily="2" charset="2"/>
              <a:buNone/>
            </a:pPr>
            <a:endParaRPr lang="zh-CN" altLang="en-US" sz="20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6225" y="1073047"/>
            <a:ext cx="11560628" cy="5784953"/>
            <a:chOff x="326571" y="0"/>
            <a:chExt cx="11560628" cy="6858000"/>
          </a:xfrm>
        </p:grpSpPr>
        <p:sp>
          <p:nvSpPr>
            <p:cNvPr id="13" name="矩形 12"/>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6" name="内容占位符 8"/>
          <p:cNvSpPr txBox="1"/>
          <p:nvPr/>
        </p:nvSpPr>
        <p:spPr>
          <a:xfrm>
            <a:off x="446313" y="1108203"/>
            <a:ext cx="6183715" cy="4960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500">
                <a:latin typeface="微软雅黑" panose="020B0503020204020204" pitchFamily="34" charset="-122"/>
                <a:ea typeface="微软雅黑" panose="020B0503020204020204" pitchFamily="34" charset="-122"/>
              </a:rPr>
              <a:t>结果提交</a:t>
            </a:r>
            <a:endParaRPr lang="zh-CN" altLang="en-US" sz="25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UMO-Simulation of Urban Mobility">
            <a:extLst>
              <a:ext uri="{FF2B5EF4-FFF2-40B4-BE49-F238E27FC236}">
                <a16:creationId xmlns:a16="http://schemas.microsoft.com/office/drawing/2014/main" id="{8C35D54B-AA1C-4960-A1A8-771DCBB60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7127B5E-C34D-4235-A66C-82097501E988}"/>
              </a:ext>
            </a:extLst>
          </p:cNvPr>
          <p:cNvSpPr/>
          <p:nvPr/>
        </p:nvSpPr>
        <p:spPr>
          <a:xfrm>
            <a:off x="326571" y="0"/>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id="{B7DB7D3B-1F07-45B1-8287-3666759EC1A0}"/>
              </a:ext>
            </a:extLst>
          </p:cNvPr>
          <p:cNvSpPr txBox="1">
            <a:spLocks/>
          </p:cNvSpPr>
          <p:nvPr/>
        </p:nvSpPr>
        <p:spPr>
          <a:xfrm>
            <a:off x="1522730" y="1759585"/>
            <a:ext cx="9144000" cy="26238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altLang="zh-CN" sz="6600" b="1">
                <a:latin typeface="微软雅黑" panose="020B0503020204020204" pitchFamily="34" charset="-122"/>
                <a:ea typeface="微软雅黑" panose="020B0503020204020204" pitchFamily="34" charset="-122"/>
              </a:rPr>
            </a:br>
            <a:r>
              <a:rPr lang="en-US" altLang="zh-CN" sz="6600" b="1">
                <a:latin typeface="微软雅黑" panose="020B0503020204020204" pitchFamily="34" charset="-122"/>
                <a:ea typeface="微软雅黑" panose="020B0503020204020204" pitchFamily="34" charset="-122"/>
              </a:rPr>
              <a:t>5 </a:t>
            </a:r>
            <a:r>
              <a:rPr lang="zh-CN" altLang="en-US" sz="6600" b="1" dirty="0">
                <a:latin typeface="微软雅黑" panose="020B0503020204020204" pitchFamily="34" charset="-122"/>
                <a:ea typeface="微软雅黑" panose="020B0503020204020204" pitchFamily="34" charset="-122"/>
              </a:rPr>
              <a:t>参考资料</a:t>
            </a:r>
            <a:r>
              <a:rPr lang="en-US" altLang="zh-CN" sz="6600" b="1" dirty="0">
                <a:latin typeface="微软雅黑" panose="020B0503020204020204" pitchFamily="34" charset="-122"/>
                <a:ea typeface="微软雅黑" panose="020B0503020204020204" pitchFamily="34" charset="-122"/>
              </a:rPr>
              <a:t>  </a:t>
            </a:r>
            <a:br>
              <a:rPr lang="en-US" altLang="zh-CN" sz="6600" b="1" dirty="0">
                <a:latin typeface="微软雅黑" panose="020B0503020204020204" pitchFamily="34" charset="-122"/>
                <a:ea typeface="微软雅黑" panose="020B0503020204020204" pitchFamily="34" charset="-122"/>
              </a:rPr>
            </a:br>
            <a:endParaRPr lang="zh-CN" altLang="en-US" sz="66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C7D596E-2B79-46B1-B4EA-9D78130FF6C9}"/>
              </a:ext>
            </a:extLst>
          </p:cNvPr>
          <p:cNvSpPr/>
          <p:nvPr/>
        </p:nvSpPr>
        <p:spPr>
          <a:xfrm>
            <a:off x="11812554" y="6344816"/>
            <a:ext cx="74645" cy="51318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06117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
            <a:ext cx="12192000" cy="1045029"/>
          </a:xfrm>
          <a:prstGeom prst="rect">
            <a:avLst/>
          </a:prstGeom>
          <a:solidFill>
            <a:srgbClr val="005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
            <a:ext cx="340360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155599" y="0"/>
            <a:ext cx="2510830" cy="1325563"/>
          </a:xfrm>
        </p:spPr>
        <p:txBody>
          <a:bodyPr/>
          <a:lstStyle/>
          <a:p>
            <a:pPr algn="r"/>
            <a:r>
              <a:rPr lang="zh-CN" altLang="en-US" b="1" dirty="0">
                <a:solidFill>
                  <a:schemeClr val="bg1"/>
                </a:solidFill>
                <a:latin typeface="微软雅黑" panose="020B0503020204020204" pitchFamily="34" charset="-122"/>
                <a:ea typeface="微软雅黑" panose="020B0503020204020204" pitchFamily="34" charset="-122"/>
              </a:rPr>
              <a:t>参考资料</a:t>
            </a:r>
          </a:p>
        </p:txBody>
      </p:sp>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13127"/>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11762208" y="6425112"/>
            <a:ext cx="74645" cy="432888"/>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内容占位符 8">
            <a:extLst>
              <a:ext uri="{FF2B5EF4-FFF2-40B4-BE49-F238E27FC236}">
                <a16:creationId xmlns:a16="http://schemas.microsoft.com/office/drawing/2014/main" id="{06CADFAB-7F44-4787-8688-B55762D8B2D0}"/>
              </a:ext>
            </a:extLst>
          </p:cNvPr>
          <p:cNvSpPr txBox="1"/>
          <p:nvPr/>
        </p:nvSpPr>
        <p:spPr>
          <a:xfrm>
            <a:off x="446312" y="1667413"/>
            <a:ext cx="10743303" cy="406029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SUMO</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官方文档：</a:t>
            </a:r>
            <a:r>
              <a:rPr lang="en-US" altLang="zh-CN" sz="2000" dirty="0">
                <a:latin typeface="Times New Roman" panose="02020603050405020304" pitchFamily="18" charset="0"/>
                <a:cs typeface="Times New Roman" panose="02020603050405020304" pitchFamily="18" charset="0"/>
                <a:hlinkClick r:id="rId4"/>
              </a:rPr>
              <a:t>Documentation - SUMO Documentation (dlr.de)</a:t>
            </a:r>
            <a:endParaRPr lang="en-US" altLang="zh-CN" sz="2000" dirty="0">
              <a:latin typeface="Times New Roman" panose="02020603050405020304" pitchFamily="18" charset="0"/>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000" dirty="0" err="1">
                <a:latin typeface="Times New Roman" panose="02020603050405020304" pitchFamily="18" charset="0"/>
                <a:ea typeface="微软雅黑" panose="020B0503020204020204" pitchFamily="34" charset="-122"/>
                <a:cs typeface="Times New Roman" panose="02020603050405020304" pitchFamily="18" charset="0"/>
              </a:rPr>
              <a:t>netedit</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编辑器官方文档：</a:t>
            </a:r>
            <a:r>
              <a:rPr lang="en-US" altLang="zh-CN" sz="2000" dirty="0" err="1">
                <a:latin typeface="Times New Roman" panose="02020603050405020304" pitchFamily="18" charset="0"/>
                <a:cs typeface="Times New Roman" panose="02020603050405020304" pitchFamily="18" charset="0"/>
                <a:hlinkClick r:id="rId5"/>
              </a:rPr>
              <a:t>netedit</a:t>
            </a:r>
            <a:r>
              <a:rPr lang="en-US" altLang="zh-CN" sz="2000" dirty="0">
                <a:latin typeface="Times New Roman" panose="02020603050405020304" pitchFamily="18" charset="0"/>
                <a:cs typeface="Times New Roman" panose="02020603050405020304" pitchFamily="18" charset="0"/>
                <a:hlinkClick r:id="rId5"/>
              </a:rPr>
              <a:t> - SUMO Documentation (dlr.</a:t>
            </a:r>
            <a:r>
              <a:rPr lang="en-US" altLang="zh-CN" sz="2000">
                <a:latin typeface="Times New Roman" panose="02020603050405020304" pitchFamily="18" charset="0"/>
                <a:cs typeface="Times New Roman" panose="02020603050405020304" pitchFamily="18" charset="0"/>
                <a:hlinkClick r:id="rId5"/>
              </a:rPr>
              <a:t>de)</a:t>
            </a:r>
            <a:endParaRPr lang="en-US" altLang="zh-CN" sz="2000">
              <a:latin typeface="Times New Roman" panose="02020603050405020304" pitchFamily="18" charset="0"/>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[3] TraCI</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接口（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Python</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）文档：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https://sumo.dlr.de/pydoc/traci.html</a:t>
            </a:r>
            <a:endParaRPr lang="en-US" altLang="zh-CN" sz="2000">
              <a:latin typeface="Times New Roman" panose="02020603050405020304" pitchFamily="18" charset="0"/>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[4] Krauss</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跟驰模型：</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S. Krauß. Microscopic Modeling of Traffic Flow: Investigation of Collision Free Vehicle Dynamics[J]. DLR - Forschungsberichte, 1998.</a:t>
            </a: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[5]</a:t>
            </a:r>
            <a:r>
              <a:rPr lang="de-DE" altLang="zh-CN" sz="2000">
                <a:latin typeface="Times New Roman" panose="02020603050405020304" pitchFamily="18" charset="0"/>
                <a:ea typeface="微软雅黑" panose="020B0503020204020204" pitchFamily="34" charset="-122"/>
                <a:cs typeface="Times New Roman" panose="02020603050405020304" pitchFamily="18" charset="0"/>
              </a:rPr>
              <a:t> LC2013</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换道模型：</a:t>
            </a:r>
            <a:r>
              <a:rPr lang="de-DE" altLang="zh-CN" sz="2000">
                <a:latin typeface="Times New Roman" panose="02020603050405020304" pitchFamily="18" charset="0"/>
                <a:ea typeface="微软雅黑" panose="020B0503020204020204" pitchFamily="34" charset="-122"/>
                <a:cs typeface="Times New Roman" panose="02020603050405020304" pitchFamily="18" charset="0"/>
              </a:rPr>
              <a:t>Erdmann J. Lane-changing model in SUMO [C]// SUMO2014. Berlin: Deutsches Zentrum für Luft- und Raumfahrt e.V., 2014: 77-88.</a:t>
            </a:r>
            <a:endParaRPr lang="zh-CN" altLang="en-US" sz="200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[6] </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廖琼华</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谢俊</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张新邵等</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城市交通系统仿真技术基础</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——SUMO</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操作</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与实战（完善中）</a:t>
            </a:r>
            <a:endParaRPr lang="zh-CN" altLang="en-US" sz="2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矩形 16">
            <a:extLst>
              <a:ext uri="{FF2B5EF4-FFF2-40B4-BE49-F238E27FC236}">
                <a16:creationId xmlns:a16="http://schemas.microsoft.com/office/drawing/2014/main" id="{F74DE11D-3E57-4C60-8905-22F9E46E51A1}"/>
              </a:ext>
            </a:extLst>
          </p:cNvPr>
          <p:cNvSpPr/>
          <p:nvPr/>
        </p:nvSpPr>
        <p:spPr>
          <a:xfrm>
            <a:off x="276225" y="1073047"/>
            <a:ext cx="74645" cy="432888"/>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内容占位符 8">
            <a:extLst>
              <a:ext uri="{FF2B5EF4-FFF2-40B4-BE49-F238E27FC236}">
                <a16:creationId xmlns:a16="http://schemas.microsoft.com/office/drawing/2014/main" id="{0C60F1A2-BEF0-4504-BF31-3AEDFBFE0D91}"/>
              </a:ext>
            </a:extLst>
          </p:cNvPr>
          <p:cNvSpPr>
            <a:spLocks noGrp="1"/>
          </p:cNvSpPr>
          <p:nvPr>
            <p:ph idx="1"/>
          </p:nvPr>
        </p:nvSpPr>
        <p:spPr>
          <a:xfrm>
            <a:off x="446313" y="1108203"/>
            <a:ext cx="6183715" cy="496035"/>
          </a:xfrm>
        </p:spPr>
        <p:txBody>
          <a:bodyPr>
            <a:normAutofit fontScale="97500"/>
          </a:bodyPr>
          <a:lstStyle/>
          <a:p>
            <a:pPr marL="0" indent="0">
              <a:buNone/>
            </a:pPr>
            <a:r>
              <a:rPr lang="zh-CN" altLang="en-US" sz="2500" dirty="0">
                <a:latin typeface="微软雅黑" panose="020B0503020204020204" pitchFamily="34" charset="-122"/>
                <a:ea typeface="微软雅黑" panose="020B0503020204020204" pitchFamily="34" charset="-122"/>
              </a:rPr>
              <a:t>参考资料</a:t>
            </a:r>
          </a:p>
        </p:txBody>
      </p:sp>
    </p:spTree>
    <p:extLst>
      <p:ext uri="{BB962C8B-B14F-4D97-AF65-F5344CB8AC3E}">
        <p14:creationId xmlns:p14="http://schemas.microsoft.com/office/powerpoint/2010/main" val="14778455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umo.dlr.de/userdoc/images/Eichstaett.ne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8269" y="572407"/>
            <a:ext cx="8779650" cy="59126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UMO-Simulation of Urban Mo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6429" y="104249"/>
            <a:ext cx="1349433" cy="1349433"/>
          </a:xfrm>
          <a:prstGeom prst="rect">
            <a:avLst/>
          </a:prstGeom>
          <a:noFill/>
          <a:extLst>
            <a:ext uri="{909E8E84-426E-40DD-AFC4-6F175D3DCCD1}">
              <a14:hiddenFill xmlns:a14="http://schemas.microsoft.com/office/drawing/2010/main">
                <a:solidFill>
                  <a:srgbClr val="FFFFFF"/>
                </a:solidFill>
              </a14:hiddenFill>
            </a:ext>
          </a:extLst>
        </p:spPr>
      </p:pic>
      <p:sp>
        <p:nvSpPr>
          <p:cNvPr id="13" name="标题 1"/>
          <p:cNvSpPr txBox="1"/>
          <p:nvPr/>
        </p:nvSpPr>
        <p:spPr>
          <a:xfrm>
            <a:off x="2163055" y="2980204"/>
            <a:ext cx="8091287" cy="897066"/>
          </a:xfrm>
          <a:prstGeom prst="rect">
            <a:avLst/>
          </a:prstGeom>
          <a:noFill/>
        </p:spPr>
        <p:txBody>
          <a:bodyPr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zh-CN" altLang="en-US" sz="4000" b="1">
                <a:solidFill>
                  <a:schemeClr val="accent1"/>
                </a:solidFill>
                <a:latin typeface="微软雅黑" panose="020B0503020204020204" pitchFamily="34" charset="-122"/>
                <a:ea typeface="微软雅黑" panose="020B0503020204020204" pitchFamily="34" charset="-122"/>
              </a:rPr>
              <a:t>欢迎同学们加入</a:t>
            </a:r>
            <a:r>
              <a:rPr lang="en-US" altLang="zh-CN" sz="4000" b="1">
                <a:solidFill>
                  <a:schemeClr val="accent1"/>
                </a:solidFill>
                <a:latin typeface="微软雅黑" panose="020B0503020204020204" pitchFamily="34" charset="-122"/>
                <a:ea typeface="微软雅黑" panose="020B0503020204020204" pitchFamily="34" charset="-122"/>
              </a:rPr>
              <a:t>SUMO</a:t>
            </a:r>
            <a:r>
              <a:rPr lang="zh-CN" altLang="en-US" sz="4000" b="1">
                <a:solidFill>
                  <a:schemeClr val="accent1"/>
                </a:solidFill>
                <a:latin typeface="微软雅黑" panose="020B0503020204020204" pitchFamily="34" charset="-122"/>
                <a:ea typeface="微软雅黑" panose="020B0503020204020204" pitchFamily="34" charset="-122"/>
              </a:rPr>
              <a:t>的相关研究！</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pic>
        <p:nvPicPr>
          <p:cNvPr id="5" name="Picture 2" descr="中山大学校徽"/>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886" t="16241" r="20267" b="26174"/>
          <a:stretch>
            <a:fillRect/>
          </a:stretch>
        </p:blipFill>
        <p:spPr bwMode="auto">
          <a:xfrm>
            <a:off x="10757639" y="5396216"/>
            <a:ext cx="1328908" cy="1346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23359</TotalTime>
  <Words>4153</Words>
  <Application>Microsoft Office PowerPoint</Application>
  <PresentationFormat>宽屏</PresentationFormat>
  <Paragraphs>458</Paragraphs>
  <Slides>46</Slides>
  <Notes>18</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46</vt:i4>
      </vt:variant>
    </vt:vector>
  </HeadingPairs>
  <TitlesOfParts>
    <vt:vector size="57" baseType="lpstr">
      <vt:lpstr>等线</vt:lpstr>
      <vt:lpstr>等线 Light</vt:lpstr>
      <vt:lpstr>仿宋</vt:lpstr>
      <vt:lpstr>微软雅黑</vt:lpstr>
      <vt:lpstr>Arial</vt:lpstr>
      <vt:lpstr>Calibri</vt:lpstr>
      <vt:lpstr>Cambria Math</vt:lpstr>
      <vt:lpstr>Times New Roman</vt:lpstr>
      <vt:lpstr>Wingdings</vt:lpstr>
      <vt:lpstr>Office 主题​​</vt:lpstr>
      <vt:lpstr>Visio</vt:lpstr>
      <vt:lpstr> SUMO微观仿真建模技术概述 与上机实验 </vt:lpstr>
      <vt:lpstr>课程目录</vt:lpstr>
      <vt:lpstr>PowerPoint 演示文稿</vt:lpstr>
      <vt:lpstr>SUMO简介</vt:lpstr>
      <vt:lpstr>SUMO简介</vt:lpstr>
      <vt:lpstr>SUMO简介</vt:lpstr>
      <vt:lpstr>SUMO简介</vt:lpstr>
      <vt:lpstr>SUMO简介</vt:lpstr>
      <vt:lpstr>SUMO简介</vt:lpstr>
      <vt:lpstr>SUMO简介</vt:lpstr>
      <vt:lpstr>SUMO简介</vt:lpstr>
      <vt:lpstr>PowerPoint 演示文稿</vt:lpstr>
      <vt:lpstr>PowerPoint 演示文稿</vt:lpstr>
      <vt:lpstr>2.1 构建基础路网</vt:lpstr>
      <vt:lpstr>2.1 构建基础路网</vt:lpstr>
      <vt:lpstr>2.1 构建基础路网</vt:lpstr>
      <vt:lpstr>2.1 构建基础路网</vt:lpstr>
      <vt:lpstr>PowerPoint 演示文稿</vt:lpstr>
      <vt:lpstr>2.2 创建需求</vt:lpstr>
      <vt:lpstr>2.2 创建需求</vt:lpstr>
      <vt:lpstr>2.2 创建需求</vt:lpstr>
      <vt:lpstr>2.2 创建需求</vt:lpstr>
      <vt:lpstr>2.2 创建需求</vt:lpstr>
      <vt:lpstr>2.2 创建需求</vt:lpstr>
      <vt:lpstr>PowerPoint 演示文稿</vt:lpstr>
      <vt:lpstr>PowerPoint 演示文稿</vt:lpstr>
      <vt:lpstr>2.3 设置信控</vt:lpstr>
      <vt:lpstr>2.3 设置信控</vt:lpstr>
      <vt:lpstr>2.3 设置信控</vt:lpstr>
      <vt:lpstr>PowerPoint 演示文稿</vt:lpstr>
      <vt:lpstr>PowerPoint 演示文稿</vt:lpstr>
      <vt:lpstr>2.4 运行仿真</vt:lpstr>
      <vt:lpstr>2.4 运行仿真</vt:lpstr>
      <vt:lpstr>PowerPoint 演示文稿</vt:lpstr>
      <vt:lpstr>TraCI</vt:lpstr>
      <vt:lpstr>PowerPoint 演示文稿</vt:lpstr>
      <vt:lpstr>课堂任务</vt:lpstr>
      <vt:lpstr>课堂任务</vt:lpstr>
      <vt:lpstr>课堂任务</vt:lpstr>
      <vt:lpstr>课堂任务</vt:lpstr>
      <vt:lpstr>课堂任务</vt:lpstr>
      <vt:lpstr>课堂任务</vt:lpstr>
      <vt:lpstr>课堂任务</vt:lpstr>
      <vt:lpstr>PowerPoint 演示文稿</vt:lpstr>
      <vt:lpstr>参考资料</vt:lpstr>
      <vt:lpstr>PowerPoint 演示文稿</vt:lpstr>
    </vt:vector>
  </TitlesOfParts>
  <Company>SYSU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SUMO开源微观仿真平台上机实验</dc:title>
  <dc:creator>杨昀霖; 陈逸洋</dc:creator>
  <cp:lastModifiedBy>msi</cp:lastModifiedBy>
  <cp:revision>920</cp:revision>
  <dcterms:created xsi:type="dcterms:W3CDTF">2019-05-29T15:07:00Z</dcterms:created>
  <dcterms:modified xsi:type="dcterms:W3CDTF">2025-03-24T06:08:39Z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ies>
</file>