
<file path=[Content_Types].xml><?xml version="1.0" encoding="utf-8"?>
<Types xmlns="http://schemas.openxmlformats.org/package/2006/content-types">
  <Override PartName="/ppt/slides/slide29.xml" ContentType="application/vnd.openxmlformats-officedocument.presentationml.slide+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Override5.xml" ContentType="application/vnd.openxmlformats-officedocument.themeOverride+xml"/>
  <Override PartName="/ppt/charts/colors6.xml" ContentType="application/vnd.ms-office.chartcolor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style11.xml" ContentType="application/vnd.ms-office.chartstyl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theme/themeOverride1.xml" ContentType="application/vnd.openxmlformats-officedocument.themeOverride+xml"/>
  <Override PartName="/ppt/charts/chart13.xml" ContentType="application/vnd.openxmlformats-officedocument.drawingml.chart+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charts/colors12.xml" ContentType="application/vnd.ms-office.chartcolorstyle+xml"/>
  <Override PartName="/ppt/charts/chart7.xml" ContentType="application/vnd.openxmlformats-officedocument.drawingml.chart+xml"/>
  <Override PartName="/ppt/charts/style9.xml" ContentType="application/vnd.ms-office.chartstyle+xml"/>
  <Override PartName="/ppt/charts/style7.xml" ContentType="application/vnd.ms-office.chartstyle+xml"/>
  <Override PartName="/ppt/charts/colors10.xml" ContentType="application/vnd.ms-office.chartcolorstyl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theme/themeOverride13.xml" ContentType="application/vnd.openxmlformats-officedocument.themeOverride+xml"/>
  <Override PartName="/ppt/charts/style3.xml" ContentType="application/vnd.ms-office.chart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Override8.xml" ContentType="application/vnd.openxmlformats-officedocument.themeOverride+xml"/>
  <Override PartName="/ppt/theme/themeOverride11.xml" ContentType="application/vnd.openxmlformats-officedocument.themeOverride+xml"/>
  <Override PartName="/ppt/charts/colors9.xml" ContentType="application/vnd.ms-office.chartcolorstyle+xml"/>
  <Override PartName="/ppt/charts/style1.xml" ContentType="application/vnd.ms-office.chartstyle+xml"/>
  <Override PartName="/ppt/charts/style14.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charts/colors7.xml" ContentType="application/vnd.ms-office.chartcolorstyle+xml"/>
  <Override PartName="/ppt/charts/style12.xml" ContentType="application/vnd.ms-office.chart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heme/themeOverride4.xml" ContentType="application/vnd.openxmlformats-officedocument.themeOverride+xml"/>
  <Override PartName="/ppt/charts/colors5.xml" ContentType="application/vnd.ms-office.chartcolorstyle+xml"/>
  <Override PartName="/ppt/charts/style10.xml" ContentType="application/vnd.ms-office.chart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charts/chart14.xml" ContentType="application/vnd.openxmlformats-officedocument.drawingml.chart+xml"/>
  <Override PartName="/docProps/app.xml" ContentType="application/vnd.openxmlformats-officedocument.extended-properties+xml"/>
  <Override PartName="/ppt/charts/colors13.xml" ContentType="application/vnd.ms-office.chartcolorstyle+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Default Extension="wdp" ContentType="image/vnd.ms-photo"/>
  <Override PartName="/ppt/charts/colors11.xml" ContentType="application/vnd.ms-office.chartcolorstyle+xml"/>
  <Override PartName="/ppt/charts/colors1.xml" ContentType="application/vnd.ms-office.chartcolorstyle+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style8.xml" ContentType="application/vnd.ms-office.chartstyle+xml"/>
  <Override PartName="/ppt/charts/chart4.xml" ContentType="application/vnd.openxmlformats-officedocument.drawingml.chart+xml"/>
  <Override PartName="/ppt/charts/style6.xml" ContentType="application/vnd.ms-office.chartstyle+xml"/>
  <Override PartName="/ppt/slides/slide8.xml" ContentType="application/vnd.openxmlformats-officedocument.presentationml.slide+xml"/>
  <Override PartName="/ppt/charts/chart2.xml" ContentType="application/vnd.openxmlformats-officedocument.drawingml.chart+xml"/>
  <Override PartName="/ppt/theme/themeOverride9.xml" ContentType="application/vnd.openxmlformats-officedocument.themeOverride+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charts/colors8.xml" ContentType="application/vnd.ms-office.chartcolorstyle+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Override10.xml" ContentType="application/vnd.openxmlformats-officedocument.themeOverride+xml"/>
  <Override PartName="/ppt/charts/style13.xml" ContentType="application/vnd.ms-office.chartstyl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charts/colors14.xml" ContentType="application/vnd.ms-office.chartcolorstyl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6" r:id="rId3"/>
    <p:sldId id="257" r:id="rId4"/>
    <p:sldId id="258" r:id="rId5"/>
    <p:sldId id="260" r:id="rId6"/>
    <p:sldId id="287" r:id="rId7"/>
    <p:sldId id="288" r:id="rId8"/>
    <p:sldId id="272" r:id="rId9"/>
    <p:sldId id="289" r:id="rId10"/>
    <p:sldId id="290" r:id="rId11"/>
    <p:sldId id="291" r:id="rId12"/>
    <p:sldId id="268" r:id="rId13"/>
    <p:sldId id="292" r:id="rId14"/>
    <p:sldId id="319" r:id="rId15"/>
    <p:sldId id="293" r:id="rId16"/>
    <p:sldId id="312" r:id="rId17"/>
    <p:sldId id="295" r:id="rId18"/>
    <p:sldId id="298" r:id="rId19"/>
    <p:sldId id="299" r:id="rId20"/>
    <p:sldId id="301" r:id="rId21"/>
    <p:sldId id="300" r:id="rId22"/>
    <p:sldId id="321" r:id="rId23"/>
    <p:sldId id="302" r:id="rId24"/>
    <p:sldId id="303" r:id="rId25"/>
    <p:sldId id="320" r:id="rId26"/>
    <p:sldId id="304" r:id="rId27"/>
    <p:sldId id="315" r:id="rId28"/>
    <p:sldId id="316" r:id="rId29"/>
    <p:sldId id="317" r:id="rId30"/>
    <p:sldId id="318" r:id="rId31"/>
    <p:sldId id="306" r:id="rId32"/>
    <p:sldId id="311" r:id="rId33"/>
    <p:sldId id="259"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0586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主题样式 2 - 强调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89" d="100"/>
          <a:sy n="89" d="100"/>
        </p:scale>
        <p:origin x="-612" y="-96"/>
      </p:cViewPr>
      <p:guideLst>
        <p:guide orient="horz" pos="2160"/>
        <p:guide pos="3840"/>
      </p:guideLst>
    </p:cSldViewPr>
  </p:slideViewPr>
  <p:notesTextViewPr>
    <p:cViewPr>
      <p:scale>
        <a:sx n="1" d="1"/>
        <a:sy n="1" d="1"/>
      </p:scale>
      <p:origin x="0" y="0"/>
    </p:cViewPr>
  </p:notesTextViewPr>
  <p:sorterViewPr>
    <p:cViewPr>
      <p:scale>
        <a:sx n="100" d="100"/>
        <a:sy n="100" d="100"/>
      </p:scale>
      <p:origin x="0" y="-407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Office_Excel____1.xlsx"/><Relationship Id="rId1" Type="http://schemas.openxmlformats.org/officeDocument/2006/relationships/themeOverride" Target="../theme/themeOverride1.xm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package" Target="../embeddings/Microsoft_Office_Excel____2.xlsx"/><Relationship Id="rId1" Type="http://schemas.openxmlformats.org/officeDocument/2006/relationships/themeOverride" Target="../theme/themeOverride2.xm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Office_Excel____3.xlsx"/><Relationship Id="rId1" Type="http://schemas.openxmlformats.org/officeDocument/2006/relationships/themeOverride" Target="../theme/themeOverride3.xml"/><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openxmlformats.org/officeDocument/2006/relationships/package" Target="../embeddings/Microsoft_Office_Excel____4.xlsx"/><Relationship Id="rId1" Type="http://schemas.openxmlformats.org/officeDocument/2006/relationships/themeOverride" Target="../theme/themeOverride4.xml"/><Relationship Id="rId4" Type="http://schemas.microsoft.com/office/2011/relationships/chartStyle" Target="style4.xm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openxmlformats.org/officeDocument/2006/relationships/package" Target="../embeddings/Microsoft_Office_Excel____5.xlsx"/><Relationship Id="rId1" Type="http://schemas.openxmlformats.org/officeDocument/2006/relationships/themeOverride" Target="../theme/themeOverride5.xml"/><Relationship Id="rId4" Type="http://schemas.microsoft.com/office/2011/relationships/chartStyle" Target="style5.xml"/></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openxmlformats.org/officeDocument/2006/relationships/package" Target="../embeddings/Microsoft_Office_Excel____6.xlsx"/><Relationship Id="rId1" Type="http://schemas.openxmlformats.org/officeDocument/2006/relationships/themeOverride" Target="../theme/themeOverride6.xml"/><Relationship Id="rId4" Type="http://schemas.microsoft.com/office/2011/relationships/chartStyle" Target="style6.xml"/></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Office_Excel____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openxmlformats.org/officeDocument/2006/relationships/package" Target="../embeddings/Microsoft_Office_Excel____8.xlsx"/><Relationship Id="rId1" Type="http://schemas.openxmlformats.org/officeDocument/2006/relationships/themeOverride" Target="../theme/themeOverride7.xml"/><Relationship Id="rId4" Type="http://schemas.microsoft.com/office/2011/relationships/chartStyle" Target="style8.xml"/></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openxmlformats.org/officeDocument/2006/relationships/package" Target="../embeddings/Microsoft_Office_Excel____9.xlsx"/><Relationship Id="rId1" Type="http://schemas.openxmlformats.org/officeDocument/2006/relationships/themeOverride" Target="../theme/themeOverride8.xml"/><Relationship Id="rId4"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openxmlformats.org/officeDocument/2006/relationships/package" Target="../embeddings/Microsoft_Office_Excel____10.xlsx"/><Relationship Id="rId1" Type="http://schemas.openxmlformats.org/officeDocument/2006/relationships/themeOverride" Target="../theme/themeOverride9.xml"/><Relationship Id="rId4"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microsoft.com/office/2011/relationships/chartColorStyle" Target="colors11.xml"/><Relationship Id="rId2" Type="http://schemas.openxmlformats.org/officeDocument/2006/relationships/package" Target="../embeddings/Microsoft_Office_Excel____11.xlsx"/><Relationship Id="rId1" Type="http://schemas.openxmlformats.org/officeDocument/2006/relationships/themeOverride" Target="../theme/themeOverride10.xml"/><Relationship Id="rId4"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microsoft.com/office/2011/relationships/chartColorStyle" Target="colors12.xml"/><Relationship Id="rId2" Type="http://schemas.openxmlformats.org/officeDocument/2006/relationships/package" Target="../embeddings/Microsoft_Office_Excel____12.xlsx"/><Relationship Id="rId1" Type="http://schemas.openxmlformats.org/officeDocument/2006/relationships/themeOverride" Target="../theme/themeOverride11.xml"/><Relationship Id="rId4"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microsoft.com/office/2011/relationships/chartColorStyle" Target="colors13.xml"/><Relationship Id="rId2" Type="http://schemas.openxmlformats.org/officeDocument/2006/relationships/package" Target="../embeddings/Microsoft_Office_Excel____13.xlsx"/><Relationship Id="rId1" Type="http://schemas.openxmlformats.org/officeDocument/2006/relationships/themeOverride" Target="../theme/themeOverride12.xml"/><Relationship Id="rId4"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microsoft.com/office/2011/relationships/chartColorStyle" Target="colors14.xml"/><Relationship Id="rId2" Type="http://schemas.openxmlformats.org/officeDocument/2006/relationships/package" Target="../embeddings/Microsoft_Office_Excel____14.xlsx"/><Relationship Id="rId1" Type="http://schemas.openxmlformats.org/officeDocument/2006/relationships/themeOverride" Target="../theme/themeOverride13.xml"/><Relationship Id="rId4"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c:lang val="zh-CN"/>
  <c:style val="3"/>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800" b="0" i="0" u="none" strike="noStrike" kern="1200" baseline="0">
                <a:solidFill>
                  <a:schemeClr val="dk1">
                    <a:lumMod val="65000"/>
                    <a:lumOff val="35000"/>
                  </a:schemeClr>
                </a:solidFill>
                <a:effectLst/>
                <a:latin typeface="+mn-lt"/>
                <a:ea typeface="+mn-ea"/>
                <a:cs typeface="+mn-cs"/>
              </a:defRPr>
            </a:pPr>
            <a:r>
              <a:rPr lang="zh-CN" altLang="en-US"/>
              <a:t>平常日早高峰</a:t>
            </a:r>
          </a:p>
        </c:rich>
      </c:tx>
      <c:layout/>
      <c:spPr>
        <a:noFill/>
        <a:ln>
          <a:noFill/>
        </a:ln>
        <a:effectLst/>
      </c:spPr>
    </c:title>
    <c:plotArea>
      <c:layout>
        <c:manualLayout>
          <c:layoutTarget val="inner"/>
          <c:xMode val="edge"/>
          <c:yMode val="edge"/>
          <c:x val="7.4748089192877301E-2"/>
          <c:y val="0.1514211787498726"/>
          <c:w val="0.88983918633527859"/>
          <c:h val="0.57931027157472559"/>
        </c:manualLayout>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lt1"/>
                    </a:solidFill>
                    <a:latin typeface="+mn-lt"/>
                    <a:ea typeface="+mn-ea"/>
                    <a:cs typeface="+mn-cs"/>
                  </a:defRPr>
                </a:pPr>
                <a:endParaRPr lang="zh-CN"/>
              </a:p>
            </c:txPr>
            <c:dLblPos val="inEnd"/>
            <c:showVal val="1"/>
            <c:extLst xmlns:c16r2="http://schemas.microsoft.com/office/drawing/2015/06/chart">
              <c:ext xmlns:c15="http://schemas.microsoft.com/office/drawing/2012/chart" uri="{CE6537A1-D6FC-4f65-9D91-7224C49458BB}">
                <c15:showLeaderLines val="0"/>
              </c:ext>
            </c:extLst>
          </c:dLbls>
          <c:cat>
            <c:strRef>
              <c:f>Sheet1!$A$9:$A$20</c:f>
              <c:strCache>
                <c:ptCount val="12"/>
                <c:pt idx="0">
                  <c:v>7:30~7:35</c:v>
                </c:pt>
                <c:pt idx="1">
                  <c:v>7:35~7:40</c:v>
                </c:pt>
                <c:pt idx="2">
                  <c:v>7:40~7:45</c:v>
                </c:pt>
                <c:pt idx="3">
                  <c:v>7:45~7:50</c:v>
                </c:pt>
                <c:pt idx="4">
                  <c:v>7:50~7:55</c:v>
                </c:pt>
                <c:pt idx="5">
                  <c:v>7:55~8:00</c:v>
                </c:pt>
                <c:pt idx="6">
                  <c:v>8:00~8:05</c:v>
                </c:pt>
                <c:pt idx="7">
                  <c:v>8:05~8:10</c:v>
                </c:pt>
                <c:pt idx="8">
                  <c:v>8:10~8:15</c:v>
                </c:pt>
                <c:pt idx="9">
                  <c:v>8:15~8:20</c:v>
                </c:pt>
                <c:pt idx="10">
                  <c:v>8:20~8:25</c:v>
                </c:pt>
                <c:pt idx="11">
                  <c:v>8:25~8:30</c:v>
                </c:pt>
              </c:strCache>
            </c:strRef>
          </c:cat>
          <c:val>
            <c:numRef>
              <c:f>Sheet1!$BN$9:$BN$20</c:f>
              <c:numCache>
                <c:formatCode>0_ </c:formatCode>
                <c:ptCount val="12"/>
                <c:pt idx="0">
                  <c:v>834.5</c:v>
                </c:pt>
                <c:pt idx="1">
                  <c:v>785</c:v>
                </c:pt>
                <c:pt idx="2">
                  <c:v>760.5</c:v>
                </c:pt>
                <c:pt idx="3">
                  <c:v>842.5</c:v>
                </c:pt>
                <c:pt idx="4">
                  <c:v>762</c:v>
                </c:pt>
                <c:pt idx="5">
                  <c:v>732.5</c:v>
                </c:pt>
                <c:pt idx="6">
                  <c:v>786.5</c:v>
                </c:pt>
                <c:pt idx="7">
                  <c:v>782</c:v>
                </c:pt>
                <c:pt idx="8">
                  <c:v>799.5</c:v>
                </c:pt>
                <c:pt idx="9">
                  <c:v>784.5</c:v>
                </c:pt>
                <c:pt idx="10">
                  <c:v>779.5</c:v>
                </c:pt>
                <c:pt idx="11">
                  <c:v>858</c:v>
                </c:pt>
              </c:numCache>
            </c:numRef>
          </c:val>
          <c:extLst xmlns:c16r2="http://schemas.microsoft.com/office/drawing/2015/06/chart">
            <c:ext xmlns:c16="http://schemas.microsoft.com/office/drawing/2014/chart" uri="{C3380CC4-5D6E-409C-BE32-E72D297353CC}">
              <c16:uniqueId val="{00000000-EA2A-4640-AEAE-0A5A26AF7C60}"/>
            </c:ext>
          </c:extLst>
        </c:ser>
        <c:dLbls>
          <c:showVal val="1"/>
        </c:dLbls>
        <c:gapWidth val="41"/>
        <c:axId val="87570688"/>
        <c:axId val="87609344"/>
      </c:barChart>
      <c:catAx>
        <c:axId val="87570688"/>
        <c:scaling>
          <c:orientation val="minMax"/>
        </c:scaling>
        <c:axPos val="b"/>
        <c:numFmt formatCode="General" sourceLinked="1"/>
        <c:maj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dk1">
                    <a:lumMod val="65000"/>
                    <a:lumOff val="35000"/>
                  </a:schemeClr>
                </a:solidFill>
                <a:effectLst/>
                <a:latin typeface="+mn-lt"/>
                <a:ea typeface="+mn-ea"/>
                <a:cs typeface="+mn-cs"/>
              </a:defRPr>
            </a:pPr>
            <a:endParaRPr lang="zh-CN"/>
          </a:p>
        </c:txPr>
        <c:crossAx val="87609344"/>
        <c:crosses val="autoZero"/>
        <c:auto val="1"/>
        <c:lblAlgn val="ctr"/>
        <c:lblOffset val="100"/>
      </c:catAx>
      <c:valAx>
        <c:axId val="87609344"/>
        <c:scaling>
          <c:orientation val="minMax"/>
          <c:max val="950"/>
          <c:min val="0"/>
        </c:scaling>
        <c:delete val="1"/>
        <c:axPos val="l"/>
        <c:title>
          <c:tx>
            <c:rich>
              <a:bodyPr rot="-5400000" spcFirstLastPara="0" vertOverflow="ellipsis" vert="horz" wrap="square" anchor="ctr" anchorCtr="1"/>
              <a:lstStyle/>
              <a:p>
                <a:pPr defTabSz="914400">
                  <a:defRPr lang="zh-CN" sz="900" b="1" i="0" u="none" strike="noStrike" kern="1200" baseline="0">
                    <a:solidFill>
                      <a:schemeClr val="dk1">
                        <a:lumMod val="65000"/>
                        <a:lumOff val="35000"/>
                      </a:schemeClr>
                    </a:solidFill>
                    <a:latin typeface="+mn-lt"/>
                    <a:ea typeface="+mn-ea"/>
                    <a:cs typeface="+mn-cs"/>
                  </a:defRPr>
                </a:pPr>
                <a:r>
                  <a:rPr lang="zh-CN" altLang="en-US"/>
                  <a:t>交通量（辆</a:t>
                </a:r>
                <a:r>
                  <a:rPr lang="en-US" altLang="zh-CN"/>
                  <a:t>/5min</a:t>
                </a:r>
                <a:r>
                  <a:rPr lang="en-US"/>
                  <a:t>）</a:t>
                </a:r>
              </a:p>
            </c:rich>
          </c:tx>
          <c:layout>
            <c:manualLayout>
              <c:xMode val="edge"/>
              <c:yMode val="edge"/>
              <c:x val="9.3763721562780816E-3"/>
              <c:y val="0.27041441487372969"/>
            </c:manualLayout>
          </c:layout>
          <c:spPr>
            <a:noFill/>
            <a:ln>
              <a:noFill/>
            </a:ln>
            <a:effectLst/>
          </c:spPr>
        </c:title>
        <c:numFmt formatCode="0_ " sourceLinked="1"/>
        <c:tickLblPos val="nextTo"/>
        <c:crossAx val="87570688"/>
        <c:crosses val="autoZero"/>
        <c:crossBetween val="between"/>
      </c:valAx>
      <c:spPr>
        <a:noFill/>
        <a:ln w="25400">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a:effectLst/>
  </c:spPr>
  <c:txPr>
    <a:bodyPr/>
    <a:lstStyle/>
    <a:p>
      <a:pPr>
        <a:defRPr lang="zh-CN"/>
      </a:pPr>
      <a:endParaRPr lang="zh-CN"/>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800" b="0" i="0" u="none" strike="noStrike" kern="1200" baseline="0">
                <a:solidFill>
                  <a:schemeClr val="dk1">
                    <a:lumMod val="65000"/>
                    <a:lumOff val="35000"/>
                  </a:schemeClr>
                </a:solidFill>
                <a:effectLst/>
                <a:latin typeface="+mn-lt"/>
                <a:ea typeface="+mn-ea"/>
                <a:cs typeface="+mn-cs"/>
              </a:defRPr>
            </a:pPr>
            <a:r>
              <a:rPr lang="zh-CN" altLang="en-US"/>
              <a:t>平常日晚高峰</a:t>
            </a:r>
          </a:p>
        </c:rich>
      </c:tx>
      <c:layout/>
      <c:spPr>
        <a:noFill/>
        <a:ln>
          <a:noFill/>
        </a:ln>
        <a:effectLst/>
      </c:spPr>
    </c:title>
    <c:plotArea>
      <c:layout>
        <c:manualLayout>
          <c:layoutTarget val="inner"/>
          <c:xMode val="edge"/>
          <c:yMode val="edge"/>
          <c:x val="0.11356631808372521"/>
          <c:y val="0.16942822752955902"/>
          <c:w val="0.84743757622315052"/>
          <c:h val="0.55888159865334341"/>
        </c:manualLayout>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lt1"/>
                    </a:solidFill>
                    <a:latin typeface="+mn-lt"/>
                    <a:ea typeface="+mn-ea"/>
                    <a:cs typeface="+mn-cs"/>
                  </a:defRPr>
                </a:pPr>
                <a:endParaRPr lang="zh-CN"/>
              </a:p>
            </c:txPr>
            <c:dLblPos val="inEnd"/>
            <c:showVal val="1"/>
            <c:extLst xmlns:c16r2="http://schemas.microsoft.com/office/drawing/2015/06/chart">
              <c:ext xmlns:c15="http://schemas.microsoft.com/office/drawing/2012/chart" uri="{CE6537A1-D6FC-4f65-9D91-7224C49458BB}">
                <c15:showLeaderLines val="0"/>
              </c:ext>
            </c:extLst>
          </c:dLbls>
          <c:cat>
            <c:strRef>
              <c:f>Sheet1!$A$9:$A$20</c:f>
              <c:strCache>
                <c:ptCount val="12"/>
                <c:pt idx="0">
                  <c:v>17:00~17:05</c:v>
                </c:pt>
                <c:pt idx="1">
                  <c:v>17:05~17:10</c:v>
                </c:pt>
                <c:pt idx="2">
                  <c:v>17:10~17:15</c:v>
                </c:pt>
                <c:pt idx="3">
                  <c:v>17:15~17:20</c:v>
                </c:pt>
                <c:pt idx="4">
                  <c:v>17:20~17:25</c:v>
                </c:pt>
                <c:pt idx="5">
                  <c:v>17:25~17:30</c:v>
                </c:pt>
                <c:pt idx="6">
                  <c:v>17:30~17:35</c:v>
                </c:pt>
                <c:pt idx="7">
                  <c:v>17:35~17:40</c:v>
                </c:pt>
                <c:pt idx="8">
                  <c:v>17:40~17:45</c:v>
                </c:pt>
                <c:pt idx="9">
                  <c:v>17:45~17:50</c:v>
                </c:pt>
                <c:pt idx="10">
                  <c:v>17:50~17:55</c:v>
                </c:pt>
                <c:pt idx="11">
                  <c:v>17:55~18:00</c:v>
                </c:pt>
              </c:strCache>
            </c:strRef>
          </c:cat>
          <c:val>
            <c:numRef>
              <c:f>Sheet1!$BN$9:$BN$20</c:f>
              <c:numCache>
                <c:formatCode>0_);[Red]\(0\)</c:formatCode>
                <c:ptCount val="12"/>
                <c:pt idx="0">
                  <c:v>765</c:v>
                </c:pt>
                <c:pt idx="1">
                  <c:v>766.5</c:v>
                </c:pt>
                <c:pt idx="2">
                  <c:v>743</c:v>
                </c:pt>
                <c:pt idx="3">
                  <c:v>706</c:v>
                </c:pt>
                <c:pt idx="4">
                  <c:v>789.5</c:v>
                </c:pt>
                <c:pt idx="5">
                  <c:v>789.5</c:v>
                </c:pt>
                <c:pt idx="6">
                  <c:v>831</c:v>
                </c:pt>
                <c:pt idx="7">
                  <c:v>816</c:v>
                </c:pt>
                <c:pt idx="8">
                  <c:v>823</c:v>
                </c:pt>
                <c:pt idx="9">
                  <c:v>860.5</c:v>
                </c:pt>
                <c:pt idx="10">
                  <c:v>915.5</c:v>
                </c:pt>
                <c:pt idx="11">
                  <c:v>678</c:v>
                </c:pt>
              </c:numCache>
            </c:numRef>
          </c:val>
          <c:extLst xmlns:c16r2="http://schemas.microsoft.com/office/drawing/2015/06/chart">
            <c:ext xmlns:c16="http://schemas.microsoft.com/office/drawing/2014/chart" uri="{C3380CC4-5D6E-409C-BE32-E72D297353CC}">
              <c16:uniqueId val="{00000000-6D2B-4AE3-B8EB-A51C0311E9C7}"/>
            </c:ext>
          </c:extLst>
        </c:ser>
        <c:dLbls>
          <c:showVal val="1"/>
        </c:dLbls>
        <c:gapWidth val="41"/>
        <c:axId val="67037056"/>
        <c:axId val="67038592"/>
      </c:barChart>
      <c:catAx>
        <c:axId val="67037056"/>
        <c:scaling>
          <c:orientation val="minMax"/>
        </c:scaling>
        <c:axPos val="b"/>
        <c:numFmt formatCode="General" sourceLinked="1"/>
        <c:maj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dk1">
                    <a:lumMod val="65000"/>
                    <a:lumOff val="35000"/>
                  </a:schemeClr>
                </a:solidFill>
                <a:effectLst/>
                <a:latin typeface="+mn-lt"/>
                <a:ea typeface="+mn-ea"/>
                <a:cs typeface="+mn-cs"/>
              </a:defRPr>
            </a:pPr>
            <a:endParaRPr lang="zh-CN"/>
          </a:p>
        </c:txPr>
        <c:crossAx val="67038592"/>
        <c:crosses val="autoZero"/>
        <c:auto val="1"/>
        <c:lblAlgn val="ctr"/>
        <c:lblOffset val="100"/>
      </c:catAx>
      <c:valAx>
        <c:axId val="67038592"/>
        <c:scaling>
          <c:orientation val="minMax"/>
          <c:max val="950"/>
          <c:min val="0"/>
        </c:scaling>
        <c:delete val="1"/>
        <c:axPos val="l"/>
        <c:title>
          <c:tx>
            <c:rich>
              <a:bodyPr rot="-5400000" spcFirstLastPara="0" vertOverflow="ellipsis" vert="horz" wrap="square" anchor="ctr" anchorCtr="1"/>
              <a:lstStyle/>
              <a:p>
                <a:pPr defTabSz="914400">
                  <a:defRPr lang="zh-CN" sz="900" b="1" i="0" u="none" strike="noStrike" kern="1200" baseline="0">
                    <a:solidFill>
                      <a:schemeClr val="dk1">
                        <a:lumMod val="65000"/>
                        <a:lumOff val="35000"/>
                      </a:schemeClr>
                    </a:solidFill>
                    <a:latin typeface="+mn-lt"/>
                    <a:ea typeface="+mn-ea"/>
                    <a:cs typeface="+mn-cs"/>
                  </a:defRPr>
                </a:pPr>
                <a:r>
                  <a:rPr lang="zh-CN" altLang="en-US"/>
                  <a:t>交通量（辆</a:t>
                </a:r>
                <a:r>
                  <a:rPr lang="en-US" altLang="zh-CN"/>
                  <a:t>/5min</a:t>
                </a:r>
                <a:r>
                  <a:rPr lang="en-US"/>
                  <a:t>）</a:t>
                </a:r>
              </a:p>
            </c:rich>
          </c:tx>
          <c:layout/>
          <c:spPr>
            <a:noFill/>
            <a:ln>
              <a:noFill/>
            </a:ln>
            <a:effectLst/>
          </c:spPr>
        </c:title>
        <c:numFmt formatCode="0_);[Red]\(0\)" sourceLinked="1"/>
        <c:tickLblPos val="nextTo"/>
        <c:crossAx val="67037056"/>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a:effectLst/>
  </c:spPr>
  <c:txPr>
    <a:bodyPr/>
    <a:lstStyle/>
    <a:p>
      <a:pPr>
        <a:defRPr lang="zh-CN"/>
      </a:pPr>
      <a:endParaRPr lang="zh-CN"/>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800" b="0" i="0" u="none" strike="noStrike" kern="1200" baseline="0">
                <a:solidFill>
                  <a:schemeClr val="dk1">
                    <a:lumMod val="65000"/>
                    <a:lumOff val="35000"/>
                  </a:schemeClr>
                </a:solidFill>
                <a:effectLst/>
                <a:latin typeface="+mn-lt"/>
                <a:ea typeface="+mn-ea"/>
                <a:cs typeface="+mn-cs"/>
              </a:defRPr>
            </a:pPr>
            <a:r>
              <a:rPr lang="zh-CN" altLang="en-US"/>
              <a:t>平常日平峰</a:t>
            </a:r>
          </a:p>
        </c:rich>
      </c:tx>
      <c:layout/>
      <c:spPr>
        <a:noFill/>
        <a:ln>
          <a:noFill/>
        </a:ln>
        <a:effectLst/>
      </c:spPr>
    </c:title>
    <c:plotArea>
      <c:layout>
        <c:manualLayout>
          <c:layoutTarget val="inner"/>
          <c:xMode val="edge"/>
          <c:yMode val="edge"/>
          <c:x val="0.10364217252396167"/>
          <c:y val="0.13714135768641011"/>
          <c:w val="0.87079872204472863"/>
          <c:h val="0.61132794719057215"/>
        </c:manualLayout>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lt1"/>
                    </a:solidFill>
                    <a:latin typeface="+mn-lt"/>
                    <a:ea typeface="+mn-ea"/>
                    <a:cs typeface="+mn-cs"/>
                  </a:defRPr>
                </a:pPr>
                <a:endParaRPr lang="zh-CN"/>
              </a:p>
            </c:txPr>
            <c:dLblPos val="inEnd"/>
            <c:showVal val="1"/>
            <c:extLst xmlns:c16r2="http://schemas.microsoft.com/office/drawing/2015/06/chart">
              <c:ext xmlns:c15="http://schemas.microsoft.com/office/drawing/2012/chart" uri="{CE6537A1-D6FC-4f65-9D91-7224C49458BB}">
                <c15:showLeaderLines val="0"/>
              </c:ext>
            </c:extLst>
          </c:dLbls>
          <c:cat>
            <c:strRef>
              <c:f>Sheet1!$A$9:$A$20</c:f>
              <c:strCache>
                <c:ptCount val="12"/>
                <c:pt idx="0">
                  <c:v>9:30~9:35</c:v>
                </c:pt>
                <c:pt idx="1">
                  <c:v>9:35~9:40</c:v>
                </c:pt>
                <c:pt idx="2">
                  <c:v>9:40~9:45</c:v>
                </c:pt>
                <c:pt idx="3">
                  <c:v>9:45~9:50</c:v>
                </c:pt>
                <c:pt idx="4">
                  <c:v>9:50~9:55</c:v>
                </c:pt>
                <c:pt idx="5">
                  <c:v>9:55~10:00</c:v>
                </c:pt>
                <c:pt idx="6">
                  <c:v>10:00~10:05</c:v>
                </c:pt>
                <c:pt idx="7">
                  <c:v>10:05~10:10</c:v>
                </c:pt>
                <c:pt idx="8">
                  <c:v>10:10~10:15</c:v>
                </c:pt>
                <c:pt idx="9">
                  <c:v>10:15~10:20</c:v>
                </c:pt>
                <c:pt idx="10">
                  <c:v>10:20~10:25</c:v>
                </c:pt>
                <c:pt idx="11">
                  <c:v>10:25~10:30</c:v>
                </c:pt>
              </c:strCache>
            </c:strRef>
          </c:cat>
          <c:val>
            <c:numRef>
              <c:f>Sheet1!$BR$9:$BR$20</c:f>
              <c:numCache>
                <c:formatCode>0_ </c:formatCode>
                <c:ptCount val="12"/>
                <c:pt idx="0">
                  <c:v>789.5</c:v>
                </c:pt>
                <c:pt idx="1">
                  <c:v>777.5</c:v>
                </c:pt>
                <c:pt idx="2">
                  <c:v>844</c:v>
                </c:pt>
                <c:pt idx="3">
                  <c:v>865</c:v>
                </c:pt>
                <c:pt idx="4">
                  <c:v>828</c:v>
                </c:pt>
                <c:pt idx="5">
                  <c:v>775</c:v>
                </c:pt>
                <c:pt idx="6">
                  <c:v>849.5</c:v>
                </c:pt>
                <c:pt idx="7">
                  <c:v>792.5</c:v>
                </c:pt>
                <c:pt idx="8">
                  <c:v>729.5</c:v>
                </c:pt>
                <c:pt idx="9">
                  <c:v>717.5</c:v>
                </c:pt>
                <c:pt idx="10">
                  <c:v>738.5</c:v>
                </c:pt>
                <c:pt idx="11">
                  <c:v>796</c:v>
                </c:pt>
              </c:numCache>
            </c:numRef>
          </c:val>
          <c:extLst xmlns:c16r2="http://schemas.microsoft.com/office/drawing/2015/06/chart">
            <c:ext xmlns:c16="http://schemas.microsoft.com/office/drawing/2014/chart" uri="{C3380CC4-5D6E-409C-BE32-E72D297353CC}">
              <c16:uniqueId val="{00000000-215F-4D6F-8035-4654700239D9}"/>
            </c:ext>
          </c:extLst>
        </c:ser>
        <c:dLbls>
          <c:showVal val="1"/>
        </c:dLbls>
        <c:gapWidth val="41"/>
        <c:axId val="87967232"/>
        <c:axId val="87968768"/>
      </c:barChart>
      <c:catAx>
        <c:axId val="87967232"/>
        <c:scaling>
          <c:orientation val="minMax"/>
        </c:scaling>
        <c:axPos val="b"/>
        <c:numFmt formatCode="General" sourceLinked="1"/>
        <c:maj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dk1">
                    <a:lumMod val="65000"/>
                    <a:lumOff val="35000"/>
                  </a:schemeClr>
                </a:solidFill>
                <a:effectLst/>
                <a:latin typeface="+mn-lt"/>
                <a:ea typeface="+mn-ea"/>
                <a:cs typeface="+mn-cs"/>
              </a:defRPr>
            </a:pPr>
            <a:endParaRPr lang="zh-CN"/>
          </a:p>
        </c:txPr>
        <c:crossAx val="87968768"/>
        <c:crosses val="autoZero"/>
        <c:auto val="1"/>
        <c:lblAlgn val="ctr"/>
        <c:lblOffset val="100"/>
      </c:catAx>
      <c:valAx>
        <c:axId val="87968768"/>
        <c:scaling>
          <c:orientation val="minMax"/>
          <c:max val="950"/>
        </c:scaling>
        <c:delete val="1"/>
        <c:axPos val="l"/>
        <c:title>
          <c:tx>
            <c:rich>
              <a:bodyPr rot="-5400000" spcFirstLastPara="0" vertOverflow="ellipsis" vert="horz" wrap="square" anchor="ctr" anchorCtr="1"/>
              <a:lstStyle/>
              <a:p>
                <a:pPr defTabSz="914400">
                  <a:defRPr lang="zh-CN" sz="900" b="1" i="0" u="none" strike="noStrike" kern="1200" baseline="0">
                    <a:solidFill>
                      <a:schemeClr val="dk1">
                        <a:lumMod val="65000"/>
                        <a:lumOff val="35000"/>
                      </a:schemeClr>
                    </a:solidFill>
                    <a:latin typeface="+mn-lt"/>
                    <a:ea typeface="+mn-ea"/>
                    <a:cs typeface="+mn-cs"/>
                  </a:defRPr>
                </a:pPr>
                <a:r>
                  <a:rPr lang="zh-CN" altLang="en-US"/>
                  <a:t>交通量（辆</a:t>
                </a:r>
                <a:r>
                  <a:rPr lang="en-US" altLang="zh-CN"/>
                  <a:t>/5min</a:t>
                </a:r>
                <a:r>
                  <a:rPr lang="en-US"/>
                  <a:t>）</a:t>
                </a:r>
              </a:p>
            </c:rich>
          </c:tx>
          <c:layout/>
          <c:spPr>
            <a:noFill/>
            <a:ln>
              <a:noFill/>
            </a:ln>
            <a:effectLst/>
          </c:spPr>
        </c:title>
        <c:numFmt formatCode="0_ " sourceLinked="1"/>
        <c:tickLblPos val="nextTo"/>
        <c:crossAx val="87967232"/>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a:effectLst/>
  </c:spPr>
  <c:txPr>
    <a:bodyPr/>
    <a:lstStyle/>
    <a:p>
      <a:pPr>
        <a:defRPr lang="zh-CN"/>
      </a:pPr>
      <a:endParaRPr lang="zh-CN"/>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a:defRPr lang="zh-CN" sz="1800" b="0" i="0" u="none" strike="noStrike" kern="1200" baseline="0">
                <a:solidFill>
                  <a:schemeClr val="dk1">
                    <a:lumMod val="65000"/>
                    <a:lumOff val="35000"/>
                  </a:schemeClr>
                </a:solidFill>
                <a:effectLst/>
                <a:latin typeface="+mn-lt"/>
                <a:ea typeface="+mn-ea"/>
                <a:cs typeface="+mn-cs"/>
              </a:defRPr>
            </a:pPr>
            <a:r>
              <a:rPr lang="zh-CN" altLang="en-US"/>
              <a:t>周一早高峰</a:t>
            </a:r>
          </a:p>
        </c:rich>
      </c:tx>
      <c:layout/>
      <c:spPr>
        <a:noFill/>
        <a:ln>
          <a:noFill/>
        </a:ln>
        <a:effectLst/>
      </c:spPr>
    </c:title>
    <c:plotArea>
      <c:layout>
        <c:manualLayout>
          <c:layoutTarget val="inner"/>
          <c:xMode val="edge"/>
          <c:yMode val="edge"/>
          <c:x val="0.10436775923687107"/>
          <c:y val="0.13262150835433387"/>
          <c:w val="0.85663613507000469"/>
          <c:h val="0.59191507725097992"/>
        </c:manualLayout>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lt1"/>
                    </a:solidFill>
                    <a:latin typeface="+mn-lt"/>
                    <a:ea typeface="+mn-ea"/>
                    <a:cs typeface="+mn-cs"/>
                  </a:defRPr>
                </a:pPr>
                <a:endParaRPr lang="zh-CN"/>
              </a:p>
            </c:txPr>
            <c:dLblPos val="inEnd"/>
            <c:showVal val="1"/>
            <c:extLst xmlns:c16r2="http://schemas.microsoft.com/office/drawing/2015/06/chart">
              <c:ext xmlns:c15="http://schemas.microsoft.com/office/drawing/2012/chart" uri="{CE6537A1-D6FC-4f65-9D91-7224C49458BB}">
                <c15:showLeaderLines val="0"/>
              </c:ext>
            </c:extLst>
          </c:dLbls>
          <c:cat>
            <c:strRef>
              <c:f>Sheet1!$A$8:$A$19</c:f>
              <c:strCache>
                <c:ptCount val="12"/>
                <c:pt idx="0">
                  <c:v>7:30~7:35</c:v>
                </c:pt>
                <c:pt idx="1">
                  <c:v>7:35~7:40</c:v>
                </c:pt>
                <c:pt idx="2">
                  <c:v>7:40~7:45</c:v>
                </c:pt>
                <c:pt idx="3">
                  <c:v>7:45~7:50</c:v>
                </c:pt>
                <c:pt idx="4">
                  <c:v>7:50~7:55</c:v>
                </c:pt>
                <c:pt idx="5">
                  <c:v>7:55~8:00</c:v>
                </c:pt>
                <c:pt idx="6">
                  <c:v>8:00~8:05</c:v>
                </c:pt>
                <c:pt idx="7">
                  <c:v>8:05~8:10</c:v>
                </c:pt>
                <c:pt idx="8">
                  <c:v>8:10~8:15</c:v>
                </c:pt>
                <c:pt idx="9">
                  <c:v>8:15~8:20</c:v>
                </c:pt>
                <c:pt idx="10">
                  <c:v>8:20~8:25</c:v>
                </c:pt>
                <c:pt idx="11">
                  <c:v>8:25~8:30</c:v>
                </c:pt>
              </c:strCache>
            </c:strRef>
          </c:cat>
          <c:val>
            <c:numRef>
              <c:f>Sheet1!$BF$8:$BF$19</c:f>
              <c:numCache>
                <c:formatCode>0_ </c:formatCode>
                <c:ptCount val="12"/>
                <c:pt idx="0">
                  <c:v>718.5</c:v>
                </c:pt>
                <c:pt idx="1">
                  <c:v>815</c:v>
                </c:pt>
                <c:pt idx="2">
                  <c:v>770.5</c:v>
                </c:pt>
                <c:pt idx="3">
                  <c:v>802.5</c:v>
                </c:pt>
                <c:pt idx="4">
                  <c:v>787</c:v>
                </c:pt>
                <c:pt idx="5">
                  <c:v>744.5</c:v>
                </c:pt>
                <c:pt idx="6">
                  <c:v>781</c:v>
                </c:pt>
                <c:pt idx="7">
                  <c:v>778.5</c:v>
                </c:pt>
                <c:pt idx="8">
                  <c:v>790</c:v>
                </c:pt>
                <c:pt idx="9">
                  <c:v>770.5</c:v>
                </c:pt>
                <c:pt idx="10">
                  <c:v>818.5</c:v>
                </c:pt>
                <c:pt idx="11">
                  <c:v>750.5</c:v>
                </c:pt>
              </c:numCache>
            </c:numRef>
          </c:val>
          <c:extLst xmlns:c16r2="http://schemas.microsoft.com/office/drawing/2015/06/chart">
            <c:ext xmlns:c16="http://schemas.microsoft.com/office/drawing/2014/chart" uri="{C3380CC4-5D6E-409C-BE32-E72D297353CC}">
              <c16:uniqueId val="{00000000-A026-4C5F-AA05-3185D497C299}"/>
            </c:ext>
          </c:extLst>
        </c:ser>
        <c:dLbls>
          <c:showVal val="1"/>
        </c:dLbls>
        <c:gapWidth val="41"/>
        <c:axId val="88089728"/>
        <c:axId val="88091264"/>
      </c:barChart>
      <c:catAx>
        <c:axId val="88089728"/>
        <c:scaling>
          <c:orientation val="minMax"/>
        </c:scaling>
        <c:axPos val="b"/>
        <c:numFmt formatCode="General" sourceLinked="1"/>
        <c:maj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dk1">
                    <a:lumMod val="65000"/>
                    <a:lumOff val="35000"/>
                  </a:schemeClr>
                </a:solidFill>
                <a:effectLst/>
                <a:latin typeface="+mn-lt"/>
                <a:ea typeface="+mn-ea"/>
                <a:cs typeface="+mn-cs"/>
              </a:defRPr>
            </a:pPr>
            <a:endParaRPr lang="zh-CN"/>
          </a:p>
        </c:txPr>
        <c:crossAx val="88091264"/>
        <c:crosses val="autoZero"/>
        <c:auto val="1"/>
        <c:lblAlgn val="ctr"/>
        <c:lblOffset val="100"/>
      </c:catAx>
      <c:valAx>
        <c:axId val="88091264"/>
        <c:scaling>
          <c:orientation val="minMax"/>
          <c:max val="950"/>
          <c:min val="0"/>
        </c:scaling>
        <c:delete val="1"/>
        <c:axPos val="l"/>
        <c:title>
          <c:tx>
            <c:rich>
              <a:bodyPr rot="-5400000" spcFirstLastPara="0" vertOverflow="ellipsis" vert="horz" wrap="square" anchor="ctr" anchorCtr="1"/>
              <a:lstStyle/>
              <a:p>
                <a:pPr defTabSz="914400">
                  <a:defRPr lang="zh-CN" sz="900" b="1" i="0" u="none" strike="noStrike" kern="1200" baseline="0">
                    <a:solidFill>
                      <a:schemeClr val="dk1">
                        <a:lumMod val="65000"/>
                        <a:lumOff val="35000"/>
                      </a:schemeClr>
                    </a:solidFill>
                    <a:latin typeface="+mn-lt"/>
                    <a:ea typeface="+mn-ea"/>
                    <a:cs typeface="+mn-cs"/>
                  </a:defRPr>
                </a:pPr>
                <a:r>
                  <a:rPr lang="zh-CN" altLang="en-US"/>
                  <a:t>交通量（辆</a:t>
                </a:r>
                <a:r>
                  <a:rPr lang="en-US" altLang="zh-CN"/>
                  <a:t>/5min</a:t>
                </a:r>
                <a:r>
                  <a:rPr lang="en-US" altLang="en-US"/>
                  <a:t>）</a:t>
                </a:r>
                <a:endParaRPr lang="en-US" altLang="zh-CN"/>
              </a:p>
            </c:rich>
          </c:tx>
          <c:layout/>
          <c:spPr>
            <a:noFill/>
            <a:ln>
              <a:noFill/>
            </a:ln>
            <a:effectLst/>
          </c:spPr>
        </c:title>
        <c:numFmt formatCode="0_ " sourceLinked="1"/>
        <c:tickLblPos val="nextTo"/>
        <c:crossAx val="88089728"/>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a:effectLst/>
  </c:spPr>
  <c:txPr>
    <a:bodyPr/>
    <a:lstStyle/>
    <a:p>
      <a:pPr>
        <a:defRPr lang="zh-CN"/>
      </a:pPr>
      <a:endParaRPr lang="zh-CN"/>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lineChart>
        <c:grouping val="standard"/>
        <c:ser>
          <c:idx val="0"/>
          <c:order val="0"/>
          <c:tx>
            <c:strRef>
              <c:f>Sheet1!$B$1</c:f>
              <c:strCache>
                <c:ptCount val="1"/>
                <c:pt idx="0">
                  <c:v>早高峰</c:v>
                </c:pt>
              </c:strCache>
            </c:strRef>
          </c:tx>
          <c:spPr>
            <a:ln w="28575" cap="rnd">
              <a:solidFill>
                <a:schemeClr val="accent1"/>
              </a:solidFill>
              <a:round/>
            </a:ln>
            <a:effectLst/>
          </c:spPr>
          <c:marker>
            <c:symbol val="none"/>
          </c:marker>
          <c:cat>
            <c:numRef>
              <c:f>Sheet1!$A$2:$A$13</c:f>
              <c:numCache>
                <c:formatCode>General</c:formatCode>
                <c:ptCount val="12"/>
                <c:pt idx="0">
                  <c:v>5</c:v>
                </c:pt>
                <c:pt idx="1">
                  <c:v>10</c:v>
                </c:pt>
                <c:pt idx="2">
                  <c:v>15</c:v>
                </c:pt>
                <c:pt idx="3">
                  <c:v>20</c:v>
                </c:pt>
                <c:pt idx="4">
                  <c:v>25</c:v>
                </c:pt>
                <c:pt idx="5">
                  <c:v>30</c:v>
                </c:pt>
                <c:pt idx="6">
                  <c:v>35</c:v>
                </c:pt>
                <c:pt idx="7">
                  <c:v>40</c:v>
                </c:pt>
                <c:pt idx="8">
                  <c:v>45</c:v>
                </c:pt>
                <c:pt idx="9">
                  <c:v>50</c:v>
                </c:pt>
                <c:pt idx="10">
                  <c:v>55</c:v>
                </c:pt>
                <c:pt idx="11">
                  <c:v>60</c:v>
                </c:pt>
              </c:numCache>
            </c:numRef>
          </c:cat>
          <c:val>
            <c:numRef>
              <c:f>Sheet1!$B$2:$B$13</c:f>
              <c:numCache>
                <c:formatCode>General</c:formatCode>
                <c:ptCount val="12"/>
                <c:pt idx="0">
                  <c:v>835</c:v>
                </c:pt>
                <c:pt idx="1">
                  <c:v>785</c:v>
                </c:pt>
                <c:pt idx="2">
                  <c:v>761</c:v>
                </c:pt>
                <c:pt idx="3">
                  <c:v>843</c:v>
                </c:pt>
                <c:pt idx="4">
                  <c:v>762</c:v>
                </c:pt>
                <c:pt idx="5">
                  <c:v>733</c:v>
                </c:pt>
                <c:pt idx="6">
                  <c:v>787</c:v>
                </c:pt>
                <c:pt idx="7">
                  <c:v>782</c:v>
                </c:pt>
                <c:pt idx="8">
                  <c:v>800</c:v>
                </c:pt>
                <c:pt idx="9">
                  <c:v>785</c:v>
                </c:pt>
                <c:pt idx="10">
                  <c:v>780</c:v>
                </c:pt>
                <c:pt idx="11">
                  <c:v>858</c:v>
                </c:pt>
              </c:numCache>
            </c:numRef>
          </c:val>
          <c:extLst xmlns:c16r2="http://schemas.microsoft.com/office/drawing/2015/06/chart">
            <c:ext xmlns:c16="http://schemas.microsoft.com/office/drawing/2014/chart" uri="{C3380CC4-5D6E-409C-BE32-E72D297353CC}">
              <c16:uniqueId val="{00000000-3693-4476-B301-A24B5815D7B4}"/>
            </c:ext>
          </c:extLst>
        </c:ser>
        <c:ser>
          <c:idx val="1"/>
          <c:order val="1"/>
          <c:tx>
            <c:strRef>
              <c:f>Sheet1!$C$1</c:f>
              <c:strCache>
                <c:ptCount val="1"/>
                <c:pt idx="0">
                  <c:v>晚高峰</c:v>
                </c:pt>
              </c:strCache>
            </c:strRef>
          </c:tx>
          <c:spPr>
            <a:ln w="28575" cap="rnd">
              <a:solidFill>
                <a:schemeClr val="accent2"/>
              </a:solidFill>
              <a:round/>
            </a:ln>
            <a:effectLst/>
          </c:spPr>
          <c:marker>
            <c:symbol val="none"/>
          </c:marker>
          <c:cat>
            <c:numRef>
              <c:f>Sheet1!$A$2:$A$13</c:f>
              <c:numCache>
                <c:formatCode>General</c:formatCode>
                <c:ptCount val="12"/>
                <c:pt idx="0">
                  <c:v>5</c:v>
                </c:pt>
                <c:pt idx="1">
                  <c:v>10</c:v>
                </c:pt>
                <c:pt idx="2">
                  <c:v>15</c:v>
                </c:pt>
                <c:pt idx="3">
                  <c:v>20</c:v>
                </c:pt>
                <c:pt idx="4">
                  <c:v>25</c:v>
                </c:pt>
                <c:pt idx="5">
                  <c:v>30</c:v>
                </c:pt>
                <c:pt idx="6">
                  <c:v>35</c:v>
                </c:pt>
                <c:pt idx="7">
                  <c:v>40</c:v>
                </c:pt>
                <c:pt idx="8">
                  <c:v>45</c:v>
                </c:pt>
                <c:pt idx="9">
                  <c:v>50</c:v>
                </c:pt>
                <c:pt idx="10">
                  <c:v>55</c:v>
                </c:pt>
                <c:pt idx="11">
                  <c:v>60</c:v>
                </c:pt>
              </c:numCache>
            </c:numRef>
          </c:cat>
          <c:val>
            <c:numRef>
              <c:f>Sheet1!$C$2:$C$13</c:f>
              <c:numCache>
                <c:formatCode>General</c:formatCode>
                <c:ptCount val="12"/>
                <c:pt idx="0">
                  <c:v>765</c:v>
                </c:pt>
                <c:pt idx="1">
                  <c:v>767</c:v>
                </c:pt>
                <c:pt idx="2">
                  <c:v>743</c:v>
                </c:pt>
                <c:pt idx="3">
                  <c:v>706</c:v>
                </c:pt>
                <c:pt idx="4">
                  <c:v>790</c:v>
                </c:pt>
                <c:pt idx="5">
                  <c:v>790</c:v>
                </c:pt>
                <c:pt idx="6">
                  <c:v>831</c:v>
                </c:pt>
                <c:pt idx="7">
                  <c:v>816</c:v>
                </c:pt>
                <c:pt idx="8">
                  <c:v>823</c:v>
                </c:pt>
                <c:pt idx="9">
                  <c:v>861</c:v>
                </c:pt>
                <c:pt idx="10">
                  <c:v>916</c:v>
                </c:pt>
                <c:pt idx="11">
                  <c:v>678</c:v>
                </c:pt>
              </c:numCache>
            </c:numRef>
          </c:val>
          <c:extLst xmlns:c16r2="http://schemas.microsoft.com/office/drawing/2015/06/chart">
            <c:ext xmlns:c16="http://schemas.microsoft.com/office/drawing/2014/chart" uri="{C3380CC4-5D6E-409C-BE32-E72D297353CC}">
              <c16:uniqueId val="{00000001-3693-4476-B301-A24B5815D7B4}"/>
            </c:ext>
          </c:extLst>
        </c:ser>
        <c:ser>
          <c:idx val="2"/>
          <c:order val="2"/>
          <c:tx>
            <c:strRef>
              <c:f>Sheet1!$D$1</c:f>
              <c:strCache>
                <c:ptCount val="1"/>
                <c:pt idx="0">
                  <c:v>平峰</c:v>
                </c:pt>
              </c:strCache>
            </c:strRef>
          </c:tx>
          <c:spPr>
            <a:ln w="28575" cap="rnd">
              <a:solidFill>
                <a:schemeClr val="accent3"/>
              </a:solidFill>
              <a:round/>
            </a:ln>
            <a:effectLst/>
          </c:spPr>
          <c:marker>
            <c:symbol val="none"/>
          </c:marker>
          <c:cat>
            <c:numRef>
              <c:f>Sheet1!$A$2:$A$13</c:f>
              <c:numCache>
                <c:formatCode>General</c:formatCode>
                <c:ptCount val="12"/>
                <c:pt idx="0">
                  <c:v>5</c:v>
                </c:pt>
                <c:pt idx="1">
                  <c:v>10</c:v>
                </c:pt>
                <c:pt idx="2">
                  <c:v>15</c:v>
                </c:pt>
                <c:pt idx="3">
                  <c:v>20</c:v>
                </c:pt>
                <c:pt idx="4">
                  <c:v>25</c:v>
                </c:pt>
                <c:pt idx="5">
                  <c:v>30</c:v>
                </c:pt>
                <c:pt idx="6">
                  <c:v>35</c:v>
                </c:pt>
                <c:pt idx="7">
                  <c:v>40</c:v>
                </c:pt>
                <c:pt idx="8">
                  <c:v>45</c:v>
                </c:pt>
                <c:pt idx="9">
                  <c:v>50</c:v>
                </c:pt>
                <c:pt idx="10">
                  <c:v>55</c:v>
                </c:pt>
                <c:pt idx="11">
                  <c:v>60</c:v>
                </c:pt>
              </c:numCache>
            </c:numRef>
          </c:cat>
          <c:val>
            <c:numRef>
              <c:f>Sheet1!$D$2:$D$13</c:f>
              <c:numCache>
                <c:formatCode>General</c:formatCode>
                <c:ptCount val="12"/>
                <c:pt idx="0">
                  <c:v>790</c:v>
                </c:pt>
                <c:pt idx="1">
                  <c:v>778</c:v>
                </c:pt>
                <c:pt idx="2">
                  <c:v>844</c:v>
                </c:pt>
                <c:pt idx="3">
                  <c:v>856</c:v>
                </c:pt>
                <c:pt idx="4">
                  <c:v>828</c:v>
                </c:pt>
                <c:pt idx="5">
                  <c:v>775</c:v>
                </c:pt>
                <c:pt idx="6">
                  <c:v>850</c:v>
                </c:pt>
                <c:pt idx="7">
                  <c:v>793</c:v>
                </c:pt>
                <c:pt idx="8">
                  <c:v>730</c:v>
                </c:pt>
                <c:pt idx="9">
                  <c:v>718</c:v>
                </c:pt>
                <c:pt idx="10">
                  <c:v>739</c:v>
                </c:pt>
                <c:pt idx="11">
                  <c:v>796</c:v>
                </c:pt>
              </c:numCache>
            </c:numRef>
          </c:val>
          <c:extLst xmlns:c16r2="http://schemas.microsoft.com/office/drawing/2015/06/chart">
            <c:ext xmlns:c16="http://schemas.microsoft.com/office/drawing/2014/chart" uri="{C3380CC4-5D6E-409C-BE32-E72D297353CC}">
              <c16:uniqueId val="{00000002-3693-4476-B301-A24B5815D7B4}"/>
            </c:ext>
          </c:extLst>
        </c:ser>
        <c:dLbls/>
        <c:marker val="1"/>
        <c:axId val="88163072"/>
        <c:axId val="142771712"/>
      </c:lineChart>
      <c:catAx>
        <c:axId val="8816307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42771712"/>
        <c:crosses val="autoZero"/>
        <c:auto val="1"/>
        <c:lblAlgn val="ctr"/>
        <c:lblOffset val="100"/>
      </c:catAx>
      <c:valAx>
        <c:axId val="14277171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88163072"/>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chart>
  <c:spPr>
    <a:solidFill>
      <a:srgbClr val="FFFFFF"/>
    </a:solidFill>
    <a:ln>
      <a:noFill/>
    </a:ln>
    <a:effectLst/>
  </c:spPr>
  <c:txPr>
    <a:bodyPr/>
    <a:lstStyle/>
    <a:p>
      <a:pPr>
        <a:defRPr/>
      </a:pPr>
      <a:endParaRPr lang="zh-CN"/>
    </a:p>
  </c:tx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lineChart>
        <c:grouping val="standard"/>
        <c:ser>
          <c:idx val="0"/>
          <c:order val="0"/>
          <c:tx>
            <c:strRef>
              <c:f>Sheet1!$B$1</c:f>
              <c:strCache>
                <c:ptCount val="1"/>
                <c:pt idx="0">
                  <c:v>平常日早高峰</c:v>
                </c:pt>
              </c:strCache>
            </c:strRef>
          </c:tx>
          <c:spPr>
            <a:ln w="28575" cap="rnd">
              <a:solidFill>
                <a:schemeClr val="accent1"/>
              </a:solidFill>
              <a:round/>
            </a:ln>
            <a:effectLst/>
          </c:spPr>
          <c:marker>
            <c:symbol val="none"/>
          </c:marker>
          <c:cat>
            <c:strRef>
              <c:f>Sheet1!$A$2:$A$13</c:f>
              <c:strCache>
                <c:ptCount val="12"/>
                <c:pt idx="0">
                  <c:v>7:30~7:35</c:v>
                </c:pt>
                <c:pt idx="1">
                  <c:v>7:35~7:40</c:v>
                </c:pt>
                <c:pt idx="2">
                  <c:v>7:40~7:45</c:v>
                </c:pt>
                <c:pt idx="3">
                  <c:v>7:45~7:50</c:v>
                </c:pt>
                <c:pt idx="4">
                  <c:v>7:50~7:55</c:v>
                </c:pt>
                <c:pt idx="5">
                  <c:v>7:55~8:00</c:v>
                </c:pt>
                <c:pt idx="6">
                  <c:v>8:00~8:05</c:v>
                </c:pt>
                <c:pt idx="7">
                  <c:v>8:05~8:10</c:v>
                </c:pt>
                <c:pt idx="8">
                  <c:v>8:10~8:15</c:v>
                </c:pt>
                <c:pt idx="9">
                  <c:v>8:15~8:20</c:v>
                </c:pt>
                <c:pt idx="10">
                  <c:v>8:20~8:25</c:v>
                </c:pt>
                <c:pt idx="11">
                  <c:v>8:25~8:30</c:v>
                </c:pt>
              </c:strCache>
            </c:strRef>
          </c:cat>
          <c:val>
            <c:numRef>
              <c:f>Sheet1!$B$2:$B$13</c:f>
              <c:numCache>
                <c:formatCode>General</c:formatCode>
                <c:ptCount val="12"/>
                <c:pt idx="0">
                  <c:v>835</c:v>
                </c:pt>
                <c:pt idx="1">
                  <c:v>785</c:v>
                </c:pt>
                <c:pt idx="2">
                  <c:v>761</c:v>
                </c:pt>
                <c:pt idx="3">
                  <c:v>843</c:v>
                </c:pt>
                <c:pt idx="4">
                  <c:v>762</c:v>
                </c:pt>
                <c:pt idx="5">
                  <c:v>733</c:v>
                </c:pt>
                <c:pt idx="6">
                  <c:v>787</c:v>
                </c:pt>
                <c:pt idx="7">
                  <c:v>782</c:v>
                </c:pt>
                <c:pt idx="8">
                  <c:v>800</c:v>
                </c:pt>
                <c:pt idx="9">
                  <c:v>785</c:v>
                </c:pt>
                <c:pt idx="10">
                  <c:v>780</c:v>
                </c:pt>
                <c:pt idx="11">
                  <c:v>858</c:v>
                </c:pt>
              </c:numCache>
            </c:numRef>
          </c:val>
          <c:extLst xmlns:c16r2="http://schemas.microsoft.com/office/drawing/2015/06/chart">
            <c:ext xmlns:c16="http://schemas.microsoft.com/office/drawing/2014/chart" uri="{C3380CC4-5D6E-409C-BE32-E72D297353CC}">
              <c16:uniqueId val="{00000000-68C6-4EEB-8B2E-A14190E8F72C}"/>
            </c:ext>
          </c:extLst>
        </c:ser>
        <c:ser>
          <c:idx val="1"/>
          <c:order val="1"/>
          <c:tx>
            <c:strRef>
              <c:f>Sheet1!$C$1</c:f>
              <c:strCache>
                <c:ptCount val="1"/>
                <c:pt idx="0">
                  <c:v>周一早高峰</c:v>
                </c:pt>
              </c:strCache>
            </c:strRef>
          </c:tx>
          <c:spPr>
            <a:ln w="28575" cap="rnd">
              <a:solidFill>
                <a:schemeClr val="accent2"/>
              </a:solidFill>
              <a:round/>
            </a:ln>
            <a:effectLst/>
          </c:spPr>
          <c:marker>
            <c:symbol val="none"/>
          </c:marker>
          <c:cat>
            <c:strRef>
              <c:f>Sheet1!$A$2:$A$13</c:f>
              <c:strCache>
                <c:ptCount val="12"/>
                <c:pt idx="0">
                  <c:v>7:30~7:35</c:v>
                </c:pt>
                <c:pt idx="1">
                  <c:v>7:35~7:40</c:v>
                </c:pt>
                <c:pt idx="2">
                  <c:v>7:40~7:45</c:v>
                </c:pt>
                <c:pt idx="3">
                  <c:v>7:45~7:50</c:v>
                </c:pt>
                <c:pt idx="4">
                  <c:v>7:50~7:55</c:v>
                </c:pt>
                <c:pt idx="5">
                  <c:v>7:55~8:00</c:v>
                </c:pt>
                <c:pt idx="6">
                  <c:v>8:00~8:05</c:v>
                </c:pt>
                <c:pt idx="7">
                  <c:v>8:05~8:10</c:v>
                </c:pt>
                <c:pt idx="8">
                  <c:v>8:10~8:15</c:v>
                </c:pt>
                <c:pt idx="9">
                  <c:v>8:15~8:20</c:v>
                </c:pt>
                <c:pt idx="10">
                  <c:v>8:20~8:25</c:v>
                </c:pt>
                <c:pt idx="11">
                  <c:v>8:25~8:30</c:v>
                </c:pt>
              </c:strCache>
            </c:strRef>
          </c:cat>
          <c:val>
            <c:numRef>
              <c:f>Sheet1!$C$2:$C$13</c:f>
              <c:numCache>
                <c:formatCode>General</c:formatCode>
                <c:ptCount val="12"/>
                <c:pt idx="0">
                  <c:v>719</c:v>
                </c:pt>
                <c:pt idx="1">
                  <c:v>815</c:v>
                </c:pt>
                <c:pt idx="2">
                  <c:v>771</c:v>
                </c:pt>
                <c:pt idx="3">
                  <c:v>803</c:v>
                </c:pt>
                <c:pt idx="4">
                  <c:v>787</c:v>
                </c:pt>
                <c:pt idx="5">
                  <c:v>745</c:v>
                </c:pt>
                <c:pt idx="6">
                  <c:v>781</c:v>
                </c:pt>
                <c:pt idx="7">
                  <c:v>779</c:v>
                </c:pt>
                <c:pt idx="8">
                  <c:v>790</c:v>
                </c:pt>
                <c:pt idx="9">
                  <c:v>771</c:v>
                </c:pt>
                <c:pt idx="10">
                  <c:v>819</c:v>
                </c:pt>
                <c:pt idx="11">
                  <c:v>751</c:v>
                </c:pt>
              </c:numCache>
            </c:numRef>
          </c:val>
          <c:extLst xmlns:c16r2="http://schemas.microsoft.com/office/drawing/2015/06/chart">
            <c:ext xmlns:c16="http://schemas.microsoft.com/office/drawing/2014/chart" uri="{C3380CC4-5D6E-409C-BE32-E72D297353CC}">
              <c16:uniqueId val="{00000001-68C6-4EEB-8B2E-A14190E8F72C}"/>
            </c:ext>
          </c:extLst>
        </c:ser>
        <c:dLbls/>
        <c:marker val="1"/>
        <c:axId val="88538496"/>
        <c:axId val="88835200"/>
      </c:lineChart>
      <c:catAx>
        <c:axId val="8853849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88835200"/>
        <c:crosses val="autoZero"/>
        <c:auto val="1"/>
        <c:lblAlgn val="ctr"/>
        <c:lblOffset val="100"/>
      </c:catAx>
      <c:valAx>
        <c:axId val="88835200"/>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88538496"/>
        <c:crosses val="autoZero"/>
        <c:crossBetween val="between"/>
      </c:valAx>
      <c:spPr>
        <a:noFill/>
        <a:ln>
          <a:noFill/>
        </a:ln>
        <a:effectLst/>
      </c:spPr>
    </c:plotArea>
    <c:legend>
      <c:legendPos val="b"/>
      <c:layout>
        <c:manualLayout>
          <c:xMode val="edge"/>
          <c:yMode val="edge"/>
          <c:x val="0.255"/>
          <c:y val="0.89872630504520257"/>
          <c:w val="0.49000000000000005"/>
          <c:h val="7.8125546806649168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rgbClr val="FFFFFF"/>
    </a:solidFill>
    <a:ln>
      <a:noFill/>
    </a:ln>
    <a:effectLst/>
  </c:spPr>
  <c:txPr>
    <a:bodyPr/>
    <a:lstStyle/>
    <a:p>
      <a:pPr>
        <a:defRPr/>
      </a:pPr>
      <a:endParaRPr lang="zh-CN"/>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zh-CN" altLang="en-US" b="1" dirty="0"/>
              <a:t>不同调查时段的总交通量</a:t>
            </a:r>
            <a:endParaRPr lang="en-US" altLang="zh-CN" b="1" dirty="0"/>
          </a:p>
        </c:rich>
      </c:tx>
      <c:layout>
        <c:manualLayout>
          <c:xMode val="edge"/>
          <c:yMode val="edge"/>
          <c:x val="0.25328044733265664"/>
          <c:y val="4.8475318398743007E-2"/>
        </c:manualLayout>
      </c:layout>
      <c:spPr>
        <a:noFill/>
        <a:ln>
          <a:noFill/>
        </a:ln>
        <a:effectLst/>
      </c:spPr>
    </c:title>
    <c:plotArea>
      <c:layout/>
      <c:barChart>
        <c:barDir val="col"/>
        <c:grouping val="clustered"/>
        <c:ser>
          <c:idx val="0"/>
          <c:order val="0"/>
          <c:tx>
            <c:strRef>
              <c:f>Sheet1!$B$1</c:f>
              <c:strCache>
                <c:ptCount val="1"/>
                <c:pt idx="0">
                  <c:v>系列 1</c:v>
                </c:pt>
              </c:strCache>
            </c:strRef>
          </c:tx>
          <c:spPr>
            <a:pattFill prst="narHorz">
              <a:fgClr>
                <a:schemeClr val="accent6"/>
              </a:fgClr>
              <a:bgClr>
                <a:schemeClr val="accent6">
                  <a:lumMod val="20000"/>
                  <a:lumOff val="80000"/>
                </a:schemeClr>
              </a:bgClr>
            </a:pattFill>
            <a:ln>
              <a:noFill/>
            </a:ln>
            <a:effectLst>
              <a:innerShdw blurRad="114300">
                <a:schemeClr val="accent6"/>
              </a:innerShdw>
            </a:effectLst>
          </c:spP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zh-CN"/>
              </a:p>
            </c:txPr>
            <c:dLblPos val="outEnd"/>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周一早高峰</c:v>
                </c:pt>
                <c:pt idx="1">
                  <c:v>平常日早高峰</c:v>
                </c:pt>
                <c:pt idx="2">
                  <c:v>平常日平峰</c:v>
                </c:pt>
                <c:pt idx="3">
                  <c:v>平常日晚高峰</c:v>
                </c:pt>
              </c:strCache>
            </c:strRef>
          </c:cat>
          <c:val>
            <c:numRef>
              <c:f>Sheet1!$B$2:$B$5</c:f>
              <c:numCache>
                <c:formatCode>General</c:formatCode>
                <c:ptCount val="4"/>
                <c:pt idx="0">
                  <c:v>9331</c:v>
                </c:pt>
                <c:pt idx="1">
                  <c:v>9508</c:v>
                </c:pt>
                <c:pt idx="2">
                  <c:v>9503</c:v>
                </c:pt>
                <c:pt idx="3">
                  <c:v>9485</c:v>
                </c:pt>
              </c:numCache>
            </c:numRef>
          </c:val>
          <c:extLst xmlns:c16r2="http://schemas.microsoft.com/office/drawing/2015/06/chart">
            <c:ext xmlns:c16="http://schemas.microsoft.com/office/drawing/2014/chart" uri="{C3380CC4-5D6E-409C-BE32-E72D297353CC}">
              <c16:uniqueId val="{00000000-A444-467C-B649-A55138D50C4E}"/>
            </c:ext>
          </c:extLst>
        </c:ser>
        <c:dLbls/>
        <c:gapWidth val="164"/>
        <c:overlap val="-22"/>
        <c:axId val="89054208"/>
        <c:axId val="89355008"/>
      </c:barChart>
      <c:catAx>
        <c:axId val="89054208"/>
        <c:scaling>
          <c:orientation val="minMax"/>
        </c:scaling>
        <c:axPos val="b"/>
        <c:numFmt formatCode="General" sourceLinked="1"/>
        <c:maj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CN"/>
          </a:p>
        </c:txPr>
        <c:crossAx val="89355008"/>
        <c:crossesAt val="9000"/>
        <c:auto val="1"/>
        <c:lblAlgn val="ctr"/>
        <c:lblOffset val="100"/>
      </c:catAx>
      <c:valAx>
        <c:axId val="89355008"/>
        <c:scaling>
          <c:orientation val="minMax"/>
          <c:min val="9000"/>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89054208"/>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平常日早高峰</a:t>
            </a:r>
            <a:endParaRPr lang="en-US" altLang="zh-CN"/>
          </a:p>
        </c:rich>
      </c:tx>
      <c:layout/>
      <c:spPr>
        <a:noFill/>
        <a:ln>
          <a:noFill/>
        </a:ln>
        <a:effectLst/>
      </c:spPr>
    </c:title>
    <c:plotArea>
      <c:layout/>
      <c:barChart>
        <c:barDir val="col"/>
        <c:grouping val="stacked"/>
        <c:ser>
          <c:idx val="0"/>
          <c:order val="0"/>
          <c:tx>
            <c:strRef>
              <c:f>Sheet1!$AW$22</c:f>
              <c:strCache>
                <c:ptCount val="1"/>
                <c:pt idx="0">
                  <c:v>小型车</c:v>
                </c:pt>
              </c:strCache>
            </c:strRef>
          </c:tx>
          <c:spPr>
            <a:solidFill>
              <a:schemeClr val="accent1"/>
            </a:solidFill>
            <a:ln>
              <a:noFill/>
            </a:ln>
            <a:effectLst/>
          </c:spPr>
          <c:cat>
            <c:strRef>
              <c:f>Sheet1!$AV$23:$AV$34</c:f>
              <c:strCache>
                <c:ptCount val="12"/>
                <c:pt idx="0">
                  <c:v>北直</c:v>
                </c:pt>
                <c:pt idx="1">
                  <c:v>南直</c:v>
                </c:pt>
                <c:pt idx="2">
                  <c:v>东直</c:v>
                </c:pt>
                <c:pt idx="3">
                  <c:v>西直</c:v>
                </c:pt>
                <c:pt idx="4">
                  <c:v>北右</c:v>
                </c:pt>
                <c:pt idx="5">
                  <c:v>南右</c:v>
                </c:pt>
                <c:pt idx="6">
                  <c:v>东右</c:v>
                </c:pt>
                <c:pt idx="7">
                  <c:v>西右</c:v>
                </c:pt>
                <c:pt idx="8">
                  <c:v>北掉</c:v>
                </c:pt>
                <c:pt idx="9">
                  <c:v>南掉</c:v>
                </c:pt>
                <c:pt idx="10">
                  <c:v>东掉</c:v>
                </c:pt>
                <c:pt idx="11">
                  <c:v>西掉</c:v>
                </c:pt>
              </c:strCache>
            </c:strRef>
          </c:cat>
          <c:val>
            <c:numRef>
              <c:f>Sheet1!$AW$23:$AW$34</c:f>
              <c:numCache>
                <c:formatCode>General</c:formatCode>
                <c:ptCount val="12"/>
                <c:pt idx="0">
                  <c:v>1493</c:v>
                </c:pt>
                <c:pt idx="1">
                  <c:v>833</c:v>
                </c:pt>
                <c:pt idx="2">
                  <c:v>789</c:v>
                </c:pt>
                <c:pt idx="3">
                  <c:v>469</c:v>
                </c:pt>
                <c:pt idx="4">
                  <c:v>399</c:v>
                </c:pt>
                <c:pt idx="5">
                  <c:v>551</c:v>
                </c:pt>
                <c:pt idx="6">
                  <c:v>803</c:v>
                </c:pt>
                <c:pt idx="7">
                  <c:v>611</c:v>
                </c:pt>
                <c:pt idx="8">
                  <c:v>184</c:v>
                </c:pt>
                <c:pt idx="9">
                  <c:v>40</c:v>
                </c:pt>
                <c:pt idx="10">
                  <c:v>239</c:v>
                </c:pt>
                <c:pt idx="11">
                  <c:v>292</c:v>
                </c:pt>
              </c:numCache>
            </c:numRef>
          </c:val>
          <c:extLst xmlns:c16r2="http://schemas.microsoft.com/office/drawing/2015/06/chart">
            <c:ext xmlns:c16="http://schemas.microsoft.com/office/drawing/2014/chart" uri="{C3380CC4-5D6E-409C-BE32-E72D297353CC}">
              <c16:uniqueId val="{00000000-584A-453B-AA7D-1BF703C7A3D4}"/>
            </c:ext>
          </c:extLst>
        </c:ser>
        <c:ser>
          <c:idx val="1"/>
          <c:order val="1"/>
          <c:tx>
            <c:strRef>
              <c:f>Sheet1!$AX$22</c:f>
              <c:strCache>
                <c:ptCount val="1"/>
                <c:pt idx="0">
                  <c:v>大型车</c:v>
                </c:pt>
              </c:strCache>
            </c:strRef>
          </c:tx>
          <c:spPr>
            <a:solidFill>
              <a:schemeClr val="accent2"/>
            </a:solidFill>
            <a:ln>
              <a:noFill/>
            </a:ln>
            <a:effectLst/>
          </c:spPr>
          <c:cat>
            <c:strRef>
              <c:f>Sheet1!$AV$23:$AV$34</c:f>
              <c:strCache>
                <c:ptCount val="12"/>
                <c:pt idx="0">
                  <c:v>北直</c:v>
                </c:pt>
                <c:pt idx="1">
                  <c:v>南直</c:v>
                </c:pt>
                <c:pt idx="2">
                  <c:v>东直</c:v>
                </c:pt>
                <c:pt idx="3">
                  <c:v>西直</c:v>
                </c:pt>
                <c:pt idx="4">
                  <c:v>北右</c:v>
                </c:pt>
                <c:pt idx="5">
                  <c:v>南右</c:v>
                </c:pt>
                <c:pt idx="6">
                  <c:v>东右</c:v>
                </c:pt>
                <c:pt idx="7">
                  <c:v>西右</c:v>
                </c:pt>
                <c:pt idx="8">
                  <c:v>北掉</c:v>
                </c:pt>
                <c:pt idx="9">
                  <c:v>南掉</c:v>
                </c:pt>
                <c:pt idx="10">
                  <c:v>东掉</c:v>
                </c:pt>
                <c:pt idx="11">
                  <c:v>西掉</c:v>
                </c:pt>
              </c:strCache>
            </c:strRef>
          </c:cat>
          <c:val>
            <c:numRef>
              <c:f>Sheet1!$AX$23:$AX$34</c:f>
              <c:numCache>
                <c:formatCode>General</c:formatCode>
                <c:ptCount val="12"/>
                <c:pt idx="0">
                  <c:v>190</c:v>
                </c:pt>
                <c:pt idx="1">
                  <c:v>184</c:v>
                </c:pt>
                <c:pt idx="2">
                  <c:v>205</c:v>
                </c:pt>
                <c:pt idx="3">
                  <c:v>238</c:v>
                </c:pt>
                <c:pt idx="4">
                  <c:v>63</c:v>
                </c:pt>
                <c:pt idx="5">
                  <c:v>80</c:v>
                </c:pt>
                <c:pt idx="6">
                  <c:v>78</c:v>
                </c:pt>
                <c:pt idx="7">
                  <c:v>72</c:v>
                </c:pt>
                <c:pt idx="8">
                  <c:v>13</c:v>
                </c:pt>
                <c:pt idx="9">
                  <c:v>3</c:v>
                </c:pt>
                <c:pt idx="10">
                  <c:v>32</c:v>
                </c:pt>
                <c:pt idx="11">
                  <c:v>73</c:v>
                </c:pt>
              </c:numCache>
            </c:numRef>
          </c:val>
          <c:extLst xmlns:c16r2="http://schemas.microsoft.com/office/drawing/2015/06/chart">
            <c:ext xmlns:c16="http://schemas.microsoft.com/office/drawing/2014/chart" uri="{C3380CC4-5D6E-409C-BE32-E72D297353CC}">
              <c16:uniqueId val="{00000001-584A-453B-AA7D-1BF703C7A3D4}"/>
            </c:ext>
          </c:extLst>
        </c:ser>
        <c:dLbls/>
        <c:overlap val="100"/>
        <c:axId val="89939968"/>
        <c:axId val="89941504"/>
      </c:barChart>
      <c:catAx>
        <c:axId val="8993996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89941504"/>
        <c:crosses val="autoZero"/>
        <c:auto val="1"/>
        <c:lblAlgn val="ctr"/>
        <c:lblOffset val="100"/>
      </c:catAx>
      <c:valAx>
        <c:axId val="8994150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8993996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chart>
  <c:spPr>
    <a:solidFill>
      <a:srgbClr val="FFFFFF"/>
    </a:solidFill>
    <a:ln>
      <a:noFill/>
    </a:ln>
    <a:effectLst/>
  </c:spPr>
  <c:txPr>
    <a:bodyPr/>
    <a:lstStyle/>
    <a:p>
      <a:pPr>
        <a:defRPr lang="zh-CN"/>
      </a:pPr>
      <a:endParaRPr lang="zh-CN"/>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平常日晚高峰</a:t>
            </a:r>
          </a:p>
        </c:rich>
      </c:tx>
      <c:layout/>
      <c:spPr>
        <a:noFill/>
        <a:ln>
          <a:noFill/>
        </a:ln>
        <a:effectLst/>
      </c:spPr>
    </c:title>
    <c:plotArea>
      <c:layout/>
      <c:barChart>
        <c:barDir val="col"/>
        <c:grouping val="stacked"/>
        <c:ser>
          <c:idx val="0"/>
          <c:order val="0"/>
          <c:tx>
            <c:strRef>
              <c:f>Sheet1!$AT$24</c:f>
              <c:strCache>
                <c:ptCount val="1"/>
                <c:pt idx="0">
                  <c:v>小型车</c:v>
                </c:pt>
              </c:strCache>
            </c:strRef>
          </c:tx>
          <c:spPr>
            <a:solidFill>
              <a:schemeClr val="accent1"/>
            </a:solidFill>
            <a:ln>
              <a:noFill/>
            </a:ln>
            <a:effectLst/>
          </c:spPr>
          <c:cat>
            <c:strRef>
              <c:f>Sheet1!$AS$25:$AS$36</c:f>
              <c:strCache>
                <c:ptCount val="12"/>
                <c:pt idx="0">
                  <c:v>北直</c:v>
                </c:pt>
                <c:pt idx="1">
                  <c:v>南直</c:v>
                </c:pt>
                <c:pt idx="2">
                  <c:v>东直</c:v>
                </c:pt>
                <c:pt idx="3">
                  <c:v>西直</c:v>
                </c:pt>
                <c:pt idx="4">
                  <c:v>北右</c:v>
                </c:pt>
                <c:pt idx="5">
                  <c:v>南右</c:v>
                </c:pt>
                <c:pt idx="6">
                  <c:v>东右</c:v>
                </c:pt>
                <c:pt idx="7">
                  <c:v>西右</c:v>
                </c:pt>
                <c:pt idx="8">
                  <c:v>北掉</c:v>
                </c:pt>
                <c:pt idx="9">
                  <c:v>南掉</c:v>
                </c:pt>
                <c:pt idx="10">
                  <c:v>东掉</c:v>
                </c:pt>
                <c:pt idx="11">
                  <c:v>西掉</c:v>
                </c:pt>
              </c:strCache>
            </c:strRef>
          </c:cat>
          <c:val>
            <c:numRef>
              <c:f>Sheet1!$AT$25:$AT$36</c:f>
              <c:numCache>
                <c:formatCode>0_);[Red]\(0\)</c:formatCode>
                <c:ptCount val="12"/>
                <c:pt idx="0" formatCode="General">
                  <c:v>1348</c:v>
                </c:pt>
                <c:pt idx="1">
                  <c:v>960</c:v>
                </c:pt>
                <c:pt idx="2" formatCode="General">
                  <c:v>781</c:v>
                </c:pt>
                <c:pt idx="3" formatCode="General">
                  <c:v>690</c:v>
                </c:pt>
                <c:pt idx="4">
                  <c:v>666</c:v>
                </c:pt>
                <c:pt idx="5" formatCode="General">
                  <c:v>775</c:v>
                </c:pt>
                <c:pt idx="6" formatCode="General">
                  <c:v>576</c:v>
                </c:pt>
                <c:pt idx="7" formatCode="General">
                  <c:v>535</c:v>
                </c:pt>
                <c:pt idx="8">
                  <c:v>171</c:v>
                </c:pt>
                <c:pt idx="9" formatCode="General">
                  <c:v>56</c:v>
                </c:pt>
                <c:pt idx="10" formatCode="General">
                  <c:v>209</c:v>
                </c:pt>
                <c:pt idx="11" formatCode="General">
                  <c:v>372</c:v>
                </c:pt>
              </c:numCache>
            </c:numRef>
          </c:val>
          <c:extLst xmlns:c16r2="http://schemas.microsoft.com/office/drawing/2015/06/chart">
            <c:ext xmlns:c16="http://schemas.microsoft.com/office/drawing/2014/chart" uri="{C3380CC4-5D6E-409C-BE32-E72D297353CC}">
              <c16:uniqueId val="{00000000-33CC-4FEA-89CD-3BC3611E8EF4}"/>
            </c:ext>
          </c:extLst>
        </c:ser>
        <c:ser>
          <c:idx val="1"/>
          <c:order val="1"/>
          <c:tx>
            <c:strRef>
              <c:f>Sheet1!$AU$24</c:f>
              <c:strCache>
                <c:ptCount val="1"/>
                <c:pt idx="0">
                  <c:v>大型车</c:v>
                </c:pt>
              </c:strCache>
            </c:strRef>
          </c:tx>
          <c:spPr>
            <a:solidFill>
              <a:schemeClr val="accent2"/>
            </a:solidFill>
            <a:ln>
              <a:noFill/>
            </a:ln>
            <a:effectLst/>
          </c:spPr>
          <c:cat>
            <c:strRef>
              <c:f>Sheet1!$AS$25:$AS$36</c:f>
              <c:strCache>
                <c:ptCount val="12"/>
                <c:pt idx="0">
                  <c:v>北直</c:v>
                </c:pt>
                <c:pt idx="1">
                  <c:v>南直</c:v>
                </c:pt>
                <c:pt idx="2">
                  <c:v>东直</c:v>
                </c:pt>
                <c:pt idx="3">
                  <c:v>西直</c:v>
                </c:pt>
                <c:pt idx="4">
                  <c:v>北右</c:v>
                </c:pt>
                <c:pt idx="5">
                  <c:v>南右</c:v>
                </c:pt>
                <c:pt idx="6">
                  <c:v>东右</c:v>
                </c:pt>
                <c:pt idx="7">
                  <c:v>西右</c:v>
                </c:pt>
                <c:pt idx="8">
                  <c:v>北掉</c:v>
                </c:pt>
                <c:pt idx="9">
                  <c:v>南掉</c:v>
                </c:pt>
                <c:pt idx="10">
                  <c:v>东掉</c:v>
                </c:pt>
                <c:pt idx="11">
                  <c:v>西掉</c:v>
                </c:pt>
              </c:strCache>
            </c:strRef>
          </c:cat>
          <c:val>
            <c:numRef>
              <c:f>Sheet1!$AU$25:$AU$36</c:f>
              <c:numCache>
                <c:formatCode>0_);[Red]\(0\)</c:formatCode>
                <c:ptCount val="12"/>
                <c:pt idx="0">
                  <c:v>125</c:v>
                </c:pt>
                <c:pt idx="1">
                  <c:v>124</c:v>
                </c:pt>
                <c:pt idx="2" formatCode="General">
                  <c:v>270</c:v>
                </c:pt>
                <c:pt idx="3" formatCode="General">
                  <c:v>150</c:v>
                </c:pt>
                <c:pt idx="4">
                  <c:v>76</c:v>
                </c:pt>
                <c:pt idx="5" formatCode="General">
                  <c:v>24</c:v>
                </c:pt>
                <c:pt idx="6" formatCode="General">
                  <c:v>65</c:v>
                </c:pt>
                <c:pt idx="7" formatCode="General">
                  <c:v>55</c:v>
                </c:pt>
                <c:pt idx="8">
                  <c:v>6</c:v>
                </c:pt>
                <c:pt idx="9" formatCode="General">
                  <c:v>0</c:v>
                </c:pt>
                <c:pt idx="10" formatCode="General">
                  <c:v>46</c:v>
                </c:pt>
                <c:pt idx="11" formatCode="General">
                  <c:v>67</c:v>
                </c:pt>
              </c:numCache>
            </c:numRef>
          </c:val>
          <c:extLst xmlns:c16r2="http://schemas.microsoft.com/office/drawing/2015/06/chart">
            <c:ext xmlns:c16="http://schemas.microsoft.com/office/drawing/2014/chart" uri="{C3380CC4-5D6E-409C-BE32-E72D297353CC}">
              <c16:uniqueId val="{00000001-33CC-4FEA-89CD-3BC3611E8EF4}"/>
            </c:ext>
          </c:extLst>
        </c:ser>
        <c:dLbls/>
        <c:overlap val="100"/>
        <c:axId val="90016384"/>
        <c:axId val="90112384"/>
      </c:barChart>
      <c:catAx>
        <c:axId val="9001638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90112384"/>
        <c:crosses val="autoZero"/>
        <c:auto val="1"/>
        <c:lblAlgn val="ctr"/>
        <c:lblOffset val="100"/>
      </c:catAx>
      <c:valAx>
        <c:axId val="9011238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9001638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chart>
  <c:spPr>
    <a:solidFill>
      <a:srgbClr val="FFFFFF"/>
    </a:solidFill>
    <a:ln>
      <a:noFill/>
    </a:ln>
    <a:effectLst/>
  </c:spPr>
  <c:txPr>
    <a:bodyPr/>
    <a:lstStyle/>
    <a:p>
      <a:pPr>
        <a:defRPr lang="zh-CN"/>
      </a:pPr>
      <a:endParaRPr lang="zh-CN"/>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zh-CN"/>
              <a:t>历年总交通量</a:t>
            </a:r>
          </a:p>
        </c:rich>
      </c:tx>
      <c:layout/>
      <c:spPr>
        <a:noFill/>
        <a:ln>
          <a:noFill/>
        </a:ln>
        <a:effectLst/>
      </c:spPr>
    </c:title>
    <c:plotArea>
      <c:layout/>
      <c:scatterChart>
        <c:scatterStyle val="lineMarker"/>
        <c:ser>
          <c:idx val="0"/>
          <c:order val="0"/>
          <c:tx>
            <c:strRef>
              <c:f>Sheet1!$F$1</c:f>
              <c:strCache>
                <c:ptCount val="1"/>
                <c:pt idx="0">
                  <c:v>平峰</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xVal>
            <c:numRef>
              <c:f>Sheet1!$A$2:$A$15</c:f>
              <c:numCache>
                <c:formatCode>0_ </c:formatCode>
                <c:ptCount val="14"/>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xVal>
          <c:yVal>
            <c:numRef>
              <c:f>Sheet1!$F$2:$F$15</c:f>
              <c:numCache>
                <c:formatCode>0_ </c:formatCode>
                <c:ptCount val="14"/>
                <c:pt idx="0">
                  <c:v>6923</c:v>
                </c:pt>
                <c:pt idx="1">
                  <c:v>5879</c:v>
                </c:pt>
                <c:pt idx="2">
                  <c:v>6562</c:v>
                </c:pt>
                <c:pt idx="3">
                  <c:v>9709</c:v>
                </c:pt>
                <c:pt idx="4">
                  <c:v>9833.5</c:v>
                </c:pt>
                <c:pt idx="5">
                  <c:v>9693</c:v>
                </c:pt>
                <c:pt idx="6">
                  <c:v>8817</c:v>
                </c:pt>
                <c:pt idx="7">
                  <c:v>10037.5</c:v>
                </c:pt>
                <c:pt idx="8">
                  <c:v>9776.5</c:v>
                </c:pt>
                <c:pt idx="9">
                  <c:v>10863.5</c:v>
                </c:pt>
                <c:pt idx="10">
                  <c:v>10263.299999999997</c:v>
                </c:pt>
                <c:pt idx="11">
                  <c:v>9503</c:v>
                </c:pt>
              </c:numCache>
            </c:numRef>
          </c:yVal>
          <c:extLst xmlns:c16r2="http://schemas.microsoft.com/office/drawing/2015/06/chart">
            <c:ext xmlns:c16="http://schemas.microsoft.com/office/drawing/2014/chart" uri="{C3380CC4-5D6E-409C-BE32-E72D297353CC}">
              <c16:uniqueId val="{00000000-2E37-4CFD-8C0D-D7906C696572}"/>
            </c:ext>
          </c:extLst>
        </c:ser>
        <c:ser>
          <c:idx val="1"/>
          <c:order val="1"/>
          <c:tx>
            <c:strRef>
              <c:f>Sheet1!$K$1</c:f>
              <c:strCache>
                <c:ptCount val="1"/>
                <c:pt idx="0">
                  <c:v>高峰</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xVal>
            <c:numRef>
              <c:f>Sheet1!$A$2:$A$15</c:f>
              <c:numCache>
                <c:formatCode>0_ </c:formatCode>
                <c:ptCount val="14"/>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xVal>
          <c:yVal>
            <c:numRef>
              <c:f>Sheet1!$K$2:$K$15</c:f>
              <c:numCache>
                <c:formatCode>General</c:formatCode>
                <c:ptCount val="14"/>
                <c:pt idx="0">
                  <c:v>7448</c:v>
                </c:pt>
                <c:pt idx="1">
                  <c:v>6914</c:v>
                </c:pt>
                <c:pt idx="2">
                  <c:v>7088.5</c:v>
                </c:pt>
                <c:pt idx="3">
                  <c:v>10540</c:v>
                </c:pt>
                <c:pt idx="4">
                  <c:v>10722.5</c:v>
                </c:pt>
                <c:pt idx="5">
                  <c:v>10558</c:v>
                </c:pt>
                <c:pt idx="6">
                  <c:v>9441</c:v>
                </c:pt>
                <c:pt idx="7">
                  <c:v>10901</c:v>
                </c:pt>
                <c:pt idx="8">
                  <c:v>10100.5</c:v>
                </c:pt>
                <c:pt idx="9">
                  <c:v>11668.5</c:v>
                </c:pt>
                <c:pt idx="10">
                  <c:v>10455.4</c:v>
                </c:pt>
                <c:pt idx="11">
                  <c:v>9485</c:v>
                </c:pt>
              </c:numCache>
            </c:numRef>
          </c:yVal>
          <c:extLst xmlns:c16r2="http://schemas.microsoft.com/office/drawing/2015/06/chart">
            <c:ext xmlns:c16="http://schemas.microsoft.com/office/drawing/2014/chart" uri="{C3380CC4-5D6E-409C-BE32-E72D297353CC}">
              <c16:uniqueId val="{00000001-2E37-4CFD-8C0D-D7906C696572}"/>
            </c:ext>
          </c:extLst>
        </c:ser>
        <c:dLbls/>
        <c:axId val="91154304"/>
        <c:axId val="91155840"/>
      </c:scatterChart>
      <c:valAx>
        <c:axId val="91154304"/>
        <c:scaling>
          <c:orientation val="minMax"/>
        </c:scaling>
        <c:axPos val="b"/>
        <c:majorGridlines>
          <c:spPr>
            <a:ln w="9525" cap="flat" cmpd="sng" algn="ctr">
              <a:solidFill>
                <a:schemeClr val="tx1">
                  <a:lumMod val="15000"/>
                  <a:lumOff val="85000"/>
                </a:schemeClr>
              </a:solidFill>
              <a:round/>
            </a:ln>
            <a:effectLst/>
          </c:spPr>
        </c:majorGridlines>
        <c:numFmt formatCode="0_ "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91155840"/>
        <c:crosses val="autoZero"/>
        <c:crossBetween val="midCat"/>
      </c:valAx>
      <c:valAx>
        <c:axId val="91155840"/>
        <c:scaling>
          <c:orientation val="minMax"/>
        </c:scaling>
        <c:axPos val="l"/>
        <c:majorGridlines>
          <c:spPr>
            <a:ln w="9525" cap="flat" cmpd="sng" algn="ctr">
              <a:solidFill>
                <a:schemeClr val="tx1">
                  <a:lumMod val="15000"/>
                  <a:lumOff val="85000"/>
                </a:schemeClr>
              </a:solidFill>
              <a:round/>
            </a:ln>
            <a:effectLst/>
          </c:spPr>
        </c:majorGridlines>
        <c:numFmt formatCode="0_ "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91154304"/>
        <c:crosses val="autoZero"/>
        <c:crossBetween val="midCat"/>
      </c:valAx>
      <c:spPr>
        <a:noFill/>
        <a:ln>
          <a:noFill/>
        </a:ln>
        <a:effectLst/>
      </c:spPr>
    </c:plotArea>
    <c:legend>
      <c:legendPos val="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chart>
  <c:spPr>
    <a:solidFill>
      <a:srgbClr val="FFFFFF"/>
    </a:solidFill>
    <a:ln>
      <a:noFill/>
    </a:ln>
    <a:effectLst/>
  </c:spPr>
  <c:txPr>
    <a:bodyPr/>
    <a:lstStyle/>
    <a:p>
      <a:pPr>
        <a:defRPr/>
      </a:pPr>
      <a:endParaRPr lang="zh-CN"/>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zh-CN"/>
              <a:t>平常日早高峰</a:t>
            </a:r>
            <a:endParaRPr lang="en-US"/>
          </a:p>
        </c:rich>
      </c:tx>
      <c:layout/>
      <c:spPr>
        <a:noFill/>
        <a:ln>
          <a:noFill/>
        </a:ln>
        <a:effectLst/>
      </c:spPr>
    </c:title>
    <c:plotArea>
      <c:layout/>
      <c:pieChart>
        <c:varyColors val="1"/>
        <c:ser>
          <c:idx val="0"/>
          <c:order val="0"/>
          <c:dPt>
            <c:idx val="0"/>
            <c:spPr>
              <a:solidFill>
                <a:schemeClr val="accent1"/>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1-045A-4254-89A5-AF34A9892484}"/>
              </c:ext>
            </c:extLst>
          </c:dPt>
          <c:dPt>
            <c:idx val="1"/>
            <c:spPr>
              <a:solidFill>
                <a:schemeClr val="accent6"/>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3-045A-4254-89A5-AF34A9892484}"/>
              </c:ext>
            </c:extLst>
          </c:dPt>
          <c:dPt>
            <c:idx val="2"/>
            <c:spPr>
              <a:solidFill>
                <a:schemeClr val="bg1">
                  <a:lumMod val="75000"/>
                </a:schemeClr>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5-045A-4254-89A5-AF34A9892484}"/>
              </c:ext>
            </c:extLst>
          </c:dPt>
          <c:dPt>
            <c:idx val="3"/>
            <c:explosion val="12"/>
            <c:spPr>
              <a:solidFill>
                <a:srgbClr val="FFC000"/>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7-045A-4254-89A5-AF34A9892484}"/>
              </c:ext>
            </c:extLst>
          </c:dPt>
          <c:dLbls>
            <c:dLbl>
              <c:idx val="3"/>
              <c:layout/>
              <c:tx>
                <c:rich>
                  <a:bodyPr/>
                  <a:lstStyle/>
                  <a:p>
                    <a:r>
                      <a:rPr lang="zh-CN" altLang="en-US" sz="1400" baseline="0" dirty="0" smtClean="0">
                        <a:solidFill>
                          <a:srgbClr val="C00000"/>
                        </a:solidFill>
                      </a:rPr>
                      <a:t>大型车</a:t>
                    </a:r>
                    <a:endParaRPr lang="en-US" altLang="zh-CN" sz="1400" baseline="0" dirty="0" smtClean="0">
                      <a:solidFill>
                        <a:srgbClr val="C00000"/>
                      </a:solidFill>
                    </a:endParaRPr>
                  </a:p>
                  <a:p>
                    <a:r>
                      <a:rPr lang="en-US" altLang="zh-CN" sz="1400" baseline="0" dirty="0" smtClean="0">
                        <a:solidFill>
                          <a:srgbClr val="C00000"/>
                        </a:solidFill>
                      </a:rPr>
                      <a:t>12%</a:t>
                    </a:r>
                    <a:endParaRPr lang="zh-CN" altLang="en-US" sz="1400" baseline="0" dirty="0">
                      <a:solidFill>
                        <a:srgbClr val="C00000"/>
                      </a:solidFill>
                    </a:endParaRPr>
                  </a:p>
                </c:rich>
              </c:tx>
              <c:dLblPos val="inEnd"/>
              <c:showCatName val="1"/>
              <c:showPercent val="1"/>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zh-CN"/>
              </a:p>
            </c:txPr>
            <c:dLblPos val="inEnd"/>
            <c:showCatName val="1"/>
            <c:showPercent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Sheet1!$B$22:$E$22</c:f>
              <c:strCache>
                <c:ptCount val="4"/>
                <c:pt idx="0">
                  <c:v>出租车</c:v>
                </c:pt>
                <c:pt idx="1">
                  <c:v>小型车</c:v>
                </c:pt>
                <c:pt idx="2">
                  <c:v>公交车</c:v>
                </c:pt>
                <c:pt idx="3">
                  <c:v>大型车</c:v>
                </c:pt>
              </c:strCache>
            </c:strRef>
          </c:cat>
          <c:val>
            <c:numRef>
              <c:f>Sheet1!$B$23:$E$23</c:f>
              <c:numCache>
                <c:formatCode>0_ </c:formatCode>
                <c:ptCount val="4"/>
                <c:pt idx="0">
                  <c:v>863</c:v>
                </c:pt>
                <c:pt idx="1">
                  <c:v>5840</c:v>
                </c:pt>
                <c:pt idx="2">
                  <c:v>1710</c:v>
                </c:pt>
                <c:pt idx="3">
                  <c:v>1094</c:v>
                </c:pt>
              </c:numCache>
            </c:numRef>
          </c:val>
          <c:extLst xmlns:c16r2="http://schemas.microsoft.com/office/drawing/2015/06/chart">
            <c:ext xmlns:c16="http://schemas.microsoft.com/office/drawing/2014/chart" uri="{C3380CC4-5D6E-409C-BE32-E72D297353CC}">
              <c16:uniqueId val="{00000008-045A-4254-89A5-AF34A9892484}"/>
            </c:ext>
          </c:extLst>
        </c:ser>
        <c:dLbls>
          <c:showCatName val="1"/>
          <c:showPercent val="1"/>
        </c:dLbls>
        <c:firstSliceAng val="0"/>
      </c:pieChart>
      <c:spPr>
        <a:noFill/>
        <a:ln>
          <a:noFill/>
        </a:ln>
        <a:effectLst/>
      </c:spPr>
    </c:plotArea>
    <c:legend>
      <c:legendPos val="b"/>
      <c:layout/>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zh-CN"/>
        </a:p>
      </c:txPr>
    </c:legend>
    <c:plotVisOnly val="1"/>
    <c:dispBlanksAs val="zero"/>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zh-CN"/>
    </a:p>
  </c:txPr>
  <c:externalData r:id="rId2"/>
</c:chartSpace>
</file>

<file path=ppt/charts/chart12.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zh-CN"/>
              <a:t>平常日晚高峰</a:t>
            </a:r>
          </a:p>
        </c:rich>
      </c:tx>
      <c:layout/>
      <c:spPr>
        <a:noFill/>
        <a:ln>
          <a:noFill/>
        </a:ln>
        <a:effectLst/>
      </c:spPr>
    </c:title>
    <c:plotArea>
      <c:layout/>
      <c:pieChart>
        <c:varyColors val="1"/>
        <c:ser>
          <c:idx val="0"/>
          <c:order val="0"/>
          <c:dPt>
            <c:idx val="0"/>
            <c:spPr>
              <a:solidFill>
                <a:schemeClr val="accent1"/>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1-99EE-4785-949C-379B8B33C346}"/>
              </c:ext>
            </c:extLst>
          </c:dPt>
          <c:dPt>
            <c:idx val="1"/>
            <c:spPr>
              <a:solidFill>
                <a:schemeClr val="accent6"/>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3-99EE-4785-949C-379B8B33C346}"/>
              </c:ext>
            </c:extLst>
          </c:dPt>
          <c:dPt>
            <c:idx val="2"/>
            <c:spPr>
              <a:solidFill>
                <a:schemeClr val="bg1">
                  <a:lumMod val="75000"/>
                </a:schemeClr>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5-99EE-4785-949C-379B8B33C346}"/>
              </c:ext>
            </c:extLst>
          </c:dPt>
          <c:dPt>
            <c:idx val="3"/>
            <c:explosion val="14"/>
            <c:spPr>
              <a:solidFill>
                <a:srgbClr val="FFC000"/>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7-99EE-4785-949C-379B8B33C346}"/>
              </c:ext>
            </c:extLst>
          </c:dPt>
          <c:dLbls>
            <c:dLbl>
              <c:idx val="3"/>
              <c:layout>
                <c:manualLayout>
                  <c:x val="8.216083423281384E-2"/>
                  <c:y val="0.15461589955650698"/>
                </c:manualLayout>
              </c:layout>
              <c:tx>
                <c:rich>
                  <a:bodyPr/>
                  <a:lstStyle/>
                  <a:p>
                    <a:r>
                      <a:rPr lang="zh-CN" altLang="en-US" sz="1400" baseline="0" dirty="0" smtClean="0">
                        <a:solidFill>
                          <a:srgbClr val="C00000"/>
                        </a:solidFill>
                      </a:rPr>
                      <a:t>大型车</a:t>
                    </a:r>
                    <a:r>
                      <a:rPr lang="en-US" altLang="zh-CN" sz="1400" baseline="0" dirty="0" smtClean="0">
                        <a:solidFill>
                          <a:srgbClr val="C00000"/>
                        </a:solidFill>
                      </a:rPr>
                      <a:t>8%</a:t>
                    </a:r>
                    <a:endParaRPr lang="zh-CN" altLang="en-US" sz="1400" baseline="0" dirty="0">
                      <a:solidFill>
                        <a:srgbClr val="C00000"/>
                      </a:solidFill>
                    </a:endParaRPr>
                  </a:p>
                </c:rich>
              </c:tx>
              <c:dLblPos val="bestFit"/>
              <c:showCatName val="1"/>
              <c:showPercent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7-99EE-4785-949C-379B8B33C346}"/>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zh-CN"/>
              </a:p>
            </c:txPr>
            <c:dLblPos val="inEnd"/>
            <c:showCatName val="1"/>
            <c:showPercent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Sheet1!$B$12:$E$12</c:f>
              <c:strCache>
                <c:ptCount val="4"/>
                <c:pt idx="0">
                  <c:v>出租车</c:v>
                </c:pt>
                <c:pt idx="1">
                  <c:v>小型车</c:v>
                </c:pt>
                <c:pt idx="2">
                  <c:v>公交车</c:v>
                </c:pt>
                <c:pt idx="3">
                  <c:v>大型车</c:v>
                </c:pt>
              </c:strCache>
            </c:strRef>
          </c:cat>
          <c:val>
            <c:numRef>
              <c:f>Sheet1!$B$13:$E$13</c:f>
              <c:numCache>
                <c:formatCode>0_ </c:formatCode>
                <c:ptCount val="4"/>
                <c:pt idx="0">
                  <c:v>1513</c:v>
                </c:pt>
                <c:pt idx="1">
                  <c:v>5626</c:v>
                </c:pt>
                <c:pt idx="2">
                  <c:v>1642.5</c:v>
                </c:pt>
                <c:pt idx="3">
                  <c:v>702</c:v>
                </c:pt>
              </c:numCache>
            </c:numRef>
          </c:val>
          <c:extLst xmlns:c16r2="http://schemas.microsoft.com/office/drawing/2015/06/chart">
            <c:ext xmlns:c16="http://schemas.microsoft.com/office/drawing/2014/chart" uri="{C3380CC4-5D6E-409C-BE32-E72D297353CC}">
              <c16:uniqueId val="{00000008-99EE-4785-949C-379B8B33C346}"/>
            </c:ext>
          </c:extLst>
        </c:ser>
        <c:dLbls>
          <c:showCatName val="1"/>
          <c:showPercent val="1"/>
        </c:dLbls>
        <c:firstSliceAng val="0"/>
      </c:pieChart>
      <c:spPr>
        <a:noFill/>
        <a:ln>
          <a:noFill/>
        </a:ln>
        <a:effectLst/>
      </c:spPr>
    </c:plotArea>
    <c:legend>
      <c:legendPos val="b"/>
      <c:layout/>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zh-CN"/>
        </a:p>
      </c:txPr>
    </c:legend>
    <c:plotVisOnly val="1"/>
    <c:dispBlanksAs val="zero"/>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zh-CN"/>
    </a:p>
  </c:txPr>
  <c:externalData r:id="rId2"/>
</c:chartSpace>
</file>

<file path=ppt/charts/chart13.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zh-CN"/>
              <a:t>平常日平峰</a:t>
            </a:r>
          </a:p>
        </c:rich>
      </c:tx>
      <c:layout/>
      <c:spPr>
        <a:noFill/>
        <a:ln>
          <a:noFill/>
        </a:ln>
        <a:effectLst/>
      </c:spPr>
    </c:title>
    <c:plotArea>
      <c:layout/>
      <c:pieChart>
        <c:varyColors val="1"/>
        <c:ser>
          <c:idx val="0"/>
          <c:order val="0"/>
          <c:dPt>
            <c:idx val="0"/>
            <c:spPr>
              <a:solidFill>
                <a:schemeClr val="accent1"/>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1-9234-4F84-8F58-42D5FDBDA9AE}"/>
              </c:ext>
            </c:extLst>
          </c:dPt>
          <c:dPt>
            <c:idx val="1"/>
            <c:spPr>
              <a:solidFill>
                <a:schemeClr val="accent6"/>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3-9234-4F84-8F58-42D5FDBDA9AE}"/>
              </c:ext>
            </c:extLst>
          </c:dPt>
          <c:dPt>
            <c:idx val="2"/>
            <c:spPr>
              <a:solidFill>
                <a:schemeClr val="bg1">
                  <a:lumMod val="65000"/>
                </a:schemeClr>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5-9234-4F84-8F58-42D5FDBDA9AE}"/>
              </c:ext>
            </c:extLst>
          </c:dPt>
          <c:dPt>
            <c:idx val="3"/>
            <c:explosion val="16"/>
            <c:spPr>
              <a:solidFill>
                <a:srgbClr val="FFC000"/>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7-9234-4F84-8F58-42D5FDBDA9AE}"/>
              </c:ext>
            </c:extLst>
          </c:dPt>
          <c:dLbls>
            <c:dLbl>
              <c:idx val="3"/>
              <c:layout>
                <c:manualLayout>
                  <c:x val="7.9107471111396099E-2"/>
                  <c:y val="0.14583970805144073"/>
                </c:manualLayout>
              </c:layout>
              <c:tx>
                <c:rich>
                  <a:bodyPr/>
                  <a:lstStyle/>
                  <a:p>
                    <a:r>
                      <a:rPr lang="zh-CN" altLang="en-US" sz="1400" baseline="0" dirty="0" smtClean="0">
                        <a:solidFill>
                          <a:srgbClr val="C00000"/>
                        </a:solidFill>
                      </a:rPr>
                      <a:t>大型车</a:t>
                    </a:r>
                    <a:r>
                      <a:rPr lang="en-US" altLang="zh-CN" sz="1400" baseline="0" dirty="0" smtClean="0">
                        <a:solidFill>
                          <a:srgbClr val="C00000"/>
                        </a:solidFill>
                      </a:rPr>
                      <a:t>8%</a:t>
                    </a:r>
                    <a:endParaRPr lang="zh-CN" altLang="en-US" sz="1400" baseline="0" dirty="0">
                      <a:solidFill>
                        <a:srgbClr val="C00000"/>
                      </a:solidFill>
                    </a:endParaRPr>
                  </a:p>
                </c:rich>
              </c:tx>
              <c:dLblPos val="bestFit"/>
              <c:showCatName val="1"/>
              <c:showPercent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7-9234-4F84-8F58-42D5FDBDA9A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zh-CN"/>
              </a:p>
            </c:txPr>
            <c:dLblPos val="inEnd"/>
            <c:showCatName val="1"/>
            <c:showPercent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Sheet1!$B$23:$E$23</c:f>
              <c:strCache>
                <c:ptCount val="4"/>
                <c:pt idx="0">
                  <c:v>出租车</c:v>
                </c:pt>
                <c:pt idx="1">
                  <c:v>小型车</c:v>
                </c:pt>
                <c:pt idx="2">
                  <c:v>公交车</c:v>
                </c:pt>
                <c:pt idx="3">
                  <c:v>大型车</c:v>
                </c:pt>
              </c:strCache>
            </c:strRef>
          </c:cat>
          <c:val>
            <c:numRef>
              <c:f>Sheet1!$B$24:$E$24</c:f>
              <c:numCache>
                <c:formatCode>0_ </c:formatCode>
                <c:ptCount val="4"/>
                <c:pt idx="0">
                  <c:v>2272</c:v>
                </c:pt>
                <c:pt idx="1">
                  <c:v>4722</c:v>
                </c:pt>
                <c:pt idx="2">
                  <c:v>1742.5</c:v>
                </c:pt>
                <c:pt idx="3">
                  <c:v>766</c:v>
                </c:pt>
              </c:numCache>
            </c:numRef>
          </c:val>
          <c:extLst xmlns:c16r2="http://schemas.microsoft.com/office/drawing/2015/06/chart">
            <c:ext xmlns:c16="http://schemas.microsoft.com/office/drawing/2014/chart" uri="{C3380CC4-5D6E-409C-BE32-E72D297353CC}">
              <c16:uniqueId val="{00000008-9234-4F84-8F58-42D5FDBDA9AE}"/>
            </c:ext>
          </c:extLst>
        </c:ser>
        <c:dLbls>
          <c:showCatName val="1"/>
          <c:showPercent val="1"/>
        </c:dLbls>
        <c:firstSliceAng val="0"/>
      </c:pieChart>
      <c:spPr>
        <a:noFill/>
        <a:ln>
          <a:noFill/>
        </a:ln>
        <a:effectLst/>
      </c:spPr>
    </c:plotArea>
    <c:legend>
      <c:legendPos val="b"/>
      <c:layout/>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zh-CN"/>
        </a:p>
      </c:txPr>
    </c:legend>
    <c:plotVisOnly val="1"/>
    <c:dispBlanksAs val="zero"/>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zh-CN"/>
    </a:p>
  </c:txPr>
  <c:externalData r:id="rId2"/>
</c:chartSpace>
</file>

<file path=ppt/charts/chart14.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zh-CN" altLang="en-US"/>
              <a:t>新能源车占比图</a:t>
            </a:r>
            <a:endParaRPr lang="zh-CN"/>
          </a:p>
        </c:rich>
      </c:tx>
      <c:layout/>
      <c:spPr>
        <a:noFill/>
        <a:ln>
          <a:noFill/>
        </a:ln>
        <a:effectLst/>
      </c:spPr>
    </c:title>
    <c:plotArea>
      <c:layout/>
      <c:pieChart>
        <c:varyColors val="1"/>
        <c:ser>
          <c:idx val="0"/>
          <c:order val="0"/>
          <c:dPt>
            <c:idx val="0"/>
            <c:spPr>
              <a:solidFill>
                <a:schemeClr val="accent1"/>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1-0FD5-49B1-B995-EE8307AEA1DD}"/>
              </c:ext>
            </c:extLst>
          </c:dPt>
          <c:dPt>
            <c:idx val="1"/>
            <c:spPr>
              <a:solidFill>
                <a:schemeClr val="accent2"/>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3-0FD5-49B1-B995-EE8307AEA1DD}"/>
              </c:ext>
            </c:extLst>
          </c:dPt>
          <c:dLbls>
            <c:dLbl>
              <c:idx val="0"/>
              <c:layout>
                <c:manualLayout>
                  <c:x val="-2.5538575770133999E-2"/>
                  <c:y val="-0.18147321145823381"/>
                </c:manualLayout>
              </c:layout>
              <c:tx>
                <c:rich>
                  <a:bodyPr/>
                  <a:lstStyle/>
                  <a:p>
                    <a:fld id="{2A6BD83A-7323-45D5-BB55-895922E829F7}" type="CATEGORYNAME">
                      <a:rPr lang="zh-CN" altLang="en-US" sz="1800"/>
                      <a:pPr/>
                      <a:t>[类别名称]</a:t>
                    </a:fld>
                    <a:r>
                      <a:rPr lang="zh-CN" altLang="en-US" sz="1800" baseline="0" dirty="0"/>
                      <a:t>
</a:t>
                    </a:r>
                    <a:fld id="{80BA1386-245F-49F6-BA6D-7F6E7FBAAE3A}" type="PERCENTAGE">
                      <a:rPr lang="en-US" altLang="zh-CN" sz="1800" baseline="0"/>
                      <a:pPr/>
                      <a:t>[百分比]</a:t>
                    </a:fld>
                    <a:endParaRPr lang="zh-CN" altLang="en-US" sz="1800" baseline="0" dirty="0"/>
                  </a:p>
                </c:rich>
              </c:tx>
              <c:dLblPos val="bestFit"/>
              <c:showCatName val="1"/>
              <c:showPercent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1-0FD5-49B1-B995-EE8307AEA1DD}"/>
                </c:ext>
              </c:extLst>
            </c:dLbl>
            <c:dLbl>
              <c:idx val="1"/>
              <c:layout>
                <c:manualLayout>
                  <c:x val="1.9226239812128669E-2"/>
                  <c:y val="0.15324476837310155"/>
                </c:manualLayout>
              </c:layout>
              <c:tx>
                <c:rich>
                  <a:bodyPr/>
                  <a:lstStyle/>
                  <a:p>
                    <a:fld id="{C8B8C67F-EFBA-489E-9CF8-7F6AF21F1A7D}" type="CATEGORYNAME">
                      <a:rPr lang="zh-CN" altLang="en-US" sz="1800"/>
                      <a:pPr/>
                      <a:t>[类别名称]</a:t>
                    </a:fld>
                    <a:r>
                      <a:rPr lang="zh-CN" altLang="en-US" sz="1800" baseline="0" dirty="0"/>
                      <a:t>
</a:t>
                    </a:r>
                    <a:fld id="{6589B7DB-06EC-4C28-9070-5417DF776492}" type="PERCENTAGE">
                      <a:rPr lang="en-US" altLang="zh-CN" sz="1800" baseline="0"/>
                      <a:pPr/>
                      <a:t>[百分比]</a:t>
                    </a:fld>
                    <a:endParaRPr lang="zh-CN" altLang="en-US" sz="1800" baseline="0" dirty="0"/>
                  </a:p>
                </c:rich>
              </c:tx>
              <c:dLblPos val="bestFit"/>
              <c:showCatName val="1"/>
              <c:showPercent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3-0FD5-49B1-B995-EE8307AEA1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zh-CN"/>
              </a:p>
            </c:txPr>
            <c:dLblPos val="inEnd"/>
            <c:showCatName val="1"/>
            <c:showPercent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Sheet1!$B$26:$C$26</c:f>
              <c:strCache>
                <c:ptCount val="2"/>
                <c:pt idx="0">
                  <c:v>小型车</c:v>
                </c:pt>
                <c:pt idx="1">
                  <c:v>新能源车</c:v>
                </c:pt>
              </c:strCache>
            </c:strRef>
          </c:cat>
          <c:val>
            <c:numRef>
              <c:f>Sheet1!$B$27:$C$27</c:f>
              <c:numCache>
                <c:formatCode>0_ </c:formatCode>
                <c:ptCount val="2"/>
                <c:pt idx="0">
                  <c:v>4722</c:v>
                </c:pt>
                <c:pt idx="1">
                  <c:v>103</c:v>
                </c:pt>
              </c:numCache>
            </c:numRef>
          </c:val>
          <c:extLst xmlns:c16r2="http://schemas.microsoft.com/office/drawing/2015/06/chart">
            <c:ext xmlns:c16="http://schemas.microsoft.com/office/drawing/2014/chart" uri="{C3380CC4-5D6E-409C-BE32-E72D297353CC}">
              <c16:uniqueId val="{00000004-0FD5-49B1-B995-EE8307AEA1DD}"/>
            </c:ext>
          </c:extLst>
        </c:ser>
        <c:dLbls>
          <c:showCatName val="1"/>
          <c:showPercent val="1"/>
        </c:dLbls>
        <c:firstSliceAng val="0"/>
      </c:pieChart>
      <c:spPr>
        <a:noFill/>
        <a:ln>
          <a:noFill/>
        </a:ln>
        <a:effectLst/>
      </c:spPr>
    </c:plotArea>
    <c:legend>
      <c:legendPos val="b"/>
      <c:layout>
        <c:manualLayout>
          <c:xMode val="edge"/>
          <c:yMode val="edge"/>
          <c:x val="0.37573715292167426"/>
          <c:y val="0.93655217780433497"/>
          <c:w val="0.24852552148086751"/>
          <c:h val="6.3447822195664957E-2"/>
        </c:manualLayout>
      </c:layout>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zh-CN"/>
        </a:p>
      </c:txPr>
    </c:legend>
    <c:plotVisOnly val="1"/>
    <c:dispBlanksAs val="zero"/>
  </c:chart>
  <c:spPr>
    <a:noFill/>
    <a:ln w="9525" cap="flat" cmpd="sng" algn="ctr">
      <a:noFill/>
      <a:round/>
    </a:ln>
    <a:effectLst/>
  </c:spPr>
  <c:txPr>
    <a:bodyPr/>
    <a:lstStyle/>
    <a:p>
      <a:pPr>
        <a:defRPr/>
      </a:pPr>
      <a:endParaRPr lang="zh-CN"/>
    </a:p>
  </c:txPr>
  <c:externalData r:id="rId2"/>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1EE8236-3703-437D-BC68-CEFD9D17D2E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048E788-4D02-4071-88B0-3710754435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3654AF4-500B-44C9-9E54-DF2F6BAA693C}"/>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5" name="页脚占位符 4">
            <a:extLst>
              <a:ext uri="{FF2B5EF4-FFF2-40B4-BE49-F238E27FC236}">
                <a16:creationId xmlns:a16="http://schemas.microsoft.com/office/drawing/2014/main" xmlns="" id="{B024B6F4-DE80-480A-A37B-8474CC62585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D65B403-0000-45ED-9260-1DE18EC03757}"/>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352235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18F6EB6-4DEB-45A0-8606-C75D2361AD4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8192A6E-2CB7-4583-B250-D3BB307AAEF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B2B6AC6-DF87-4F28-A746-BDF2C02DF26F}"/>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5" name="页脚占位符 4">
            <a:extLst>
              <a:ext uri="{FF2B5EF4-FFF2-40B4-BE49-F238E27FC236}">
                <a16:creationId xmlns:a16="http://schemas.microsoft.com/office/drawing/2014/main" xmlns="" id="{6943C164-50AB-4528-B35D-A5C36233D5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E90AD00-6BC0-4651-8803-C145EAA12CB2}"/>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147774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2FAF1AB-34B1-4B11-BE24-203FD6C34E5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C615CBDC-A1CE-4AA5-82B9-91E009BF8B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9660938F-C3CB-4ADE-A8B3-EA7EB7BC4714}"/>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5" name="页脚占位符 4">
            <a:extLst>
              <a:ext uri="{FF2B5EF4-FFF2-40B4-BE49-F238E27FC236}">
                <a16:creationId xmlns:a16="http://schemas.microsoft.com/office/drawing/2014/main" xmlns="" id="{6824A243-F8AA-4926-B114-DDD0FA384F8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F217D2E-068E-4D3E-89DE-8C333A66EC98}"/>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3025568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5EDCB66-E0F1-4978-A0B6-092A991E24E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01855D7D-AAF1-48E3-ADB2-4180C164904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8A3D7242-486B-4958-B23E-B6A371FFB3D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6FBC2079-967F-48AD-8B1A-3F01D7CB82A6}"/>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6" name="页脚占位符 5">
            <a:extLst>
              <a:ext uri="{FF2B5EF4-FFF2-40B4-BE49-F238E27FC236}">
                <a16:creationId xmlns:a16="http://schemas.microsoft.com/office/drawing/2014/main" xmlns="" id="{BB13A76C-A6FA-4D44-9D71-2D3D648F09E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89329CA-3719-472E-A15A-8F4A8EE0D2AC}"/>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2436281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E34E2C0-C8E8-472B-8E7C-370618E4AAE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200375B-35B6-433F-8E55-E8B45863A2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E40783E5-3E74-4CAF-A53A-09942B54710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B18AE94-BF7C-4CB8-858A-D668DB83E0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BD8CD71E-C7BB-4E06-8295-8EC485D3084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782FD0C-819E-4961-8F5B-F23215FE22D3}"/>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8" name="页脚占位符 7">
            <a:extLst>
              <a:ext uri="{FF2B5EF4-FFF2-40B4-BE49-F238E27FC236}">
                <a16:creationId xmlns:a16="http://schemas.microsoft.com/office/drawing/2014/main" xmlns="" id="{54D07E96-21D6-4740-964D-0DCA33A07596}"/>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88F5E29-CFA8-42D7-B2F2-0DF5EB81CADA}"/>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1878157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DE19469-EDC4-4BCB-B2A6-3D08EB400A2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3FEB448B-939F-47BB-8A3F-22C056EF0DC2}"/>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4" name="页脚占位符 3">
            <a:extLst>
              <a:ext uri="{FF2B5EF4-FFF2-40B4-BE49-F238E27FC236}">
                <a16:creationId xmlns:a16="http://schemas.microsoft.com/office/drawing/2014/main" xmlns="" id="{8DBD355C-D864-4D9D-96C5-3B1B847A005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DCC6693C-6772-4EB9-9257-53E7C33CBC37}"/>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1951053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1F3C3092-4628-43D8-A14C-E72DAAF4EDF4}"/>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3" name="页脚占位符 2">
            <a:extLst>
              <a:ext uri="{FF2B5EF4-FFF2-40B4-BE49-F238E27FC236}">
                <a16:creationId xmlns:a16="http://schemas.microsoft.com/office/drawing/2014/main" xmlns="" id="{F208A695-98E2-45A6-BB42-CDDB6230881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FFD4F78E-DCBC-414E-85B9-A85A17E2A294}"/>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345710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E075CEE-47AD-432A-99B7-BD435F46F5F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8C820F6C-9865-4127-A6E4-140C94E6FA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407446E5-51B5-4FBD-83D0-29DE35AE8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BF119AB5-7E12-4450-91EC-A86DD545E3D0}"/>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6" name="页脚占位符 5">
            <a:extLst>
              <a:ext uri="{FF2B5EF4-FFF2-40B4-BE49-F238E27FC236}">
                <a16:creationId xmlns:a16="http://schemas.microsoft.com/office/drawing/2014/main" xmlns="" id="{F3E5DFB7-AD02-4847-88A1-F136046BF1D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EE81138-EE33-47A4-9EE7-FE6C2FB497CD}"/>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3120370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A6F8112-6793-411B-BBBF-FD43FF0D127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EAE9A0B-DE15-46BA-AB3B-EA41F23364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989B0C9-3977-405E-BA75-7BD8B47BB3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B3340126-99DA-4C66-9907-E0D5FF55A892}"/>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6" name="页脚占位符 5">
            <a:extLst>
              <a:ext uri="{FF2B5EF4-FFF2-40B4-BE49-F238E27FC236}">
                <a16:creationId xmlns:a16="http://schemas.microsoft.com/office/drawing/2014/main" xmlns="" id="{05FE72FA-A028-4501-A796-7672F7349D0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DE190AB-564D-4EAB-AA15-7B28BE50AD5A}"/>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201481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45BE3B7-DDB4-4FEB-A975-0B96C5AA469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200B8FF-97AF-4663-B635-1937F497818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D3618E3-1922-4DFD-89D8-71ABB81D1D9F}"/>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5" name="页脚占位符 4">
            <a:extLst>
              <a:ext uri="{FF2B5EF4-FFF2-40B4-BE49-F238E27FC236}">
                <a16:creationId xmlns:a16="http://schemas.microsoft.com/office/drawing/2014/main" xmlns="" id="{CC545561-9DB2-4D6D-B07C-05E17D19223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8BB3B10-FE98-4B73-9168-48DDA7FD4B70}"/>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3689241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BB805E3-58FB-4274-BFDD-70E79275DD4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B2CC5D84-C593-4995-8FCF-8685EDE0418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65BC0ED-099E-4EB8-B4A7-B8ED6E98720E}"/>
              </a:ext>
            </a:extLst>
          </p:cNvPr>
          <p:cNvSpPr>
            <a:spLocks noGrp="1"/>
          </p:cNvSpPr>
          <p:nvPr>
            <p:ph type="dt" sz="half" idx="10"/>
          </p:nvPr>
        </p:nvSpPr>
        <p:spPr/>
        <p:txBody>
          <a:bodyPr/>
          <a:lstStyle/>
          <a:p>
            <a:fld id="{13C9A6BA-AAB1-43D1-A1B0-8112D39A6573}" type="datetimeFigureOut">
              <a:rPr lang="zh-CN" altLang="en-US" smtClean="0"/>
              <a:pPr/>
              <a:t>2018/12/11</a:t>
            </a:fld>
            <a:endParaRPr lang="zh-CN" altLang="en-US"/>
          </a:p>
        </p:txBody>
      </p:sp>
      <p:sp>
        <p:nvSpPr>
          <p:cNvPr id="5" name="页脚占位符 4">
            <a:extLst>
              <a:ext uri="{FF2B5EF4-FFF2-40B4-BE49-F238E27FC236}">
                <a16:creationId xmlns:a16="http://schemas.microsoft.com/office/drawing/2014/main" xmlns="" id="{FD98D787-AF9D-45B5-BF61-D31FB1D227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0075A92-D709-4ED7-B71D-7FCA553DDB04}"/>
              </a:ext>
            </a:extLst>
          </p:cNvPr>
          <p:cNvSpPr>
            <a:spLocks noGrp="1"/>
          </p:cNvSpPr>
          <p:nvPr>
            <p:ph type="sldNum" sz="quarter" idx="12"/>
          </p:nvPr>
        </p:nvSpPr>
        <p:spPr/>
        <p:txBody>
          <a:body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3394885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E4574603-F9E3-41D2-8B8A-C8B62BAE00F1}" type="datetime1">
              <a:rPr lang="zh-CN" altLang="en-US"/>
              <a:pPr>
                <a:defRPr/>
              </a:pPr>
              <a:t>2018/12/11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6A6707E5-76A2-4B0D-876C-3A6D91F638C4}"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4101349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D9930557-05D8-4B5E-81B4-A44F8FA6A0DC}" type="datetime1">
              <a:rPr lang="zh-CN" altLang="en-US"/>
              <a:pPr>
                <a:defRPr/>
              </a:pPr>
              <a:t>2018/12/11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5F43D83-EE4B-4541-A8BC-0B84CA854EAD}"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883813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BF29A91E-A111-436D-9AA0-B7A85F2FA8AC}" type="datetime1">
              <a:rPr lang="zh-CN" altLang="en-US"/>
              <a:pPr>
                <a:defRPr/>
              </a:pPr>
              <a:t>2018/12/11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80540421-972D-465F-AD3C-DCBEFBC52280}"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881906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1E07D186-B2EF-4055-827A-4AF212BF9D49}" type="datetime1">
              <a:rPr lang="zh-CN" altLang="en-US"/>
              <a:pPr>
                <a:defRPr/>
              </a:pPr>
              <a:t>2018/12/11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A4339076-DE3F-4BF7-9959-E59711A61C2A}"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404238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9C8F5B3E-E0A2-49DD-BD55-6FD736CE6751}" type="datetime1">
              <a:rPr lang="zh-CN" altLang="en-US"/>
              <a:pPr>
                <a:defRPr/>
              </a:pPr>
              <a:t>2018/12/11</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DC721B26-EDE9-4120-BC8D-F0CF654184C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851762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CEB1A880-3E59-4683-81BE-003F40E9BF56}" type="datetime1">
              <a:rPr lang="zh-CN" altLang="en-US"/>
              <a:pPr>
                <a:defRPr/>
              </a:pPr>
              <a:t>2018/12/11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F1D190F8-47A3-499C-99B6-016F711C4F49}"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3957925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752724F4-5EB1-4349-ABA3-3FCA3C663633}" type="datetime1">
              <a:rPr lang="zh-CN" altLang="en-US"/>
              <a:pPr>
                <a:defRPr/>
              </a:pPr>
              <a:t>2018/12/11</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03642F81-AAF1-4ACA-BB34-3E9AC6D7152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392258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4587CFC-FFFE-438C-8B66-C12C7905B9DC}" type="datetime1">
              <a:rPr lang="zh-CN" altLang="en-US"/>
              <a:pPr>
                <a:defRPr/>
              </a:pPr>
              <a:t>2018/12/11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D6D50998-5DB8-4704-A620-78C88389D2A2}"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3240936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0D1882B4-7152-42DB-8531-C9DF841BDE21}" type="datetime1">
              <a:rPr lang="zh-CN" altLang="en-US"/>
              <a:pPr>
                <a:defRPr/>
              </a:pPr>
              <a:t>2018/12/11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35B1FC1D-C11D-4F07-B487-994AD77C7A88}"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12581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3367D8D2-F7F2-4EE3-9F37-0DB4111BFF53}" type="datetime1">
              <a:rPr lang="zh-CN" altLang="en-US"/>
              <a:pPr>
                <a:defRPr/>
              </a:pPr>
              <a:t>2018/12/11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5954FDC6-08E7-4577-AC5D-3898353878DA}"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079297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88DC845-E3FC-49A2-BFA7-1A457F51AE1B}" type="datetime1">
              <a:rPr lang="zh-CN" altLang="en-US"/>
              <a:pPr>
                <a:defRPr/>
              </a:pPr>
              <a:t>2018/12/11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F594D5FB-BD2C-4451-B2A6-B4B6886DBFE4}"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989205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1FC386A6-A92D-4AA6-8AD2-763844A84132}" type="datetime1">
              <a:rPr lang="zh-CN" altLang="en-US"/>
              <a:pPr>
                <a:defRPr/>
              </a:pPr>
              <a:t>2018/12/11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E3FE66F5-C750-49B2-A347-65C50A861D7D}"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82986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7F377E81-CBCF-468A-9BDC-50AF2B1618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E8817A33-7701-4DD6-B8CF-CE59BDA5A3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EFD224F-A554-4BD5-BA67-EF8141F352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C9A6BA-AAB1-43D1-A1B0-8112D39A6573}" type="datetimeFigureOut">
              <a:rPr lang="zh-CN" altLang="en-US" smtClean="0"/>
              <a:pPr/>
              <a:t>2018/12/11</a:t>
            </a:fld>
            <a:endParaRPr lang="zh-CN" altLang="en-US"/>
          </a:p>
        </p:txBody>
      </p:sp>
      <p:sp>
        <p:nvSpPr>
          <p:cNvPr id="5" name="页脚占位符 4">
            <a:extLst>
              <a:ext uri="{FF2B5EF4-FFF2-40B4-BE49-F238E27FC236}">
                <a16:creationId xmlns:a16="http://schemas.microsoft.com/office/drawing/2014/main" xmlns="" id="{231EC4B1-631D-4ED2-B54F-916149716D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61395DC8-686A-41DD-827B-57349D392B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40513A-55FD-4F78-B4F5-451A6C89C20C}" type="slidenum">
              <a:rPr lang="zh-CN" altLang="en-US" smtClean="0"/>
              <a:pPr/>
              <a:t>‹#›</a:t>
            </a:fld>
            <a:endParaRPr lang="zh-CN" altLang="en-US"/>
          </a:p>
        </p:txBody>
      </p:sp>
    </p:spTree>
    <p:extLst>
      <p:ext uri="{BB962C8B-B14F-4D97-AF65-F5344CB8AC3E}">
        <p14:creationId xmlns:p14="http://schemas.microsoft.com/office/powerpoint/2010/main" xmlns="" val="436642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sym typeface="Calibri Light"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sym typeface="Calibri" pitchFamily="34" charset="0"/>
              </a:rPr>
              <a:t>单击此处编辑母版文本样式</a:t>
            </a:r>
          </a:p>
          <a:p>
            <a:pPr lvl="1"/>
            <a:r>
              <a:rPr lang="zh-CN">
                <a:sym typeface="Calibri" pitchFamily="34" charset="0"/>
              </a:rPr>
              <a:t>第二级</a:t>
            </a:r>
          </a:p>
          <a:p>
            <a:pPr lvl="2"/>
            <a:r>
              <a:rPr lang="zh-CN">
                <a:sym typeface="Calibri" pitchFamily="34" charset="0"/>
              </a:rPr>
              <a:t>第三级</a:t>
            </a:r>
          </a:p>
          <a:p>
            <a:pPr lvl="3"/>
            <a:r>
              <a:rPr lang="zh-CN">
                <a:sym typeface="Calibri" pitchFamily="34" charset="0"/>
              </a:rPr>
              <a:t>第四级</a:t>
            </a:r>
          </a:p>
          <a:p>
            <a:pPr lvl="4"/>
            <a:r>
              <a:rPr lang="zh-CN">
                <a:sym typeface="Calibri"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buFont typeface="Arial" pitchFamily="34" charset="0"/>
              <a:buNone/>
              <a:defRPr sz="1200">
                <a:solidFill>
                  <a:srgbClr val="898989"/>
                </a:solidFill>
                <a:latin typeface="Arial" pitchFamily="34" charset="0"/>
              </a:defRPr>
            </a:lvl1pPr>
          </a:lstStyle>
          <a:p>
            <a:pPr>
              <a:defRPr/>
            </a:pPr>
            <a:fld id="{05FA9D02-095F-4363-B83F-3880E6CDC0BB}" type="datetime1">
              <a:rPr lang="zh-CN" altLang="en-US"/>
              <a:pPr>
                <a:defRPr/>
              </a:pPr>
              <a:t>2018/12/11</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buFont typeface="Arial" pitchFamily="34" charset="0"/>
              <a:buNone/>
              <a:defRPr sz="1200">
                <a:solidFill>
                  <a:srgbClr val="898989"/>
                </a:solidFill>
                <a:latin typeface="Arial" pitchFamily="34" charset="0"/>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buFont typeface="Arial" pitchFamily="34" charset="0"/>
              <a:buNone/>
              <a:defRPr sz="1200">
                <a:solidFill>
                  <a:srgbClr val="898989"/>
                </a:solidFill>
                <a:latin typeface="Arial" pitchFamily="34" charset="0"/>
              </a:defRPr>
            </a:lvl1pPr>
          </a:lstStyle>
          <a:p>
            <a:pPr>
              <a:defRPr/>
            </a:pPr>
            <a:fld id="{724560CC-1742-445B-85AB-44D74C9229C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0131272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charset="0"/>
        <a:buChar char="•"/>
        <a:defRPr sz="2400">
          <a:solidFill>
            <a:schemeClr val="tx1"/>
          </a:solidFill>
          <a:latin typeface="+mn-lt"/>
          <a:ea typeface="+mn-ea"/>
          <a:sym typeface="Calibri" pitchFamily="34" charset="0"/>
        </a:defRPr>
      </a:lvl2pPr>
      <a:lvl3pPr marL="1143000" indent="-228600" algn="l" rtl="0" eaLnBrk="0" fontAlgn="base" hangingPunct="0">
        <a:lnSpc>
          <a:spcPct val="90000"/>
        </a:lnSpc>
        <a:spcBef>
          <a:spcPts val="500"/>
        </a:spcBef>
        <a:spcAft>
          <a:spcPct val="0"/>
        </a:spcAft>
        <a:buFont typeface="Arial" charset="0"/>
        <a:buChar char="•"/>
        <a:defRPr sz="2000">
          <a:solidFill>
            <a:schemeClr val="tx1"/>
          </a:solidFill>
          <a:latin typeface="+mn-lt"/>
          <a:ea typeface="+mn-ea"/>
          <a:sym typeface="Calibri" pitchFamily="34" charset="0"/>
        </a:defRPr>
      </a:lvl3pPr>
      <a:lvl4pPr marL="1600200" indent="-228600" algn="l" rtl="0" eaLnBrk="0" fontAlgn="base" hangingPunct="0">
        <a:lnSpc>
          <a:spcPct val="90000"/>
        </a:lnSpc>
        <a:spcBef>
          <a:spcPts val="500"/>
        </a:spcBef>
        <a:spcAft>
          <a:spcPct val="0"/>
        </a:spcAft>
        <a:buFont typeface="Arial" charset="0"/>
        <a:buChar char="•"/>
        <a:defRPr>
          <a:solidFill>
            <a:schemeClr val="tx1"/>
          </a:solidFill>
          <a:latin typeface="+mn-lt"/>
          <a:ea typeface="+mn-ea"/>
          <a:sym typeface="Calibri" pitchFamily="34" charset="0"/>
        </a:defRPr>
      </a:lvl4pPr>
      <a:lvl5pPr marL="2057400" indent="-228600" algn="l" rtl="0" eaLnBrk="0" fontAlgn="base" hangingPunct="0">
        <a:lnSpc>
          <a:spcPct val="90000"/>
        </a:lnSpc>
        <a:spcBef>
          <a:spcPts val="500"/>
        </a:spcBef>
        <a:spcAft>
          <a:spcPct val="0"/>
        </a:spcAft>
        <a:buFont typeface="Arial"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3.xml"/><Relationship Id="rId5" Type="http://schemas.openxmlformats.org/officeDocument/2006/relationships/chart" Target="../charts/chart4.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3.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3.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3.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3.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3.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任意多边形 3"/>
          <p:cNvSpPr>
            <a:spLocks noChangeArrowheads="1"/>
          </p:cNvSpPr>
          <p:nvPr/>
        </p:nvSpPr>
        <p:spPr bwMode="auto">
          <a:xfrm>
            <a:off x="474188" y="947721"/>
            <a:ext cx="11452225" cy="2411413"/>
          </a:xfrm>
          <a:custGeom>
            <a:avLst/>
            <a:gdLst>
              <a:gd name="T0" fmla="*/ 0 w 11417523"/>
              <a:gd name="T1" fmla="*/ 0 h 2411413"/>
              <a:gd name="T2" fmla="*/ 10828590 w 11417523"/>
              <a:gd name="T3" fmla="*/ 8775 h 2411413"/>
              <a:gd name="T4" fmla="*/ 11487032 w 11417523"/>
              <a:gd name="T5" fmla="*/ 1219857 h 2411413"/>
              <a:gd name="T6" fmla="*/ 10835577 w 11417523"/>
              <a:gd name="T7" fmla="*/ 2411413 h 2411413"/>
              <a:gd name="T8" fmla="*/ 0 w 11417523"/>
              <a:gd name="T9" fmla="*/ 2411413 h 2411413"/>
              <a:gd name="T10" fmla="*/ 661227 w 11417523"/>
              <a:gd name="T11" fmla="*/ 1209675 h 2411413"/>
              <a:gd name="T12" fmla="*/ 0 w 11417523"/>
              <a:gd name="T13" fmla="*/ 0 h 2411413"/>
              <a:gd name="T14" fmla="*/ 0 60000 65536"/>
              <a:gd name="T15" fmla="*/ 0 60000 65536"/>
              <a:gd name="T16" fmla="*/ 0 60000 65536"/>
              <a:gd name="T17" fmla="*/ 0 60000 65536"/>
              <a:gd name="T18" fmla="*/ 0 60000 65536"/>
              <a:gd name="T19" fmla="*/ 0 60000 65536"/>
              <a:gd name="T20" fmla="*/ 0 60000 65536"/>
              <a:gd name="T21" fmla="*/ 0 w 11417523"/>
              <a:gd name="T22" fmla="*/ 0 h 2411413"/>
              <a:gd name="T23" fmla="*/ 11417523 w 11417523"/>
              <a:gd name="T24" fmla="*/ 2411413 h 2411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17523" h="2411413">
                <a:moveTo>
                  <a:pt x="0" y="0"/>
                </a:moveTo>
                <a:lnTo>
                  <a:pt x="10763065" y="8775"/>
                </a:lnTo>
                <a:lnTo>
                  <a:pt x="11417523" y="1219857"/>
                </a:lnTo>
                <a:lnTo>
                  <a:pt x="10770010" y="2411413"/>
                </a:lnTo>
                <a:lnTo>
                  <a:pt x="0" y="2411413"/>
                </a:lnTo>
                <a:lnTo>
                  <a:pt x="657225" y="1209675"/>
                </a:lnTo>
                <a:lnTo>
                  <a:pt x="0" y="0"/>
                </a:lnTo>
                <a:close/>
              </a:path>
            </a:pathLst>
          </a:custGeom>
          <a:solidFill>
            <a:srgbClr val="14335D"/>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51" name="任意多边形 4"/>
          <p:cNvSpPr>
            <a:spLocks noChangeArrowheads="1"/>
          </p:cNvSpPr>
          <p:nvPr/>
        </p:nvSpPr>
        <p:spPr bwMode="auto">
          <a:xfrm>
            <a:off x="498001" y="963596"/>
            <a:ext cx="11406187" cy="2384425"/>
          </a:xfrm>
          <a:custGeom>
            <a:avLst/>
            <a:gdLst>
              <a:gd name="T0" fmla="*/ 0 w 11405821"/>
              <a:gd name="T1" fmla="*/ 0 h 2382838"/>
              <a:gd name="T2" fmla="*/ 10754628 w 11405821"/>
              <a:gd name="T3" fmla="*/ 0 h 2382838"/>
              <a:gd name="T4" fmla="*/ 11406553 w 11405821"/>
              <a:gd name="T5" fmla="*/ 1207926 h 2382838"/>
              <a:gd name="T6" fmla="*/ 10767170 w 11405821"/>
              <a:gd name="T7" fmla="*/ 2386013 h 2382838"/>
              <a:gd name="T8" fmla="*/ 0 w 11405821"/>
              <a:gd name="T9" fmla="*/ 2386013 h 2382838"/>
              <a:gd name="T10" fmla="*/ 649330 w 11405821"/>
              <a:gd name="T11" fmla="*/ 1196981 h 2382838"/>
              <a:gd name="T12" fmla="*/ 0 60000 65536"/>
              <a:gd name="T13" fmla="*/ 0 60000 65536"/>
              <a:gd name="T14" fmla="*/ 0 60000 65536"/>
              <a:gd name="T15" fmla="*/ 0 60000 65536"/>
              <a:gd name="T16" fmla="*/ 0 60000 65536"/>
              <a:gd name="T17" fmla="*/ 0 60000 65536"/>
              <a:gd name="T18" fmla="*/ 0 w 11405821"/>
              <a:gd name="T19" fmla="*/ 0 h 2382838"/>
              <a:gd name="T20" fmla="*/ 11405821 w 11405821"/>
              <a:gd name="T21" fmla="*/ 2382838 h 2382838"/>
            </a:gdLst>
            <a:ahLst/>
            <a:cxnLst>
              <a:cxn ang="T12">
                <a:pos x="T0" y="T1"/>
              </a:cxn>
              <a:cxn ang="T13">
                <a:pos x="T2" y="T3"/>
              </a:cxn>
              <a:cxn ang="T14">
                <a:pos x="T4" y="T5"/>
              </a:cxn>
              <a:cxn ang="T15">
                <a:pos x="T6" y="T7"/>
              </a:cxn>
              <a:cxn ang="T16">
                <a:pos x="T8" y="T9"/>
              </a:cxn>
              <a:cxn ang="T17">
                <a:pos x="T10" y="T11"/>
              </a:cxn>
            </a:cxnLst>
            <a:rect l="T18" t="T19" r="T20" b="T21"/>
            <a:pathLst>
              <a:path w="11405821" h="2382838">
                <a:moveTo>
                  <a:pt x="0" y="0"/>
                </a:moveTo>
                <a:lnTo>
                  <a:pt x="10753938" y="0"/>
                </a:lnTo>
                <a:lnTo>
                  <a:pt x="11405821" y="1206319"/>
                </a:lnTo>
                <a:lnTo>
                  <a:pt x="10766480" y="2382838"/>
                </a:lnTo>
                <a:lnTo>
                  <a:pt x="0" y="2382838"/>
                </a:lnTo>
                <a:lnTo>
                  <a:pt x="649288" y="1195388"/>
                </a:lnTo>
                <a:lnTo>
                  <a:pt x="0" y="0"/>
                </a:lnTo>
                <a:close/>
              </a:path>
            </a:pathLst>
          </a:custGeom>
          <a:solidFill>
            <a:srgbClr val="D08D4C"/>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52" name="任意多边形 5"/>
          <p:cNvSpPr>
            <a:spLocks noChangeArrowheads="1"/>
          </p:cNvSpPr>
          <p:nvPr/>
        </p:nvSpPr>
        <p:spPr bwMode="auto">
          <a:xfrm>
            <a:off x="545626" y="990584"/>
            <a:ext cx="11320462" cy="2328862"/>
          </a:xfrm>
          <a:custGeom>
            <a:avLst/>
            <a:gdLst>
              <a:gd name="T0" fmla="*/ 0 w 11320096"/>
              <a:gd name="T1" fmla="*/ 0 h 2328863"/>
              <a:gd name="T2" fmla="*/ 10683487 w 11320096"/>
              <a:gd name="T3" fmla="*/ 0 h 2328863"/>
              <a:gd name="T4" fmla="*/ 11320828 w 11320096"/>
              <a:gd name="T5" fmla="*/ 1179330 h 2328863"/>
              <a:gd name="T6" fmla="*/ 10696113 w 11320096"/>
              <a:gd name="T7" fmla="*/ 2328861 h 2328863"/>
              <a:gd name="T8" fmla="*/ 0 w 11320096"/>
              <a:gd name="T9" fmla="*/ 2328861 h 2328863"/>
              <a:gd name="T10" fmla="*/ 628690 w 11320096"/>
              <a:gd name="T11" fmla="*/ 1168398 h 2328863"/>
              <a:gd name="T12" fmla="*/ 0 60000 65536"/>
              <a:gd name="T13" fmla="*/ 0 60000 65536"/>
              <a:gd name="T14" fmla="*/ 0 60000 65536"/>
              <a:gd name="T15" fmla="*/ 0 60000 65536"/>
              <a:gd name="T16" fmla="*/ 0 60000 65536"/>
              <a:gd name="T17" fmla="*/ 0 60000 65536"/>
              <a:gd name="T18" fmla="*/ 0 w 11320096"/>
              <a:gd name="T19" fmla="*/ 0 h 2328863"/>
              <a:gd name="T20" fmla="*/ 11320096 w 11320096"/>
              <a:gd name="T21" fmla="*/ 2328863 h 2328863"/>
            </a:gdLst>
            <a:ahLst/>
            <a:cxnLst>
              <a:cxn ang="T12">
                <a:pos x="T0" y="T1"/>
              </a:cxn>
              <a:cxn ang="T13">
                <a:pos x="T2" y="T3"/>
              </a:cxn>
              <a:cxn ang="T14">
                <a:pos x="T4" y="T5"/>
              </a:cxn>
              <a:cxn ang="T15">
                <a:pos x="T6" y="T7"/>
              </a:cxn>
              <a:cxn ang="T16">
                <a:pos x="T8" y="T9"/>
              </a:cxn>
              <a:cxn ang="T17">
                <a:pos x="T10" y="T11"/>
              </a:cxn>
            </a:cxnLst>
            <a:rect l="T18" t="T19" r="T20" b="T21"/>
            <a:pathLst>
              <a:path w="11320096" h="2328863">
                <a:moveTo>
                  <a:pt x="0" y="0"/>
                </a:moveTo>
                <a:lnTo>
                  <a:pt x="10682797" y="0"/>
                </a:lnTo>
                <a:lnTo>
                  <a:pt x="11320096" y="1179332"/>
                </a:lnTo>
                <a:lnTo>
                  <a:pt x="10695421" y="2328863"/>
                </a:lnTo>
                <a:lnTo>
                  <a:pt x="0" y="2328863"/>
                </a:lnTo>
                <a:lnTo>
                  <a:pt x="628650" y="1168400"/>
                </a:lnTo>
                <a:lnTo>
                  <a:pt x="0" y="0"/>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53" name="任意多边形 6"/>
          <p:cNvSpPr>
            <a:spLocks noChangeArrowheads="1"/>
          </p:cNvSpPr>
          <p:nvPr/>
        </p:nvSpPr>
        <p:spPr bwMode="auto">
          <a:xfrm>
            <a:off x="593251" y="1019159"/>
            <a:ext cx="11239500" cy="2273300"/>
          </a:xfrm>
          <a:custGeom>
            <a:avLst/>
            <a:gdLst>
              <a:gd name="T0" fmla="*/ 0 w 11239498"/>
              <a:gd name="T1" fmla="*/ 0 h 2273300"/>
              <a:gd name="T2" fmla="*/ 10620218 w 11239498"/>
              <a:gd name="T3" fmla="*/ 0 h 2273300"/>
              <a:gd name="T4" fmla="*/ 11239502 w 11239498"/>
              <a:gd name="T5" fmla="*/ 1145995 h 2273300"/>
              <a:gd name="T6" fmla="*/ 10626905 w 11239498"/>
              <a:gd name="T7" fmla="*/ 2273300 h 2273300"/>
              <a:gd name="T8" fmla="*/ 0 w 11239498"/>
              <a:gd name="T9" fmla="*/ 2273300 h 2273300"/>
              <a:gd name="T10" fmla="*/ 615950 w 11239498"/>
              <a:gd name="T11" fmla="*/ 1139825 h 2273300"/>
              <a:gd name="T12" fmla="*/ 0 60000 65536"/>
              <a:gd name="T13" fmla="*/ 0 60000 65536"/>
              <a:gd name="T14" fmla="*/ 0 60000 65536"/>
              <a:gd name="T15" fmla="*/ 0 60000 65536"/>
              <a:gd name="T16" fmla="*/ 0 60000 65536"/>
              <a:gd name="T17" fmla="*/ 0 60000 65536"/>
              <a:gd name="T18" fmla="*/ 0 w 11239498"/>
              <a:gd name="T19" fmla="*/ 0 h 2273300"/>
              <a:gd name="T20" fmla="*/ 11239498 w 11239498"/>
              <a:gd name="T21" fmla="*/ 2273300 h 2273300"/>
            </a:gdLst>
            <a:ahLst/>
            <a:cxnLst>
              <a:cxn ang="T12">
                <a:pos x="T0" y="T1"/>
              </a:cxn>
              <a:cxn ang="T13">
                <a:pos x="T2" y="T3"/>
              </a:cxn>
              <a:cxn ang="T14">
                <a:pos x="T4" y="T5"/>
              </a:cxn>
              <a:cxn ang="T15">
                <a:pos x="T6" y="T7"/>
              </a:cxn>
              <a:cxn ang="T16">
                <a:pos x="T8" y="T9"/>
              </a:cxn>
              <a:cxn ang="T17">
                <a:pos x="T10" y="T11"/>
              </a:cxn>
            </a:cxnLst>
            <a:rect l="T18" t="T19" r="T20" b="T21"/>
            <a:pathLst>
              <a:path w="11239498" h="2273300">
                <a:moveTo>
                  <a:pt x="0" y="0"/>
                </a:moveTo>
                <a:lnTo>
                  <a:pt x="10620214" y="0"/>
                </a:lnTo>
                <a:lnTo>
                  <a:pt x="11239498" y="1145995"/>
                </a:lnTo>
                <a:lnTo>
                  <a:pt x="10626901" y="2273300"/>
                </a:lnTo>
                <a:lnTo>
                  <a:pt x="0" y="2273300"/>
                </a:lnTo>
                <a:lnTo>
                  <a:pt x="615950" y="1139825"/>
                </a:lnTo>
                <a:lnTo>
                  <a:pt x="0" y="0"/>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54" name="Freeform 15"/>
          <p:cNvSpPr>
            <a:spLocks noChangeArrowheads="1"/>
          </p:cNvSpPr>
          <p:nvPr/>
        </p:nvSpPr>
        <p:spPr bwMode="auto">
          <a:xfrm>
            <a:off x="1506063" y="558784"/>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E5B2E"/>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55" name="Oval 16"/>
          <p:cNvSpPr>
            <a:spLocks noChangeArrowheads="1"/>
          </p:cNvSpPr>
          <p:nvPr/>
        </p:nvSpPr>
        <p:spPr bwMode="auto">
          <a:xfrm>
            <a:off x="1533051" y="585771"/>
            <a:ext cx="3130550" cy="3140075"/>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56" name="Oval 17"/>
          <p:cNvSpPr>
            <a:spLocks noChangeArrowheads="1"/>
          </p:cNvSpPr>
          <p:nvPr/>
        </p:nvSpPr>
        <p:spPr bwMode="auto">
          <a:xfrm>
            <a:off x="1560038" y="612759"/>
            <a:ext cx="3076575" cy="3084512"/>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57" name="Freeform 18"/>
          <p:cNvSpPr>
            <a:spLocks noEditPoints="1" noChangeArrowheads="1"/>
          </p:cNvSpPr>
          <p:nvPr/>
        </p:nvSpPr>
        <p:spPr bwMode="auto">
          <a:xfrm>
            <a:off x="1764826" y="812784"/>
            <a:ext cx="2665412"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0570 w 390"/>
              <a:gd name="T35" fmla="*/ 2147483647 h 391"/>
              <a:gd name="T36" fmla="*/ 2147483647 w 390"/>
              <a:gd name="T37" fmla="*/ 2147483647 h 391"/>
              <a:gd name="T38" fmla="*/ 1401268598 w 390"/>
              <a:gd name="T39" fmla="*/ 2147483647 h 391"/>
              <a:gd name="T40" fmla="*/ 1307849325 w 390"/>
              <a:gd name="T41" fmla="*/ 2147483647 h 391"/>
              <a:gd name="T42" fmla="*/ 2147483647 w 390"/>
              <a:gd name="T43" fmla="*/ 2147483647 h 391"/>
              <a:gd name="T44" fmla="*/ 887466011 w 390"/>
              <a:gd name="T45" fmla="*/ 2147483647 h 391"/>
              <a:gd name="T46" fmla="*/ 2147483647 w 390"/>
              <a:gd name="T47" fmla="*/ 2147483647 h 391"/>
              <a:gd name="T48" fmla="*/ 420383313 w 390"/>
              <a:gd name="T49" fmla="*/ 2147483647 h 391"/>
              <a:gd name="T50" fmla="*/ 326964040 w 390"/>
              <a:gd name="T51" fmla="*/ 2147483647 h 391"/>
              <a:gd name="T52" fmla="*/ 2147483647 w 390"/>
              <a:gd name="T53" fmla="*/ 2147483647 h 391"/>
              <a:gd name="T54" fmla="*/ 280250986 w 390"/>
              <a:gd name="T55" fmla="*/ 2147483647 h 391"/>
              <a:gd name="T56" fmla="*/ 2147483647 w 390"/>
              <a:gd name="T57" fmla="*/ 2147483647 h 391"/>
              <a:gd name="T58" fmla="*/ 2147483647 w 390"/>
              <a:gd name="T59" fmla="*/ 2147483647 h 391"/>
              <a:gd name="T60" fmla="*/ 186838547 w 390"/>
              <a:gd name="T61" fmla="*/ 2147483647 h 391"/>
              <a:gd name="T62" fmla="*/ 2147483647 w 390"/>
              <a:gd name="T63" fmla="*/ 2147483647 h 391"/>
              <a:gd name="T64" fmla="*/ 2147483647 w 390"/>
              <a:gd name="T65" fmla="*/ 2147483647 h 391"/>
              <a:gd name="T66" fmla="*/ 233544766 w 390"/>
              <a:gd name="T67" fmla="*/ 2147483647 h 391"/>
              <a:gd name="T68" fmla="*/ 2147483647 w 390"/>
              <a:gd name="T69" fmla="*/ 2147483647 h 391"/>
              <a:gd name="T70" fmla="*/ 2147483647 w 390"/>
              <a:gd name="T71" fmla="*/ 2147483647 h 391"/>
              <a:gd name="T72" fmla="*/ 513795752 w 390"/>
              <a:gd name="T73" fmla="*/ 2147483647 h 391"/>
              <a:gd name="T74" fmla="*/ 2147483647 w 390"/>
              <a:gd name="T75" fmla="*/ 2147483647 h 391"/>
              <a:gd name="T76" fmla="*/ 747340518 w 390"/>
              <a:gd name="T77" fmla="*/ 2147483647 h 391"/>
              <a:gd name="T78" fmla="*/ 2147483647 w 390"/>
              <a:gd name="T79" fmla="*/ 2147483647 h 391"/>
              <a:gd name="T80" fmla="*/ 2147483647 w 390"/>
              <a:gd name="T81" fmla="*/ 2147483647 h 391"/>
              <a:gd name="T82" fmla="*/ 1541394091 w 390"/>
              <a:gd name="T83" fmla="*/ 2147483647 h 391"/>
              <a:gd name="T84" fmla="*/ 1681519584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2058" name="组合 11"/>
          <p:cNvGrpSpPr>
            <a:grpSpLocks/>
          </p:cNvGrpSpPr>
          <p:nvPr/>
        </p:nvGrpSpPr>
        <p:grpSpPr bwMode="auto">
          <a:xfrm>
            <a:off x="1855313" y="915971"/>
            <a:ext cx="2492375" cy="2481263"/>
            <a:chOff x="0" y="0"/>
            <a:chExt cx="1441450" cy="1435100"/>
          </a:xfrm>
        </p:grpSpPr>
        <p:sp>
          <p:nvSpPr>
            <p:cNvPr id="2075" name="Freeform 58"/>
            <p:cNvSpPr>
              <a:spLocks noChangeArrowheads="1"/>
            </p:cNvSpPr>
            <p:nvPr/>
          </p:nvSpPr>
          <p:spPr bwMode="auto">
            <a:xfrm>
              <a:off x="14287" y="41275"/>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76" name="Freeform 59"/>
            <p:cNvSpPr>
              <a:spLocks noChangeArrowheads="1"/>
            </p:cNvSpPr>
            <p:nvPr/>
          </p:nvSpPr>
          <p:spPr bwMode="auto">
            <a:xfrm>
              <a:off x="0" y="0"/>
              <a:ext cx="1422400" cy="1435100"/>
            </a:xfrm>
            <a:custGeom>
              <a:avLst/>
              <a:gdLst>
                <a:gd name="T0" fmla="*/ 2147483647 w 208"/>
                <a:gd name="T1" fmla="*/ 2147483647 h 209"/>
                <a:gd name="T2" fmla="*/ 2147483647 w 208"/>
                <a:gd name="T3" fmla="*/ 2147483647 h 209"/>
                <a:gd name="T4" fmla="*/ 420879954 w 208"/>
                <a:gd name="T5" fmla="*/ 2147483647 h 209"/>
                <a:gd name="T6" fmla="*/ 2147483647 w 208"/>
                <a:gd name="T7" fmla="*/ 471488715 h 209"/>
                <a:gd name="T8" fmla="*/ 2147483647 w 208"/>
                <a:gd name="T9" fmla="*/ 2147483647 h 209"/>
                <a:gd name="T10" fmla="*/ 0 60000 65536"/>
                <a:gd name="T11" fmla="*/ 0 60000 65536"/>
                <a:gd name="T12" fmla="*/ 0 60000 65536"/>
                <a:gd name="T13" fmla="*/ 0 60000 65536"/>
                <a:gd name="T14" fmla="*/ 0 60000 65536"/>
                <a:gd name="T15" fmla="*/ 0 w 208"/>
                <a:gd name="T16" fmla="*/ 0 h 209"/>
                <a:gd name="T17" fmla="*/ 208 w 208"/>
                <a:gd name="T18" fmla="*/ 209 h 209"/>
              </a:gdLst>
              <a:ahLst/>
              <a:cxnLst>
                <a:cxn ang="T10">
                  <a:pos x="T0" y="T1"/>
                </a:cxn>
                <a:cxn ang="T11">
                  <a:pos x="T2" y="T3"/>
                </a:cxn>
                <a:cxn ang="T12">
                  <a:pos x="T4" y="T5"/>
                </a:cxn>
                <a:cxn ang="T13">
                  <a:pos x="T6" y="T7"/>
                </a:cxn>
                <a:cxn ang="T14">
                  <a:pos x="T8" y="T9"/>
                </a:cxn>
              </a:cxnLst>
              <a:rect l="T15" t="T16" r="T17" b="T18"/>
              <a:pathLst>
                <a:path w="208" h="209">
                  <a:moveTo>
                    <a:pt x="199" y="122"/>
                  </a:moveTo>
                  <a:cubicBezTo>
                    <a:pt x="189" y="174"/>
                    <a:pt x="139" y="209"/>
                    <a:pt x="87" y="199"/>
                  </a:cubicBezTo>
                  <a:cubicBezTo>
                    <a:pt x="34" y="190"/>
                    <a:pt x="0" y="139"/>
                    <a:pt x="9" y="87"/>
                  </a:cubicBezTo>
                  <a:cubicBezTo>
                    <a:pt x="19" y="35"/>
                    <a:pt x="69" y="0"/>
                    <a:pt x="121" y="10"/>
                  </a:cubicBezTo>
                  <a:cubicBezTo>
                    <a:pt x="174" y="19"/>
                    <a:pt x="208" y="70"/>
                    <a:pt x="199" y="122"/>
                  </a:cubicBez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77" name="Freeform 60"/>
            <p:cNvSpPr>
              <a:spLocks noChangeArrowheads="1"/>
            </p:cNvSpPr>
            <p:nvPr/>
          </p:nvSpPr>
          <p:spPr bwMode="auto">
            <a:xfrm>
              <a:off x="163512" y="171450"/>
              <a:ext cx="1093788" cy="1092200"/>
            </a:xfrm>
            <a:custGeom>
              <a:avLst/>
              <a:gdLst>
                <a:gd name="T0" fmla="*/ 2147483647 w 160"/>
                <a:gd name="T1" fmla="*/ 0 h 159"/>
                <a:gd name="T2" fmla="*/ 0 w 160"/>
                <a:gd name="T3" fmla="*/ 2147483647 h 159"/>
                <a:gd name="T4" fmla="*/ 186935205 w 160"/>
                <a:gd name="T5" fmla="*/ 2147483647 h 159"/>
                <a:gd name="T6" fmla="*/ 1822599453 w 160"/>
                <a:gd name="T7" fmla="*/ 2147483647 h 159"/>
                <a:gd name="T8" fmla="*/ 1822599453 w 160"/>
                <a:gd name="T9" fmla="*/ 2147483647 h 159"/>
                <a:gd name="T10" fmla="*/ 2056266751 w 160"/>
                <a:gd name="T11" fmla="*/ 2147483647 h 159"/>
                <a:gd name="T12" fmla="*/ 2147483647 w 160"/>
                <a:gd name="T13" fmla="*/ 2147483647 h 159"/>
                <a:gd name="T14" fmla="*/ 2147483647 w 160"/>
                <a:gd name="T15" fmla="*/ 1509942458 h 159"/>
                <a:gd name="T16" fmla="*/ 2147483647 w 160"/>
                <a:gd name="T17" fmla="*/ 990900167 h 159"/>
                <a:gd name="T18" fmla="*/ 2147483647 w 160"/>
                <a:gd name="T19" fmla="*/ 660602401 h 159"/>
                <a:gd name="T20" fmla="*/ 2147483647 w 160"/>
                <a:gd name="T21" fmla="*/ 802155643 h 159"/>
                <a:gd name="T22" fmla="*/ 2147483647 w 160"/>
                <a:gd name="T23" fmla="*/ 2147483647 h 159"/>
                <a:gd name="T24" fmla="*/ 2147483647 w 160"/>
                <a:gd name="T25" fmla="*/ 2147483647 h 159"/>
                <a:gd name="T26" fmla="*/ 2147483647 w 160"/>
                <a:gd name="T27" fmla="*/ 2147483647 h 159"/>
                <a:gd name="T28" fmla="*/ 2147483647 w 160"/>
                <a:gd name="T29" fmla="*/ 2147483647 h 159"/>
                <a:gd name="T30" fmla="*/ 2147483647 w 160"/>
                <a:gd name="T31" fmla="*/ 2147483647 h 159"/>
                <a:gd name="T32" fmla="*/ 2147483647 w 160"/>
                <a:gd name="T33" fmla="*/ 2147483647 h 159"/>
                <a:gd name="T34" fmla="*/ 2147483647 w 160"/>
                <a:gd name="T35" fmla="*/ 2147483647 h 159"/>
                <a:gd name="T36" fmla="*/ 2147483647 w 160"/>
                <a:gd name="T37" fmla="*/ 2147483647 h 159"/>
                <a:gd name="T38" fmla="*/ 2147483647 w 160"/>
                <a:gd name="T39" fmla="*/ 2147483647 h 159"/>
                <a:gd name="T40" fmla="*/ 2147483647 w 160"/>
                <a:gd name="T41" fmla="*/ 2147483647 h 159"/>
                <a:gd name="T42" fmla="*/ 2147483647 w 160"/>
                <a:gd name="T43" fmla="*/ 2147483647 h 159"/>
                <a:gd name="T44" fmla="*/ 2147483647 w 160"/>
                <a:gd name="T45" fmla="*/ 2147483647 h 159"/>
                <a:gd name="T46" fmla="*/ 2147483647 w 160"/>
                <a:gd name="T47" fmla="*/ 2147483647 h 159"/>
                <a:gd name="T48" fmla="*/ 2147483647 w 160"/>
                <a:gd name="T49" fmla="*/ 2147483647 h 159"/>
                <a:gd name="T50" fmla="*/ 2147483647 w 160"/>
                <a:gd name="T51" fmla="*/ 2147483647 h 159"/>
                <a:gd name="T52" fmla="*/ 2147483647 w 160"/>
                <a:gd name="T53" fmla="*/ 2147483647 h 159"/>
                <a:gd name="T54" fmla="*/ 2147483647 w 160"/>
                <a:gd name="T55" fmla="*/ 2147483647 h 159"/>
                <a:gd name="T56" fmla="*/ 2102998843 w 160"/>
                <a:gd name="T57" fmla="*/ 2147483647 h 159"/>
                <a:gd name="T58" fmla="*/ 2147483647 w 160"/>
                <a:gd name="T59" fmla="*/ 2147483647 h 159"/>
                <a:gd name="T60" fmla="*/ 2147483647 w 160"/>
                <a:gd name="T61" fmla="*/ 2147483647 h 159"/>
                <a:gd name="T62" fmla="*/ 2147483647 w 160"/>
                <a:gd name="T63" fmla="*/ 0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0"/>
                <a:gd name="T97" fmla="*/ 0 h 159"/>
                <a:gd name="T98" fmla="*/ 160 w 160"/>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0" h="159">
                  <a:moveTo>
                    <a:pt x="80" y="0"/>
                  </a:moveTo>
                  <a:cubicBezTo>
                    <a:pt x="36" y="0"/>
                    <a:pt x="0" y="35"/>
                    <a:pt x="0" y="79"/>
                  </a:cubicBezTo>
                  <a:cubicBezTo>
                    <a:pt x="0" y="88"/>
                    <a:pt x="2" y="96"/>
                    <a:pt x="4" y="104"/>
                  </a:cubicBezTo>
                  <a:cubicBezTo>
                    <a:pt x="39" y="92"/>
                    <a:pt x="39" y="92"/>
                    <a:pt x="39" y="92"/>
                  </a:cubicBezTo>
                  <a:cubicBezTo>
                    <a:pt x="39" y="94"/>
                    <a:pt x="39" y="94"/>
                    <a:pt x="39" y="94"/>
                  </a:cubicBezTo>
                  <a:cubicBezTo>
                    <a:pt x="41" y="93"/>
                    <a:pt x="43" y="92"/>
                    <a:pt x="44" y="91"/>
                  </a:cubicBezTo>
                  <a:cubicBezTo>
                    <a:pt x="57" y="84"/>
                    <a:pt x="61" y="73"/>
                    <a:pt x="67" y="61"/>
                  </a:cubicBezTo>
                  <a:cubicBezTo>
                    <a:pt x="72" y="51"/>
                    <a:pt x="81" y="42"/>
                    <a:pt x="85" y="32"/>
                  </a:cubicBezTo>
                  <a:cubicBezTo>
                    <a:pt x="86" y="28"/>
                    <a:pt x="87" y="25"/>
                    <a:pt x="87" y="21"/>
                  </a:cubicBezTo>
                  <a:cubicBezTo>
                    <a:pt x="87" y="19"/>
                    <a:pt x="86" y="16"/>
                    <a:pt x="88" y="14"/>
                  </a:cubicBezTo>
                  <a:cubicBezTo>
                    <a:pt x="91" y="10"/>
                    <a:pt x="95" y="14"/>
                    <a:pt x="98" y="17"/>
                  </a:cubicBezTo>
                  <a:cubicBezTo>
                    <a:pt x="105" y="28"/>
                    <a:pt x="98" y="40"/>
                    <a:pt x="94" y="51"/>
                  </a:cubicBezTo>
                  <a:cubicBezTo>
                    <a:pt x="92" y="56"/>
                    <a:pt x="89" y="59"/>
                    <a:pt x="96" y="61"/>
                  </a:cubicBezTo>
                  <a:cubicBezTo>
                    <a:pt x="96" y="61"/>
                    <a:pt x="104" y="63"/>
                    <a:pt x="104" y="63"/>
                  </a:cubicBezTo>
                  <a:cubicBezTo>
                    <a:pt x="109" y="64"/>
                    <a:pt x="113" y="62"/>
                    <a:pt x="117" y="64"/>
                  </a:cubicBezTo>
                  <a:cubicBezTo>
                    <a:pt x="120" y="66"/>
                    <a:pt x="124" y="68"/>
                    <a:pt x="125" y="71"/>
                  </a:cubicBezTo>
                  <a:cubicBezTo>
                    <a:pt x="126" y="74"/>
                    <a:pt x="125" y="77"/>
                    <a:pt x="125" y="79"/>
                  </a:cubicBezTo>
                  <a:cubicBezTo>
                    <a:pt x="125" y="84"/>
                    <a:pt x="128" y="86"/>
                    <a:pt x="128" y="91"/>
                  </a:cubicBezTo>
                  <a:cubicBezTo>
                    <a:pt x="127" y="94"/>
                    <a:pt x="125" y="95"/>
                    <a:pt x="125" y="98"/>
                  </a:cubicBezTo>
                  <a:cubicBezTo>
                    <a:pt x="125" y="101"/>
                    <a:pt x="126" y="104"/>
                    <a:pt x="126" y="107"/>
                  </a:cubicBezTo>
                  <a:cubicBezTo>
                    <a:pt x="125" y="109"/>
                    <a:pt x="124" y="110"/>
                    <a:pt x="123" y="111"/>
                  </a:cubicBezTo>
                  <a:cubicBezTo>
                    <a:pt x="121" y="112"/>
                    <a:pt x="121" y="113"/>
                    <a:pt x="121" y="115"/>
                  </a:cubicBezTo>
                  <a:cubicBezTo>
                    <a:pt x="120" y="123"/>
                    <a:pt x="111" y="126"/>
                    <a:pt x="104" y="126"/>
                  </a:cubicBezTo>
                  <a:cubicBezTo>
                    <a:pt x="93" y="127"/>
                    <a:pt x="84" y="127"/>
                    <a:pt x="73" y="128"/>
                  </a:cubicBezTo>
                  <a:cubicBezTo>
                    <a:pt x="73" y="128"/>
                    <a:pt x="73" y="128"/>
                    <a:pt x="73" y="128"/>
                  </a:cubicBezTo>
                  <a:cubicBezTo>
                    <a:pt x="73" y="128"/>
                    <a:pt x="73" y="128"/>
                    <a:pt x="72" y="128"/>
                  </a:cubicBezTo>
                  <a:cubicBezTo>
                    <a:pt x="66" y="131"/>
                    <a:pt x="61" y="135"/>
                    <a:pt x="55" y="139"/>
                  </a:cubicBezTo>
                  <a:cubicBezTo>
                    <a:pt x="57" y="146"/>
                    <a:pt x="57" y="146"/>
                    <a:pt x="57" y="146"/>
                  </a:cubicBezTo>
                  <a:cubicBezTo>
                    <a:pt x="45" y="151"/>
                    <a:pt x="45" y="151"/>
                    <a:pt x="45" y="151"/>
                  </a:cubicBezTo>
                  <a:cubicBezTo>
                    <a:pt x="56" y="156"/>
                    <a:pt x="68" y="159"/>
                    <a:pt x="80" y="159"/>
                  </a:cubicBezTo>
                  <a:cubicBezTo>
                    <a:pt x="124" y="159"/>
                    <a:pt x="160" y="124"/>
                    <a:pt x="160" y="79"/>
                  </a:cubicBezTo>
                  <a:cubicBezTo>
                    <a:pt x="160" y="35"/>
                    <a:pt x="124" y="0"/>
                    <a:pt x="80" y="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78" name="Freeform 61"/>
            <p:cNvSpPr>
              <a:spLocks noEditPoints="1" noChangeArrowheads="1"/>
            </p:cNvSpPr>
            <p:nvPr/>
          </p:nvSpPr>
          <p:spPr bwMode="auto">
            <a:xfrm>
              <a:off x="109537" y="130175"/>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2059" name="文本框 16"/>
          <p:cNvSpPr>
            <a:spLocks noChangeArrowheads="1"/>
          </p:cNvSpPr>
          <p:nvPr/>
        </p:nvSpPr>
        <p:spPr bwMode="auto">
          <a:xfrm>
            <a:off x="4691074" y="1407906"/>
            <a:ext cx="6609502"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4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中山大道</a:t>
            </a:r>
            <a:r>
              <a:rPr kumimoji="0" lang="en-US" altLang="zh-CN" sz="4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kumimoji="0" lang="zh-CN" altLang="en-US" sz="4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车陂路交叉口</a:t>
            </a:r>
            <a:endParaRPr kumimoji="0" lang="en-US" altLang="zh-CN" sz="4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4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交通量调查报告</a:t>
            </a:r>
          </a:p>
        </p:txBody>
      </p:sp>
      <p:sp>
        <p:nvSpPr>
          <p:cNvPr id="2060" name="矩形 8"/>
          <p:cNvSpPr>
            <a:spLocks noChangeArrowheads="1"/>
          </p:cNvSpPr>
          <p:nvPr/>
        </p:nvSpPr>
        <p:spPr bwMode="auto">
          <a:xfrm>
            <a:off x="1643499" y="4121134"/>
            <a:ext cx="8905002" cy="400110"/>
          </a:xfrm>
          <a:prstGeom prst="rect">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000" b="0"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小组成员：黄可、潘明璇、陈彩婷、陈海宇、陈焯、董怡君、方馨悦、付芳昊</a:t>
            </a:r>
          </a:p>
        </p:txBody>
      </p:sp>
      <p:sp>
        <p:nvSpPr>
          <p:cNvPr id="2061" name="矩形 9"/>
          <p:cNvSpPr>
            <a:spLocks noChangeArrowheads="1"/>
          </p:cNvSpPr>
          <p:nvPr/>
        </p:nvSpPr>
        <p:spPr bwMode="auto">
          <a:xfrm>
            <a:off x="5222986" y="4832346"/>
            <a:ext cx="1980029" cy="400110"/>
          </a:xfrm>
          <a:prstGeom prst="rect">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000" b="0"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汇报人：陈彩婷</a:t>
            </a:r>
          </a:p>
        </p:txBody>
      </p:sp>
      <p:sp>
        <p:nvSpPr>
          <p:cNvPr id="3" name="文本框 2">
            <a:extLst>
              <a:ext uri="{FF2B5EF4-FFF2-40B4-BE49-F238E27FC236}">
                <a16:creationId xmlns:a16="http://schemas.microsoft.com/office/drawing/2014/main" xmlns="" id="{0B12C76E-49E3-404E-965F-9E18C22B7E09}"/>
              </a:ext>
            </a:extLst>
          </p:cNvPr>
          <p:cNvSpPr txBox="1"/>
          <p:nvPr/>
        </p:nvSpPr>
        <p:spPr>
          <a:xfrm>
            <a:off x="4008280" y="5541919"/>
            <a:ext cx="4409440" cy="400110"/>
          </a:xfrm>
          <a:prstGeom prst="rect">
            <a:avLst/>
          </a:prstGeom>
          <a:solidFill>
            <a:srgbClr val="DA5946"/>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调查地点：中山大道与车陂路交叉口</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组合 2165"/>
          <p:cNvGrpSpPr>
            <a:grpSpLocks/>
          </p:cNvGrpSpPr>
          <p:nvPr/>
        </p:nvGrpSpPr>
        <p:grpSpPr bwMode="auto">
          <a:xfrm>
            <a:off x="847725" y="1373188"/>
            <a:ext cx="3784600" cy="3795712"/>
            <a:chOff x="0" y="0"/>
            <a:chExt cx="4304030" cy="4315137"/>
          </a:xfrm>
        </p:grpSpPr>
        <p:sp>
          <p:nvSpPr>
            <p:cNvPr id="3146" name="Oval 17"/>
            <p:cNvSpPr>
              <a:spLocks noChangeArrowheads="1"/>
            </p:cNvSpPr>
            <p:nvPr/>
          </p:nvSpPr>
          <p:spPr bwMode="auto">
            <a:xfrm>
              <a:off x="0" y="0"/>
              <a:ext cx="4304030" cy="4315137"/>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47" name="Freeform 77"/>
            <p:cNvSpPr>
              <a:spLocks noChangeArrowheads="1"/>
            </p:cNvSpPr>
            <p:nvPr/>
          </p:nvSpPr>
          <p:spPr bwMode="auto">
            <a:xfrm>
              <a:off x="60986" y="74651"/>
              <a:ext cx="4182193" cy="418597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0" y="466"/>
                    <a:pt x="112" y="442"/>
                    <a:pt x="68" y="398"/>
                  </a:cubicBezTo>
                  <a:cubicBezTo>
                    <a:pt x="24" y="353"/>
                    <a:pt x="0" y="295"/>
                    <a:pt x="0" y="233"/>
                  </a:cubicBezTo>
                  <a:cubicBezTo>
                    <a:pt x="0" y="170"/>
                    <a:pt x="24" y="112"/>
                    <a:pt x="68" y="68"/>
                  </a:cubicBezTo>
                  <a:cubicBezTo>
                    <a:pt x="113" y="24"/>
                    <a:pt x="171" y="0"/>
                    <a:pt x="233" y="0"/>
                  </a:cubicBezTo>
                  <a:cubicBezTo>
                    <a:pt x="296" y="0"/>
                    <a:pt x="354" y="24"/>
                    <a:pt x="398" y="69"/>
                  </a:cubicBezTo>
                  <a:cubicBezTo>
                    <a:pt x="442" y="113"/>
                    <a:pt x="466" y="171"/>
                    <a:pt x="466" y="233"/>
                  </a:cubicBezTo>
                  <a:cubicBezTo>
                    <a:pt x="466" y="296"/>
                    <a:pt x="441" y="354"/>
                    <a:pt x="397" y="398"/>
                  </a:cubicBezTo>
                  <a:cubicBezTo>
                    <a:pt x="353" y="442"/>
                    <a:pt x="295" y="466"/>
                    <a:pt x="233" y="466"/>
                  </a:cubicBez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48" name="Freeform 78"/>
            <p:cNvSpPr>
              <a:spLocks noChangeArrowheads="1"/>
            </p:cNvSpPr>
            <p:nvPr/>
          </p:nvSpPr>
          <p:spPr bwMode="auto">
            <a:xfrm>
              <a:off x="125212" y="138877"/>
              <a:ext cx="4057520" cy="4061299"/>
            </a:xfrm>
            <a:custGeom>
              <a:avLst/>
              <a:gdLst>
                <a:gd name="T0" fmla="*/ 2147483647 w 452"/>
                <a:gd name="T1" fmla="*/ 2147483647 h 452"/>
                <a:gd name="T2" fmla="*/ 2147483647 w 452"/>
                <a:gd name="T3" fmla="*/ 2147483647 h 452"/>
                <a:gd name="T4" fmla="*/ 0 w 452"/>
                <a:gd name="T5" fmla="*/ 2147483647 h 452"/>
                <a:gd name="T6" fmla="*/ 2147483647 w 452"/>
                <a:gd name="T7" fmla="*/ 0 h 452"/>
                <a:gd name="T8" fmla="*/ 2147483647 w 452"/>
                <a:gd name="T9" fmla="*/ 2147483647 h 452"/>
                <a:gd name="T10" fmla="*/ 0 60000 65536"/>
                <a:gd name="T11" fmla="*/ 0 60000 65536"/>
                <a:gd name="T12" fmla="*/ 0 60000 65536"/>
                <a:gd name="T13" fmla="*/ 0 60000 65536"/>
                <a:gd name="T14" fmla="*/ 0 60000 65536"/>
                <a:gd name="T15" fmla="*/ 0 w 452"/>
                <a:gd name="T16" fmla="*/ 0 h 452"/>
                <a:gd name="T17" fmla="*/ 452 w 452"/>
                <a:gd name="T18" fmla="*/ 452 h 452"/>
              </a:gdLst>
              <a:ahLst/>
              <a:cxnLst>
                <a:cxn ang="T10">
                  <a:pos x="T0" y="T1"/>
                </a:cxn>
                <a:cxn ang="T11">
                  <a:pos x="T2" y="T3"/>
                </a:cxn>
                <a:cxn ang="T12">
                  <a:pos x="T4" y="T5"/>
                </a:cxn>
                <a:cxn ang="T13">
                  <a:pos x="T6" y="T7"/>
                </a:cxn>
                <a:cxn ang="T14">
                  <a:pos x="T8" y="T9"/>
                </a:cxn>
              </a:cxnLst>
              <a:rect l="T15" t="T16" r="T17" b="T18"/>
              <a:pathLst>
                <a:path w="452" h="452">
                  <a:moveTo>
                    <a:pt x="452" y="226"/>
                  </a:moveTo>
                  <a:cubicBezTo>
                    <a:pt x="452" y="351"/>
                    <a:pt x="350" y="452"/>
                    <a:pt x="226" y="452"/>
                  </a:cubicBezTo>
                  <a:cubicBezTo>
                    <a:pt x="101" y="452"/>
                    <a:pt x="0" y="350"/>
                    <a:pt x="0" y="226"/>
                  </a:cubicBezTo>
                  <a:cubicBezTo>
                    <a:pt x="0" y="101"/>
                    <a:pt x="102" y="0"/>
                    <a:pt x="226" y="0"/>
                  </a:cubicBezTo>
                  <a:cubicBezTo>
                    <a:pt x="351" y="0"/>
                    <a:pt x="452" y="102"/>
                    <a:pt x="452" y="22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49" name="Freeform 80"/>
            <p:cNvSpPr>
              <a:spLocks noChangeArrowheads="1"/>
            </p:cNvSpPr>
            <p:nvPr/>
          </p:nvSpPr>
          <p:spPr bwMode="auto">
            <a:xfrm>
              <a:off x="151656" y="165321"/>
              <a:ext cx="4004628" cy="4008408"/>
            </a:xfrm>
            <a:custGeom>
              <a:avLst/>
              <a:gdLst>
                <a:gd name="T0" fmla="*/ 2147483647 w 446"/>
                <a:gd name="T1" fmla="*/ 2147483647 h 446"/>
                <a:gd name="T2" fmla="*/ 2147483647 w 446"/>
                <a:gd name="T3" fmla="*/ 2147483647 h 446"/>
                <a:gd name="T4" fmla="*/ 0 w 446"/>
                <a:gd name="T5" fmla="*/ 2147483647 h 446"/>
                <a:gd name="T6" fmla="*/ 2147483647 w 446"/>
                <a:gd name="T7" fmla="*/ 0 h 446"/>
                <a:gd name="T8" fmla="*/ 2147483647 w 446"/>
                <a:gd name="T9" fmla="*/ 0 h 446"/>
                <a:gd name="T10" fmla="*/ 2147483647 w 446"/>
                <a:gd name="T11" fmla="*/ 2147483647 h 446"/>
                <a:gd name="T12" fmla="*/ 2147483647 w 446"/>
                <a:gd name="T13" fmla="*/ 2147483647 h 446"/>
                <a:gd name="T14" fmla="*/ 2147483647 w 446"/>
                <a:gd name="T15" fmla="*/ 2147483647 h 446"/>
                <a:gd name="T16" fmla="*/ 0 60000 65536"/>
                <a:gd name="T17" fmla="*/ 0 60000 65536"/>
                <a:gd name="T18" fmla="*/ 0 60000 65536"/>
                <a:gd name="T19" fmla="*/ 0 60000 65536"/>
                <a:gd name="T20" fmla="*/ 0 60000 65536"/>
                <a:gd name="T21" fmla="*/ 0 60000 65536"/>
                <a:gd name="T22" fmla="*/ 0 60000 65536"/>
                <a:gd name="T23" fmla="*/ 0 60000 65536"/>
                <a:gd name="T24" fmla="*/ 0 w 446"/>
                <a:gd name="T25" fmla="*/ 0 h 446"/>
                <a:gd name="T26" fmla="*/ 446 w 446"/>
                <a:gd name="T27" fmla="*/ 446 h 4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6" h="446">
                  <a:moveTo>
                    <a:pt x="223" y="446"/>
                  </a:moveTo>
                  <a:cubicBezTo>
                    <a:pt x="163" y="446"/>
                    <a:pt x="107" y="423"/>
                    <a:pt x="65" y="380"/>
                  </a:cubicBezTo>
                  <a:cubicBezTo>
                    <a:pt x="23" y="338"/>
                    <a:pt x="0" y="282"/>
                    <a:pt x="0" y="223"/>
                  </a:cubicBezTo>
                  <a:cubicBezTo>
                    <a:pt x="0" y="100"/>
                    <a:pt x="100" y="0"/>
                    <a:pt x="223" y="0"/>
                  </a:cubicBezTo>
                  <a:cubicBezTo>
                    <a:pt x="223" y="0"/>
                    <a:pt x="223" y="0"/>
                    <a:pt x="223" y="0"/>
                  </a:cubicBezTo>
                  <a:cubicBezTo>
                    <a:pt x="283" y="0"/>
                    <a:pt x="339" y="24"/>
                    <a:pt x="381" y="66"/>
                  </a:cubicBezTo>
                  <a:cubicBezTo>
                    <a:pt x="423" y="108"/>
                    <a:pt x="446" y="164"/>
                    <a:pt x="446" y="223"/>
                  </a:cubicBezTo>
                  <a:cubicBezTo>
                    <a:pt x="446" y="346"/>
                    <a:pt x="346" y="446"/>
                    <a:pt x="223" y="446"/>
                  </a:cubicBez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50" name="Freeform 81"/>
            <p:cNvSpPr>
              <a:spLocks noChangeArrowheads="1"/>
            </p:cNvSpPr>
            <p:nvPr/>
          </p:nvSpPr>
          <p:spPr bwMode="auto">
            <a:xfrm>
              <a:off x="178103" y="191768"/>
              <a:ext cx="3947960" cy="3955516"/>
            </a:xfrm>
            <a:custGeom>
              <a:avLst/>
              <a:gdLst>
                <a:gd name="T0" fmla="*/ 2147483647 w 440"/>
                <a:gd name="T1" fmla="*/ 2147483647 h 440"/>
                <a:gd name="T2" fmla="*/ 2147483647 w 440"/>
                <a:gd name="T3" fmla="*/ 2147483647 h 440"/>
                <a:gd name="T4" fmla="*/ 0 w 440"/>
                <a:gd name="T5" fmla="*/ 2147483647 h 440"/>
                <a:gd name="T6" fmla="*/ 2147483647 w 440"/>
                <a:gd name="T7" fmla="*/ 0 h 440"/>
                <a:gd name="T8" fmla="*/ 2147483647 w 440"/>
                <a:gd name="T9" fmla="*/ 0 h 440"/>
                <a:gd name="T10" fmla="*/ 2147483647 w 440"/>
                <a:gd name="T11" fmla="*/ 2147483647 h 440"/>
                <a:gd name="T12" fmla="*/ 2147483647 w 440"/>
                <a:gd name="T13" fmla="*/ 2147483647 h 440"/>
                <a:gd name="T14" fmla="*/ 2147483647 w 440"/>
                <a:gd name="T15" fmla="*/ 2147483647 h 440"/>
                <a:gd name="T16" fmla="*/ 0 60000 65536"/>
                <a:gd name="T17" fmla="*/ 0 60000 65536"/>
                <a:gd name="T18" fmla="*/ 0 60000 65536"/>
                <a:gd name="T19" fmla="*/ 0 60000 65536"/>
                <a:gd name="T20" fmla="*/ 0 60000 65536"/>
                <a:gd name="T21" fmla="*/ 0 60000 65536"/>
                <a:gd name="T22" fmla="*/ 0 60000 65536"/>
                <a:gd name="T23" fmla="*/ 0 60000 65536"/>
                <a:gd name="T24" fmla="*/ 0 w 440"/>
                <a:gd name="T25" fmla="*/ 0 h 440"/>
                <a:gd name="T26" fmla="*/ 440 w 440"/>
                <a:gd name="T27" fmla="*/ 440 h 4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0" h="440">
                  <a:moveTo>
                    <a:pt x="220" y="440"/>
                  </a:moveTo>
                  <a:cubicBezTo>
                    <a:pt x="161" y="440"/>
                    <a:pt x="106" y="417"/>
                    <a:pt x="64" y="375"/>
                  </a:cubicBezTo>
                  <a:cubicBezTo>
                    <a:pt x="23" y="334"/>
                    <a:pt x="0" y="278"/>
                    <a:pt x="0" y="220"/>
                  </a:cubicBezTo>
                  <a:cubicBezTo>
                    <a:pt x="0" y="99"/>
                    <a:pt x="99" y="0"/>
                    <a:pt x="220" y="0"/>
                  </a:cubicBezTo>
                  <a:cubicBezTo>
                    <a:pt x="220" y="0"/>
                    <a:pt x="220" y="0"/>
                    <a:pt x="220" y="0"/>
                  </a:cubicBezTo>
                  <a:cubicBezTo>
                    <a:pt x="279" y="0"/>
                    <a:pt x="334" y="23"/>
                    <a:pt x="376" y="65"/>
                  </a:cubicBezTo>
                  <a:cubicBezTo>
                    <a:pt x="417" y="106"/>
                    <a:pt x="440" y="162"/>
                    <a:pt x="440" y="220"/>
                  </a:cubicBezTo>
                  <a:cubicBezTo>
                    <a:pt x="440" y="341"/>
                    <a:pt x="341" y="440"/>
                    <a:pt x="220" y="44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51" name="Freeform 82"/>
            <p:cNvSpPr>
              <a:spLocks noChangeArrowheads="1"/>
            </p:cNvSpPr>
            <p:nvPr/>
          </p:nvSpPr>
          <p:spPr bwMode="auto">
            <a:xfrm>
              <a:off x="321665" y="335330"/>
              <a:ext cx="3660836" cy="3664613"/>
            </a:xfrm>
            <a:custGeom>
              <a:avLst/>
              <a:gdLst>
                <a:gd name="T0" fmla="*/ 2147483647 w 408"/>
                <a:gd name="T1" fmla="*/ 2147483647 h 408"/>
                <a:gd name="T2" fmla="*/ 0 w 408"/>
                <a:gd name="T3" fmla="*/ 2147483647 h 408"/>
                <a:gd name="T4" fmla="*/ 2147483647 w 408"/>
                <a:gd name="T5" fmla="*/ 0 h 408"/>
                <a:gd name="T6" fmla="*/ 2147483647 w 408"/>
                <a:gd name="T7" fmla="*/ 2147483647 h 408"/>
                <a:gd name="T8" fmla="*/ 2147483647 w 408"/>
                <a:gd name="T9" fmla="*/ 2147483647 h 408"/>
                <a:gd name="T10" fmla="*/ 0 60000 65536"/>
                <a:gd name="T11" fmla="*/ 0 60000 65536"/>
                <a:gd name="T12" fmla="*/ 0 60000 65536"/>
                <a:gd name="T13" fmla="*/ 0 60000 65536"/>
                <a:gd name="T14" fmla="*/ 0 60000 65536"/>
                <a:gd name="T15" fmla="*/ 0 w 408"/>
                <a:gd name="T16" fmla="*/ 0 h 408"/>
                <a:gd name="T17" fmla="*/ 408 w 408"/>
                <a:gd name="T18" fmla="*/ 408 h 408"/>
              </a:gdLst>
              <a:ahLst/>
              <a:cxnLst>
                <a:cxn ang="T10">
                  <a:pos x="T0" y="T1"/>
                </a:cxn>
                <a:cxn ang="T11">
                  <a:pos x="T2" y="T3"/>
                </a:cxn>
                <a:cxn ang="T12">
                  <a:pos x="T4" y="T5"/>
                </a:cxn>
                <a:cxn ang="T13">
                  <a:pos x="T6" y="T7"/>
                </a:cxn>
                <a:cxn ang="T14">
                  <a:pos x="T8" y="T9"/>
                </a:cxn>
              </a:cxnLst>
              <a:rect l="T15" t="T16" r="T17" b="T18"/>
              <a:pathLst>
                <a:path w="408" h="408">
                  <a:moveTo>
                    <a:pt x="204" y="408"/>
                  </a:moveTo>
                  <a:cubicBezTo>
                    <a:pt x="91" y="408"/>
                    <a:pt x="0" y="316"/>
                    <a:pt x="0" y="204"/>
                  </a:cubicBezTo>
                  <a:cubicBezTo>
                    <a:pt x="0" y="91"/>
                    <a:pt x="92" y="0"/>
                    <a:pt x="204" y="0"/>
                  </a:cubicBezTo>
                  <a:cubicBezTo>
                    <a:pt x="317" y="0"/>
                    <a:pt x="408" y="92"/>
                    <a:pt x="408" y="204"/>
                  </a:cubicBezTo>
                  <a:cubicBezTo>
                    <a:pt x="408" y="317"/>
                    <a:pt x="316" y="408"/>
                    <a:pt x="204" y="408"/>
                  </a:cubicBez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3075" name="Freeform 133"/>
          <p:cNvSpPr>
            <a:spLocks noChangeArrowheads="1"/>
          </p:cNvSpPr>
          <p:nvPr/>
        </p:nvSpPr>
        <p:spPr bwMode="auto">
          <a:xfrm>
            <a:off x="3201988" y="2468563"/>
            <a:ext cx="835025" cy="38100"/>
          </a:xfrm>
          <a:custGeom>
            <a:avLst/>
            <a:gdLst>
              <a:gd name="T0" fmla="*/ 2147483647 w 221"/>
              <a:gd name="T1" fmla="*/ 72580500 h 10"/>
              <a:gd name="T2" fmla="*/ 1598940631 w 221"/>
              <a:gd name="T3" fmla="*/ 116128800 h 10"/>
              <a:gd name="T4" fmla="*/ 0 w 221"/>
              <a:gd name="T5" fmla="*/ 145161000 h 10"/>
              <a:gd name="T6" fmla="*/ 0 w 221"/>
              <a:gd name="T7" fmla="*/ 72580500 h 10"/>
              <a:gd name="T8" fmla="*/ 0 w 221"/>
              <a:gd name="T9" fmla="*/ 0 h 10"/>
              <a:gd name="T10" fmla="*/ 1598940631 w 221"/>
              <a:gd name="T11" fmla="*/ 43548300 h 10"/>
              <a:gd name="T12" fmla="*/ 2147483647 w 221"/>
              <a:gd name="T13" fmla="*/ 72580500 h 10"/>
              <a:gd name="T14" fmla="*/ 0 60000 65536"/>
              <a:gd name="T15" fmla="*/ 0 60000 65536"/>
              <a:gd name="T16" fmla="*/ 0 60000 65536"/>
              <a:gd name="T17" fmla="*/ 0 60000 65536"/>
              <a:gd name="T18" fmla="*/ 0 60000 65536"/>
              <a:gd name="T19" fmla="*/ 0 60000 65536"/>
              <a:gd name="T20" fmla="*/ 0 60000 65536"/>
              <a:gd name="T21" fmla="*/ 0 w 221"/>
              <a:gd name="T22" fmla="*/ 0 h 10"/>
              <a:gd name="T23" fmla="*/ 221 w 221"/>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10">
                <a:moveTo>
                  <a:pt x="221" y="5"/>
                </a:moveTo>
                <a:lnTo>
                  <a:pt x="112" y="8"/>
                </a:lnTo>
                <a:lnTo>
                  <a:pt x="0" y="10"/>
                </a:lnTo>
                <a:lnTo>
                  <a:pt x="0" y="5"/>
                </a:lnTo>
                <a:lnTo>
                  <a:pt x="0" y="0"/>
                </a:lnTo>
                <a:lnTo>
                  <a:pt x="112" y="3"/>
                </a:lnTo>
                <a:lnTo>
                  <a:pt x="221" y="5"/>
                </a:lnTo>
                <a:close/>
              </a:path>
            </a:pathLst>
          </a:custGeom>
          <a:solidFill>
            <a:srgbClr val="41404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76" name="Freeform 134"/>
          <p:cNvSpPr>
            <a:spLocks noChangeArrowheads="1"/>
          </p:cNvSpPr>
          <p:nvPr/>
        </p:nvSpPr>
        <p:spPr bwMode="auto">
          <a:xfrm>
            <a:off x="1441450" y="2468563"/>
            <a:ext cx="827088" cy="38100"/>
          </a:xfrm>
          <a:custGeom>
            <a:avLst/>
            <a:gdLst>
              <a:gd name="T0" fmla="*/ 0 w 219"/>
              <a:gd name="T1" fmla="*/ 72580500 h 10"/>
              <a:gd name="T2" fmla="*/ 1568944393 w 219"/>
              <a:gd name="T3" fmla="*/ 116128800 h 10"/>
              <a:gd name="T4" fmla="*/ 2147483647 w 219"/>
              <a:gd name="T5" fmla="*/ 145161000 h 10"/>
              <a:gd name="T6" fmla="*/ 2147483647 w 219"/>
              <a:gd name="T7" fmla="*/ 72580500 h 10"/>
              <a:gd name="T8" fmla="*/ 2147483647 w 219"/>
              <a:gd name="T9" fmla="*/ 0 h 10"/>
              <a:gd name="T10" fmla="*/ 1568944393 w 219"/>
              <a:gd name="T11" fmla="*/ 43548300 h 10"/>
              <a:gd name="T12" fmla="*/ 0 w 219"/>
              <a:gd name="T13" fmla="*/ 72580500 h 10"/>
              <a:gd name="T14" fmla="*/ 0 60000 65536"/>
              <a:gd name="T15" fmla="*/ 0 60000 65536"/>
              <a:gd name="T16" fmla="*/ 0 60000 65536"/>
              <a:gd name="T17" fmla="*/ 0 60000 65536"/>
              <a:gd name="T18" fmla="*/ 0 60000 65536"/>
              <a:gd name="T19" fmla="*/ 0 60000 65536"/>
              <a:gd name="T20" fmla="*/ 0 60000 65536"/>
              <a:gd name="T21" fmla="*/ 0 w 219"/>
              <a:gd name="T22" fmla="*/ 0 h 10"/>
              <a:gd name="T23" fmla="*/ 219 w 219"/>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9" h="10">
                <a:moveTo>
                  <a:pt x="0" y="5"/>
                </a:moveTo>
                <a:lnTo>
                  <a:pt x="110" y="8"/>
                </a:lnTo>
                <a:lnTo>
                  <a:pt x="219" y="10"/>
                </a:lnTo>
                <a:lnTo>
                  <a:pt x="219" y="5"/>
                </a:lnTo>
                <a:lnTo>
                  <a:pt x="219" y="0"/>
                </a:lnTo>
                <a:lnTo>
                  <a:pt x="110" y="3"/>
                </a:lnTo>
                <a:lnTo>
                  <a:pt x="0" y="5"/>
                </a:lnTo>
                <a:close/>
              </a:path>
            </a:pathLst>
          </a:custGeom>
          <a:solidFill>
            <a:srgbClr val="41404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77" name="Freeform 135"/>
          <p:cNvSpPr>
            <a:spLocks noChangeArrowheads="1"/>
          </p:cNvSpPr>
          <p:nvPr/>
        </p:nvSpPr>
        <p:spPr bwMode="auto">
          <a:xfrm>
            <a:off x="2438400" y="2552700"/>
            <a:ext cx="600075" cy="44450"/>
          </a:xfrm>
          <a:custGeom>
            <a:avLst/>
            <a:gdLst>
              <a:gd name="T0" fmla="*/ 2147483647 w 67"/>
              <a:gd name="T1" fmla="*/ 158064200 h 5"/>
              <a:gd name="T2" fmla="*/ 2147483647 w 67"/>
              <a:gd name="T3" fmla="*/ 0 h 5"/>
              <a:gd name="T4" fmla="*/ 240647988 w 67"/>
              <a:gd name="T5" fmla="*/ 0 h 5"/>
              <a:gd name="T6" fmla="*/ 0 w 67"/>
              <a:gd name="T7" fmla="*/ 158064200 h 5"/>
              <a:gd name="T8" fmla="*/ 0 w 67"/>
              <a:gd name="T9" fmla="*/ 158064200 h 5"/>
              <a:gd name="T10" fmla="*/ 240647988 w 67"/>
              <a:gd name="T11" fmla="*/ 395160500 h 5"/>
              <a:gd name="T12" fmla="*/ 2147483647 w 67"/>
              <a:gd name="T13" fmla="*/ 395160500 h 5"/>
              <a:gd name="T14" fmla="*/ 2147483647 w 67"/>
              <a:gd name="T15" fmla="*/ 158064200 h 5"/>
              <a:gd name="T16" fmla="*/ 0 60000 65536"/>
              <a:gd name="T17" fmla="*/ 0 60000 65536"/>
              <a:gd name="T18" fmla="*/ 0 60000 65536"/>
              <a:gd name="T19" fmla="*/ 0 60000 65536"/>
              <a:gd name="T20" fmla="*/ 0 60000 65536"/>
              <a:gd name="T21" fmla="*/ 0 60000 65536"/>
              <a:gd name="T22" fmla="*/ 0 60000 65536"/>
              <a:gd name="T23" fmla="*/ 0 60000 65536"/>
              <a:gd name="T24" fmla="*/ 0 w 67"/>
              <a:gd name="T25" fmla="*/ 0 h 5"/>
              <a:gd name="T26" fmla="*/ 67 w 6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 h="5">
                <a:moveTo>
                  <a:pt x="67" y="2"/>
                </a:moveTo>
                <a:cubicBezTo>
                  <a:pt x="67" y="1"/>
                  <a:pt x="65" y="0"/>
                  <a:pt x="64" y="0"/>
                </a:cubicBezTo>
                <a:cubicBezTo>
                  <a:pt x="3" y="0"/>
                  <a:pt x="3" y="0"/>
                  <a:pt x="3" y="0"/>
                </a:cubicBezTo>
                <a:cubicBezTo>
                  <a:pt x="1" y="0"/>
                  <a:pt x="0" y="1"/>
                  <a:pt x="0" y="2"/>
                </a:cubicBezTo>
                <a:cubicBezTo>
                  <a:pt x="0" y="2"/>
                  <a:pt x="0" y="2"/>
                  <a:pt x="0" y="2"/>
                </a:cubicBezTo>
                <a:cubicBezTo>
                  <a:pt x="0" y="4"/>
                  <a:pt x="1" y="5"/>
                  <a:pt x="3" y="5"/>
                </a:cubicBezTo>
                <a:cubicBezTo>
                  <a:pt x="64" y="5"/>
                  <a:pt x="64" y="5"/>
                  <a:pt x="64" y="5"/>
                </a:cubicBezTo>
                <a:cubicBezTo>
                  <a:pt x="65" y="5"/>
                  <a:pt x="67" y="4"/>
                  <a:pt x="67" y="2"/>
                </a:cubicBezTo>
                <a:close/>
              </a:path>
            </a:pathLst>
          </a:custGeom>
          <a:solidFill>
            <a:srgbClr val="41404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78" name="Freeform 136"/>
          <p:cNvSpPr>
            <a:spLocks noEditPoints="1" noChangeArrowheads="1"/>
          </p:cNvSpPr>
          <p:nvPr/>
        </p:nvSpPr>
        <p:spPr bwMode="auto">
          <a:xfrm>
            <a:off x="2197100" y="1920875"/>
            <a:ext cx="1076325" cy="612775"/>
          </a:xfrm>
          <a:custGeom>
            <a:avLst/>
            <a:gdLst>
              <a:gd name="T0" fmla="*/ 2147483647 w 120"/>
              <a:gd name="T1" fmla="*/ 1786518478 h 68"/>
              <a:gd name="T2" fmla="*/ 2147483647 w 120"/>
              <a:gd name="T3" fmla="*/ 2147483647 h 68"/>
              <a:gd name="T4" fmla="*/ 2147483647 w 120"/>
              <a:gd name="T5" fmla="*/ 2147483647 h 68"/>
              <a:gd name="T6" fmla="*/ 2147483647 w 120"/>
              <a:gd name="T7" fmla="*/ 2147483647 h 68"/>
              <a:gd name="T8" fmla="*/ 2147483647 w 120"/>
              <a:gd name="T9" fmla="*/ 2147483647 h 68"/>
              <a:gd name="T10" fmla="*/ 2147483647 w 120"/>
              <a:gd name="T11" fmla="*/ 2147483647 h 68"/>
              <a:gd name="T12" fmla="*/ 2147483647 w 120"/>
              <a:gd name="T13" fmla="*/ 2147483647 h 68"/>
              <a:gd name="T14" fmla="*/ 2147483647 w 120"/>
              <a:gd name="T15" fmla="*/ 1218079552 h 68"/>
              <a:gd name="T16" fmla="*/ 2147483647 w 120"/>
              <a:gd name="T17" fmla="*/ 324824818 h 68"/>
              <a:gd name="T18" fmla="*/ 2147483647 w 120"/>
              <a:gd name="T19" fmla="*/ 974465444 h 68"/>
              <a:gd name="T20" fmla="*/ 2147483647 w 120"/>
              <a:gd name="T21" fmla="*/ 2147483647 h 68"/>
              <a:gd name="T22" fmla="*/ 2147483647 w 120"/>
              <a:gd name="T23" fmla="*/ 2147483647 h 68"/>
              <a:gd name="T24" fmla="*/ 2147483647 w 120"/>
              <a:gd name="T25" fmla="*/ 2147483647 h 68"/>
              <a:gd name="T26" fmla="*/ 2147483647 w 120"/>
              <a:gd name="T27" fmla="*/ 2147483647 h 68"/>
              <a:gd name="T28" fmla="*/ 2147483647 w 120"/>
              <a:gd name="T29" fmla="*/ 2147483647 h 68"/>
              <a:gd name="T30" fmla="*/ 2147483647 w 120"/>
              <a:gd name="T31" fmla="*/ 2147483647 h 68"/>
              <a:gd name="T32" fmla="*/ 2147483647 w 120"/>
              <a:gd name="T33" fmla="*/ 730851336 h 68"/>
              <a:gd name="T34" fmla="*/ 2147483647 w 120"/>
              <a:gd name="T35" fmla="*/ 0 h 68"/>
              <a:gd name="T36" fmla="*/ 2147483647 w 120"/>
              <a:gd name="T37" fmla="*/ 730851336 h 68"/>
              <a:gd name="T38" fmla="*/ 2147483647 w 120"/>
              <a:gd name="T39" fmla="*/ 2147483647 h 68"/>
              <a:gd name="T40" fmla="*/ 2147483647 w 120"/>
              <a:gd name="T41" fmla="*/ 2147483647 h 68"/>
              <a:gd name="T42" fmla="*/ 2147483647 w 120"/>
              <a:gd name="T43" fmla="*/ 2147483647 h 68"/>
              <a:gd name="T44" fmla="*/ 2147483647 w 120"/>
              <a:gd name="T45" fmla="*/ 2147483647 h 68"/>
              <a:gd name="T46" fmla="*/ 2147483647 w 120"/>
              <a:gd name="T47" fmla="*/ 2147483647 h 68"/>
              <a:gd name="T48" fmla="*/ 2147483647 w 120"/>
              <a:gd name="T49" fmla="*/ 2147483647 h 68"/>
              <a:gd name="T50" fmla="*/ 2147483647 w 120"/>
              <a:gd name="T51" fmla="*/ 974465444 h 68"/>
              <a:gd name="T52" fmla="*/ 2147483647 w 120"/>
              <a:gd name="T53" fmla="*/ 324824818 h 68"/>
              <a:gd name="T54" fmla="*/ 2091694128 w 120"/>
              <a:gd name="T55" fmla="*/ 1218079552 h 68"/>
              <a:gd name="T56" fmla="*/ 2147483647 w 120"/>
              <a:gd name="T57" fmla="*/ 2147483647 h 68"/>
              <a:gd name="T58" fmla="*/ 2147483647 w 120"/>
              <a:gd name="T59" fmla="*/ 2147483647 h 68"/>
              <a:gd name="T60" fmla="*/ 2147483647 w 120"/>
              <a:gd name="T61" fmla="*/ 2147483647 h 68"/>
              <a:gd name="T62" fmla="*/ 2147483647 w 120"/>
              <a:gd name="T63" fmla="*/ 2147483647 h 68"/>
              <a:gd name="T64" fmla="*/ 2147483647 w 120"/>
              <a:gd name="T65" fmla="*/ 2147483647 h 68"/>
              <a:gd name="T66" fmla="*/ 1608998243 w 120"/>
              <a:gd name="T67" fmla="*/ 2147483647 h 68"/>
              <a:gd name="T68" fmla="*/ 804499121 w 120"/>
              <a:gd name="T69" fmla="*/ 1786518478 h 68"/>
              <a:gd name="T70" fmla="*/ 0 w 120"/>
              <a:gd name="T71" fmla="*/ 1380491961 h 68"/>
              <a:gd name="T72" fmla="*/ 1367641331 w 120"/>
              <a:gd name="T73" fmla="*/ 2147483647 h 68"/>
              <a:gd name="T74" fmla="*/ 1769890891 w 120"/>
              <a:gd name="T75" fmla="*/ 2147483647 h 68"/>
              <a:gd name="T76" fmla="*/ 1689444567 w 120"/>
              <a:gd name="T77" fmla="*/ 2147483647 h 68"/>
              <a:gd name="T78" fmla="*/ 2147483647 w 120"/>
              <a:gd name="T79" fmla="*/ 2147483647 h 68"/>
              <a:gd name="T80" fmla="*/ 2147483647 w 120"/>
              <a:gd name="T81" fmla="*/ 2147483647 h 68"/>
              <a:gd name="T82" fmla="*/ 2147483647 w 120"/>
              <a:gd name="T83" fmla="*/ 2147483647 h 68"/>
              <a:gd name="T84" fmla="*/ 2147483647 w 120"/>
              <a:gd name="T85" fmla="*/ 2147483647 h 68"/>
              <a:gd name="T86" fmla="*/ 2147483647 w 120"/>
              <a:gd name="T87" fmla="*/ 2147483647 h 68"/>
              <a:gd name="T88" fmla="*/ 2147483647 w 120"/>
              <a:gd name="T89" fmla="*/ 1380491961 h 68"/>
              <a:gd name="T90" fmla="*/ 2147483647 w 120"/>
              <a:gd name="T91" fmla="*/ 2147483647 h 68"/>
              <a:gd name="T92" fmla="*/ 2147483647 w 120"/>
              <a:gd name="T93" fmla="*/ 2147483647 h 68"/>
              <a:gd name="T94" fmla="*/ 2147483647 w 120"/>
              <a:gd name="T95" fmla="*/ 2147483647 h 68"/>
              <a:gd name="T96" fmla="*/ 2147483647 w 120"/>
              <a:gd name="T97" fmla="*/ 2147483647 h 68"/>
              <a:gd name="T98" fmla="*/ 2147483647 w 120"/>
              <a:gd name="T99" fmla="*/ 2147483647 h 68"/>
              <a:gd name="T100" fmla="*/ 2147483647 w 120"/>
              <a:gd name="T101" fmla="*/ 2147483647 h 68"/>
              <a:gd name="T102" fmla="*/ 2147483647 w 120"/>
              <a:gd name="T103" fmla="*/ 2147483647 h 68"/>
              <a:gd name="T104" fmla="*/ 2147483647 w 120"/>
              <a:gd name="T105" fmla="*/ 2147483647 h 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68"/>
              <a:gd name="T161" fmla="*/ 120 w 120"/>
              <a:gd name="T162" fmla="*/ 68 h 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68">
                <a:moveTo>
                  <a:pt x="111" y="28"/>
                </a:moveTo>
                <a:cubicBezTo>
                  <a:pt x="110" y="22"/>
                  <a:pt x="110" y="22"/>
                  <a:pt x="110" y="22"/>
                </a:cubicBezTo>
                <a:cubicBezTo>
                  <a:pt x="102" y="40"/>
                  <a:pt x="102" y="40"/>
                  <a:pt x="102" y="40"/>
                </a:cubicBezTo>
                <a:cubicBezTo>
                  <a:pt x="102" y="38"/>
                  <a:pt x="100" y="38"/>
                  <a:pt x="100" y="41"/>
                </a:cubicBezTo>
                <a:cubicBezTo>
                  <a:pt x="98" y="38"/>
                  <a:pt x="93" y="40"/>
                  <a:pt x="95" y="44"/>
                </a:cubicBezTo>
                <a:cubicBezTo>
                  <a:pt x="92" y="43"/>
                  <a:pt x="91" y="45"/>
                  <a:pt x="94" y="46"/>
                </a:cubicBezTo>
                <a:cubicBezTo>
                  <a:pt x="90" y="47"/>
                  <a:pt x="90" y="52"/>
                  <a:pt x="94" y="52"/>
                </a:cubicBezTo>
                <a:cubicBezTo>
                  <a:pt x="92" y="53"/>
                  <a:pt x="92" y="54"/>
                  <a:pt x="92" y="55"/>
                </a:cubicBezTo>
                <a:cubicBezTo>
                  <a:pt x="91" y="56"/>
                  <a:pt x="89" y="56"/>
                  <a:pt x="87" y="57"/>
                </a:cubicBezTo>
                <a:cubicBezTo>
                  <a:pt x="85" y="55"/>
                  <a:pt x="84" y="53"/>
                  <a:pt x="84" y="50"/>
                </a:cubicBezTo>
                <a:cubicBezTo>
                  <a:pt x="85" y="50"/>
                  <a:pt x="85" y="49"/>
                  <a:pt x="85" y="48"/>
                </a:cubicBezTo>
                <a:cubicBezTo>
                  <a:pt x="88" y="50"/>
                  <a:pt x="91" y="47"/>
                  <a:pt x="89" y="44"/>
                </a:cubicBezTo>
                <a:cubicBezTo>
                  <a:pt x="92" y="44"/>
                  <a:pt x="93" y="42"/>
                  <a:pt x="90" y="41"/>
                </a:cubicBezTo>
                <a:cubicBezTo>
                  <a:pt x="93" y="40"/>
                  <a:pt x="92" y="35"/>
                  <a:pt x="88" y="36"/>
                </a:cubicBezTo>
                <a:cubicBezTo>
                  <a:pt x="90" y="33"/>
                  <a:pt x="89" y="32"/>
                  <a:pt x="87" y="33"/>
                </a:cubicBezTo>
                <a:cubicBezTo>
                  <a:pt x="94" y="15"/>
                  <a:pt x="94" y="15"/>
                  <a:pt x="94" y="15"/>
                </a:cubicBezTo>
                <a:cubicBezTo>
                  <a:pt x="89" y="18"/>
                  <a:pt x="89" y="18"/>
                  <a:pt x="89" y="18"/>
                </a:cubicBezTo>
                <a:cubicBezTo>
                  <a:pt x="91" y="4"/>
                  <a:pt x="91" y="4"/>
                  <a:pt x="91" y="4"/>
                </a:cubicBezTo>
                <a:cubicBezTo>
                  <a:pt x="86" y="18"/>
                  <a:pt x="86" y="18"/>
                  <a:pt x="86" y="18"/>
                </a:cubicBezTo>
                <a:cubicBezTo>
                  <a:pt x="83" y="12"/>
                  <a:pt x="83" y="12"/>
                  <a:pt x="83" y="12"/>
                </a:cubicBezTo>
                <a:cubicBezTo>
                  <a:pt x="80" y="31"/>
                  <a:pt x="80" y="31"/>
                  <a:pt x="80" y="31"/>
                </a:cubicBezTo>
                <a:cubicBezTo>
                  <a:pt x="79" y="29"/>
                  <a:pt x="78" y="30"/>
                  <a:pt x="78" y="33"/>
                </a:cubicBezTo>
                <a:cubicBezTo>
                  <a:pt x="75" y="30"/>
                  <a:pt x="72" y="34"/>
                  <a:pt x="74" y="37"/>
                </a:cubicBezTo>
                <a:cubicBezTo>
                  <a:pt x="71" y="36"/>
                  <a:pt x="70" y="38"/>
                  <a:pt x="74" y="39"/>
                </a:cubicBezTo>
                <a:cubicBezTo>
                  <a:pt x="70" y="41"/>
                  <a:pt x="71" y="46"/>
                  <a:pt x="75" y="45"/>
                </a:cubicBezTo>
                <a:cubicBezTo>
                  <a:pt x="74" y="46"/>
                  <a:pt x="74" y="48"/>
                  <a:pt x="75" y="48"/>
                </a:cubicBezTo>
                <a:cubicBezTo>
                  <a:pt x="73" y="49"/>
                  <a:pt x="72" y="50"/>
                  <a:pt x="70" y="51"/>
                </a:cubicBezTo>
                <a:cubicBezTo>
                  <a:pt x="68" y="50"/>
                  <a:pt x="66" y="48"/>
                  <a:pt x="65" y="46"/>
                </a:cubicBezTo>
                <a:cubicBezTo>
                  <a:pt x="66" y="46"/>
                  <a:pt x="66" y="45"/>
                  <a:pt x="65" y="43"/>
                </a:cubicBezTo>
                <a:cubicBezTo>
                  <a:pt x="69" y="45"/>
                  <a:pt x="71" y="41"/>
                  <a:pt x="68" y="38"/>
                </a:cubicBezTo>
                <a:cubicBezTo>
                  <a:pt x="71" y="38"/>
                  <a:pt x="71" y="36"/>
                  <a:pt x="68" y="36"/>
                </a:cubicBezTo>
                <a:cubicBezTo>
                  <a:pt x="71" y="33"/>
                  <a:pt x="69" y="29"/>
                  <a:pt x="65" y="31"/>
                </a:cubicBezTo>
                <a:cubicBezTo>
                  <a:pt x="67" y="28"/>
                  <a:pt x="65" y="27"/>
                  <a:pt x="64" y="29"/>
                </a:cubicBezTo>
                <a:cubicBezTo>
                  <a:pt x="66" y="9"/>
                  <a:pt x="66" y="9"/>
                  <a:pt x="66" y="9"/>
                </a:cubicBezTo>
                <a:cubicBezTo>
                  <a:pt x="62" y="14"/>
                  <a:pt x="62" y="14"/>
                  <a:pt x="62" y="14"/>
                </a:cubicBezTo>
                <a:cubicBezTo>
                  <a:pt x="60" y="0"/>
                  <a:pt x="60" y="0"/>
                  <a:pt x="60" y="0"/>
                </a:cubicBezTo>
                <a:cubicBezTo>
                  <a:pt x="59" y="14"/>
                  <a:pt x="59" y="14"/>
                  <a:pt x="59" y="14"/>
                </a:cubicBezTo>
                <a:cubicBezTo>
                  <a:pt x="54" y="9"/>
                  <a:pt x="54" y="9"/>
                  <a:pt x="54" y="9"/>
                </a:cubicBezTo>
                <a:cubicBezTo>
                  <a:pt x="57" y="29"/>
                  <a:pt x="57" y="29"/>
                  <a:pt x="57" y="29"/>
                </a:cubicBezTo>
                <a:cubicBezTo>
                  <a:pt x="55" y="27"/>
                  <a:pt x="54" y="28"/>
                  <a:pt x="55" y="31"/>
                </a:cubicBezTo>
                <a:cubicBezTo>
                  <a:pt x="51" y="29"/>
                  <a:pt x="49" y="33"/>
                  <a:pt x="52" y="36"/>
                </a:cubicBezTo>
                <a:cubicBezTo>
                  <a:pt x="49" y="36"/>
                  <a:pt x="49" y="38"/>
                  <a:pt x="52" y="38"/>
                </a:cubicBezTo>
                <a:cubicBezTo>
                  <a:pt x="49" y="41"/>
                  <a:pt x="51" y="45"/>
                  <a:pt x="55" y="43"/>
                </a:cubicBezTo>
                <a:cubicBezTo>
                  <a:pt x="54" y="45"/>
                  <a:pt x="55" y="46"/>
                  <a:pt x="55" y="46"/>
                </a:cubicBezTo>
                <a:cubicBezTo>
                  <a:pt x="54" y="48"/>
                  <a:pt x="53" y="50"/>
                  <a:pt x="51" y="51"/>
                </a:cubicBezTo>
                <a:cubicBezTo>
                  <a:pt x="49" y="50"/>
                  <a:pt x="47" y="49"/>
                  <a:pt x="46" y="48"/>
                </a:cubicBezTo>
                <a:cubicBezTo>
                  <a:pt x="47" y="48"/>
                  <a:pt x="47" y="46"/>
                  <a:pt x="45" y="45"/>
                </a:cubicBezTo>
                <a:cubicBezTo>
                  <a:pt x="49" y="46"/>
                  <a:pt x="51" y="41"/>
                  <a:pt x="47" y="39"/>
                </a:cubicBezTo>
                <a:cubicBezTo>
                  <a:pt x="50" y="38"/>
                  <a:pt x="49" y="36"/>
                  <a:pt x="46" y="37"/>
                </a:cubicBezTo>
                <a:cubicBezTo>
                  <a:pt x="49" y="34"/>
                  <a:pt x="45" y="30"/>
                  <a:pt x="42" y="33"/>
                </a:cubicBezTo>
                <a:cubicBezTo>
                  <a:pt x="43" y="30"/>
                  <a:pt x="41" y="29"/>
                  <a:pt x="40" y="31"/>
                </a:cubicBezTo>
                <a:cubicBezTo>
                  <a:pt x="37" y="12"/>
                  <a:pt x="37" y="12"/>
                  <a:pt x="37" y="12"/>
                </a:cubicBezTo>
                <a:cubicBezTo>
                  <a:pt x="34" y="18"/>
                  <a:pt x="34" y="18"/>
                  <a:pt x="34" y="18"/>
                </a:cubicBezTo>
                <a:cubicBezTo>
                  <a:pt x="29" y="4"/>
                  <a:pt x="29" y="4"/>
                  <a:pt x="29" y="4"/>
                </a:cubicBezTo>
                <a:cubicBezTo>
                  <a:pt x="31" y="18"/>
                  <a:pt x="31" y="18"/>
                  <a:pt x="31" y="18"/>
                </a:cubicBezTo>
                <a:cubicBezTo>
                  <a:pt x="26" y="15"/>
                  <a:pt x="26" y="15"/>
                  <a:pt x="26" y="15"/>
                </a:cubicBezTo>
                <a:cubicBezTo>
                  <a:pt x="33" y="33"/>
                  <a:pt x="33" y="33"/>
                  <a:pt x="33" y="33"/>
                </a:cubicBezTo>
                <a:cubicBezTo>
                  <a:pt x="31" y="32"/>
                  <a:pt x="30" y="33"/>
                  <a:pt x="32" y="36"/>
                </a:cubicBezTo>
                <a:cubicBezTo>
                  <a:pt x="28" y="35"/>
                  <a:pt x="27" y="40"/>
                  <a:pt x="31" y="41"/>
                </a:cubicBezTo>
                <a:cubicBezTo>
                  <a:pt x="28" y="42"/>
                  <a:pt x="28" y="44"/>
                  <a:pt x="32" y="44"/>
                </a:cubicBezTo>
                <a:cubicBezTo>
                  <a:pt x="29" y="47"/>
                  <a:pt x="32" y="50"/>
                  <a:pt x="36" y="48"/>
                </a:cubicBezTo>
                <a:cubicBezTo>
                  <a:pt x="35" y="49"/>
                  <a:pt x="36" y="50"/>
                  <a:pt x="36" y="50"/>
                </a:cubicBezTo>
                <a:cubicBezTo>
                  <a:pt x="36" y="53"/>
                  <a:pt x="35" y="55"/>
                  <a:pt x="33" y="57"/>
                </a:cubicBezTo>
                <a:cubicBezTo>
                  <a:pt x="31" y="56"/>
                  <a:pt x="29" y="56"/>
                  <a:pt x="28" y="55"/>
                </a:cubicBezTo>
                <a:cubicBezTo>
                  <a:pt x="29" y="54"/>
                  <a:pt x="28" y="53"/>
                  <a:pt x="27" y="52"/>
                </a:cubicBezTo>
                <a:cubicBezTo>
                  <a:pt x="31" y="52"/>
                  <a:pt x="31" y="47"/>
                  <a:pt x="27" y="46"/>
                </a:cubicBezTo>
                <a:cubicBezTo>
                  <a:pt x="29" y="45"/>
                  <a:pt x="28" y="43"/>
                  <a:pt x="25" y="44"/>
                </a:cubicBezTo>
                <a:cubicBezTo>
                  <a:pt x="27" y="40"/>
                  <a:pt x="23" y="38"/>
                  <a:pt x="20" y="41"/>
                </a:cubicBezTo>
                <a:cubicBezTo>
                  <a:pt x="20" y="38"/>
                  <a:pt x="19" y="38"/>
                  <a:pt x="18" y="40"/>
                </a:cubicBezTo>
                <a:cubicBezTo>
                  <a:pt x="10" y="22"/>
                  <a:pt x="10" y="22"/>
                  <a:pt x="10" y="22"/>
                </a:cubicBezTo>
                <a:cubicBezTo>
                  <a:pt x="9" y="28"/>
                  <a:pt x="9" y="28"/>
                  <a:pt x="9" y="28"/>
                </a:cubicBezTo>
                <a:cubicBezTo>
                  <a:pt x="0" y="17"/>
                  <a:pt x="0" y="17"/>
                  <a:pt x="0" y="17"/>
                </a:cubicBezTo>
                <a:cubicBezTo>
                  <a:pt x="1" y="17"/>
                  <a:pt x="1" y="17"/>
                  <a:pt x="1" y="17"/>
                </a:cubicBezTo>
                <a:cubicBezTo>
                  <a:pt x="17" y="46"/>
                  <a:pt x="17" y="46"/>
                  <a:pt x="17" y="46"/>
                </a:cubicBezTo>
                <a:cubicBezTo>
                  <a:pt x="17" y="46"/>
                  <a:pt x="17" y="46"/>
                  <a:pt x="18" y="46"/>
                </a:cubicBezTo>
                <a:cubicBezTo>
                  <a:pt x="19" y="46"/>
                  <a:pt x="21" y="46"/>
                  <a:pt x="22" y="48"/>
                </a:cubicBezTo>
                <a:cubicBezTo>
                  <a:pt x="23" y="50"/>
                  <a:pt x="23" y="52"/>
                  <a:pt x="21" y="53"/>
                </a:cubicBezTo>
                <a:cubicBezTo>
                  <a:pt x="21" y="53"/>
                  <a:pt x="21" y="53"/>
                  <a:pt x="21" y="53"/>
                </a:cubicBezTo>
                <a:cubicBezTo>
                  <a:pt x="27" y="63"/>
                  <a:pt x="27" y="63"/>
                  <a:pt x="27" y="63"/>
                </a:cubicBezTo>
                <a:cubicBezTo>
                  <a:pt x="27" y="64"/>
                  <a:pt x="27" y="64"/>
                  <a:pt x="27" y="65"/>
                </a:cubicBezTo>
                <a:cubicBezTo>
                  <a:pt x="27" y="67"/>
                  <a:pt x="28" y="68"/>
                  <a:pt x="30" y="68"/>
                </a:cubicBezTo>
                <a:cubicBezTo>
                  <a:pt x="91" y="68"/>
                  <a:pt x="91" y="68"/>
                  <a:pt x="91" y="68"/>
                </a:cubicBezTo>
                <a:cubicBezTo>
                  <a:pt x="92" y="68"/>
                  <a:pt x="94" y="67"/>
                  <a:pt x="94" y="65"/>
                </a:cubicBezTo>
                <a:cubicBezTo>
                  <a:pt x="94" y="64"/>
                  <a:pt x="93" y="64"/>
                  <a:pt x="93" y="63"/>
                </a:cubicBezTo>
                <a:cubicBezTo>
                  <a:pt x="99" y="53"/>
                  <a:pt x="99" y="53"/>
                  <a:pt x="99" y="53"/>
                </a:cubicBezTo>
                <a:cubicBezTo>
                  <a:pt x="99" y="53"/>
                  <a:pt x="99" y="53"/>
                  <a:pt x="99" y="53"/>
                </a:cubicBezTo>
                <a:cubicBezTo>
                  <a:pt x="98" y="52"/>
                  <a:pt x="98" y="50"/>
                  <a:pt x="99" y="48"/>
                </a:cubicBezTo>
                <a:cubicBezTo>
                  <a:pt x="100" y="46"/>
                  <a:pt x="101" y="46"/>
                  <a:pt x="103" y="46"/>
                </a:cubicBezTo>
                <a:cubicBezTo>
                  <a:pt x="103" y="46"/>
                  <a:pt x="103" y="46"/>
                  <a:pt x="103" y="46"/>
                </a:cubicBezTo>
                <a:cubicBezTo>
                  <a:pt x="120" y="17"/>
                  <a:pt x="120" y="17"/>
                  <a:pt x="120" y="17"/>
                </a:cubicBezTo>
                <a:cubicBezTo>
                  <a:pt x="120" y="17"/>
                  <a:pt x="120" y="17"/>
                  <a:pt x="120" y="17"/>
                </a:cubicBezTo>
                <a:lnTo>
                  <a:pt x="111" y="28"/>
                </a:lnTo>
                <a:close/>
                <a:moveTo>
                  <a:pt x="79" y="40"/>
                </a:moveTo>
                <a:cubicBezTo>
                  <a:pt x="79" y="38"/>
                  <a:pt x="81" y="37"/>
                  <a:pt x="82" y="37"/>
                </a:cubicBezTo>
                <a:cubicBezTo>
                  <a:pt x="84" y="37"/>
                  <a:pt x="85" y="39"/>
                  <a:pt x="84" y="41"/>
                </a:cubicBezTo>
                <a:cubicBezTo>
                  <a:pt x="84" y="43"/>
                  <a:pt x="82" y="44"/>
                  <a:pt x="81" y="44"/>
                </a:cubicBezTo>
                <a:cubicBezTo>
                  <a:pt x="79" y="44"/>
                  <a:pt x="78" y="42"/>
                  <a:pt x="79" y="40"/>
                </a:cubicBezTo>
                <a:close/>
                <a:moveTo>
                  <a:pt x="60" y="34"/>
                </a:moveTo>
                <a:cubicBezTo>
                  <a:pt x="62" y="34"/>
                  <a:pt x="63" y="35"/>
                  <a:pt x="63" y="37"/>
                </a:cubicBezTo>
                <a:cubicBezTo>
                  <a:pt x="63" y="39"/>
                  <a:pt x="62" y="41"/>
                  <a:pt x="60" y="41"/>
                </a:cubicBezTo>
                <a:cubicBezTo>
                  <a:pt x="59" y="41"/>
                  <a:pt x="57" y="39"/>
                  <a:pt x="57" y="37"/>
                </a:cubicBezTo>
                <a:cubicBezTo>
                  <a:pt x="57" y="35"/>
                  <a:pt x="59" y="34"/>
                  <a:pt x="60" y="34"/>
                </a:cubicBezTo>
                <a:close/>
                <a:moveTo>
                  <a:pt x="36" y="41"/>
                </a:moveTo>
                <a:cubicBezTo>
                  <a:pt x="36" y="39"/>
                  <a:pt x="36" y="37"/>
                  <a:pt x="38" y="37"/>
                </a:cubicBezTo>
                <a:cubicBezTo>
                  <a:pt x="40" y="37"/>
                  <a:pt x="41" y="38"/>
                  <a:pt x="42" y="40"/>
                </a:cubicBezTo>
                <a:cubicBezTo>
                  <a:pt x="42" y="42"/>
                  <a:pt x="41" y="44"/>
                  <a:pt x="40" y="44"/>
                </a:cubicBezTo>
                <a:cubicBezTo>
                  <a:pt x="38" y="44"/>
                  <a:pt x="37" y="43"/>
                  <a:pt x="36" y="41"/>
                </a:cubicBezTo>
                <a:close/>
              </a:path>
            </a:pathLst>
          </a:custGeom>
          <a:solidFill>
            <a:srgbClr val="41404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79" name="Freeform 137"/>
          <p:cNvSpPr>
            <a:spLocks noChangeArrowheads="1"/>
          </p:cNvSpPr>
          <p:nvPr/>
        </p:nvSpPr>
        <p:spPr bwMode="auto">
          <a:xfrm>
            <a:off x="3201988" y="4006850"/>
            <a:ext cx="827087" cy="26988"/>
          </a:xfrm>
          <a:custGeom>
            <a:avLst/>
            <a:gdLst>
              <a:gd name="T0" fmla="*/ 2147483647 w 219"/>
              <a:gd name="T1" fmla="*/ 74321097 h 7"/>
              <a:gd name="T2" fmla="*/ 1554678078 w 219"/>
              <a:gd name="T3" fmla="*/ 44591887 h 7"/>
              <a:gd name="T4" fmla="*/ 0 w 219"/>
              <a:gd name="T5" fmla="*/ 0 h 7"/>
              <a:gd name="T6" fmla="*/ 0 w 219"/>
              <a:gd name="T7" fmla="*/ 74321097 h 7"/>
              <a:gd name="T8" fmla="*/ 0 w 219"/>
              <a:gd name="T9" fmla="*/ 104050306 h 7"/>
              <a:gd name="T10" fmla="*/ 1554678078 w 219"/>
              <a:gd name="T11" fmla="*/ 104050306 h 7"/>
              <a:gd name="T12" fmla="*/ 2147483647 w 219"/>
              <a:gd name="T13" fmla="*/ 74321097 h 7"/>
              <a:gd name="T14" fmla="*/ 0 60000 65536"/>
              <a:gd name="T15" fmla="*/ 0 60000 65536"/>
              <a:gd name="T16" fmla="*/ 0 60000 65536"/>
              <a:gd name="T17" fmla="*/ 0 60000 65536"/>
              <a:gd name="T18" fmla="*/ 0 60000 65536"/>
              <a:gd name="T19" fmla="*/ 0 60000 65536"/>
              <a:gd name="T20" fmla="*/ 0 60000 65536"/>
              <a:gd name="T21" fmla="*/ 0 w 219"/>
              <a:gd name="T22" fmla="*/ 0 h 7"/>
              <a:gd name="T23" fmla="*/ 219 w 21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9" h="7">
                <a:moveTo>
                  <a:pt x="219" y="5"/>
                </a:moveTo>
                <a:lnTo>
                  <a:pt x="109" y="3"/>
                </a:lnTo>
                <a:lnTo>
                  <a:pt x="0" y="0"/>
                </a:lnTo>
                <a:lnTo>
                  <a:pt x="0" y="5"/>
                </a:lnTo>
                <a:lnTo>
                  <a:pt x="0" y="7"/>
                </a:lnTo>
                <a:lnTo>
                  <a:pt x="109" y="7"/>
                </a:lnTo>
                <a:lnTo>
                  <a:pt x="219" y="5"/>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80" name="Freeform 138"/>
          <p:cNvSpPr>
            <a:spLocks noChangeArrowheads="1"/>
          </p:cNvSpPr>
          <p:nvPr/>
        </p:nvSpPr>
        <p:spPr bwMode="auto">
          <a:xfrm>
            <a:off x="1433513" y="4006850"/>
            <a:ext cx="823912" cy="26988"/>
          </a:xfrm>
          <a:custGeom>
            <a:avLst/>
            <a:gdLst>
              <a:gd name="T0" fmla="*/ 0 w 218"/>
              <a:gd name="T1" fmla="*/ 74321097 h 7"/>
              <a:gd name="T2" fmla="*/ 1556951798 w 218"/>
              <a:gd name="T3" fmla="*/ 44591887 h 7"/>
              <a:gd name="T4" fmla="*/ 2147483647 w 218"/>
              <a:gd name="T5" fmla="*/ 0 h 7"/>
              <a:gd name="T6" fmla="*/ 2147483647 w 218"/>
              <a:gd name="T7" fmla="*/ 74321097 h 7"/>
              <a:gd name="T8" fmla="*/ 2147483647 w 218"/>
              <a:gd name="T9" fmla="*/ 104050306 h 7"/>
              <a:gd name="T10" fmla="*/ 1556951798 w 218"/>
              <a:gd name="T11" fmla="*/ 104050306 h 7"/>
              <a:gd name="T12" fmla="*/ 0 w 218"/>
              <a:gd name="T13" fmla="*/ 74321097 h 7"/>
              <a:gd name="T14" fmla="*/ 0 60000 65536"/>
              <a:gd name="T15" fmla="*/ 0 60000 65536"/>
              <a:gd name="T16" fmla="*/ 0 60000 65536"/>
              <a:gd name="T17" fmla="*/ 0 60000 65536"/>
              <a:gd name="T18" fmla="*/ 0 60000 65536"/>
              <a:gd name="T19" fmla="*/ 0 60000 65536"/>
              <a:gd name="T20" fmla="*/ 0 60000 65536"/>
              <a:gd name="T21" fmla="*/ 0 w 218"/>
              <a:gd name="T22" fmla="*/ 0 h 7"/>
              <a:gd name="T23" fmla="*/ 218 w 21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8" h="7">
                <a:moveTo>
                  <a:pt x="0" y="5"/>
                </a:moveTo>
                <a:lnTo>
                  <a:pt x="109" y="3"/>
                </a:lnTo>
                <a:lnTo>
                  <a:pt x="218" y="0"/>
                </a:lnTo>
                <a:lnTo>
                  <a:pt x="218" y="5"/>
                </a:lnTo>
                <a:lnTo>
                  <a:pt x="218" y="7"/>
                </a:lnTo>
                <a:lnTo>
                  <a:pt x="109" y="7"/>
                </a:lnTo>
                <a:lnTo>
                  <a:pt x="0" y="5"/>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81" name="Oval 139"/>
          <p:cNvSpPr>
            <a:spLocks noChangeArrowheads="1"/>
          </p:cNvSpPr>
          <p:nvPr/>
        </p:nvSpPr>
        <p:spPr bwMode="auto">
          <a:xfrm>
            <a:off x="2301875" y="3935413"/>
            <a:ext cx="182563" cy="180975"/>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082" name="Oval 140"/>
          <p:cNvSpPr>
            <a:spLocks noChangeArrowheads="1"/>
          </p:cNvSpPr>
          <p:nvPr/>
        </p:nvSpPr>
        <p:spPr bwMode="auto">
          <a:xfrm>
            <a:off x="2646363" y="3946525"/>
            <a:ext cx="169862" cy="177800"/>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083" name="Oval 141"/>
          <p:cNvSpPr>
            <a:spLocks noChangeArrowheads="1"/>
          </p:cNvSpPr>
          <p:nvPr/>
        </p:nvSpPr>
        <p:spPr bwMode="auto">
          <a:xfrm>
            <a:off x="2978150" y="3935413"/>
            <a:ext cx="177800" cy="180975"/>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084" name="Freeform 142"/>
          <p:cNvSpPr>
            <a:spLocks noChangeArrowheads="1"/>
          </p:cNvSpPr>
          <p:nvPr/>
        </p:nvSpPr>
        <p:spPr bwMode="auto">
          <a:xfrm>
            <a:off x="3201988" y="2468563"/>
            <a:ext cx="827087" cy="30162"/>
          </a:xfrm>
          <a:custGeom>
            <a:avLst/>
            <a:gdLst>
              <a:gd name="T0" fmla="*/ 2147483647 w 219"/>
              <a:gd name="T1" fmla="*/ 42645298 h 8"/>
              <a:gd name="T2" fmla="*/ 1554678078 w 219"/>
              <a:gd name="T3" fmla="*/ 71072983 h 8"/>
              <a:gd name="T4" fmla="*/ 0 w 219"/>
              <a:gd name="T5" fmla="*/ 113718281 h 8"/>
              <a:gd name="T6" fmla="*/ 0 w 219"/>
              <a:gd name="T7" fmla="*/ 42645298 h 8"/>
              <a:gd name="T8" fmla="*/ 0 w 219"/>
              <a:gd name="T9" fmla="*/ 0 h 8"/>
              <a:gd name="T10" fmla="*/ 1554678078 w 219"/>
              <a:gd name="T11" fmla="*/ 42645298 h 8"/>
              <a:gd name="T12" fmla="*/ 2147483647 w 219"/>
              <a:gd name="T13" fmla="*/ 42645298 h 8"/>
              <a:gd name="T14" fmla="*/ 0 60000 65536"/>
              <a:gd name="T15" fmla="*/ 0 60000 65536"/>
              <a:gd name="T16" fmla="*/ 0 60000 65536"/>
              <a:gd name="T17" fmla="*/ 0 60000 65536"/>
              <a:gd name="T18" fmla="*/ 0 60000 65536"/>
              <a:gd name="T19" fmla="*/ 0 60000 65536"/>
              <a:gd name="T20" fmla="*/ 0 60000 65536"/>
              <a:gd name="T21" fmla="*/ 0 w 219"/>
              <a:gd name="T22" fmla="*/ 0 h 8"/>
              <a:gd name="T23" fmla="*/ 219 w 219"/>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9" h="8">
                <a:moveTo>
                  <a:pt x="219" y="3"/>
                </a:moveTo>
                <a:lnTo>
                  <a:pt x="109" y="5"/>
                </a:lnTo>
                <a:lnTo>
                  <a:pt x="0" y="8"/>
                </a:lnTo>
                <a:lnTo>
                  <a:pt x="0" y="3"/>
                </a:lnTo>
                <a:lnTo>
                  <a:pt x="0" y="0"/>
                </a:lnTo>
                <a:lnTo>
                  <a:pt x="109" y="3"/>
                </a:lnTo>
                <a:lnTo>
                  <a:pt x="219" y="3"/>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85" name="Freeform 143"/>
          <p:cNvSpPr>
            <a:spLocks noChangeArrowheads="1"/>
          </p:cNvSpPr>
          <p:nvPr/>
        </p:nvSpPr>
        <p:spPr bwMode="auto">
          <a:xfrm>
            <a:off x="1433513" y="2468563"/>
            <a:ext cx="823912" cy="30162"/>
          </a:xfrm>
          <a:custGeom>
            <a:avLst/>
            <a:gdLst>
              <a:gd name="T0" fmla="*/ 0 w 218"/>
              <a:gd name="T1" fmla="*/ 42645298 h 8"/>
              <a:gd name="T2" fmla="*/ 1556951798 w 218"/>
              <a:gd name="T3" fmla="*/ 71072983 h 8"/>
              <a:gd name="T4" fmla="*/ 2147483647 w 218"/>
              <a:gd name="T5" fmla="*/ 113718281 h 8"/>
              <a:gd name="T6" fmla="*/ 2147483647 w 218"/>
              <a:gd name="T7" fmla="*/ 42645298 h 8"/>
              <a:gd name="T8" fmla="*/ 2147483647 w 218"/>
              <a:gd name="T9" fmla="*/ 0 h 8"/>
              <a:gd name="T10" fmla="*/ 1556951798 w 218"/>
              <a:gd name="T11" fmla="*/ 42645298 h 8"/>
              <a:gd name="T12" fmla="*/ 0 w 218"/>
              <a:gd name="T13" fmla="*/ 42645298 h 8"/>
              <a:gd name="T14" fmla="*/ 0 60000 65536"/>
              <a:gd name="T15" fmla="*/ 0 60000 65536"/>
              <a:gd name="T16" fmla="*/ 0 60000 65536"/>
              <a:gd name="T17" fmla="*/ 0 60000 65536"/>
              <a:gd name="T18" fmla="*/ 0 60000 65536"/>
              <a:gd name="T19" fmla="*/ 0 60000 65536"/>
              <a:gd name="T20" fmla="*/ 0 60000 65536"/>
              <a:gd name="T21" fmla="*/ 0 w 218"/>
              <a:gd name="T22" fmla="*/ 0 h 8"/>
              <a:gd name="T23" fmla="*/ 218 w 218"/>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8" h="8">
                <a:moveTo>
                  <a:pt x="0" y="3"/>
                </a:moveTo>
                <a:lnTo>
                  <a:pt x="109" y="5"/>
                </a:lnTo>
                <a:lnTo>
                  <a:pt x="218" y="8"/>
                </a:lnTo>
                <a:lnTo>
                  <a:pt x="218" y="3"/>
                </a:lnTo>
                <a:lnTo>
                  <a:pt x="218" y="0"/>
                </a:lnTo>
                <a:lnTo>
                  <a:pt x="109" y="3"/>
                </a:lnTo>
                <a:lnTo>
                  <a:pt x="0" y="3"/>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86" name="Freeform 144"/>
          <p:cNvSpPr>
            <a:spLocks noChangeArrowheads="1"/>
          </p:cNvSpPr>
          <p:nvPr/>
        </p:nvSpPr>
        <p:spPr bwMode="auto">
          <a:xfrm>
            <a:off x="2430463" y="2540000"/>
            <a:ext cx="601662" cy="57150"/>
          </a:xfrm>
          <a:custGeom>
            <a:avLst/>
            <a:gdLst>
              <a:gd name="T0" fmla="*/ 2147483647 w 67"/>
              <a:gd name="T1" fmla="*/ 272176875 h 6"/>
              <a:gd name="T2" fmla="*/ 2147483647 w 67"/>
              <a:gd name="T3" fmla="*/ 0 h 6"/>
              <a:gd name="T4" fmla="*/ 241922004 w 67"/>
              <a:gd name="T5" fmla="*/ 0 h 6"/>
              <a:gd name="T6" fmla="*/ 0 w 67"/>
              <a:gd name="T7" fmla="*/ 272176875 h 6"/>
              <a:gd name="T8" fmla="*/ 0 w 67"/>
              <a:gd name="T9" fmla="*/ 272176875 h 6"/>
              <a:gd name="T10" fmla="*/ 241922004 w 67"/>
              <a:gd name="T11" fmla="*/ 544353750 h 6"/>
              <a:gd name="T12" fmla="*/ 2147483647 w 67"/>
              <a:gd name="T13" fmla="*/ 544353750 h 6"/>
              <a:gd name="T14" fmla="*/ 2147483647 w 67"/>
              <a:gd name="T15" fmla="*/ 272176875 h 6"/>
              <a:gd name="T16" fmla="*/ 0 60000 65536"/>
              <a:gd name="T17" fmla="*/ 0 60000 65536"/>
              <a:gd name="T18" fmla="*/ 0 60000 65536"/>
              <a:gd name="T19" fmla="*/ 0 60000 65536"/>
              <a:gd name="T20" fmla="*/ 0 60000 65536"/>
              <a:gd name="T21" fmla="*/ 0 60000 65536"/>
              <a:gd name="T22" fmla="*/ 0 60000 65536"/>
              <a:gd name="T23" fmla="*/ 0 60000 65536"/>
              <a:gd name="T24" fmla="*/ 0 w 67"/>
              <a:gd name="T25" fmla="*/ 0 h 6"/>
              <a:gd name="T26" fmla="*/ 67 w 67"/>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 h="6">
                <a:moveTo>
                  <a:pt x="67" y="3"/>
                </a:moveTo>
                <a:cubicBezTo>
                  <a:pt x="67" y="1"/>
                  <a:pt x="66" y="0"/>
                  <a:pt x="64" y="0"/>
                </a:cubicBezTo>
                <a:cubicBezTo>
                  <a:pt x="3" y="0"/>
                  <a:pt x="3" y="0"/>
                  <a:pt x="3" y="0"/>
                </a:cubicBezTo>
                <a:cubicBezTo>
                  <a:pt x="1" y="0"/>
                  <a:pt x="0" y="1"/>
                  <a:pt x="0" y="3"/>
                </a:cubicBezTo>
                <a:cubicBezTo>
                  <a:pt x="0" y="3"/>
                  <a:pt x="0" y="3"/>
                  <a:pt x="0" y="3"/>
                </a:cubicBezTo>
                <a:cubicBezTo>
                  <a:pt x="0" y="5"/>
                  <a:pt x="1" y="6"/>
                  <a:pt x="3" y="6"/>
                </a:cubicBezTo>
                <a:cubicBezTo>
                  <a:pt x="64" y="6"/>
                  <a:pt x="64" y="6"/>
                  <a:pt x="64" y="6"/>
                </a:cubicBezTo>
                <a:cubicBezTo>
                  <a:pt x="66" y="6"/>
                  <a:pt x="67" y="5"/>
                  <a:pt x="67" y="3"/>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87" name="Freeform 145"/>
          <p:cNvSpPr>
            <a:spLocks noEditPoints="1" noChangeArrowheads="1"/>
          </p:cNvSpPr>
          <p:nvPr/>
        </p:nvSpPr>
        <p:spPr bwMode="auto">
          <a:xfrm>
            <a:off x="2197100" y="1914525"/>
            <a:ext cx="1068388" cy="619125"/>
          </a:xfrm>
          <a:custGeom>
            <a:avLst/>
            <a:gdLst>
              <a:gd name="T0" fmla="*/ 2147483647 w 119"/>
              <a:gd name="T1" fmla="*/ 1851766984 h 69"/>
              <a:gd name="T2" fmla="*/ 2147483647 w 119"/>
              <a:gd name="T3" fmla="*/ 2147483647 h 69"/>
              <a:gd name="T4" fmla="*/ 2147483647 w 119"/>
              <a:gd name="T5" fmla="*/ 2147483647 h 69"/>
              <a:gd name="T6" fmla="*/ 2147483647 w 119"/>
              <a:gd name="T7" fmla="*/ 2147483647 h 69"/>
              <a:gd name="T8" fmla="*/ 2147483647 w 119"/>
              <a:gd name="T9" fmla="*/ 2147483647 h 69"/>
              <a:gd name="T10" fmla="*/ 2147483647 w 119"/>
              <a:gd name="T11" fmla="*/ 2147483647 h 69"/>
              <a:gd name="T12" fmla="*/ 2147483647 w 119"/>
              <a:gd name="T13" fmla="*/ 2147483647 h 69"/>
              <a:gd name="T14" fmla="*/ 2147483647 w 119"/>
              <a:gd name="T15" fmla="*/ 1288183777 h 69"/>
              <a:gd name="T16" fmla="*/ 2147483647 w 119"/>
              <a:gd name="T17" fmla="*/ 402556870 h 69"/>
              <a:gd name="T18" fmla="*/ 2147483647 w 119"/>
              <a:gd name="T19" fmla="*/ 1046653245 h 69"/>
              <a:gd name="T20" fmla="*/ 2147483647 w 119"/>
              <a:gd name="T21" fmla="*/ 2147483647 h 69"/>
              <a:gd name="T22" fmla="*/ 2147483647 w 119"/>
              <a:gd name="T23" fmla="*/ 2147483647 h 69"/>
              <a:gd name="T24" fmla="*/ 2147483647 w 119"/>
              <a:gd name="T25" fmla="*/ 2147483647 h 69"/>
              <a:gd name="T26" fmla="*/ 2147483647 w 119"/>
              <a:gd name="T27" fmla="*/ 2147483647 h 69"/>
              <a:gd name="T28" fmla="*/ 2147483647 w 119"/>
              <a:gd name="T29" fmla="*/ 2147483647 h 69"/>
              <a:gd name="T30" fmla="*/ 2147483647 w 119"/>
              <a:gd name="T31" fmla="*/ 2147483647 h 69"/>
              <a:gd name="T32" fmla="*/ 2147483647 w 119"/>
              <a:gd name="T33" fmla="*/ 805113739 h 69"/>
              <a:gd name="T34" fmla="*/ 2147483647 w 119"/>
              <a:gd name="T35" fmla="*/ 0 h 69"/>
              <a:gd name="T36" fmla="*/ 2147483647 w 119"/>
              <a:gd name="T37" fmla="*/ 805113739 h 69"/>
              <a:gd name="T38" fmla="*/ 2147483647 w 119"/>
              <a:gd name="T39" fmla="*/ 2147483647 h 69"/>
              <a:gd name="T40" fmla="*/ 2147483647 w 119"/>
              <a:gd name="T41" fmla="*/ 2147483647 h 69"/>
              <a:gd name="T42" fmla="*/ 2147483647 w 119"/>
              <a:gd name="T43" fmla="*/ 2147483647 h 69"/>
              <a:gd name="T44" fmla="*/ 2147483647 w 119"/>
              <a:gd name="T45" fmla="*/ 2147483647 h 69"/>
              <a:gd name="T46" fmla="*/ 2147483647 w 119"/>
              <a:gd name="T47" fmla="*/ 2147483647 h 69"/>
              <a:gd name="T48" fmla="*/ 2147483647 w 119"/>
              <a:gd name="T49" fmla="*/ 2147483647 h 69"/>
              <a:gd name="T50" fmla="*/ 2147483647 w 119"/>
              <a:gd name="T51" fmla="*/ 1046653245 h 69"/>
              <a:gd name="T52" fmla="*/ 2147483647 w 119"/>
              <a:gd name="T53" fmla="*/ 402556870 h 69"/>
              <a:gd name="T54" fmla="*/ 2015132395 w 119"/>
              <a:gd name="T55" fmla="*/ 1288183777 h 69"/>
              <a:gd name="T56" fmla="*/ 2147483647 w 119"/>
              <a:gd name="T57" fmla="*/ 2147483647 h 69"/>
              <a:gd name="T58" fmla="*/ 2147483647 w 119"/>
              <a:gd name="T59" fmla="*/ 2147483647 h 69"/>
              <a:gd name="T60" fmla="*/ 2147483647 w 119"/>
              <a:gd name="T61" fmla="*/ 2147483647 h 69"/>
              <a:gd name="T62" fmla="*/ 2147483647 w 119"/>
              <a:gd name="T63" fmla="*/ 2147483647 h 69"/>
              <a:gd name="T64" fmla="*/ 2095737332 w 119"/>
              <a:gd name="T65" fmla="*/ 2147483647 h 69"/>
              <a:gd name="T66" fmla="*/ 1612107711 w 119"/>
              <a:gd name="T67" fmla="*/ 2147483647 h 69"/>
              <a:gd name="T68" fmla="*/ 806058345 w 119"/>
              <a:gd name="T69" fmla="*/ 1851766984 h 69"/>
              <a:gd name="T70" fmla="*/ 0 w 119"/>
              <a:gd name="T71" fmla="*/ 1368696946 h 69"/>
              <a:gd name="T72" fmla="*/ 1370292901 w 119"/>
              <a:gd name="T73" fmla="*/ 2147483647 h 69"/>
              <a:gd name="T74" fmla="*/ 1692712648 w 119"/>
              <a:gd name="T75" fmla="*/ 2147483647 h 69"/>
              <a:gd name="T76" fmla="*/ 1612107711 w 119"/>
              <a:gd name="T77" fmla="*/ 2147483647 h 69"/>
              <a:gd name="T78" fmla="*/ 2095737332 w 119"/>
              <a:gd name="T79" fmla="*/ 2147483647 h 69"/>
              <a:gd name="T80" fmla="*/ 2147483647 w 119"/>
              <a:gd name="T81" fmla="*/ 2147483647 h 69"/>
              <a:gd name="T82" fmla="*/ 2147483647 w 119"/>
              <a:gd name="T83" fmla="*/ 2147483647 h 69"/>
              <a:gd name="T84" fmla="*/ 2147483647 w 119"/>
              <a:gd name="T85" fmla="*/ 2147483647 h 69"/>
              <a:gd name="T86" fmla="*/ 2147483647 w 119"/>
              <a:gd name="T87" fmla="*/ 2147483647 h 69"/>
              <a:gd name="T88" fmla="*/ 2147483647 w 119"/>
              <a:gd name="T89" fmla="*/ 1449210114 h 69"/>
              <a:gd name="T90" fmla="*/ 2147483647 w 119"/>
              <a:gd name="T91" fmla="*/ 2147483647 h 69"/>
              <a:gd name="T92" fmla="*/ 2147483647 w 119"/>
              <a:gd name="T93" fmla="*/ 2147483647 h 69"/>
              <a:gd name="T94" fmla="*/ 2147483647 w 119"/>
              <a:gd name="T95" fmla="*/ 2147483647 h 69"/>
              <a:gd name="T96" fmla="*/ 2147483647 w 119"/>
              <a:gd name="T97" fmla="*/ 2147483647 h 69"/>
              <a:gd name="T98" fmla="*/ 2147483647 w 119"/>
              <a:gd name="T99" fmla="*/ 2147483647 h 69"/>
              <a:gd name="T100" fmla="*/ 2147483647 w 119"/>
              <a:gd name="T101" fmla="*/ 2147483647 h 69"/>
              <a:gd name="T102" fmla="*/ 2147483647 w 119"/>
              <a:gd name="T103" fmla="*/ 2147483647 h 69"/>
              <a:gd name="T104" fmla="*/ 2147483647 w 119"/>
              <a:gd name="T105" fmla="*/ 2147483647 h 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9"/>
              <a:gd name="T160" fmla="*/ 0 h 69"/>
              <a:gd name="T161" fmla="*/ 119 w 119"/>
              <a:gd name="T162" fmla="*/ 69 h 6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9" h="69">
                <a:moveTo>
                  <a:pt x="111" y="29"/>
                </a:moveTo>
                <a:cubicBezTo>
                  <a:pt x="109" y="23"/>
                  <a:pt x="109" y="23"/>
                  <a:pt x="109" y="23"/>
                </a:cubicBezTo>
                <a:cubicBezTo>
                  <a:pt x="102" y="41"/>
                  <a:pt x="102" y="41"/>
                  <a:pt x="102" y="41"/>
                </a:cubicBezTo>
                <a:cubicBezTo>
                  <a:pt x="101" y="39"/>
                  <a:pt x="99" y="39"/>
                  <a:pt x="99" y="42"/>
                </a:cubicBezTo>
                <a:cubicBezTo>
                  <a:pt x="97" y="38"/>
                  <a:pt x="93" y="41"/>
                  <a:pt x="94" y="45"/>
                </a:cubicBezTo>
                <a:cubicBezTo>
                  <a:pt x="91" y="43"/>
                  <a:pt x="90" y="45"/>
                  <a:pt x="93" y="47"/>
                </a:cubicBezTo>
                <a:cubicBezTo>
                  <a:pt x="89" y="47"/>
                  <a:pt x="89" y="52"/>
                  <a:pt x="93" y="53"/>
                </a:cubicBezTo>
                <a:cubicBezTo>
                  <a:pt x="91" y="54"/>
                  <a:pt x="91" y="55"/>
                  <a:pt x="92" y="55"/>
                </a:cubicBezTo>
                <a:cubicBezTo>
                  <a:pt x="90" y="56"/>
                  <a:pt x="89" y="57"/>
                  <a:pt x="87" y="57"/>
                </a:cubicBezTo>
                <a:cubicBezTo>
                  <a:pt x="85" y="56"/>
                  <a:pt x="84" y="53"/>
                  <a:pt x="83" y="51"/>
                </a:cubicBezTo>
                <a:cubicBezTo>
                  <a:pt x="84" y="51"/>
                  <a:pt x="85" y="50"/>
                  <a:pt x="84" y="48"/>
                </a:cubicBezTo>
                <a:cubicBezTo>
                  <a:pt x="87" y="51"/>
                  <a:pt x="91" y="47"/>
                  <a:pt x="88" y="44"/>
                </a:cubicBezTo>
                <a:cubicBezTo>
                  <a:pt x="91" y="45"/>
                  <a:pt x="92" y="43"/>
                  <a:pt x="89" y="42"/>
                </a:cubicBezTo>
                <a:cubicBezTo>
                  <a:pt x="93" y="40"/>
                  <a:pt x="91" y="35"/>
                  <a:pt x="87" y="36"/>
                </a:cubicBezTo>
                <a:cubicBezTo>
                  <a:pt x="89" y="34"/>
                  <a:pt x="88" y="33"/>
                  <a:pt x="86" y="34"/>
                </a:cubicBezTo>
                <a:cubicBezTo>
                  <a:pt x="94" y="16"/>
                  <a:pt x="94" y="16"/>
                  <a:pt x="94" y="16"/>
                </a:cubicBezTo>
                <a:cubicBezTo>
                  <a:pt x="88" y="19"/>
                  <a:pt x="88" y="19"/>
                  <a:pt x="88" y="19"/>
                </a:cubicBezTo>
                <a:cubicBezTo>
                  <a:pt x="91" y="5"/>
                  <a:pt x="91" y="5"/>
                  <a:pt x="91" y="5"/>
                </a:cubicBezTo>
                <a:cubicBezTo>
                  <a:pt x="85" y="18"/>
                  <a:pt x="85" y="18"/>
                  <a:pt x="85" y="18"/>
                </a:cubicBezTo>
                <a:cubicBezTo>
                  <a:pt x="82" y="13"/>
                  <a:pt x="82" y="13"/>
                  <a:pt x="82" y="13"/>
                </a:cubicBezTo>
                <a:cubicBezTo>
                  <a:pt x="80" y="32"/>
                  <a:pt x="80" y="32"/>
                  <a:pt x="80" y="32"/>
                </a:cubicBezTo>
                <a:cubicBezTo>
                  <a:pt x="79" y="30"/>
                  <a:pt x="77" y="31"/>
                  <a:pt x="78" y="34"/>
                </a:cubicBezTo>
                <a:cubicBezTo>
                  <a:pt x="75" y="31"/>
                  <a:pt x="71" y="34"/>
                  <a:pt x="74" y="37"/>
                </a:cubicBezTo>
                <a:cubicBezTo>
                  <a:pt x="70" y="37"/>
                  <a:pt x="70" y="39"/>
                  <a:pt x="73" y="40"/>
                </a:cubicBezTo>
                <a:cubicBezTo>
                  <a:pt x="69" y="41"/>
                  <a:pt x="70" y="46"/>
                  <a:pt x="74" y="45"/>
                </a:cubicBezTo>
                <a:cubicBezTo>
                  <a:pt x="73" y="47"/>
                  <a:pt x="73" y="48"/>
                  <a:pt x="74" y="48"/>
                </a:cubicBezTo>
                <a:cubicBezTo>
                  <a:pt x="73" y="50"/>
                  <a:pt x="71" y="51"/>
                  <a:pt x="69" y="52"/>
                </a:cubicBezTo>
                <a:cubicBezTo>
                  <a:pt x="67" y="51"/>
                  <a:pt x="65" y="49"/>
                  <a:pt x="64" y="47"/>
                </a:cubicBezTo>
                <a:cubicBezTo>
                  <a:pt x="65" y="47"/>
                  <a:pt x="65" y="45"/>
                  <a:pt x="65" y="44"/>
                </a:cubicBezTo>
                <a:cubicBezTo>
                  <a:pt x="68" y="45"/>
                  <a:pt x="71" y="41"/>
                  <a:pt x="67" y="39"/>
                </a:cubicBezTo>
                <a:cubicBezTo>
                  <a:pt x="71" y="39"/>
                  <a:pt x="71" y="36"/>
                  <a:pt x="67" y="36"/>
                </a:cubicBezTo>
                <a:cubicBezTo>
                  <a:pt x="71" y="34"/>
                  <a:pt x="68" y="30"/>
                  <a:pt x="65" y="31"/>
                </a:cubicBezTo>
                <a:cubicBezTo>
                  <a:pt x="66" y="29"/>
                  <a:pt x="65" y="28"/>
                  <a:pt x="63" y="29"/>
                </a:cubicBezTo>
                <a:cubicBezTo>
                  <a:pt x="65" y="10"/>
                  <a:pt x="65" y="10"/>
                  <a:pt x="65" y="10"/>
                </a:cubicBezTo>
                <a:cubicBezTo>
                  <a:pt x="61" y="14"/>
                  <a:pt x="61" y="14"/>
                  <a:pt x="61" y="14"/>
                </a:cubicBezTo>
                <a:cubicBezTo>
                  <a:pt x="60" y="0"/>
                  <a:pt x="60" y="0"/>
                  <a:pt x="60" y="0"/>
                </a:cubicBezTo>
                <a:cubicBezTo>
                  <a:pt x="58" y="14"/>
                  <a:pt x="58" y="14"/>
                  <a:pt x="58" y="14"/>
                </a:cubicBezTo>
                <a:cubicBezTo>
                  <a:pt x="54" y="10"/>
                  <a:pt x="54" y="10"/>
                  <a:pt x="54" y="10"/>
                </a:cubicBezTo>
                <a:cubicBezTo>
                  <a:pt x="56" y="29"/>
                  <a:pt x="56" y="29"/>
                  <a:pt x="56" y="29"/>
                </a:cubicBezTo>
                <a:cubicBezTo>
                  <a:pt x="54" y="28"/>
                  <a:pt x="53" y="29"/>
                  <a:pt x="54" y="31"/>
                </a:cubicBezTo>
                <a:cubicBezTo>
                  <a:pt x="51" y="30"/>
                  <a:pt x="48" y="34"/>
                  <a:pt x="52" y="36"/>
                </a:cubicBezTo>
                <a:cubicBezTo>
                  <a:pt x="48" y="36"/>
                  <a:pt x="48" y="39"/>
                  <a:pt x="52" y="39"/>
                </a:cubicBezTo>
                <a:cubicBezTo>
                  <a:pt x="48" y="41"/>
                  <a:pt x="51" y="45"/>
                  <a:pt x="54" y="44"/>
                </a:cubicBezTo>
                <a:cubicBezTo>
                  <a:pt x="54" y="45"/>
                  <a:pt x="54" y="47"/>
                  <a:pt x="55" y="47"/>
                </a:cubicBezTo>
                <a:cubicBezTo>
                  <a:pt x="54" y="49"/>
                  <a:pt x="52" y="51"/>
                  <a:pt x="50" y="52"/>
                </a:cubicBezTo>
                <a:cubicBezTo>
                  <a:pt x="48" y="51"/>
                  <a:pt x="47" y="50"/>
                  <a:pt x="45" y="48"/>
                </a:cubicBezTo>
                <a:cubicBezTo>
                  <a:pt x="46" y="48"/>
                  <a:pt x="46" y="47"/>
                  <a:pt x="45" y="45"/>
                </a:cubicBezTo>
                <a:cubicBezTo>
                  <a:pt x="49" y="46"/>
                  <a:pt x="50" y="41"/>
                  <a:pt x="46" y="40"/>
                </a:cubicBezTo>
                <a:cubicBezTo>
                  <a:pt x="49" y="39"/>
                  <a:pt x="49" y="37"/>
                  <a:pt x="45" y="37"/>
                </a:cubicBezTo>
                <a:cubicBezTo>
                  <a:pt x="48" y="34"/>
                  <a:pt x="45" y="31"/>
                  <a:pt x="41" y="34"/>
                </a:cubicBezTo>
                <a:cubicBezTo>
                  <a:pt x="42" y="31"/>
                  <a:pt x="41" y="30"/>
                  <a:pt x="39" y="32"/>
                </a:cubicBezTo>
                <a:cubicBezTo>
                  <a:pt x="37" y="13"/>
                  <a:pt x="37" y="13"/>
                  <a:pt x="37" y="13"/>
                </a:cubicBezTo>
                <a:cubicBezTo>
                  <a:pt x="34" y="18"/>
                  <a:pt x="34" y="18"/>
                  <a:pt x="34" y="18"/>
                </a:cubicBezTo>
                <a:cubicBezTo>
                  <a:pt x="28" y="5"/>
                  <a:pt x="28" y="5"/>
                  <a:pt x="28" y="5"/>
                </a:cubicBezTo>
                <a:cubicBezTo>
                  <a:pt x="31" y="19"/>
                  <a:pt x="31" y="19"/>
                  <a:pt x="31" y="19"/>
                </a:cubicBezTo>
                <a:cubicBezTo>
                  <a:pt x="25" y="16"/>
                  <a:pt x="25" y="16"/>
                  <a:pt x="25" y="16"/>
                </a:cubicBezTo>
                <a:cubicBezTo>
                  <a:pt x="33" y="34"/>
                  <a:pt x="33" y="34"/>
                  <a:pt x="33" y="34"/>
                </a:cubicBezTo>
                <a:cubicBezTo>
                  <a:pt x="31" y="33"/>
                  <a:pt x="30" y="34"/>
                  <a:pt x="32" y="36"/>
                </a:cubicBezTo>
                <a:cubicBezTo>
                  <a:pt x="28" y="35"/>
                  <a:pt x="26" y="40"/>
                  <a:pt x="30" y="42"/>
                </a:cubicBezTo>
                <a:cubicBezTo>
                  <a:pt x="27" y="43"/>
                  <a:pt x="28" y="45"/>
                  <a:pt x="31" y="44"/>
                </a:cubicBezTo>
                <a:cubicBezTo>
                  <a:pt x="28" y="47"/>
                  <a:pt x="32" y="51"/>
                  <a:pt x="35" y="48"/>
                </a:cubicBezTo>
                <a:cubicBezTo>
                  <a:pt x="34" y="50"/>
                  <a:pt x="35" y="51"/>
                  <a:pt x="36" y="51"/>
                </a:cubicBezTo>
                <a:cubicBezTo>
                  <a:pt x="35" y="53"/>
                  <a:pt x="34" y="56"/>
                  <a:pt x="32" y="57"/>
                </a:cubicBezTo>
                <a:cubicBezTo>
                  <a:pt x="31" y="57"/>
                  <a:pt x="29" y="56"/>
                  <a:pt x="27" y="55"/>
                </a:cubicBezTo>
                <a:cubicBezTo>
                  <a:pt x="28" y="55"/>
                  <a:pt x="28" y="54"/>
                  <a:pt x="26" y="53"/>
                </a:cubicBezTo>
                <a:cubicBezTo>
                  <a:pt x="30" y="52"/>
                  <a:pt x="30" y="47"/>
                  <a:pt x="26" y="47"/>
                </a:cubicBezTo>
                <a:cubicBezTo>
                  <a:pt x="29" y="45"/>
                  <a:pt x="28" y="43"/>
                  <a:pt x="25" y="45"/>
                </a:cubicBezTo>
                <a:cubicBezTo>
                  <a:pt x="26" y="41"/>
                  <a:pt x="22" y="38"/>
                  <a:pt x="20" y="42"/>
                </a:cubicBezTo>
                <a:cubicBezTo>
                  <a:pt x="20" y="39"/>
                  <a:pt x="18" y="39"/>
                  <a:pt x="17" y="41"/>
                </a:cubicBezTo>
                <a:cubicBezTo>
                  <a:pt x="10" y="23"/>
                  <a:pt x="10" y="23"/>
                  <a:pt x="10" y="23"/>
                </a:cubicBezTo>
                <a:cubicBezTo>
                  <a:pt x="8" y="29"/>
                  <a:pt x="8" y="29"/>
                  <a:pt x="8" y="29"/>
                </a:cubicBezTo>
                <a:cubicBezTo>
                  <a:pt x="0" y="17"/>
                  <a:pt x="0" y="17"/>
                  <a:pt x="0" y="17"/>
                </a:cubicBezTo>
                <a:cubicBezTo>
                  <a:pt x="0" y="18"/>
                  <a:pt x="0" y="18"/>
                  <a:pt x="0" y="18"/>
                </a:cubicBezTo>
                <a:cubicBezTo>
                  <a:pt x="17" y="47"/>
                  <a:pt x="17" y="47"/>
                  <a:pt x="17" y="47"/>
                </a:cubicBezTo>
                <a:cubicBezTo>
                  <a:pt x="17" y="47"/>
                  <a:pt x="17" y="47"/>
                  <a:pt x="17" y="47"/>
                </a:cubicBezTo>
                <a:cubicBezTo>
                  <a:pt x="18" y="46"/>
                  <a:pt x="20" y="47"/>
                  <a:pt x="21" y="49"/>
                </a:cubicBezTo>
                <a:cubicBezTo>
                  <a:pt x="22" y="50"/>
                  <a:pt x="22" y="52"/>
                  <a:pt x="20" y="53"/>
                </a:cubicBezTo>
                <a:cubicBezTo>
                  <a:pt x="20" y="53"/>
                  <a:pt x="20" y="53"/>
                  <a:pt x="20" y="53"/>
                </a:cubicBezTo>
                <a:cubicBezTo>
                  <a:pt x="27" y="64"/>
                  <a:pt x="27" y="64"/>
                  <a:pt x="27" y="64"/>
                </a:cubicBezTo>
                <a:cubicBezTo>
                  <a:pt x="26" y="64"/>
                  <a:pt x="26" y="65"/>
                  <a:pt x="26" y="66"/>
                </a:cubicBezTo>
                <a:cubicBezTo>
                  <a:pt x="26" y="67"/>
                  <a:pt x="27" y="69"/>
                  <a:pt x="29" y="69"/>
                </a:cubicBezTo>
                <a:cubicBezTo>
                  <a:pt x="90" y="69"/>
                  <a:pt x="90" y="69"/>
                  <a:pt x="90" y="69"/>
                </a:cubicBezTo>
                <a:cubicBezTo>
                  <a:pt x="92" y="69"/>
                  <a:pt x="93" y="67"/>
                  <a:pt x="93" y="66"/>
                </a:cubicBezTo>
                <a:cubicBezTo>
                  <a:pt x="93" y="65"/>
                  <a:pt x="93" y="64"/>
                  <a:pt x="92" y="64"/>
                </a:cubicBezTo>
                <a:cubicBezTo>
                  <a:pt x="99" y="53"/>
                  <a:pt x="99" y="53"/>
                  <a:pt x="99" y="53"/>
                </a:cubicBezTo>
                <a:cubicBezTo>
                  <a:pt x="99" y="53"/>
                  <a:pt x="99" y="53"/>
                  <a:pt x="99" y="53"/>
                </a:cubicBezTo>
                <a:cubicBezTo>
                  <a:pt x="97" y="52"/>
                  <a:pt x="97" y="50"/>
                  <a:pt x="98" y="49"/>
                </a:cubicBezTo>
                <a:cubicBezTo>
                  <a:pt x="99" y="47"/>
                  <a:pt x="101" y="46"/>
                  <a:pt x="102" y="47"/>
                </a:cubicBezTo>
                <a:cubicBezTo>
                  <a:pt x="102" y="47"/>
                  <a:pt x="102" y="47"/>
                  <a:pt x="102" y="47"/>
                </a:cubicBezTo>
                <a:cubicBezTo>
                  <a:pt x="119" y="18"/>
                  <a:pt x="119" y="18"/>
                  <a:pt x="119" y="18"/>
                </a:cubicBezTo>
                <a:cubicBezTo>
                  <a:pt x="119" y="17"/>
                  <a:pt x="119" y="17"/>
                  <a:pt x="119" y="17"/>
                </a:cubicBezTo>
                <a:lnTo>
                  <a:pt x="111" y="29"/>
                </a:lnTo>
                <a:close/>
                <a:moveTo>
                  <a:pt x="78" y="40"/>
                </a:moveTo>
                <a:cubicBezTo>
                  <a:pt x="79" y="38"/>
                  <a:pt x="80" y="37"/>
                  <a:pt x="82" y="38"/>
                </a:cubicBezTo>
                <a:cubicBezTo>
                  <a:pt x="83" y="38"/>
                  <a:pt x="84" y="40"/>
                  <a:pt x="84" y="42"/>
                </a:cubicBezTo>
                <a:cubicBezTo>
                  <a:pt x="83" y="44"/>
                  <a:pt x="81" y="45"/>
                  <a:pt x="80" y="45"/>
                </a:cubicBezTo>
                <a:cubicBezTo>
                  <a:pt x="78" y="44"/>
                  <a:pt x="77" y="42"/>
                  <a:pt x="78" y="40"/>
                </a:cubicBezTo>
                <a:close/>
                <a:moveTo>
                  <a:pt x="60" y="34"/>
                </a:moveTo>
                <a:cubicBezTo>
                  <a:pt x="61" y="34"/>
                  <a:pt x="62" y="36"/>
                  <a:pt x="62" y="38"/>
                </a:cubicBezTo>
                <a:cubicBezTo>
                  <a:pt x="62" y="40"/>
                  <a:pt x="61" y="41"/>
                  <a:pt x="60" y="41"/>
                </a:cubicBezTo>
                <a:cubicBezTo>
                  <a:pt x="58" y="41"/>
                  <a:pt x="57" y="40"/>
                  <a:pt x="57" y="38"/>
                </a:cubicBezTo>
                <a:cubicBezTo>
                  <a:pt x="57" y="36"/>
                  <a:pt x="58" y="34"/>
                  <a:pt x="60" y="34"/>
                </a:cubicBezTo>
                <a:close/>
                <a:moveTo>
                  <a:pt x="35" y="42"/>
                </a:moveTo>
                <a:cubicBezTo>
                  <a:pt x="35" y="40"/>
                  <a:pt x="36" y="38"/>
                  <a:pt x="37" y="38"/>
                </a:cubicBezTo>
                <a:cubicBezTo>
                  <a:pt x="39" y="37"/>
                  <a:pt x="41" y="38"/>
                  <a:pt x="41" y="40"/>
                </a:cubicBezTo>
                <a:cubicBezTo>
                  <a:pt x="42" y="42"/>
                  <a:pt x="41" y="44"/>
                  <a:pt x="39" y="45"/>
                </a:cubicBezTo>
                <a:cubicBezTo>
                  <a:pt x="38" y="45"/>
                  <a:pt x="36" y="44"/>
                  <a:pt x="35" y="42"/>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088" name="文本框 149"/>
          <p:cNvSpPr>
            <a:spLocks noChangeArrowheads="1"/>
          </p:cNvSpPr>
          <p:nvPr/>
        </p:nvSpPr>
        <p:spPr bwMode="auto">
          <a:xfrm>
            <a:off x="1698625" y="2647950"/>
            <a:ext cx="2030413"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7200" b="1" i="0" u="none" strike="noStrike" kern="1200" cap="none" spc="0" normalizeH="0" baseline="0" noProof="0">
                <a:ln>
                  <a:noFill/>
                </a:ln>
                <a:solidFill>
                  <a:srgbClr val="F2EED8"/>
                </a:solidFill>
                <a:effectLst/>
                <a:uLnTx/>
                <a:uFillTx/>
                <a:latin typeface="微软雅黑" pitchFamily="34" charset="-122"/>
                <a:ea typeface="微软雅黑" pitchFamily="34" charset="-122"/>
                <a:cs typeface="+mn-cs"/>
                <a:sym typeface="微软雅黑" pitchFamily="34" charset="-122"/>
              </a:rPr>
              <a:t>目录</a:t>
            </a:r>
          </a:p>
        </p:txBody>
      </p:sp>
      <p:sp>
        <p:nvSpPr>
          <p:cNvPr id="3089" name="矩形 2164"/>
          <p:cNvSpPr>
            <a:spLocks noChangeArrowheads="1"/>
          </p:cNvSpPr>
          <p:nvPr/>
        </p:nvSpPr>
        <p:spPr bwMode="auto">
          <a:xfrm>
            <a:off x="1698625" y="4108450"/>
            <a:ext cx="20732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0" i="0" u="none" strike="noStrike" kern="1200" cap="none" spc="0" normalizeH="0" baseline="0" noProof="0">
                <a:ln>
                  <a:noFill/>
                </a:ln>
                <a:solidFill>
                  <a:srgbClr val="F2EED8"/>
                </a:solidFill>
                <a:effectLst/>
                <a:uLnTx/>
                <a:uFillTx/>
                <a:latin typeface="微软雅黑" pitchFamily="34" charset="-122"/>
                <a:ea typeface="微软雅黑" pitchFamily="34" charset="-122"/>
                <a:cs typeface="+mn-cs"/>
                <a:sym typeface="微软雅黑" pitchFamily="34" charset="-122"/>
              </a:rPr>
              <a:t>CONTENTS</a:t>
            </a:r>
            <a:endParaRPr kumimoji="0" lang="zh-CN" altLang="en-US" sz="2000" b="0" i="0" u="none" strike="noStrike" kern="1200" cap="none" spc="0" normalizeH="0" baseline="0" noProof="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3090" name="组合 2173"/>
          <p:cNvGrpSpPr>
            <a:grpSpLocks/>
          </p:cNvGrpSpPr>
          <p:nvPr/>
        </p:nvGrpSpPr>
        <p:grpSpPr bwMode="auto">
          <a:xfrm>
            <a:off x="5663626" y="541146"/>
            <a:ext cx="5791200" cy="827087"/>
            <a:chOff x="0" y="0"/>
            <a:chExt cx="6508750" cy="1311275"/>
          </a:xfrm>
        </p:grpSpPr>
        <p:sp>
          <p:nvSpPr>
            <p:cNvPr id="3143"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44"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45"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3091" name="矩形 2174"/>
          <p:cNvSpPr>
            <a:spLocks noChangeArrowheads="1"/>
          </p:cNvSpPr>
          <p:nvPr/>
        </p:nvSpPr>
        <p:spPr bwMode="auto">
          <a:xfrm>
            <a:off x="7640348" y="685608"/>
            <a:ext cx="269817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调查背景及目的</a:t>
            </a:r>
          </a:p>
        </p:txBody>
      </p:sp>
      <p:grpSp>
        <p:nvGrpSpPr>
          <p:cNvPr id="3092" name="组合 136"/>
          <p:cNvGrpSpPr>
            <a:grpSpLocks/>
          </p:cNvGrpSpPr>
          <p:nvPr/>
        </p:nvGrpSpPr>
        <p:grpSpPr bwMode="auto">
          <a:xfrm>
            <a:off x="5800151" y="364933"/>
            <a:ext cx="1122362" cy="1128713"/>
            <a:chOff x="0" y="0"/>
            <a:chExt cx="3184525" cy="3200400"/>
          </a:xfrm>
        </p:grpSpPr>
        <p:sp>
          <p:nvSpPr>
            <p:cNvPr id="3136"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37"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38"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39"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3140" name="组合 190"/>
            <p:cNvGrpSpPr>
              <a:grpSpLocks/>
            </p:cNvGrpSpPr>
            <p:nvPr/>
          </p:nvGrpSpPr>
          <p:grpSpPr bwMode="auto">
            <a:xfrm>
              <a:off x="374268" y="428729"/>
              <a:ext cx="2467358" cy="2338363"/>
              <a:chOff x="0" y="0"/>
              <a:chExt cx="1427163" cy="1352550"/>
            </a:xfrm>
          </p:grpSpPr>
          <p:sp>
            <p:nvSpPr>
              <p:cNvPr id="3141"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42"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3093" name="文本框 196"/>
          <p:cNvSpPr>
            <a:spLocks noChangeArrowheads="1"/>
          </p:cNvSpPr>
          <p:nvPr/>
        </p:nvSpPr>
        <p:spPr bwMode="auto">
          <a:xfrm>
            <a:off x="6031926" y="409383"/>
            <a:ext cx="658812"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rPr>
              <a:t>1</a:t>
            </a:r>
            <a:endParaRPr kumimoji="0" lang="zh-CN" altLang="en-US"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nvGrpSpPr>
          <p:cNvPr id="3094" name="组合 197"/>
          <p:cNvGrpSpPr>
            <a:grpSpLocks/>
          </p:cNvGrpSpPr>
          <p:nvPr/>
        </p:nvGrpSpPr>
        <p:grpSpPr bwMode="auto">
          <a:xfrm>
            <a:off x="5669340" y="1808890"/>
            <a:ext cx="5791200" cy="827088"/>
            <a:chOff x="0" y="0"/>
            <a:chExt cx="6508750" cy="1311275"/>
          </a:xfrm>
        </p:grpSpPr>
        <p:sp>
          <p:nvSpPr>
            <p:cNvPr id="3133"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34"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35"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3095" name="矩形 201"/>
          <p:cNvSpPr>
            <a:spLocks noChangeArrowheads="1"/>
          </p:cNvSpPr>
          <p:nvPr/>
        </p:nvSpPr>
        <p:spPr bwMode="auto">
          <a:xfrm>
            <a:off x="8184670" y="1953353"/>
            <a:ext cx="162095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调查情况</a:t>
            </a:r>
          </a:p>
        </p:txBody>
      </p:sp>
      <p:grpSp>
        <p:nvGrpSpPr>
          <p:cNvPr id="3096" name="组合 202"/>
          <p:cNvGrpSpPr>
            <a:grpSpLocks/>
          </p:cNvGrpSpPr>
          <p:nvPr/>
        </p:nvGrpSpPr>
        <p:grpSpPr bwMode="auto">
          <a:xfrm>
            <a:off x="5805865" y="1632678"/>
            <a:ext cx="1122362" cy="1128712"/>
            <a:chOff x="0" y="0"/>
            <a:chExt cx="3184525" cy="3200400"/>
          </a:xfrm>
        </p:grpSpPr>
        <p:sp>
          <p:nvSpPr>
            <p:cNvPr id="3126"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27"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28"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29"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3130" name="组合 207"/>
            <p:cNvGrpSpPr>
              <a:grpSpLocks/>
            </p:cNvGrpSpPr>
            <p:nvPr/>
          </p:nvGrpSpPr>
          <p:grpSpPr bwMode="auto">
            <a:xfrm>
              <a:off x="374268" y="428729"/>
              <a:ext cx="2467358" cy="2338363"/>
              <a:chOff x="0" y="0"/>
              <a:chExt cx="1427163" cy="1352550"/>
            </a:xfrm>
          </p:grpSpPr>
          <p:sp>
            <p:nvSpPr>
              <p:cNvPr id="3131"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32"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3097" name="文本框 210"/>
          <p:cNvSpPr>
            <a:spLocks noChangeArrowheads="1"/>
          </p:cNvSpPr>
          <p:nvPr/>
        </p:nvSpPr>
        <p:spPr bwMode="auto">
          <a:xfrm>
            <a:off x="6037640" y="1677128"/>
            <a:ext cx="658812" cy="1014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rPr>
              <a:t>2</a:t>
            </a:r>
            <a:endParaRPr kumimoji="0" lang="zh-CN" altLang="en-US"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nvGrpSpPr>
          <p:cNvPr id="3098" name="组合 211"/>
          <p:cNvGrpSpPr>
            <a:grpSpLocks/>
          </p:cNvGrpSpPr>
          <p:nvPr/>
        </p:nvGrpSpPr>
        <p:grpSpPr bwMode="auto">
          <a:xfrm>
            <a:off x="5696971" y="3116627"/>
            <a:ext cx="5791200" cy="828675"/>
            <a:chOff x="0" y="0"/>
            <a:chExt cx="6508750" cy="1311275"/>
          </a:xfrm>
        </p:grpSpPr>
        <p:sp>
          <p:nvSpPr>
            <p:cNvPr id="3123"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24"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25"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3099" name="矩形 215"/>
          <p:cNvSpPr>
            <a:spLocks noChangeArrowheads="1"/>
          </p:cNvSpPr>
          <p:nvPr/>
        </p:nvSpPr>
        <p:spPr bwMode="auto">
          <a:xfrm>
            <a:off x="8212303" y="3261089"/>
            <a:ext cx="162095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调查结果</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3100" name="组合 216"/>
          <p:cNvGrpSpPr>
            <a:grpSpLocks/>
          </p:cNvGrpSpPr>
          <p:nvPr/>
        </p:nvGrpSpPr>
        <p:grpSpPr bwMode="auto">
          <a:xfrm>
            <a:off x="5833496" y="2942002"/>
            <a:ext cx="1122362" cy="1127125"/>
            <a:chOff x="0" y="0"/>
            <a:chExt cx="3184525" cy="3200400"/>
          </a:xfrm>
        </p:grpSpPr>
        <p:sp>
          <p:nvSpPr>
            <p:cNvPr id="3116"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17"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18"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19"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3120" name="组合 221"/>
            <p:cNvGrpSpPr>
              <a:grpSpLocks/>
            </p:cNvGrpSpPr>
            <p:nvPr/>
          </p:nvGrpSpPr>
          <p:grpSpPr bwMode="auto">
            <a:xfrm>
              <a:off x="374268" y="428729"/>
              <a:ext cx="2467358" cy="2338363"/>
              <a:chOff x="0" y="0"/>
              <a:chExt cx="1427163" cy="1352550"/>
            </a:xfrm>
          </p:grpSpPr>
          <p:sp>
            <p:nvSpPr>
              <p:cNvPr id="3121"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22"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3101" name="文本框 224"/>
          <p:cNvSpPr>
            <a:spLocks noChangeArrowheads="1"/>
          </p:cNvSpPr>
          <p:nvPr/>
        </p:nvSpPr>
        <p:spPr bwMode="auto">
          <a:xfrm>
            <a:off x="6065271" y="2984864"/>
            <a:ext cx="658812"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nvGrpSpPr>
          <p:cNvPr id="3102" name="组合 225"/>
          <p:cNvGrpSpPr>
            <a:grpSpLocks/>
          </p:cNvGrpSpPr>
          <p:nvPr/>
        </p:nvGrpSpPr>
        <p:grpSpPr bwMode="auto">
          <a:xfrm>
            <a:off x="5737075" y="4439071"/>
            <a:ext cx="5791200" cy="828675"/>
            <a:chOff x="0" y="0"/>
            <a:chExt cx="6508750" cy="1311275"/>
          </a:xfrm>
        </p:grpSpPr>
        <p:sp>
          <p:nvSpPr>
            <p:cNvPr id="3113"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14"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15"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3103" name="矩形 229"/>
          <p:cNvSpPr>
            <a:spLocks noChangeArrowheads="1"/>
          </p:cNvSpPr>
          <p:nvPr/>
        </p:nvSpPr>
        <p:spPr bwMode="auto">
          <a:xfrm>
            <a:off x="7175188" y="4583534"/>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发现的问题及解决办法</a:t>
            </a:r>
          </a:p>
        </p:txBody>
      </p:sp>
      <p:grpSp>
        <p:nvGrpSpPr>
          <p:cNvPr id="3104" name="组合 230"/>
          <p:cNvGrpSpPr>
            <a:grpSpLocks/>
          </p:cNvGrpSpPr>
          <p:nvPr/>
        </p:nvGrpSpPr>
        <p:grpSpPr bwMode="auto">
          <a:xfrm>
            <a:off x="5873600" y="4264446"/>
            <a:ext cx="1122362" cy="1127125"/>
            <a:chOff x="0" y="0"/>
            <a:chExt cx="3184525" cy="3200400"/>
          </a:xfrm>
        </p:grpSpPr>
        <p:sp>
          <p:nvSpPr>
            <p:cNvPr id="3106"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07"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08"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109"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3110" name="组合 235"/>
            <p:cNvGrpSpPr>
              <a:grpSpLocks/>
            </p:cNvGrpSpPr>
            <p:nvPr/>
          </p:nvGrpSpPr>
          <p:grpSpPr bwMode="auto">
            <a:xfrm>
              <a:off x="374268" y="428729"/>
              <a:ext cx="2467358" cy="2338363"/>
              <a:chOff x="0" y="0"/>
              <a:chExt cx="1427163" cy="1352550"/>
            </a:xfrm>
          </p:grpSpPr>
          <p:sp>
            <p:nvSpPr>
              <p:cNvPr id="3111"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112"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3105" name="文本框 238"/>
          <p:cNvSpPr>
            <a:spLocks noChangeArrowheads="1"/>
          </p:cNvSpPr>
          <p:nvPr/>
        </p:nvSpPr>
        <p:spPr bwMode="auto">
          <a:xfrm>
            <a:off x="6105375" y="4307309"/>
            <a:ext cx="658812"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nvGrpSpPr>
          <p:cNvPr id="80" name="组合 225">
            <a:extLst>
              <a:ext uri="{FF2B5EF4-FFF2-40B4-BE49-F238E27FC236}">
                <a16:creationId xmlns:a16="http://schemas.microsoft.com/office/drawing/2014/main" xmlns="" id="{A0D236D0-0C14-4D87-B656-806121B72959}"/>
              </a:ext>
            </a:extLst>
          </p:cNvPr>
          <p:cNvGrpSpPr>
            <a:grpSpLocks/>
          </p:cNvGrpSpPr>
          <p:nvPr/>
        </p:nvGrpSpPr>
        <p:grpSpPr bwMode="auto">
          <a:xfrm>
            <a:off x="5763912" y="5654874"/>
            <a:ext cx="5791200" cy="828675"/>
            <a:chOff x="0" y="0"/>
            <a:chExt cx="6508750" cy="1311275"/>
          </a:xfrm>
        </p:grpSpPr>
        <p:sp>
          <p:nvSpPr>
            <p:cNvPr id="81" name="Freeform 150">
              <a:extLst>
                <a:ext uri="{FF2B5EF4-FFF2-40B4-BE49-F238E27FC236}">
                  <a16:creationId xmlns:a16="http://schemas.microsoft.com/office/drawing/2014/main" xmlns="" id="{AB573F0F-5964-4CC7-9F4D-E93C393D1225}"/>
                </a:ext>
              </a:extLst>
            </p:cNvPr>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 name="Freeform 151">
              <a:extLst>
                <a:ext uri="{FF2B5EF4-FFF2-40B4-BE49-F238E27FC236}">
                  <a16:creationId xmlns:a16="http://schemas.microsoft.com/office/drawing/2014/main" xmlns="" id="{5E3B52B3-DB83-4F8F-8D65-07205FB068AC}"/>
                </a:ext>
              </a:extLst>
            </p:cNvPr>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3" name="Freeform 152">
              <a:extLst>
                <a:ext uri="{FF2B5EF4-FFF2-40B4-BE49-F238E27FC236}">
                  <a16:creationId xmlns:a16="http://schemas.microsoft.com/office/drawing/2014/main" xmlns="" id="{155A115E-D824-4988-B4D1-A383DA56DCC4}"/>
                </a:ext>
              </a:extLst>
            </p:cNvPr>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84" name="矩形 229">
            <a:extLst>
              <a:ext uri="{FF2B5EF4-FFF2-40B4-BE49-F238E27FC236}">
                <a16:creationId xmlns:a16="http://schemas.microsoft.com/office/drawing/2014/main" xmlns="" id="{DB14907B-55F7-40C6-98B7-D3E1D7D43C2A}"/>
              </a:ext>
            </a:extLst>
          </p:cNvPr>
          <p:cNvSpPr>
            <a:spLocks noChangeArrowheads="1"/>
          </p:cNvSpPr>
          <p:nvPr/>
        </p:nvSpPr>
        <p:spPr bwMode="auto">
          <a:xfrm>
            <a:off x="8099704" y="5799337"/>
            <a:ext cx="198002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反思与总结</a:t>
            </a:r>
          </a:p>
        </p:txBody>
      </p:sp>
      <p:grpSp>
        <p:nvGrpSpPr>
          <p:cNvPr id="85" name="组合 230">
            <a:extLst>
              <a:ext uri="{FF2B5EF4-FFF2-40B4-BE49-F238E27FC236}">
                <a16:creationId xmlns:a16="http://schemas.microsoft.com/office/drawing/2014/main" xmlns="" id="{915AC151-6563-4B12-A4FF-D28DEA6EE9F8}"/>
              </a:ext>
            </a:extLst>
          </p:cNvPr>
          <p:cNvGrpSpPr>
            <a:grpSpLocks/>
          </p:cNvGrpSpPr>
          <p:nvPr/>
        </p:nvGrpSpPr>
        <p:grpSpPr bwMode="auto">
          <a:xfrm>
            <a:off x="5900437" y="5480249"/>
            <a:ext cx="1122362" cy="1127125"/>
            <a:chOff x="0" y="0"/>
            <a:chExt cx="3184525" cy="3200400"/>
          </a:xfrm>
        </p:grpSpPr>
        <p:sp>
          <p:nvSpPr>
            <p:cNvPr id="86" name="Freeform 15">
              <a:extLst>
                <a:ext uri="{FF2B5EF4-FFF2-40B4-BE49-F238E27FC236}">
                  <a16:creationId xmlns:a16="http://schemas.microsoft.com/office/drawing/2014/main" xmlns="" id="{490306F4-8013-4FAB-950F-561FBC902235}"/>
                </a:ext>
              </a:extLst>
            </p:cNvPr>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7" name="Oval 16">
              <a:extLst>
                <a:ext uri="{FF2B5EF4-FFF2-40B4-BE49-F238E27FC236}">
                  <a16:creationId xmlns:a16="http://schemas.microsoft.com/office/drawing/2014/main" xmlns="" id="{8141E581-CA67-4BBD-8745-CA52431F8841}"/>
                </a:ext>
              </a:extLst>
            </p:cNvPr>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8" name="Oval 17">
              <a:extLst>
                <a:ext uri="{FF2B5EF4-FFF2-40B4-BE49-F238E27FC236}">
                  <a16:creationId xmlns:a16="http://schemas.microsoft.com/office/drawing/2014/main" xmlns="" id="{013224EE-696F-45C0-A671-E26F6D9D87C4}"/>
                </a:ext>
              </a:extLst>
            </p:cNvPr>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9" name="Freeform 18">
              <a:extLst>
                <a:ext uri="{FF2B5EF4-FFF2-40B4-BE49-F238E27FC236}">
                  <a16:creationId xmlns:a16="http://schemas.microsoft.com/office/drawing/2014/main" xmlns="" id="{A2226C78-B220-41E1-B56E-4521FF84C0F8}"/>
                </a:ext>
              </a:extLst>
            </p:cNvPr>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90" name="组合 235">
              <a:extLst>
                <a:ext uri="{FF2B5EF4-FFF2-40B4-BE49-F238E27FC236}">
                  <a16:creationId xmlns:a16="http://schemas.microsoft.com/office/drawing/2014/main" xmlns="" id="{5526736F-B312-4317-A951-B795F90E74C0}"/>
                </a:ext>
              </a:extLst>
            </p:cNvPr>
            <p:cNvGrpSpPr>
              <a:grpSpLocks/>
            </p:cNvGrpSpPr>
            <p:nvPr/>
          </p:nvGrpSpPr>
          <p:grpSpPr bwMode="auto">
            <a:xfrm>
              <a:off x="374268" y="428729"/>
              <a:ext cx="2467358" cy="2338363"/>
              <a:chOff x="0" y="0"/>
              <a:chExt cx="1427163" cy="1352550"/>
            </a:xfrm>
          </p:grpSpPr>
          <p:sp>
            <p:nvSpPr>
              <p:cNvPr id="91" name="Freeform 58">
                <a:extLst>
                  <a:ext uri="{FF2B5EF4-FFF2-40B4-BE49-F238E27FC236}">
                    <a16:creationId xmlns:a16="http://schemas.microsoft.com/office/drawing/2014/main" xmlns="" id="{1C650093-0120-428E-B93B-FBAAEADA83CC}"/>
                  </a:ext>
                </a:extLst>
              </p:cNvPr>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92" name="Freeform 61">
                <a:extLst>
                  <a:ext uri="{FF2B5EF4-FFF2-40B4-BE49-F238E27FC236}">
                    <a16:creationId xmlns:a16="http://schemas.microsoft.com/office/drawing/2014/main" xmlns="" id="{B3776B11-2E20-438B-96FB-06135E71AE79}"/>
                  </a:ext>
                </a:extLst>
              </p:cNvPr>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93" name="文本框 238">
            <a:extLst>
              <a:ext uri="{FF2B5EF4-FFF2-40B4-BE49-F238E27FC236}">
                <a16:creationId xmlns:a16="http://schemas.microsoft.com/office/drawing/2014/main" xmlns="" id="{326B2D6C-F83F-413E-97AD-EE6F0E880EDD}"/>
              </a:ext>
            </a:extLst>
          </p:cNvPr>
          <p:cNvSpPr>
            <a:spLocks noChangeArrowheads="1"/>
          </p:cNvSpPr>
          <p:nvPr/>
        </p:nvSpPr>
        <p:spPr bwMode="auto">
          <a:xfrm>
            <a:off x="6132212" y="5523112"/>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5</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3"/>
          <p:cNvGrpSpPr>
            <a:grpSpLocks/>
          </p:cNvGrpSpPr>
          <p:nvPr/>
        </p:nvGrpSpPr>
        <p:grpSpPr bwMode="auto">
          <a:xfrm>
            <a:off x="314325" y="2589213"/>
            <a:ext cx="11744325" cy="1679575"/>
            <a:chOff x="0" y="0"/>
            <a:chExt cx="6508750" cy="1311275"/>
          </a:xfrm>
        </p:grpSpPr>
        <p:sp>
          <p:nvSpPr>
            <p:cNvPr id="41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4099" name="矩形 7"/>
          <p:cNvSpPr>
            <a:spLocks noChangeArrowheads="1"/>
          </p:cNvSpPr>
          <p:nvPr/>
        </p:nvSpPr>
        <p:spPr bwMode="auto">
          <a:xfrm>
            <a:off x="6152838" y="3025775"/>
            <a:ext cx="4134466"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44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调查背景及目的</a:t>
            </a:r>
          </a:p>
        </p:txBody>
      </p:sp>
      <p:grpSp>
        <p:nvGrpSpPr>
          <p:cNvPr id="4100" name="组合 17"/>
          <p:cNvGrpSpPr>
            <a:grpSpLocks/>
          </p:cNvGrpSpPr>
          <p:nvPr/>
        </p:nvGrpSpPr>
        <p:grpSpPr bwMode="auto">
          <a:xfrm>
            <a:off x="741363" y="1320800"/>
            <a:ext cx="4192587" cy="4213225"/>
            <a:chOff x="0" y="0"/>
            <a:chExt cx="1122362" cy="1127957"/>
          </a:xfrm>
        </p:grpSpPr>
        <p:grpSp>
          <p:nvGrpSpPr>
            <p:cNvPr id="4101" name="组合 8"/>
            <p:cNvGrpSpPr>
              <a:grpSpLocks/>
            </p:cNvGrpSpPr>
            <p:nvPr/>
          </p:nvGrpSpPr>
          <p:grpSpPr bwMode="auto">
            <a:xfrm>
              <a:off x="0" y="0"/>
              <a:ext cx="1122362" cy="1127957"/>
              <a:chOff x="0" y="0"/>
              <a:chExt cx="3184525" cy="3200400"/>
            </a:xfrm>
          </p:grpSpPr>
          <p:sp>
            <p:nvSpPr>
              <p:cNvPr id="41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4107" name="组合 13"/>
              <p:cNvGrpSpPr>
                <a:grpSpLocks/>
              </p:cNvGrpSpPr>
              <p:nvPr/>
            </p:nvGrpSpPr>
            <p:grpSpPr bwMode="auto">
              <a:xfrm>
                <a:off x="374268" y="428729"/>
                <a:ext cx="2467358" cy="2338363"/>
                <a:chOff x="0" y="0"/>
                <a:chExt cx="1427163" cy="1352550"/>
              </a:xfrm>
            </p:grpSpPr>
            <p:sp>
              <p:nvSpPr>
                <p:cNvPr id="41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4102" name="文本框 16"/>
            <p:cNvSpPr>
              <a:spLocks noChangeArrowheads="1"/>
            </p:cNvSpPr>
            <p:nvPr/>
          </p:nvSpPr>
          <p:spPr bwMode="auto">
            <a:xfrm>
              <a:off x="283054" y="71165"/>
              <a:ext cx="555339" cy="1009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39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rPr>
                <a:t>1</a:t>
              </a:r>
              <a:endParaRPr kumimoji="0" lang="zh-CN" altLang="en-US" sz="239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9" name="组合 10"/>
          <p:cNvGrpSpPr>
            <a:grpSpLocks/>
          </p:cNvGrpSpPr>
          <p:nvPr/>
        </p:nvGrpSpPr>
        <p:grpSpPr bwMode="auto">
          <a:xfrm>
            <a:off x="49213" y="201613"/>
            <a:ext cx="5791200" cy="827087"/>
            <a:chOff x="0" y="0"/>
            <a:chExt cx="6508750" cy="1311275"/>
          </a:xfrm>
        </p:grpSpPr>
        <p:sp>
          <p:nvSpPr>
            <p:cNvPr id="82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8200" name="矩形 18"/>
          <p:cNvSpPr>
            <a:spLocks noChangeArrowheads="1"/>
          </p:cNvSpPr>
          <p:nvPr/>
        </p:nvSpPr>
        <p:spPr bwMode="auto">
          <a:xfrm>
            <a:off x="2564542" y="346075"/>
            <a:ext cx="162095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调查背景</a:t>
            </a:r>
          </a:p>
        </p:txBody>
      </p:sp>
      <p:grpSp>
        <p:nvGrpSpPr>
          <p:cNvPr id="8201" name="组合 19"/>
          <p:cNvGrpSpPr>
            <a:grpSpLocks/>
          </p:cNvGrpSpPr>
          <p:nvPr/>
        </p:nvGrpSpPr>
        <p:grpSpPr bwMode="auto">
          <a:xfrm>
            <a:off x="185738" y="25400"/>
            <a:ext cx="1122362" cy="1128713"/>
            <a:chOff x="0" y="0"/>
            <a:chExt cx="3184525" cy="3200400"/>
          </a:xfrm>
        </p:grpSpPr>
        <p:sp>
          <p:nvSpPr>
            <p:cNvPr id="82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2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2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8207" name="组合 24"/>
            <p:cNvGrpSpPr>
              <a:grpSpLocks/>
            </p:cNvGrpSpPr>
            <p:nvPr/>
          </p:nvGrpSpPr>
          <p:grpSpPr bwMode="auto">
            <a:xfrm>
              <a:off x="374268" y="428729"/>
              <a:ext cx="2467358" cy="2338363"/>
              <a:chOff x="0" y="0"/>
              <a:chExt cx="1427163" cy="1352550"/>
            </a:xfrm>
          </p:grpSpPr>
          <p:sp>
            <p:nvSpPr>
              <p:cNvPr id="82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8202" name="文本框 27"/>
          <p:cNvSpPr>
            <a:spLocks noChangeArrowheads="1"/>
          </p:cNvSpPr>
          <p:nvPr/>
        </p:nvSpPr>
        <p:spPr bwMode="auto">
          <a:xfrm>
            <a:off x="419100" y="69850"/>
            <a:ext cx="658813" cy="101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rPr>
              <a:t>1</a:t>
            </a:r>
            <a:endParaRPr kumimoji="0" lang="zh-CN" altLang="en-US"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2" name="矩形 21">
            <a:extLst>
              <a:ext uri="{FF2B5EF4-FFF2-40B4-BE49-F238E27FC236}">
                <a16:creationId xmlns:a16="http://schemas.microsoft.com/office/drawing/2014/main" xmlns="" id="{5B177448-3F72-40F4-A44B-C72967216FB2}"/>
              </a:ext>
            </a:extLst>
          </p:cNvPr>
          <p:cNvSpPr/>
          <p:nvPr/>
        </p:nvSpPr>
        <p:spPr>
          <a:xfrm>
            <a:off x="61925" y="1465263"/>
            <a:ext cx="6750149" cy="1090170"/>
          </a:xfrm>
          <a:prstGeom prst="rect">
            <a:avLst/>
          </a:prstGeom>
          <a:solidFill>
            <a:srgbClr val="DA5946"/>
          </a:solid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 typeface="Arial" charset="0"/>
              <a:buNone/>
              <a:tabLst/>
              <a:defRPr/>
            </a:pPr>
            <a:r>
              <a:rPr kumimoji="0" lang="zh-CN" altLang="en-US" sz="2000" b="1" i="0" u="none" strike="noStrike" kern="100" cap="none" spc="0" normalizeH="0" baseline="0" noProof="0" dirty="0">
                <a:ln>
                  <a:noFill/>
                </a:ln>
                <a:solidFill>
                  <a:prstClr val="white"/>
                </a:solidFill>
                <a:effectLst/>
                <a:uLnTx/>
                <a:uFillTx/>
                <a:latin typeface="微软雅黑"/>
                <a:ea typeface="微软雅黑"/>
                <a:cs typeface="Times New Roman" panose="02020603050405020304" pitchFamily="18" charset="0"/>
              </a:rPr>
              <a:t>  中山大道</a:t>
            </a:r>
            <a:r>
              <a:rPr kumimoji="0" lang="en-US" altLang="zh-CN" sz="2000" b="1" i="0" u="none" strike="noStrike" kern="100" cap="none" spc="0" normalizeH="0" baseline="0" noProof="0" dirty="0">
                <a:ln>
                  <a:noFill/>
                </a:ln>
                <a:solidFill>
                  <a:prstClr val="white"/>
                </a:solidFill>
                <a:effectLst/>
                <a:uLnTx/>
                <a:uFillTx/>
                <a:latin typeface="微软雅黑"/>
                <a:ea typeface="微软雅黑"/>
                <a:cs typeface="Times New Roman" panose="02020603050405020304" pitchFamily="18" charset="0"/>
              </a:rPr>
              <a:t>-</a:t>
            </a:r>
            <a:r>
              <a:rPr kumimoji="0" lang="zh-CN" altLang="en-US" sz="2000" b="1" i="0" u="none" strike="noStrike" kern="100" cap="none" spc="0" normalizeH="0" baseline="0" noProof="0" dirty="0">
                <a:ln>
                  <a:noFill/>
                </a:ln>
                <a:solidFill>
                  <a:prstClr val="white"/>
                </a:solidFill>
                <a:effectLst/>
                <a:uLnTx/>
                <a:uFillTx/>
                <a:latin typeface="微软雅黑"/>
                <a:ea typeface="微软雅黑"/>
                <a:cs typeface="Times New Roman" panose="02020603050405020304" pitchFamily="18" charset="0"/>
              </a:rPr>
              <a:t>车陂路交叉口介绍</a:t>
            </a:r>
            <a:endParaRPr kumimoji="0" lang="en-US" altLang="zh-CN" sz="1200" b="0" i="0" u="none" strike="noStrike" kern="1200" cap="none" spc="0" normalizeH="0" baseline="0" noProof="0" dirty="0">
              <a:ln>
                <a:noFill/>
              </a:ln>
              <a:solidFill>
                <a:prstClr val="white"/>
              </a:solidFill>
              <a:effectLst/>
              <a:uLnTx/>
              <a:uFillTx/>
              <a:latin typeface="Calibri Light"/>
              <a:ea typeface="微软雅黑"/>
              <a:cs typeface="+mn-cs"/>
            </a:endParaRPr>
          </a:p>
          <a:p>
            <a:pPr marL="0" marR="0" lvl="0" indent="0" defTabSz="457200" rtl="0" eaLnBrk="1" fontAlgn="auto" latinLnBrk="0" hangingPunct="1">
              <a:lnSpc>
                <a:spcPct val="130000"/>
              </a:lnSpc>
              <a:spcBef>
                <a:spcPts val="60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Calibri Light"/>
                <a:ea typeface="微软雅黑"/>
                <a:cs typeface="+mn-cs"/>
              </a:rPr>
              <a:t>   地理位置：位于广州天河区，是连接中山大道与车陂路两条主干道的重 要路口， 车流量大。</a:t>
            </a:r>
          </a:p>
        </p:txBody>
      </p:sp>
      <p:sp>
        <p:nvSpPr>
          <p:cNvPr id="23" name="矩形 22">
            <a:extLst>
              <a:ext uri="{FF2B5EF4-FFF2-40B4-BE49-F238E27FC236}">
                <a16:creationId xmlns:a16="http://schemas.microsoft.com/office/drawing/2014/main" xmlns="" id="{CC364FBD-1700-4618-8BAA-D7D82C6D00FD}"/>
              </a:ext>
            </a:extLst>
          </p:cNvPr>
          <p:cNvSpPr/>
          <p:nvPr/>
        </p:nvSpPr>
        <p:spPr>
          <a:xfrm>
            <a:off x="1166058" y="3159415"/>
            <a:ext cx="1641202" cy="738664"/>
          </a:xfrm>
          <a:prstGeom prst="rect">
            <a:avLst/>
          </a:prstGeom>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禁左：</a:t>
            </a:r>
            <a:endPar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该交叉口四向均禁止左转</a:t>
            </a:r>
            <a:endPar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endParaRPr>
          </a:p>
        </p:txBody>
      </p:sp>
      <p:sp>
        <p:nvSpPr>
          <p:cNvPr id="24" name="矩形 23">
            <a:extLst>
              <a:ext uri="{FF2B5EF4-FFF2-40B4-BE49-F238E27FC236}">
                <a16:creationId xmlns:a16="http://schemas.microsoft.com/office/drawing/2014/main" xmlns="" id="{8BC50467-D778-4471-92A4-196A92C393F0}"/>
              </a:ext>
            </a:extLst>
          </p:cNvPr>
          <p:cNvSpPr/>
          <p:nvPr/>
        </p:nvSpPr>
        <p:spPr>
          <a:xfrm>
            <a:off x="4185499" y="4475514"/>
            <a:ext cx="2497128" cy="954107"/>
          </a:xfrm>
          <a:prstGeom prst="rect">
            <a:avLst/>
          </a:prstGeom>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右转渠化：</a:t>
            </a:r>
            <a:endPar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四个进口道的右转车道均采用渠化交通，且设有人行横道信号灯</a:t>
            </a:r>
          </a:p>
        </p:txBody>
      </p:sp>
      <p:pic>
        <p:nvPicPr>
          <p:cNvPr id="32" name="Picture 2" descr="http://www.chebz.com/uploads/141027/1-14102H231404Q.jpg">
            <a:extLst>
              <a:ext uri="{FF2B5EF4-FFF2-40B4-BE49-F238E27FC236}">
                <a16:creationId xmlns:a16="http://schemas.microsoft.com/office/drawing/2014/main" xmlns="" id="{BC368785-E83E-4DF8-8FA2-E176490DFF5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5441" y="3097040"/>
            <a:ext cx="821259" cy="821259"/>
          </a:xfrm>
          <a:prstGeom prst="rect">
            <a:avLst/>
          </a:prstGeom>
          <a:noFill/>
          <a:extLst>
            <a:ext uri="{909E8E84-426E-40DD-AFC4-6F175D3DCCD1}">
              <a14:hiddenFill xmlns:a14="http://schemas.microsoft.com/office/drawing/2010/main" xmlns="">
                <a:solidFill>
                  <a:srgbClr val="FFFFFF"/>
                </a:solidFill>
              </a14:hiddenFill>
            </a:ext>
          </a:extLst>
        </p:spPr>
      </p:pic>
      <p:pic>
        <p:nvPicPr>
          <p:cNvPr id="33" name="Picture 4" descr="æ¥çæºå¾å">
            <a:extLst>
              <a:ext uri="{FF2B5EF4-FFF2-40B4-BE49-F238E27FC236}">
                <a16:creationId xmlns:a16="http://schemas.microsoft.com/office/drawing/2014/main" xmlns="" id="{E97632FD-2FE9-476F-8430-3DDC740F9582}"/>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47421" y="3091422"/>
            <a:ext cx="821258" cy="806657"/>
          </a:xfrm>
          <a:prstGeom prst="rect">
            <a:avLst/>
          </a:prstGeom>
          <a:noFill/>
          <a:extLst>
            <a:ext uri="{909E8E84-426E-40DD-AFC4-6F175D3DCCD1}">
              <a14:hiddenFill xmlns:a14="http://schemas.microsoft.com/office/drawing/2010/main" xmlns="">
                <a:solidFill>
                  <a:srgbClr val="FFFFFF"/>
                </a:solidFill>
              </a14:hiddenFill>
            </a:ext>
          </a:extLst>
        </p:spPr>
      </p:pic>
      <p:sp>
        <p:nvSpPr>
          <p:cNvPr id="34" name="矩形 33">
            <a:extLst>
              <a:ext uri="{FF2B5EF4-FFF2-40B4-BE49-F238E27FC236}">
                <a16:creationId xmlns:a16="http://schemas.microsoft.com/office/drawing/2014/main" xmlns="" id="{A73ED3AA-EE90-4DBD-A151-187D4ACB2C97}"/>
              </a:ext>
            </a:extLst>
          </p:cNvPr>
          <p:cNvSpPr/>
          <p:nvPr/>
        </p:nvSpPr>
        <p:spPr>
          <a:xfrm>
            <a:off x="1129527" y="4481775"/>
            <a:ext cx="1939918" cy="954107"/>
          </a:xfrm>
          <a:prstGeom prst="rect">
            <a:avLst/>
          </a:prstGeom>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rPr>
              <a:t>BRT</a:t>
            </a: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专用道：</a:t>
            </a:r>
            <a:endPar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中山大道东西向设有</a:t>
            </a:r>
            <a:r>
              <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rPr>
              <a:t>BRT</a:t>
            </a: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专用车道和专用信号灯</a:t>
            </a:r>
            <a:endParaRPr kumimoji="0" lang="en-US" altLang="zh-CN" sz="2000" b="0" i="0" u="none" strike="noStrike" kern="1200" cap="none" spc="0" normalizeH="0" baseline="0" noProof="0" dirty="0">
              <a:ln>
                <a:noFill/>
              </a:ln>
              <a:solidFill>
                <a:prstClr val="black"/>
              </a:solidFill>
              <a:effectLst/>
              <a:uLnTx/>
              <a:uFillTx/>
              <a:latin typeface="Calibri Light"/>
              <a:ea typeface="微软雅黑"/>
              <a:cs typeface="+mn-cs"/>
            </a:endParaRPr>
          </a:p>
        </p:txBody>
      </p:sp>
      <p:sp>
        <p:nvSpPr>
          <p:cNvPr id="35" name="矩形 34">
            <a:extLst>
              <a:ext uri="{FF2B5EF4-FFF2-40B4-BE49-F238E27FC236}">
                <a16:creationId xmlns:a16="http://schemas.microsoft.com/office/drawing/2014/main" xmlns="" id="{20E72DC0-D7D9-4011-A84E-136F1D961139}"/>
              </a:ext>
            </a:extLst>
          </p:cNvPr>
          <p:cNvSpPr/>
          <p:nvPr/>
        </p:nvSpPr>
        <p:spPr>
          <a:xfrm>
            <a:off x="4168037" y="3127699"/>
            <a:ext cx="2497992" cy="738664"/>
          </a:xfrm>
          <a:prstGeom prst="rect">
            <a:avLst/>
          </a:prstGeom>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调头专用道：</a:t>
            </a:r>
            <a:endPar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Calibri Light"/>
                <a:ea typeface="微软雅黑"/>
                <a:cs typeface="+mn-cs"/>
              </a:rPr>
              <a:t>四个进口道分别设置独立的调头车道，且与直行车流分开</a:t>
            </a:r>
            <a:endParaRPr kumimoji="0" lang="en-US" altLang="zh-CN" sz="1400" b="0" i="0" u="none" strike="noStrike" kern="1200" cap="none" spc="0" normalizeH="0" baseline="0" noProof="0" dirty="0">
              <a:ln>
                <a:noFill/>
              </a:ln>
              <a:solidFill>
                <a:prstClr val="black"/>
              </a:solidFill>
              <a:effectLst/>
              <a:uLnTx/>
              <a:uFillTx/>
              <a:latin typeface="Calibri Light"/>
              <a:ea typeface="微软雅黑"/>
              <a:cs typeface="+mn-cs"/>
            </a:endParaRPr>
          </a:p>
        </p:txBody>
      </p:sp>
      <p:pic>
        <p:nvPicPr>
          <p:cNvPr id="36" name="Picture 6" descr="æ¥çæºå¾å">
            <a:extLst>
              <a:ext uri="{FF2B5EF4-FFF2-40B4-BE49-F238E27FC236}">
                <a16:creationId xmlns:a16="http://schemas.microsoft.com/office/drawing/2014/main" xmlns="" id="{25C7121D-738C-4216-9DAB-4402E3F9D53F}"/>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96456" y="4526191"/>
            <a:ext cx="923825" cy="844687"/>
          </a:xfrm>
          <a:prstGeom prst="rect">
            <a:avLst/>
          </a:prstGeom>
          <a:noFill/>
          <a:extLst>
            <a:ext uri="{909E8E84-426E-40DD-AFC4-6F175D3DCCD1}">
              <a14:hiddenFill xmlns:a14="http://schemas.microsoft.com/office/drawing/2010/main" xmlns="">
                <a:solidFill>
                  <a:srgbClr val="FFFFFF"/>
                </a:solidFill>
              </a14:hiddenFill>
            </a:ext>
          </a:extLst>
        </p:spPr>
      </p:pic>
      <p:pic>
        <p:nvPicPr>
          <p:cNvPr id="37" name="Picture 8" descr="æ¥çæºå¾å">
            <a:extLst>
              <a:ext uri="{FF2B5EF4-FFF2-40B4-BE49-F238E27FC236}">
                <a16:creationId xmlns:a16="http://schemas.microsoft.com/office/drawing/2014/main" xmlns="" id="{A735EA2E-3227-45AD-A370-0099FC703EF2}"/>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colorTemperature colorTemp="11200"/>
                    </a14:imgEffect>
                    <a14:imgEffect>
                      <a14:saturation sat="66000"/>
                    </a14:imgEffect>
                  </a14:imgLayer>
                </a14:imgProps>
              </a:ext>
              <a:ext uri="{28A0092B-C50C-407E-A947-70E740481C1C}">
                <a14:useLocalDpi xmlns:a14="http://schemas.microsoft.com/office/drawing/2010/main" xmlns="" val="0"/>
              </a:ext>
            </a:extLst>
          </a:blip>
          <a:srcRect t="4220" r="-301" b="4220"/>
          <a:stretch/>
        </p:blipFill>
        <p:spPr bwMode="auto">
          <a:xfrm>
            <a:off x="3247422" y="4573699"/>
            <a:ext cx="821257" cy="749673"/>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图片 1">
            <a:extLst>
              <a:ext uri="{FF2B5EF4-FFF2-40B4-BE49-F238E27FC236}">
                <a16:creationId xmlns:a16="http://schemas.microsoft.com/office/drawing/2014/main" xmlns="" id="{74406101-05FF-470C-B5ED-52D490BC1059}"/>
              </a:ext>
            </a:extLst>
          </p:cNvPr>
          <p:cNvPicPr>
            <a:picLocks noChangeAspect="1"/>
          </p:cNvPicPr>
          <p:nvPr/>
        </p:nvPicPr>
        <p:blipFill>
          <a:blip r:embed="rId7"/>
          <a:stretch>
            <a:fillRect/>
          </a:stretch>
        </p:blipFill>
        <p:spPr>
          <a:xfrm>
            <a:off x="6812074" y="1008674"/>
            <a:ext cx="5012804" cy="442094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9" name="组合 10"/>
          <p:cNvGrpSpPr>
            <a:grpSpLocks/>
          </p:cNvGrpSpPr>
          <p:nvPr/>
        </p:nvGrpSpPr>
        <p:grpSpPr bwMode="auto">
          <a:xfrm>
            <a:off x="49213" y="201613"/>
            <a:ext cx="5791200" cy="827087"/>
            <a:chOff x="0" y="0"/>
            <a:chExt cx="6508750" cy="1311275"/>
          </a:xfrm>
        </p:grpSpPr>
        <p:sp>
          <p:nvSpPr>
            <p:cNvPr id="82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8200" name="矩形 18"/>
          <p:cNvSpPr>
            <a:spLocks noChangeArrowheads="1"/>
          </p:cNvSpPr>
          <p:nvPr/>
        </p:nvSpPr>
        <p:spPr bwMode="auto">
          <a:xfrm>
            <a:off x="2564541" y="346075"/>
            <a:ext cx="162095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a:t>
            </a:r>
            <a:r>
              <a:rPr lang="zh-CN" altLang="en-US" sz="2800" b="1" dirty="0">
                <a:solidFill>
                  <a:srgbClr val="F2EED8"/>
                </a:solidFill>
                <a:latin typeface="微软雅黑" pitchFamily="34" charset="-122"/>
                <a:ea typeface="微软雅黑" pitchFamily="34" charset="-122"/>
                <a:sym typeface="微软雅黑" pitchFamily="34" charset="-122"/>
              </a:rPr>
              <a:t>目的</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8201" name="组合 19"/>
          <p:cNvGrpSpPr>
            <a:grpSpLocks/>
          </p:cNvGrpSpPr>
          <p:nvPr/>
        </p:nvGrpSpPr>
        <p:grpSpPr bwMode="auto">
          <a:xfrm>
            <a:off x="185738" y="25400"/>
            <a:ext cx="1122362" cy="1128713"/>
            <a:chOff x="0" y="0"/>
            <a:chExt cx="3184525" cy="3200400"/>
          </a:xfrm>
        </p:grpSpPr>
        <p:sp>
          <p:nvSpPr>
            <p:cNvPr id="82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2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2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8207" name="组合 24"/>
            <p:cNvGrpSpPr>
              <a:grpSpLocks/>
            </p:cNvGrpSpPr>
            <p:nvPr/>
          </p:nvGrpSpPr>
          <p:grpSpPr bwMode="auto">
            <a:xfrm>
              <a:off x="374268" y="428729"/>
              <a:ext cx="2467358" cy="2338363"/>
              <a:chOff x="0" y="0"/>
              <a:chExt cx="1427163" cy="1352550"/>
            </a:xfrm>
          </p:grpSpPr>
          <p:sp>
            <p:nvSpPr>
              <p:cNvPr id="82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82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8202" name="文本框 27"/>
          <p:cNvSpPr>
            <a:spLocks noChangeArrowheads="1"/>
          </p:cNvSpPr>
          <p:nvPr/>
        </p:nvSpPr>
        <p:spPr bwMode="auto">
          <a:xfrm>
            <a:off x="419100" y="69850"/>
            <a:ext cx="658813" cy="101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rPr>
              <a:t>1</a:t>
            </a:r>
            <a:endParaRPr kumimoji="0" lang="zh-CN" altLang="en-US" sz="6000" b="1" i="0" u="none" strike="noStrike" kern="1200" cap="none" spc="0" normalizeH="0" baseline="0" noProof="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nvGrpSpPr>
          <p:cNvPr id="92" name="组合 2">
            <a:extLst>
              <a:ext uri="{FF2B5EF4-FFF2-40B4-BE49-F238E27FC236}">
                <a16:creationId xmlns:a16="http://schemas.microsoft.com/office/drawing/2014/main" xmlns="" id="{65EC88F7-C76E-4E4B-9A9F-D03C81586072}"/>
              </a:ext>
            </a:extLst>
          </p:cNvPr>
          <p:cNvGrpSpPr>
            <a:grpSpLocks/>
          </p:cNvGrpSpPr>
          <p:nvPr/>
        </p:nvGrpSpPr>
        <p:grpSpPr bwMode="auto">
          <a:xfrm>
            <a:off x="796940" y="1860563"/>
            <a:ext cx="1497012" cy="1497012"/>
            <a:chOff x="0" y="0"/>
            <a:chExt cx="1992312" cy="1990725"/>
          </a:xfrm>
        </p:grpSpPr>
        <p:sp>
          <p:nvSpPr>
            <p:cNvPr id="93" name="Oval 5">
              <a:extLst>
                <a:ext uri="{FF2B5EF4-FFF2-40B4-BE49-F238E27FC236}">
                  <a16:creationId xmlns:a16="http://schemas.microsoft.com/office/drawing/2014/main" xmlns="" id="{7F2439E1-0DBA-4763-B3F6-98AFDF4B79BC}"/>
                </a:ext>
              </a:extLst>
            </p:cNvPr>
            <p:cNvSpPr>
              <a:spLocks noChangeArrowheads="1"/>
            </p:cNvSpPr>
            <p:nvPr/>
          </p:nvSpPr>
          <p:spPr bwMode="auto">
            <a:xfrm>
              <a:off x="0" y="0"/>
              <a:ext cx="1992312" cy="1990725"/>
            </a:xfrm>
            <a:prstGeom prst="ellipse">
              <a:avLst/>
            </a:prstGeom>
            <a:solidFill>
              <a:srgbClr val="D10E0C"/>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94" name="Freeform 6">
              <a:extLst>
                <a:ext uri="{FF2B5EF4-FFF2-40B4-BE49-F238E27FC236}">
                  <a16:creationId xmlns:a16="http://schemas.microsoft.com/office/drawing/2014/main" xmlns="" id="{769B93AE-9E89-4835-A19A-2CE2D00E594F}"/>
                </a:ext>
              </a:extLst>
            </p:cNvPr>
            <p:cNvSpPr>
              <a:spLocks noChangeArrowheads="1"/>
            </p:cNvSpPr>
            <p:nvPr/>
          </p:nvSpPr>
          <p:spPr bwMode="auto">
            <a:xfrm>
              <a:off x="434975" y="346075"/>
              <a:ext cx="1104900" cy="573088"/>
            </a:xfrm>
            <a:custGeom>
              <a:avLst/>
              <a:gdLst>
                <a:gd name="T0" fmla="*/ 0 w 696"/>
                <a:gd name="T1" fmla="*/ 2147483647 h 361"/>
                <a:gd name="T2" fmla="*/ 2147483647 w 696"/>
                <a:gd name="T3" fmla="*/ 0 h 361"/>
                <a:gd name="T4" fmla="*/ 2147483647 w 696"/>
                <a:gd name="T5" fmla="*/ 2147483647 h 361"/>
                <a:gd name="T6" fmla="*/ 0 w 696"/>
                <a:gd name="T7" fmla="*/ 2147483647 h 361"/>
                <a:gd name="T8" fmla="*/ 0 60000 65536"/>
                <a:gd name="T9" fmla="*/ 0 60000 65536"/>
                <a:gd name="T10" fmla="*/ 0 60000 65536"/>
                <a:gd name="T11" fmla="*/ 0 60000 65536"/>
                <a:gd name="T12" fmla="*/ 0 w 696"/>
                <a:gd name="T13" fmla="*/ 0 h 361"/>
                <a:gd name="T14" fmla="*/ 696 w 696"/>
                <a:gd name="T15" fmla="*/ 361 h 361"/>
              </a:gdLst>
              <a:ahLst/>
              <a:cxnLst>
                <a:cxn ang="T8">
                  <a:pos x="T0" y="T1"/>
                </a:cxn>
                <a:cxn ang="T9">
                  <a:pos x="T2" y="T3"/>
                </a:cxn>
                <a:cxn ang="T10">
                  <a:pos x="T4" y="T5"/>
                </a:cxn>
                <a:cxn ang="T11">
                  <a:pos x="T6" y="T7"/>
                </a:cxn>
              </a:cxnLst>
              <a:rect l="T12" t="T13" r="T14" b="T15"/>
              <a:pathLst>
                <a:path w="696" h="361">
                  <a:moveTo>
                    <a:pt x="0" y="361"/>
                  </a:moveTo>
                  <a:lnTo>
                    <a:pt x="347" y="0"/>
                  </a:lnTo>
                  <a:lnTo>
                    <a:pt x="696" y="361"/>
                  </a:lnTo>
                  <a:lnTo>
                    <a:pt x="0" y="361"/>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95" name="Freeform 7">
              <a:extLst>
                <a:ext uri="{FF2B5EF4-FFF2-40B4-BE49-F238E27FC236}">
                  <a16:creationId xmlns:a16="http://schemas.microsoft.com/office/drawing/2014/main" xmlns="" id="{8E219EA2-24DE-4356-A97D-807C8DE04F92}"/>
                </a:ext>
              </a:extLst>
            </p:cNvPr>
            <p:cNvSpPr>
              <a:spLocks noChangeArrowheads="1"/>
            </p:cNvSpPr>
            <p:nvPr/>
          </p:nvSpPr>
          <p:spPr bwMode="auto">
            <a:xfrm>
              <a:off x="660400" y="512763"/>
              <a:ext cx="635000" cy="301625"/>
            </a:xfrm>
            <a:custGeom>
              <a:avLst/>
              <a:gdLst>
                <a:gd name="T0" fmla="*/ 0 w 400"/>
                <a:gd name="T1" fmla="*/ 2147483647 h 190"/>
                <a:gd name="T2" fmla="*/ 2147483647 w 400"/>
                <a:gd name="T3" fmla="*/ 0 h 190"/>
                <a:gd name="T4" fmla="*/ 2147483647 w 400"/>
                <a:gd name="T5" fmla="*/ 2147483647 h 190"/>
                <a:gd name="T6" fmla="*/ 0 w 400"/>
                <a:gd name="T7" fmla="*/ 2147483647 h 190"/>
                <a:gd name="T8" fmla="*/ 0 60000 65536"/>
                <a:gd name="T9" fmla="*/ 0 60000 65536"/>
                <a:gd name="T10" fmla="*/ 0 60000 65536"/>
                <a:gd name="T11" fmla="*/ 0 60000 65536"/>
                <a:gd name="T12" fmla="*/ 0 w 400"/>
                <a:gd name="T13" fmla="*/ 0 h 190"/>
                <a:gd name="T14" fmla="*/ 400 w 400"/>
                <a:gd name="T15" fmla="*/ 190 h 190"/>
              </a:gdLst>
              <a:ahLst/>
              <a:cxnLst>
                <a:cxn ang="T8">
                  <a:pos x="T0" y="T1"/>
                </a:cxn>
                <a:cxn ang="T9">
                  <a:pos x="T2" y="T3"/>
                </a:cxn>
                <a:cxn ang="T10">
                  <a:pos x="T4" y="T5"/>
                </a:cxn>
                <a:cxn ang="T11">
                  <a:pos x="T6" y="T7"/>
                </a:cxn>
              </a:cxnLst>
              <a:rect l="T12" t="T13" r="T14" b="T15"/>
              <a:pathLst>
                <a:path w="400" h="190">
                  <a:moveTo>
                    <a:pt x="0" y="190"/>
                  </a:moveTo>
                  <a:lnTo>
                    <a:pt x="200" y="0"/>
                  </a:lnTo>
                  <a:lnTo>
                    <a:pt x="400" y="190"/>
                  </a:lnTo>
                  <a:lnTo>
                    <a:pt x="0" y="190"/>
                  </a:lnTo>
                  <a:close/>
                </a:path>
              </a:pathLst>
            </a:custGeom>
            <a:solidFill>
              <a:srgbClr val="D10E0C"/>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96" name="Rectangle 8">
              <a:extLst>
                <a:ext uri="{FF2B5EF4-FFF2-40B4-BE49-F238E27FC236}">
                  <a16:creationId xmlns:a16="http://schemas.microsoft.com/office/drawing/2014/main" xmlns="" id="{FBDBB43A-1C28-4EE5-BE24-C54F42EE21E8}"/>
                </a:ext>
              </a:extLst>
            </p:cNvPr>
            <p:cNvSpPr>
              <a:spLocks noChangeArrowheads="1"/>
            </p:cNvSpPr>
            <p:nvPr/>
          </p:nvSpPr>
          <p:spPr bwMode="auto">
            <a:xfrm>
              <a:off x="484187" y="938213"/>
              <a:ext cx="279400" cy="4127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97" name="Rectangle 9">
              <a:extLst>
                <a:ext uri="{FF2B5EF4-FFF2-40B4-BE49-F238E27FC236}">
                  <a16:creationId xmlns:a16="http://schemas.microsoft.com/office/drawing/2014/main" xmlns="" id="{A460063C-EB85-4A00-AE43-AD4E6DCEB270}"/>
                </a:ext>
              </a:extLst>
            </p:cNvPr>
            <p:cNvSpPr>
              <a:spLocks noChangeArrowheads="1"/>
            </p:cNvSpPr>
            <p:nvPr/>
          </p:nvSpPr>
          <p:spPr bwMode="auto">
            <a:xfrm>
              <a:off x="846137" y="938213"/>
              <a:ext cx="279400" cy="4127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98" name="Rectangle 10">
              <a:extLst>
                <a:ext uri="{FF2B5EF4-FFF2-40B4-BE49-F238E27FC236}">
                  <a16:creationId xmlns:a16="http://schemas.microsoft.com/office/drawing/2014/main" xmlns="" id="{55644083-44FE-4E85-84E9-5B7DB4E78A69}"/>
                </a:ext>
              </a:extLst>
            </p:cNvPr>
            <p:cNvSpPr>
              <a:spLocks noChangeArrowheads="1"/>
            </p:cNvSpPr>
            <p:nvPr/>
          </p:nvSpPr>
          <p:spPr bwMode="auto">
            <a:xfrm>
              <a:off x="1208087" y="938213"/>
              <a:ext cx="279400" cy="4127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99" name="Rectangle 11">
              <a:extLst>
                <a:ext uri="{FF2B5EF4-FFF2-40B4-BE49-F238E27FC236}">
                  <a16:creationId xmlns:a16="http://schemas.microsoft.com/office/drawing/2014/main" xmlns="" id="{4AB9D1B2-DB56-4689-8DA2-87C7F840DBB7}"/>
                </a:ext>
              </a:extLst>
            </p:cNvPr>
            <p:cNvSpPr>
              <a:spLocks noChangeArrowheads="1"/>
            </p:cNvSpPr>
            <p:nvPr/>
          </p:nvSpPr>
          <p:spPr bwMode="auto">
            <a:xfrm>
              <a:off x="484187" y="998538"/>
              <a:ext cx="279400" cy="4127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0" name="Rectangle 12">
              <a:extLst>
                <a:ext uri="{FF2B5EF4-FFF2-40B4-BE49-F238E27FC236}">
                  <a16:creationId xmlns:a16="http://schemas.microsoft.com/office/drawing/2014/main" xmlns="" id="{7F36800B-7D61-450B-9ED4-0400A595EE41}"/>
                </a:ext>
              </a:extLst>
            </p:cNvPr>
            <p:cNvSpPr>
              <a:spLocks noChangeArrowheads="1"/>
            </p:cNvSpPr>
            <p:nvPr/>
          </p:nvSpPr>
          <p:spPr bwMode="auto">
            <a:xfrm>
              <a:off x="846137" y="998538"/>
              <a:ext cx="279400" cy="4127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1" name="Rectangle 13">
              <a:extLst>
                <a:ext uri="{FF2B5EF4-FFF2-40B4-BE49-F238E27FC236}">
                  <a16:creationId xmlns:a16="http://schemas.microsoft.com/office/drawing/2014/main" xmlns="" id="{47BB58B8-0ABA-473F-8326-9368D8DEBE30}"/>
                </a:ext>
              </a:extLst>
            </p:cNvPr>
            <p:cNvSpPr>
              <a:spLocks noChangeArrowheads="1"/>
            </p:cNvSpPr>
            <p:nvPr/>
          </p:nvSpPr>
          <p:spPr bwMode="auto">
            <a:xfrm>
              <a:off x="1208087" y="998538"/>
              <a:ext cx="279400" cy="4127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2" name="Rectangle 14">
              <a:extLst>
                <a:ext uri="{FF2B5EF4-FFF2-40B4-BE49-F238E27FC236}">
                  <a16:creationId xmlns:a16="http://schemas.microsoft.com/office/drawing/2014/main" xmlns="" id="{E3EDB305-64F5-4C3E-B753-9B6609006D7F}"/>
                </a:ext>
              </a:extLst>
            </p:cNvPr>
            <p:cNvSpPr>
              <a:spLocks noChangeArrowheads="1"/>
            </p:cNvSpPr>
            <p:nvPr/>
          </p:nvSpPr>
          <p:spPr bwMode="auto">
            <a:xfrm>
              <a:off x="484187" y="1420813"/>
              <a:ext cx="279400" cy="38100"/>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3" name="Rectangle 15">
              <a:extLst>
                <a:ext uri="{FF2B5EF4-FFF2-40B4-BE49-F238E27FC236}">
                  <a16:creationId xmlns:a16="http://schemas.microsoft.com/office/drawing/2014/main" xmlns="" id="{B3AB54E9-41F0-4BC5-949D-BCBDDACBAD6A}"/>
                </a:ext>
              </a:extLst>
            </p:cNvPr>
            <p:cNvSpPr>
              <a:spLocks noChangeArrowheads="1"/>
            </p:cNvSpPr>
            <p:nvPr/>
          </p:nvSpPr>
          <p:spPr bwMode="auto">
            <a:xfrm>
              <a:off x="846137" y="1420813"/>
              <a:ext cx="279400" cy="38100"/>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4" name="Rectangle 16">
              <a:extLst>
                <a:ext uri="{FF2B5EF4-FFF2-40B4-BE49-F238E27FC236}">
                  <a16:creationId xmlns:a16="http://schemas.microsoft.com/office/drawing/2014/main" xmlns="" id="{7749466D-2C7C-4FC4-9BDC-A268F0C4765C}"/>
                </a:ext>
              </a:extLst>
            </p:cNvPr>
            <p:cNvSpPr>
              <a:spLocks noChangeArrowheads="1"/>
            </p:cNvSpPr>
            <p:nvPr/>
          </p:nvSpPr>
          <p:spPr bwMode="auto">
            <a:xfrm>
              <a:off x="1208087" y="1420813"/>
              <a:ext cx="279400" cy="38100"/>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5" name="Rectangle 17">
              <a:extLst>
                <a:ext uri="{FF2B5EF4-FFF2-40B4-BE49-F238E27FC236}">
                  <a16:creationId xmlns:a16="http://schemas.microsoft.com/office/drawing/2014/main" xmlns="" id="{BA40FA8A-C446-4491-A66E-58AD296F633F}"/>
                </a:ext>
              </a:extLst>
            </p:cNvPr>
            <p:cNvSpPr>
              <a:spLocks noChangeArrowheads="1"/>
            </p:cNvSpPr>
            <p:nvPr/>
          </p:nvSpPr>
          <p:spPr bwMode="auto">
            <a:xfrm>
              <a:off x="484187" y="1481138"/>
              <a:ext cx="279400" cy="38100"/>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6" name="Rectangle 18">
              <a:extLst>
                <a:ext uri="{FF2B5EF4-FFF2-40B4-BE49-F238E27FC236}">
                  <a16:creationId xmlns:a16="http://schemas.microsoft.com/office/drawing/2014/main" xmlns="" id="{2D3AB7F5-BB23-4A1F-A74C-C03B21EA57D5}"/>
                </a:ext>
              </a:extLst>
            </p:cNvPr>
            <p:cNvSpPr>
              <a:spLocks noChangeArrowheads="1"/>
            </p:cNvSpPr>
            <p:nvPr/>
          </p:nvSpPr>
          <p:spPr bwMode="auto">
            <a:xfrm>
              <a:off x="846137" y="1481138"/>
              <a:ext cx="279400" cy="38100"/>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7" name="Rectangle 19">
              <a:extLst>
                <a:ext uri="{FF2B5EF4-FFF2-40B4-BE49-F238E27FC236}">
                  <a16:creationId xmlns:a16="http://schemas.microsoft.com/office/drawing/2014/main" xmlns="" id="{89387440-195B-442E-A5FE-197AAAA6FE3A}"/>
                </a:ext>
              </a:extLst>
            </p:cNvPr>
            <p:cNvSpPr>
              <a:spLocks noChangeArrowheads="1"/>
            </p:cNvSpPr>
            <p:nvPr/>
          </p:nvSpPr>
          <p:spPr bwMode="auto">
            <a:xfrm>
              <a:off x="1208087" y="1481138"/>
              <a:ext cx="279400" cy="38100"/>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8" name="Rectangle 20">
              <a:extLst>
                <a:ext uri="{FF2B5EF4-FFF2-40B4-BE49-F238E27FC236}">
                  <a16:creationId xmlns:a16="http://schemas.microsoft.com/office/drawing/2014/main" xmlns="" id="{673BAE15-C9DE-4B16-9815-6DC6BB8106D3}"/>
                </a:ext>
              </a:extLst>
            </p:cNvPr>
            <p:cNvSpPr>
              <a:spLocks noChangeArrowheads="1"/>
            </p:cNvSpPr>
            <p:nvPr/>
          </p:nvSpPr>
          <p:spPr bwMode="auto">
            <a:xfrm>
              <a:off x="544512" y="1031875"/>
              <a:ext cx="139700" cy="37782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09" name="Rectangle 21">
              <a:extLst>
                <a:ext uri="{FF2B5EF4-FFF2-40B4-BE49-F238E27FC236}">
                  <a16:creationId xmlns:a16="http://schemas.microsoft.com/office/drawing/2014/main" xmlns="" id="{A87059E5-CC86-4087-8604-2C65F766040C}"/>
                </a:ext>
              </a:extLst>
            </p:cNvPr>
            <p:cNvSpPr>
              <a:spLocks noChangeArrowheads="1"/>
            </p:cNvSpPr>
            <p:nvPr/>
          </p:nvSpPr>
          <p:spPr bwMode="auto">
            <a:xfrm>
              <a:off x="917575" y="1031875"/>
              <a:ext cx="139700" cy="37782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10" name="Rectangle 22">
              <a:extLst>
                <a:ext uri="{FF2B5EF4-FFF2-40B4-BE49-F238E27FC236}">
                  <a16:creationId xmlns:a16="http://schemas.microsoft.com/office/drawing/2014/main" xmlns="" id="{DBA5A553-287A-4C31-BBDC-F0DCEDF8DFB7}"/>
                </a:ext>
              </a:extLst>
            </p:cNvPr>
            <p:cNvSpPr>
              <a:spLocks noChangeArrowheads="1"/>
            </p:cNvSpPr>
            <p:nvPr/>
          </p:nvSpPr>
          <p:spPr bwMode="auto">
            <a:xfrm>
              <a:off x="1279525" y="1031875"/>
              <a:ext cx="139700" cy="37782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11" name="Rectangle 23">
              <a:extLst>
                <a:ext uri="{FF2B5EF4-FFF2-40B4-BE49-F238E27FC236}">
                  <a16:creationId xmlns:a16="http://schemas.microsoft.com/office/drawing/2014/main" xmlns="" id="{ADBD9A1B-7081-42A9-8C58-78E7F83E8811}"/>
                </a:ext>
              </a:extLst>
            </p:cNvPr>
            <p:cNvSpPr>
              <a:spLocks noChangeArrowheads="1"/>
            </p:cNvSpPr>
            <p:nvPr/>
          </p:nvSpPr>
          <p:spPr bwMode="auto">
            <a:xfrm>
              <a:off x="449262" y="1533525"/>
              <a:ext cx="1052512" cy="34925"/>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12" name="Rectangle 24">
              <a:extLst>
                <a:ext uri="{FF2B5EF4-FFF2-40B4-BE49-F238E27FC236}">
                  <a16:creationId xmlns:a16="http://schemas.microsoft.com/office/drawing/2014/main" xmlns="" id="{DD3ABECB-E601-45F8-B9E3-9E7E72A3CF51}"/>
                </a:ext>
              </a:extLst>
            </p:cNvPr>
            <p:cNvSpPr>
              <a:spLocks noChangeArrowheads="1"/>
            </p:cNvSpPr>
            <p:nvPr/>
          </p:nvSpPr>
          <p:spPr bwMode="auto">
            <a:xfrm>
              <a:off x="434975" y="1582738"/>
              <a:ext cx="1090612" cy="52388"/>
            </a:xfrm>
            <a:prstGeom prst="rect">
              <a:avLst/>
            </a:prstGeom>
            <a:solidFill>
              <a:srgbClr val="FFFB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grpSp>
      <p:grpSp>
        <p:nvGrpSpPr>
          <p:cNvPr id="113" name="组合 4">
            <a:extLst>
              <a:ext uri="{FF2B5EF4-FFF2-40B4-BE49-F238E27FC236}">
                <a16:creationId xmlns:a16="http://schemas.microsoft.com/office/drawing/2014/main" xmlns="" id="{283F1312-BFB8-4290-9B0D-C0DED8041C65}"/>
              </a:ext>
            </a:extLst>
          </p:cNvPr>
          <p:cNvGrpSpPr>
            <a:grpSpLocks/>
          </p:cNvGrpSpPr>
          <p:nvPr/>
        </p:nvGrpSpPr>
        <p:grpSpPr bwMode="auto">
          <a:xfrm>
            <a:off x="3761596" y="1822349"/>
            <a:ext cx="1497013" cy="1497012"/>
            <a:chOff x="0" y="0"/>
            <a:chExt cx="1992313" cy="1990725"/>
          </a:xfrm>
        </p:grpSpPr>
        <p:sp>
          <p:nvSpPr>
            <p:cNvPr id="114" name="Oval 42">
              <a:extLst>
                <a:ext uri="{FF2B5EF4-FFF2-40B4-BE49-F238E27FC236}">
                  <a16:creationId xmlns:a16="http://schemas.microsoft.com/office/drawing/2014/main" xmlns="" id="{E01B4E4A-EE24-413E-A173-2D9388F4997D}"/>
                </a:ext>
              </a:extLst>
            </p:cNvPr>
            <p:cNvSpPr>
              <a:spLocks noChangeArrowheads="1"/>
            </p:cNvSpPr>
            <p:nvPr/>
          </p:nvSpPr>
          <p:spPr bwMode="auto">
            <a:xfrm>
              <a:off x="0" y="0"/>
              <a:ext cx="1992313" cy="1990725"/>
            </a:xfrm>
            <a:prstGeom prst="ellipse">
              <a:avLst/>
            </a:prstGeom>
            <a:solidFill>
              <a:srgbClr val="305862"/>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15" name="Freeform 43">
              <a:extLst>
                <a:ext uri="{FF2B5EF4-FFF2-40B4-BE49-F238E27FC236}">
                  <a16:creationId xmlns:a16="http://schemas.microsoft.com/office/drawing/2014/main" xmlns="" id="{5E0A6FD5-8AE8-4E97-AE13-5E304B4F612E}"/>
                </a:ext>
              </a:extLst>
            </p:cNvPr>
            <p:cNvSpPr>
              <a:spLocks noChangeArrowheads="1"/>
            </p:cNvSpPr>
            <p:nvPr/>
          </p:nvSpPr>
          <p:spPr bwMode="auto">
            <a:xfrm>
              <a:off x="1112838" y="720725"/>
              <a:ext cx="490538" cy="595313"/>
            </a:xfrm>
            <a:custGeom>
              <a:avLst/>
              <a:gdLst>
                <a:gd name="T0" fmla="*/ 2147483647 w 309"/>
                <a:gd name="T1" fmla="*/ 2147483647 h 375"/>
                <a:gd name="T2" fmla="*/ 2147483647 w 309"/>
                <a:gd name="T3" fmla="*/ 2147483647 h 375"/>
                <a:gd name="T4" fmla="*/ 0 w 309"/>
                <a:gd name="T5" fmla="*/ 2147483647 h 375"/>
                <a:gd name="T6" fmla="*/ 2147483647 w 309"/>
                <a:gd name="T7" fmla="*/ 0 h 375"/>
                <a:gd name="T8" fmla="*/ 2147483647 w 309"/>
                <a:gd name="T9" fmla="*/ 2147483647 h 375"/>
                <a:gd name="T10" fmla="*/ 0 60000 65536"/>
                <a:gd name="T11" fmla="*/ 0 60000 65536"/>
                <a:gd name="T12" fmla="*/ 0 60000 65536"/>
                <a:gd name="T13" fmla="*/ 0 60000 65536"/>
                <a:gd name="T14" fmla="*/ 0 60000 65536"/>
                <a:gd name="T15" fmla="*/ 0 w 309"/>
                <a:gd name="T16" fmla="*/ 0 h 375"/>
                <a:gd name="T17" fmla="*/ 309 w 309"/>
                <a:gd name="T18" fmla="*/ 375 h 375"/>
              </a:gdLst>
              <a:ahLst/>
              <a:cxnLst>
                <a:cxn ang="T10">
                  <a:pos x="T0" y="T1"/>
                </a:cxn>
                <a:cxn ang="T11">
                  <a:pos x="T2" y="T3"/>
                </a:cxn>
                <a:cxn ang="T12">
                  <a:pos x="T4" y="T5"/>
                </a:cxn>
                <a:cxn ang="T13">
                  <a:pos x="T6" y="T7"/>
                </a:cxn>
                <a:cxn ang="T14">
                  <a:pos x="T8" y="T9"/>
                </a:cxn>
              </a:cxnLst>
              <a:rect l="T15" t="T16" r="T17" b="T18"/>
              <a:pathLst>
                <a:path w="309" h="375">
                  <a:moveTo>
                    <a:pt x="309" y="28"/>
                  </a:moveTo>
                  <a:lnTo>
                    <a:pt x="36" y="375"/>
                  </a:lnTo>
                  <a:lnTo>
                    <a:pt x="0" y="347"/>
                  </a:lnTo>
                  <a:lnTo>
                    <a:pt x="273" y="0"/>
                  </a:lnTo>
                  <a:lnTo>
                    <a:pt x="309" y="28"/>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6" name="Freeform 44">
              <a:extLst>
                <a:ext uri="{FF2B5EF4-FFF2-40B4-BE49-F238E27FC236}">
                  <a16:creationId xmlns:a16="http://schemas.microsoft.com/office/drawing/2014/main" xmlns="" id="{4C62D123-991F-44C8-A3C1-46FE1FE27141}"/>
                </a:ext>
              </a:extLst>
            </p:cNvPr>
            <p:cNvSpPr>
              <a:spLocks noChangeArrowheads="1"/>
            </p:cNvSpPr>
            <p:nvPr/>
          </p:nvSpPr>
          <p:spPr bwMode="auto">
            <a:xfrm>
              <a:off x="758825" y="723900"/>
              <a:ext cx="444500" cy="627063"/>
            </a:xfrm>
            <a:custGeom>
              <a:avLst/>
              <a:gdLst>
                <a:gd name="T0" fmla="*/ 2147483647 w 280"/>
                <a:gd name="T1" fmla="*/ 2147483647 h 395"/>
                <a:gd name="T2" fmla="*/ 0 w 280"/>
                <a:gd name="T3" fmla="*/ 2147483647 h 395"/>
                <a:gd name="T4" fmla="*/ 2147483647 w 280"/>
                <a:gd name="T5" fmla="*/ 0 h 395"/>
                <a:gd name="T6" fmla="*/ 2147483647 w 280"/>
                <a:gd name="T7" fmla="*/ 2147483647 h 395"/>
                <a:gd name="T8" fmla="*/ 2147483647 w 280"/>
                <a:gd name="T9" fmla="*/ 2147483647 h 395"/>
                <a:gd name="T10" fmla="*/ 0 60000 65536"/>
                <a:gd name="T11" fmla="*/ 0 60000 65536"/>
                <a:gd name="T12" fmla="*/ 0 60000 65536"/>
                <a:gd name="T13" fmla="*/ 0 60000 65536"/>
                <a:gd name="T14" fmla="*/ 0 60000 65536"/>
                <a:gd name="T15" fmla="*/ 0 w 280"/>
                <a:gd name="T16" fmla="*/ 0 h 395"/>
                <a:gd name="T17" fmla="*/ 280 w 280"/>
                <a:gd name="T18" fmla="*/ 395 h 395"/>
              </a:gdLst>
              <a:ahLst/>
              <a:cxnLst>
                <a:cxn ang="T10">
                  <a:pos x="T0" y="T1"/>
                </a:cxn>
                <a:cxn ang="T11">
                  <a:pos x="T2" y="T3"/>
                </a:cxn>
                <a:cxn ang="T12">
                  <a:pos x="T4" y="T5"/>
                </a:cxn>
                <a:cxn ang="T13">
                  <a:pos x="T6" y="T7"/>
                </a:cxn>
                <a:cxn ang="T14">
                  <a:pos x="T8" y="T9"/>
                </a:cxn>
              </a:cxnLst>
              <a:rect l="T15" t="T16" r="T17" b="T18"/>
              <a:pathLst>
                <a:path w="280" h="395">
                  <a:moveTo>
                    <a:pt x="242" y="395"/>
                  </a:moveTo>
                  <a:lnTo>
                    <a:pt x="0" y="24"/>
                  </a:lnTo>
                  <a:lnTo>
                    <a:pt x="38" y="0"/>
                  </a:lnTo>
                  <a:lnTo>
                    <a:pt x="280" y="371"/>
                  </a:lnTo>
                  <a:lnTo>
                    <a:pt x="242" y="395"/>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7" name="Freeform 45">
              <a:extLst>
                <a:ext uri="{FF2B5EF4-FFF2-40B4-BE49-F238E27FC236}">
                  <a16:creationId xmlns:a16="http://schemas.microsoft.com/office/drawing/2014/main" xmlns="" id="{35230875-FBF3-419C-AF86-8F65020AFF87}"/>
                </a:ext>
              </a:extLst>
            </p:cNvPr>
            <p:cNvSpPr>
              <a:spLocks noChangeArrowheads="1"/>
            </p:cNvSpPr>
            <p:nvPr/>
          </p:nvSpPr>
          <p:spPr bwMode="auto">
            <a:xfrm>
              <a:off x="290513" y="808038"/>
              <a:ext cx="504825" cy="579438"/>
            </a:xfrm>
            <a:custGeom>
              <a:avLst/>
              <a:gdLst>
                <a:gd name="T0" fmla="*/ 0 w 318"/>
                <a:gd name="T1" fmla="*/ 2147483647 h 365"/>
                <a:gd name="T2" fmla="*/ 2147483647 w 318"/>
                <a:gd name="T3" fmla="*/ 0 h 365"/>
                <a:gd name="T4" fmla="*/ 2147483647 w 318"/>
                <a:gd name="T5" fmla="*/ 2147483647 h 365"/>
                <a:gd name="T6" fmla="*/ 2147483647 w 318"/>
                <a:gd name="T7" fmla="*/ 2147483647 h 365"/>
                <a:gd name="T8" fmla="*/ 0 w 318"/>
                <a:gd name="T9" fmla="*/ 2147483647 h 365"/>
                <a:gd name="T10" fmla="*/ 0 60000 65536"/>
                <a:gd name="T11" fmla="*/ 0 60000 65536"/>
                <a:gd name="T12" fmla="*/ 0 60000 65536"/>
                <a:gd name="T13" fmla="*/ 0 60000 65536"/>
                <a:gd name="T14" fmla="*/ 0 60000 65536"/>
                <a:gd name="T15" fmla="*/ 0 w 318"/>
                <a:gd name="T16" fmla="*/ 0 h 365"/>
                <a:gd name="T17" fmla="*/ 318 w 318"/>
                <a:gd name="T18" fmla="*/ 365 h 365"/>
              </a:gdLst>
              <a:ahLst/>
              <a:cxnLst>
                <a:cxn ang="T10">
                  <a:pos x="T0" y="T1"/>
                </a:cxn>
                <a:cxn ang="T11">
                  <a:pos x="T2" y="T3"/>
                </a:cxn>
                <a:cxn ang="T12">
                  <a:pos x="T4" y="T5"/>
                </a:cxn>
                <a:cxn ang="T13">
                  <a:pos x="T6" y="T7"/>
                </a:cxn>
                <a:cxn ang="T14">
                  <a:pos x="T8" y="T9"/>
                </a:cxn>
              </a:cxnLst>
              <a:rect l="T15" t="T16" r="T17" b="T18"/>
              <a:pathLst>
                <a:path w="318" h="365">
                  <a:moveTo>
                    <a:pt x="0" y="337"/>
                  </a:moveTo>
                  <a:lnTo>
                    <a:pt x="285" y="0"/>
                  </a:lnTo>
                  <a:lnTo>
                    <a:pt x="318" y="28"/>
                  </a:lnTo>
                  <a:lnTo>
                    <a:pt x="33" y="365"/>
                  </a:lnTo>
                  <a:lnTo>
                    <a:pt x="0" y="337"/>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8" name="Oval 46">
              <a:extLst>
                <a:ext uri="{FF2B5EF4-FFF2-40B4-BE49-F238E27FC236}">
                  <a16:creationId xmlns:a16="http://schemas.microsoft.com/office/drawing/2014/main" xmlns="" id="{F1043A15-1AC9-453F-9378-6EBD48B5D388}"/>
                </a:ext>
              </a:extLst>
            </p:cNvPr>
            <p:cNvSpPr>
              <a:spLocks noChangeArrowheads="1"/>
            </p:cNvSpPr>
            <p:nvPr/>
          </p:nvSpPr>
          <p:spPr bwMode="auto">
            <a:xfrm>
              <a:off x="257175" y="1079500"/>
              <a:ext cx="346075" cy="346075"/>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19" name="Oval 47">
              <a:extLst>
                <a:ext uri="{FF2B5EF4-FFF2-40B4-BE49-F238E27FC236}">
                  <a16:creationId xmlns:a16="http://schemas.microsoft.com/office/drawing/2014/main" xmlns="" id="{F464C30E-890A-4D19-A909-A00D06EBAAA9}"/>
                </a:ext>
              </a:extLst>
            </p:cNvPr>
            <p:cNvSpPr>
              <a:spLocks noChangeArrowheads="1"/>
            </p:cNvSpPr>
            <p:nvPr/>
          </p:nvSpPr>
          <p:spPr bwMode="auto">
            <a:xfrm>
              <a:off x="350838" y="1157288"/>
              <a:ext cx="153988" cy="155575"/>
            </a:xfrm>
            <a:prstGeom prst="ellipse">
              <a:avLst/>
            </a:prstGeom>
            <a:solidFill>
              <a:srgbClr val="305862"/>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0" name="Oval 48">
              <a:extLst>
                <a:ext uri="{FF2B5EF4-FFF2-40B4-BE49-F238E27FC236}">
                  <a16:creationId xmlns:a16="http://schemas.microsoft.com/office/drawing/2014/main" xmlns="" id="{CC679328-C807-45BF-965D-F45F8CEF69E9}"/>
                </a:ext>
              </a:extLst>
            </p:cNvPr>
            <p:cNvSpPr>
              <a:spLocks noChangeArrowheads="1"/>
            </p:cNvSpPr>
            <p:nvPr/>
          </p:nvSpPr>
          <p:spPr bwMode="auto">
            <a:xfrm>
              <a:off x="633413" y="611188"/>
              <a:ext cx="347663" cy="347663"/>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1" name="Oval 49">
              <a:extLst>
                <a:ext uri="{FF2B5EF4-FFF2-40B4-BE49-F238E27FC236}">
                  <a16:creationId xmlns:a16="http://schemas.microsoft.com/office/drawing/2014/main" xmlns="" id="{71DAC76F-C4C0-4158-8510-19488EB9C92A}"/>
                </a:ext>
              </a:extLst>
            </p:cNvPr>
            <p:cNvSpPr>
              <a:spLocks noChangeArrowheads="1"/>
            </p:cNvSpPr>
            <p:nvPr/>
          </p:nvSpPr>
          <p:spPr bwMode="auto">
            <a:xfrm>
              <a:off x="995363" y="1109663"/>
              <a:ext cx="347663" cy="346075"/>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2" name="Oval 50">
              <a:extLst>
                <a:ext uri="{FF2B5EF4-FFF2-40B4-BE49-F238E27FC236}">
                  <a16:creationId xmlns:a16="http://schemas.microsoft.com/office/drawing/2014/main" xmlns="" id="{13E51659-B9DA-4A1E-AE9F-5716FDC0911C}"/>
                </a:ext>
              </a:extLst>
            </p:cNvPr>
            <p:cNvSpPr>
              <a:spLocks noChangeArrowheads="1"/>
            </p:cNvSpPr>
            <p:nvPr/>
          </p:nvSpPr>
          <p:spPr bwMode="auto">
            <a:xfrm>
              <a:off x="1381125" y="558800"/>
              <a:ext cx="347663" cy="346075"/>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3" name="Oval 51">
              <a:extLst>
                <a:ext uri="{FF2B5EF4-FFF2-40B4-BE49-F238E27FC236}">
                  <a16:creationId xmlns:a16="http://schemas.microsoft.com/office/drawing/2014/main" xmlns="" id="{BD04BED3-34D2-42CD-89C5-FA0A1794B4A9}"/>
                </a:ext>
              </a:extLst>
            </p:cNvPr>
            <p:cNvSpPr>
              <a:spLocks noChangeArrowheads="1"/>
            </p:cNvSpPr>
            <p:nvPr/>
          </p:nvSpPr>
          <p:spPr bwMode="auto">
            <a:xfrm>
              <a:off x="728663" y="709613"/>
              <a:ext cx="158750" cy="153988"/>
            </a:xfrm>
            <a:prstGeom prst="ellipse">
              <a:avLst/>
            </a:prstGeom>
            <a:solidFill>
              <a:srgbClr val="305862"/>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4" name="Oval 52">
              <a:extLst>
                <a:ext uri="{FF2B5EF4-FFF2-40B4-BE49-F238E27FC236}">
                  <a16:creationId xmlns:a16="http://schemas.microsoft.com/office/drawing/2014/main" xmlns="" id="{C3786DDE-52E1-43CF-91F8-2BD857113BEE}"/>
                </a:ext>
              </a:extLst>
            </p:cNvPr>
            <p:cNvSpPr>
              <a:spLocks noChangeArrowheads="1"/>
            </p:cNvSpPr>
            <p:nvPr/>
          </p:nvSpPr>
          <p:spPr bwMode="auto">
            <a:xfrm>
              <a:off x="1090613" y="1203325"/>
              <a:ext cx="158750" cy="153988"/>
            </a:xfrm>
            <a:prstGeom prst="ellipse">
              <a:avLst/>
            </a:prstGeom>
            <a:solidFill>
              <a:srgbClr val="305862"/>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5" name="Oval 53">
              <a:extLst>
                <a:ext uri="{FF2B5EF4-FFF2-40B4-BE49-F238E27FC236}">
                  <a16:creationId xmlns:a16="http://schemas.microsoft.com/office/drawing/2014/main" xmlns="" id="{9D7EC658-CD19-42FA-929B-E4F92740E393}"/>
                </a:ext>
              </a:extLst>
            </p:cNvPr>
            <p:cNvSpPr>
              <a:spLocks noChangeArrowheads="1"/>
            </p:cNvSpPr>
            <p:nvPr/>
          </p:nvSpPr>
          <p:spPr bwMode="auto">
            <a:xfrm>
              <a:off x="1474788" y="652463"/>
              <a:ext cx="158750" cy="158750"/>
            </a:xfrm>
            <a:prstGeom prst="ellipse">
              <a:avLst/>
            </a:prstGeom>
            <a:solidFill>
              <a:srgbClr val="305862"/>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grpSp>
      <p:grpSp>
        <p:nvGrpSpPr>
          <p:cNvPr id="126" name="组合 6">
            <a:extLst>
              <a:ext uri="{FF2B5EF4-FFF2-40B4-BE49-F238E27FC236}">
                <a16:creationId xmlns:a16="http://schemas.microsoft.com/office/drawing/2014/main" xmlns="" id="{0F3BC6AD-41E0-47FA-9D36-24974BAF3E63}"/>
              </a:ext>
            </a:extLst>
          </p:cNvPr>
          <p:cNvGrpSpPr>
            <a:grpSpLocks/>
          </p:cNvGrpSpPr>
          <p:nvPr/>
        </p:nvGrpSpPr>
        <p:grpSpPr bwMode="auto">
          <a:xfrm>
            <a:off x="9341957" y="1806292"/>
            <a:ext cx="1506537" cy="1508125"/>
            <a:chOff x="0" y="0"/>
            <a:chExt cx="2005012" cy="2006600"/>
          </a:xfrm>
        </p:grpSpPr>
        <p:sp>
          <p:nvSpPr>
            <p:cNvPr id="127" name="Oval 57">
              <a:extLst>
                <a:ext uri="{FF2B5EF4-FFF2-40B4-BE49-F238E27FC236}">
                  <a16:creationId xmlns:a16="http://schemas.microsoft.com/office/drawing/2014/main" xmlns="" id="{C73AAFA1-907A-46EC-A4BD-E00E7C9843DD}"/>
                </a:ext>
              </a:extLst>
            </p:cNvPr>
            <p:cNvSpPr>
              <a:spLocks noChangeArrowheads="1"/>
            </p:cNvSpPr>
            <p:nvPr/>
          </p:nvSpPr>
          <p:spPr bwMode="auto">
            <a:xfrm>
              <a:off x="0" y="0"/>
              <a:ext cx="2005012" cy="2006600"/>
            </a:xfrm>
            <a:prstGeom prst="ellipse">
              <a:avLst/>
            </a:prstGeom>
            <a:solidFill>
              <a:srgbClr val="AAC2AC"/>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28" name="Freeform 58">
              <a:extLst>
                <a:ext uri="{FF2B5EF4-FFF2-40B4-BE49-F238E27FC236}">
                  <a16:creationId xmlns:a16="http://schemas.microsoft.com/office/drawing/2014/main" xmlns="" id="{CC235277-FB10-40A9-81AB-31B055DF6178}"/>
                </a:ext>
              </a:extLst>
            </p:cNvPr>
            <p:cNvSpPr>
              <a:spLocks noChangeArrowheads="1"/>
            </p:cNvSpPr>
            <p:nvPr/>
          </p:nvSpPr>
          <p:spPr bwMode="auto">
            <a:xfrm>
              <a:off x="428625" y="493713"/>
              <a:ext cx="265112" cy="271463"/>
            </a:xfrm>
            <a:custGeom>
              <a:avLst/>
              <a:gdLst>
                <a:gd name="T0" fmla="*/ 2147483647 w 167"/>
                <a:gd name="T1" fmla="*/ 2147483647 h 171"/>
                <a:gd name="T2" fmla="*/ 2147483647 w 167"/>
                <a:gd name="T3" fmla="*/ 2147483647 h 171"/>
                <a:gd name="T4" fmla="*/ 2147483647 w 167"/>
                <a:gd name="T5" fmla="*/ 2147483647 h 171"/>
                <a:gd name="T6" fmla="*/ 2147483647 w 167"/>
                <a:gd name="T7" fmla="*/ 2147483647 h 171"/>
                <a:gd name="T8" fmla="*/ 0 w 167"/>
                <a:gd name="T9" fmla="*/ 2147483647 h 171"/>
                <a:gd name="T10" fmla="*/ 2147483647 w 167"/>
                <a:gd name="T11" fmla="*/ 2147483647 h 171"/>
                <a:gd name="T12" fmla="*/ 2147483647 w 167"/>
                <a:gd name="T13" fmla="*/ 0 h 171"/>
                <a:gd name="T14" fmla="*/ 2147483647 w 167"/>
                <a:gd name="T15" fmla="*/ 2147483647 h 171"/>
                <a:gd name="T16" fmla="*/ 2147483647 w 167"/>
                <a:gd name="T17" fmla="*/ 2147483647 h 171"/>
                <a:gd name="T18" fmla="*/ 2147483647 w 167"/>
                <a:gd name="T19" fmla="*/ 2147483647 h 171"/>
                <a:gd name="T20" fmla="*/ 2147483647 w 167"/>
                <a:gd name="T21" fmla="*/ 2147483647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71"/>
                <a:gd name="T35" fmla="*/ 167 w 16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71">
                  <a:moveTo>
                    <a:pt x="167" y="131"/>
                  </a:moveTo>
                  <a:lnTo>
                    <a:pt x="107" y="124"/>
                  </a:lnTo>
                  <a:lnTo>
                    <a:pt x="69" y="171"/>
                  </a:lnTo>
                  <a:lnTo>
                    <a:pt x="57" y="112"/>
                  </a:lnTo>
                  <a:lnTo>
                    <a:pt x="0" y="91"/>
                  </a:lnTo>
                  <a:lnTo>
                    <a:pt x="53" y="60"/>
                  </a:lnTo>
                  <a:lnTo>
                    <a:pt x="57" y="0"/>
                  </a:lnTo>
                  <a:lnTo>
                    <a:pt x="102" y="41"/>
                  </a:lnTo>
                  <a:lnTo>
                    <a:pt x="159" y="26"/>
                  </a:lnTo>
                  <a:lnTo>
                    <a:pt x="136" y="81"/>
                  </a:lnTo>
                  <a:lnTo>
                    <a:pt x="167" y="131"/>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29" name="Freeform 59">
              <a:extLst>
                <a:ext uri="{FF2B5EF4-FFF2-40B4-BE49-F238E27FC236}">
                  <a16:creationId xmlns:a16="http://schemas.microsoft.com/office/drawing/2014/main" xmlns="" id="{EFBE661E-99C6-49DA-BBD2-5FD0C95EFEA6}"/>
                </a:ext>
              </a:extLst>
            </p:cNvPr>
            <p:cNvSpPr>
              <a:spLocks noChangeArrowheads="1"/>
            </p:cNvSpPr>
            <p:nvPr/>
          </p:nvSpPr>
          <p:spPr bwMode="auto">
            <a:xfrm>
              <a:off x="1349375" y="679450"/>
              <a:ext cx="153987" cy="161925"/>
            </a:xfrm>
            <a:custGeom>
              <a:avLst/>
              <a:gdLst>
                <a:gd name="T0" fmla="*/ 2147483647 w 97"/>
                <a:gd name="T1" fmla="*/ 2147483647 h 102"/>
                <a:gd name="T2" fmla="*/ 2147483647 w 97"/>
                <a:gd name="T3" fmla="*/ 2147483647 h 102"/>
                <a:gd name="T4" fmla="*/ 2147483647 w 97"/>
                <a:gd name="T5" fmla="*/ 2147483647 h 102"/>
                <a:gd name="T6" fmla="*/ 2147483647 w 97"/>
                <a:gd name="T7" fmla="*/ 2147483647 h 102"/>
                <a:gd name="T8" fmla="*/ 0 w 97"/>
                <a:gd name="T9" fmla="*/ 2147483647 h 102"/>
                <a:gd name="T10" fmla="*/ 2147483647 w 97"/>
                <a:gd name="T11" fmla="*/ 2147483647 h 102"/>
                <a:gd name="T12" fmla="*/ 2147483647 w 97"/>
                <a:gd name="T13" fmla="*/ 0 h 102"/>
                <a:gd name="T14" fmla="*/ 2147483647 w 97"/>
                <a:gd name="T15" fmla="*/ 2147483647 h 102"/>
                <a:gd name="T16" fmla="*/ 2147483647 w 97"/>
                <a:gd name="T17" fmla="*/ 2147483647 h 102"/>
                <a:gd name="T18" fmla="*/ 2147483647 w 97"/>
                <a:gd name="T19" fmla="*/ 2147483647 h 102"/>
                <a:gd name="T20" fmla="*/ 2147483647 w 97"/>
                <a:gd name="T21" fmla="*/ 2147483647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7"/>
                <a:gd name="T34" fmla="*/ 0 h 102"/>
                <a:gd name="T35" fmla="*/ 97 w 97"/>
                <a:gd name="T36" fmla="*/ 102 h 1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7" h="102">
                  <a:moveTo>
                    <a:pt x="97" y="78"/>
                  </a:moveTo>
                  <a:lnTo>
                    <a:pt x="62" y="76"/>
                  </a:lnTo>
                  <a:lnTo>
                    <a:pt x="40" y="102"/>
                  </a:lnTo>
                  <a:lnTo>
                    <a:pt x="33" y="69"/>
                  </a:lnTo>
                  <a:lnTo>
                    <a:pt x="0" y="54"/>
                  </a:lnTo>
                  <a:lnTo>
                    <a:pt x="31" y="35"/>
                  </a:lnTo>
                  <a:lnTo>
                    <a:pt x="33" y="0"/>
                  </a:lnTo>
                  <a:lnTo>
                    <a:pt x="59" y="23"/>
                  </a:lnTo>
                  <a:lnTo>
                    <a:pt x="92" y="16"/>
                  </a:lnTo>
                  <a:lnTo>
                    <a:pt x="78" y="50"/>
                  </a:lnTo>
                  <a:lnTo>
                    <a:pt x="97" y="78"/>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0" name="Freeform 60">
              <a:extLst>
                <a:ext uri="{FF2B5EF4-FFF2-40B4-BE49-F238E27FC236}">
                  <a16:creationId xmlns:a16="http://schemas.microsoft.com/office/drawing/2014/main" xmlns="" id="{10CDDCE1-81DA-46CD-ACB8-3AD5CC043D15}"/>
                </a:ext>
              </a:extLst>
            </p:cNvPr>
            <p:cNvSpPr>
              <a:spLocks noChangeArrowheads="1"/>
            </p:cNvSpPr>
            <p:nvPr/>
          </p:nvSpPr>
          <p:spPr bwMode="auto">
            <a:xfrm>
              <a:off x="1209675" y="561975"/>
              <a:ext cx="87312" cy="90488"/>
            </a:xfrm>
            <a:custGeom>
              <a:avLst/>
              <a:gdLst>
                <a:gd name="T0" fmla="*/ 2147483647 w 55"/>
                <a:gd name="T1" fmla="*/ 2147483647 h 57"/>
                <a:gd name="T2" fmla="*/ 2147483647 w 55"/>
                <a:gd name="T3" fmla="*/ 2147483647 h 57"/>
                <a:gd name="T4" fmla="*/ 2147483647 w 55"/>
                <a:gd name="T5" fmla="*/ 2147483647 h 57"/>
                <a:gd name="T6" fmla="*/ 2147483647 w 55"/>
                <a:gd name="T7" fmla="*/ 2147483647 h 57"/>
                <a:gd name="T8" fmla="*/ 0 w 55"/>
                <a:gd name="T9" fmla="*/ 2147483647 h 57"/>
                <a:gd name="T10" fmla="*/ 2147483647 w 55"/>
                <a:gd name="T11" fmla="*/ 2147483647 h 57"/>
                <a:gd name="T12" fmla="*/ 2147483647 w 55"/>
                <a:gd name="T13" fmla="*/ 0 h 57"/>
                <a:gd name="T14" fmla="*/ 2147483647 w 55"/>
                <a:gd name="T15" fmla="*/ 2147483647 h 57"/>
                <a:gd name="T16" fmla="*/ 2147483647 w 55"/>
                <a:gd name="T17" fmla="*/ 2147483647 h 57"/>
                <a:gd name="T18" fmla="*/ 2147483647 w 55"/>
                <a:gd name="T19" fmla="*/ 2147483647 h 57"/>
                <a:gd name="T20" fmla="*/ 2147483647 w 55"/>
                <a:gd name="T21" fmla="*/ 2147483647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57"/>
                <a:gd name="T35" fmla="*/ 55 w 55"/>
                <a:gd name="T36" fmla="*/ 57 h 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57">
                  <a:moveTo>
                    <a:pt x="55" y="45"/>
                  </a:moveTo>
                  <a:lnTo>
                    <a:pt x="36" y="43"/>
                  </a:lnTo>
                  <a:lnTo>
                    <a:pt x="24" y="57"/>
                  </a:lnTo>
                  <a:lnTo>
                    <a:pt x="19" y="38"/>
                  </a:lnTo>
                  <a:lnTo>
                    <a:pt x="0" y="31"/>
                  </a:lnTo>
                  <a:lnTo>
                    <a:pt x="17" y="21"/>
                  </a:lnTo>
                  <a:lnTo>
                    <a:pt x="19" y="0"/>
                  </a:lnTo>
                  <a:lnTo>
                    <a:pt x="33" y="14"/>
                  </a:lnTo>
                  <a:lnTo>
                    <a:pt x="52" y="10"/>
                  </a:lnTo>
                  <a:lnTo>
                    <a:pt x="45" y="29"/>
                  </a:lnTo>
                  <a:lnTo>
                    <a:pt x="55" y="45"/>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1" name="Freeform 61">
              <a:extLst>
                <a:ext uri="{FF2B5EF4-FFF2-40B4-BE49-F238E27FC236}">
                  <a16:creationId xmlns:a16="http://schemas.microsoft.com/office/drawing/2014/main" xmlns="" id="{5D589075-2DF0-4DA3-AD90-BF661E82F6B3}"/>
                </a:ext>
              </a:extLst>
            </p:cNvPr>
            <p:cNvSpPr>
              <a:spLocks noChangeArrowheads="1"/>
            </p:cNvSpPr>
            <p:nvPr/>
          </p:nvSpPr>
          <p:spPr bwMode="auto">
            <a:xfrm>
              <a:off x="711200" y="414338"/>
              <a:ext cx="155575" cy="158750"/>
            </a:xfrm>
            <a:custGeom>
              <a:avLst/>
              <a:gdLst>
                <a:gd name="T0" fmla="*/ 2147483647 w 98"/>
                <a:gd name="T1" fmla="*/ 2147483647 h 100"/>
                <a:gd name="T2" fmla="*/ 2147483647 w 98"/>
                <a:gd name="T3" fmla="*/ 2147483647 h 100"/>
                <a:gd name="T4" fmla="*/ 2147483647 w 98"/>
                <a:gd name="T5" fmla="*/ 2147483647 h 100"/>
                <a:gd name="T6" fmla="*/ 2147483647 w 98"/>
                <a:gd name="T7" fmla="*/ 2147483647 h 100"/>
                <a:gd name="T8" fmla="*/ 0 w 98"/>
                <a:gd name="T9" fmla="*/ 2147483647 h 100"/>
                <a:gd name="T10" fmla="*/ 2147483647 w 98"/>
                <a:gd name="T11" fmla="*/ 2147483647 h 100"/>
                <a:gd name="T12" fmla="*/ 2147483647 w 98"/>
                <a:gd name="T13" fmla="*/ 0 h 100"/>
                <a:gd name="T14" fmla="*/ 2147483647 w 98"/>
                <a:gd name="T15" fmla="*/ 2147483647 h 100"/>
                <a:gd name="T16" fmla="*/ 2147483647 w 98"/>
                <a:gd name="T17" fmla="*/ 2147483647 h 100"/>
                <a:gd name="T18" fmla="*/ 2147483647 w 98"/>
                <a:gd name="T19" fmla="*/ 2147483647 h 100"/>
                <a:gd name="T20" fmla="*/ 2147483647 w 98"/>
                <a:gd name="T21" fmla="*/ 2147483647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8"/>
                <a:gd name="T34" fmla="*/ 0 h 100"/>
                <a:gd name="T35" fmla="*/ 98 w 98"/>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8" h="100">
                  <a:moveTo>
                    <a:pt x="98" y="79"/>
                  </a:moveTo>
                  <a:lnTo>
                    <a:pt x="62" y="74"/>
                  </a:lnTo>
                  <a:lnTo>
                    <a:pt x="41" y="100"/>
                  </a:lnTo>
                  <a:lnTo>
                    <a:pt x="34" y="67"/>
                  </a:lnTo>
                  <a:lnTo>
                    <a:pt x="0" y="53"/>
                  </a:lnTo>
                  <a:lnTo>
                    <a:pt x="31" y="36"/>
                  </a:lnTo>
                  <a:lnTo>
                    <a:pt x="34" y="0"/>
                  </a:lnTo>
                  <a:lnTo>
                    <a:pt x="60" y="24"/>
                  </a:lnTo>
                  <a:lnTo>
                    <a:pt x="93" y="15"/>
                  </a:lnTo>
                  <a:lnTo>
                    <a:pt x="79" y="48"/>
                  </a:lnTo>
                  <a:lnTo>
                    <a:pt x="98" y="79"/>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2" name="Freeform 62">
              <a:extLst>
                <a:ext uri="{FF2B5EF4-FFF2-40B4-BE49-F238E27FC236}">
                  <a16:creationId xmlns:a16="http://schemas.microsoft.com/office/drawing/2014/main" xmlns="" id="{05DB202A-2FDE-4CD2-8E64-B23510FC1744}"/>
                </a:ext>
              </a:extLst>
            </p:cNvPr>
            <p:cNvSpPr>
              <a:spLocks noChangeArrowheads="1"/>
            </p:cNvSpPr>
            <p:nvPr/>
          </p:nvSpPr>
          <p:spPr bwMode="auto">
            <a:xfrm>
              <a:off x="798512" y="668338"/>
              <a:ext cx="419100" cy="165100"/>
            </a:xfrm>
            <a:custGeom>
              <a:avLst/>
              <a:gdLst>
                <a:gd name="T0" fmla="*/ 2147483647 w 264"/>
                <a:gd name="T1" fmla="*/ 0 h 104"/>
                <a:gd name="T2" fmla="*/ 2147483647 w 264"/>
                <a:gd name="T3" fmla="*/ 0 h 104"/>
                <a:gd name="T4" fmla="*/ 2147483647 w 264"/>
                <a:gd name="T5" fmla="*/ 2147483647 h 104"/>
                <a:gd name="T6" fmla="*/ 0 w 264"/>
                <a:gd name="T7" fmla="*/ 2147483647 h 104"/>
                <a:gd name="T8" fmla="*/ 2147483647 w 264"/>
                <a:gd name="T9" fmla="*/ 0 h 104"/>
                <a:gd name="T10" fmla="*/ 0 60000 65536"/>
                <a:gd name="T11" fmla="*/ 0 60000 65536"/>
                <a:gd name="T12" fmla="*/ 0 60000 65536"/>
                <a:gd name="T13" fmla="*/ 0 60000 65536"/>
                <a:gd name="T14" fmla="*/ 0 60000 65536"/>
                <a:gd name="T15" fmla="*/ 0 w 264"/>
                <a:gd name="T16" fmla="*/ 0 h 104"/>
                <a:gd name="T17" fmla="*/ 264 w 264"/>
                <a:gd name="T18" fmla="*/ 104 h 104"/>
              </a:gdLst>
              <a:ahLst/>
              <a:cxnLst>
                <a:cxn ang="T10">
                  <a:pos x="T0" y="T1"/>
                </a:cxn>
                <a:cxn ang="T11">
                  <a:pos x="T2" y="T3"/>
                </a:cxn>
                <a:cxn ang="T12">
                  <a:pos x="T4" y="T5"/>
                </a:cxn>
                <a:cxn ang="T13">
                  <a:pos x="T6" y="T7"/>
                </a:cxn>
                <a:cxn ang="T14">
                  <a:pos x="T8" y="T9"/>
                </a:cxn>
              </a:cxnLst>
              <a:rect l="T15" t="T16" r="T17" b="T18"/>
              <a:pathLst>
                <a:path w="264" h="104">
                  <a:moveTo>
                    <a:pt x="33" y="0"/>
                  </a:moveTo>
                  <a:lnTo>
                    <a:pt x="228" y="0"/>
                  </a:lnTo>
                  <a:lnTo>
                    <a:pt x="264" y="104"/>
                  </a:lnTo>
                  <a:lnTo>
                    <a:pt x="0" y="104"/>
                  </a:lnTo>
                  <a:lnTo>
                    <a:pt x="33" y="0"/>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3" name="Freeform 63">
              <a:extLst>
                <a:ext uri="{FF2B5EF4-FFF2-40B4-BE49-F238E27FC236}">
                  <a16:creationId xmlns:a16="http://schemas.microsoft.com/office/drawing/2014/main" xmlns="" id="{A323945E-8249-4970-851D-80BCAA01110D}"/>
                </a:ext>
              </a:extLst>
            </p:cNvPr>
            <p:cNvSpPr>
              <a:spLocks noChangeArrowheads="1"/>
            </p:cNvSpPr>
            <p:nvPr/>
          </p:nvSpPr>
          <p:spPr bwMode="auto">
            <a:xfrm>
              <a:off x="515937" y="879475"/>
              <a:ext cx="474662" cy="165100"/>
            </a:xfrm>
            <a:custGeom>
              <a:avLst/>
              <a:gdLst>
                <a:gd name="T0" fmla="*/ 2147483647 w 299"/>
                <a:gd name="T1" fmla="*/ 0 h 104"/>
                <a:gd name="T2" fmla="*/ 2147483647 w 299"/>
                <a:gd name="T3" fmla="*/ 0 h 104"/>
                <a:gd name="T4" fmla="*/ 2147483647 w 299"/>
                <a:gd name="T5" fmla="*/ 2147483647 h 104"/>
                <a:gd name="T6" fmla="*/ 0 w 299"/>
                <a:gd name="T7" fmla="*/ 2147483647 h 104"/>
                <a:gd name="T8" fmla="*/ 2147483647 w 299"/>
                <a:gd name="T9" fmla="*/ 0 h 104"/>
                <a:gd name="T10" fmla="*/ 0 60000 65536"/>
                <a:gd name="T11" fmla="*/ 0 60000 65536"/>
                <a:gd name="T12" fmla="*/ 0 60000 65536"/>
                <a:gd name="T13" fmla="*/ 0 60000 65536"/>
                <a:gd name="T14" fmla="*/ 0 60000 65536"/>
                <a:gd name="T15" fmla="*/ 0 w 299"/>
                <a:gd name="T16" fmla="*/ 0 h 104"/>
                <a:gd name="T17" fmla="*/ 299 w 299"/>
                <a:gd name="T18" fmla="*/ 104 h 104"/>
              </a:gdLst>
              <a:ahLst/>
              <a:cxnLst>
                <a:cxn ang="T10">
                  <a:pos x="T0" y="T1"/>
                </a:cxn>
                <a:cxn ang="T11">
                  <a:pos x="T2" y="T3"/>
                </a:cxn>
                <a:cxn ang="T12">
                  <a:pos x="T4" y="T5"/>
                </a:cxn>
                <a:cxn ang="T13">
                  <a:pos x="T6" y="T7"/>
                </a:cxn>
                <a:cxn ang="T14">
                  <a:pos x="T8" y="T9"/>
                </a:cxn>
              </a:cxnLst>
              <a:rect l="T15" t="T16" r="T17" b="T18"/>
              <a:pathLst>
                <a:path w="299" h="104">
                  <a:moveTo>
                    <a:pt x="36" y="0"/>
                  </a:moveTo>
                  <a:lnTo>
                    <a:pt x="259" y="0"/>
                  </a:lnTo>
                  <a:lnTo>
                    <a:pt x="299" y="104"/>
                  </a:lnTo>
                  <a:lnTo>
                    <a:pt x="0" y="104"/>
                  </a:lnTo>
                  <a:lnTo>
                    <a:pt x="36" y="0"/>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4" name="Freeform 64">
              <a:extLst>
                <a:ext uri="{FF2B5EF4-FFF2-40B4-BE49-F238E27FC236}">
                  <a16:creationId xmlns:a16="http://schemas.microsoft.com/office/drawing/2014/main" xmlns="" id="{82B0B0C5-C2B3-43DF-BA00-92EB8673DB65}"/>
                </a:ext>
              </a:extLst>
            </p:cNvPr>
            <p:cNvSpPr>
              <a:spLocks noChangeArrowheads="1"/>
            </p:cNvSpPr>
            <p:nvPr/>
          </p:nvSpPr>
          <p:spPr bwMode="auto">
            <a:xfrm>
              <a:off x="1017587" y="879475"/>
              <a:ext cx="477837" cy="165100"/>
            </a:xfrm>
            <a:custGeom>
              <a:avLst/>
              <a:gdLst>
                <a:gd name="T0" fmla="*/ 2147483647 w 301"/>
                <a:gd name="T1" fmla="*/ 0 h 104"/>
                <a:gd name="T2" fmla="*/ 2147483647 w 301"/>
                <a:gd name="T3" fmla="*/ 0 h 104"/>
                <a:gd name="T4" fmla="*/ 2147483647 w 301"/>
                <a:gd name="T5" fmla="*/ 2147483647 h 104"/>
                <a:gd name="T6" fmla="*/ 0 w 301"/>
                <a:gd name="T7" fmla="*/ 2147483647 h 104"/>
                <a:gd name="T8" fmla="*/ 2147483647 w 301"/>
                <a:gd name="T9" fmla="*/ 0 h 104"/>
                <a:gd name="T10" fmla="*/ 0 60000 65536"/>
                <a:gd name="T11" fmla="*/ 0 60000 65536"/>
                <a:gd name="T12" fmla="*/ 0 60000 65536"/>
                <a:gd name="T13" fmla="*/ 0 60000 65536"/>
                <a:gd name="T14" fmla="*/ 0 60000 65536"/>
                <a:gd name="T15" fmla="*/ 0 w 301"/>
                <a:gd name="T16" fmla="*/ 0 h 104"/>
                <a:gd name="T17" fmla="*/ 301 w 301"/>
                <a:gd name="T18" fmla="*/ 104 h 104"/>
              </a:gdLst>
              <a:ahLst/>
              <a:cxnLst>
                <a:cxn ang="T10">
                  <a:pos x="T0" y="T1"/>
                </a:cxn>
                <a:cxn ang="T11">
                  <a:pos x="T2" y="T3"/>
                </a:cxn>
                <a:cxn ang="T12">
                  <a:pos x="T4" y="T5"/>
                </a:cxn>
                <a:cxn ang="T13">
                  <a:pos x="T6" y="T7"/>
                </a:cxn>
                <a:cxn ang="T14">
                  <a:pos x="T8" y="T9"/>
                </a:cxn>
              </a:cxnLst>
              <a:rect l="T15" t="T16" r="T17" b="T18"/>
              <a:pathLst>
                <a:path w="301" h="104">
                  <a:moveTo>
                    <a:pt x="38" y="0"/>
                  </a:moveTo>
                  <a:lnTo>
                    <a:pt x="261" y="0"/>
                  </a:lnTo>
                  <a:lnTo>
                    <a:pt x="301" y="104"/>
                  </a:lnTo>
                  <a:lnTo>
                    <a:pt x="0" y="104"/>
                  </a:lnTo>
                  <a:lnTo>
                    <a:pt x="38" y="0"/>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5" name="Freeform 65">
              <a:extLst>
                <a:ext uri="{FF2B5EF4-FFF2-40B4-BE49-F238E27FC236}">
                  <a16:creationId xmlns:a16="http://schemas.microsoft.com/office/drawing/2014/main" xmlns="" id="{7576D0ED-F1A3-429B-9B4F-A59AC820AE5D}"/>
                </a:ext>
              </a:extLst>
            </p:cNvPr>
            <p:cNvSpPr>
              <a:spLocks noChangeArrowheads="1"/>
            </p:cNvSpPr>
            <p:nvPr/>
          </p:nvSpPr>
          <p:spPr bwMode="auto">
            <a:xfrm>
              <a:off x="266700" y="1101725"/>
              <a:ext cx="479425" cy="166688"/>
            </a:xfrm>
            <a:custGeom>
              <a:avLst/>
              <a:gdLst>
                <a:gd name="T0" fmla="*/ 2147483647 w 302"/>
                <a:gd name="T1" fmla="*/ 0 h 105"/>
                <a:gd name="T2" fmla="*/ 2147483647 w 302"/>
                <a:gd name="T3" fmla="*/ 0 h 105"/>
                <a:gd name="T4" fmla="*/ 2147483647 w 302"/>
                <a:gd name="T5" fmla="*/ 2147483647 h 105"/>
                <a:gd name="T6" fmla="*/ 0 w 302"/>
                <a:gd name="T7" fmla="*/ 2147483647 h 105"/>
                <a:gd name="T8" fmla="*/ 2147483647 w 302"/>
                <a:gd name="T9" fmla="*/ 0 h 105"/>
                <a:gd name="T10" fmla="*/ 0 60000 65536"/>
                <a:gd name="T11" fmla="*/ 0 60000 65536"/>
                <a:gd name="T12" fmla="*/ 0 60000 65536"/>
                <a:gd name="T13" fmla="*/ 0 60000 65536"/>
                <a:gd name="T14" fmla="*/ 0 60000 65536"/>
                <a:gd name="T15" fmla="*/ 0 w 302"/>
                <a:gd name="T16" fmla="*/ 0 h 105"/>
                <a:gd name="T17" fmla="*/ 302 w 302"/>
                <a:gd name="T18" fmla="*/ 105 h 105"/>
              </a:gdLst>
              <a:ahLst/>
              <a:cxnLst>
                <a:cxn ang="T10">
                  <a:pos x="T0" y="T1"/>
                </a:cxn>
                <a:cxn ang="T11">
                  <a:pos x="T2" y="T3"/>
                </a:cxn>
                <a:cxn ang="T12">
                  <a:pos x="T4" y="T5"/>
                </a:cxn>
                <a:cxn ang="T13">
                  <a:pos x="T6" y="T7"/>
                </a:cxn>
                <a:cxn ang="T14">
                  <a:pos x="T8" y="T9"/>
                </a:cxn>
              </a:cxnLst>
              <a:rect l="T15" t="T16" r="T17" b="T18"/>
              <a:pathLst>
                <a:path w="302" h="105">
                  <a:moveTo>
                    <a:pt x="38" y="0"/>
                  </a:moveTo>
                  <a:lnTo>
                    <a:pt x="261" y="0"/>
                  </a:lnTo>
                  <a:lnTo>
                    <a:pt x="302" y="105"/>
                  </a:lnTo>
                  <a:lnTo>
                    <a:pt x="0" y="105"/>
                  </a:lnTo>
                  <a:lnTo>
                    <a:pt x="38" y="0"/>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6" name="Freeform 66">
              <a:extLst>
                <a:ext uri="{FF2B5EF4-FFF2-40B4-BE49-F238E27FC236}">
                  <a16:creationId xmlns:a16="http://schemas.microsoft.com/office/drawing/2014/main" xmlns="" id="{1495EB1D-B6CB-4072-B1C3-74CA8298CCE1}"/>
                </a:ext>
              </a:extLst>
            </p:cNvPr>
            <p:cNvSpPr>
              <a:spLocks noChangeArrowheads="1"/>
            </p:cNvSpPr>
            <p:nvPr/>
          </p:nvSpPr>
          <p:spPr bwMode="auto">
            <a:xfrm>
              <a:off x="765175" y="1101725"/>
              <a:ext cx="477837" cy="166688"/>
            </a:xfrm>
            <a:custGeom>
              <a:avLst/>
              <a:gdLst>
                <a:gd name="T0" fmla="*/ 2147483647 w 301"/>
                <a:gd name="T1" fmla="*/ 0 h 105"/>
                <a:gd name="T2" fmla="*/ 2147483647 w 301"/>
                <a:gd name="T3" fmla="*/ 0 h 105"/>
                <a:gd name="T4" fmla="*/ 2147483647 w 301"/>
                <a:gd name="T5" fmla="*/ 2147483647 h 105"/>
                <a:gd name="T6" fmla="*/ 0 w 301"/>
                <a:gd name="T7" fmla="*/ 2147483647 h 105"/>
                <a:gd name="T8" fmla="*/ 2147483647 w 301"/>
                <a:gd name="T9" fmla="*/ 0 h 105"/>
                <a:gd name="T10" fmla="*/ 0 60000 65536"/>
                <a:gd name="T11" fmla="*/ 0 60000 65536"/>
                <a:gd name="T12" fmla="*/ 0 60000 65536"/>
                <a:gd name="T13" fmla="*/ 0 60000 65536"/>
                <a:gd name="T14" fmla="*/ 0 60000 65536"/>
                <a:gd name="T15" fmla="*/ 0 w 301"/>
                <a:gd name="T16" fmla="*/ 0 h 105"/>
                <a:gd name="T17" fmla="*/ 301 w 301"/>
                <a:gd name="T18" fmla="*/ 105 h 105"/>
              </a:gdLst>
              <a:ahLst/>
              <a:cxnLst>
                <a:cxn ang="T10">
                  <a:pos x="T0" y="T1"/>
                </a:cxn>
                <a:cxn ang="T11">
                  <a:pos x="T2" y="T3"/>
                </a:cxn>
                <a:cxn ang="T12">
                  <a:pos x="T4" y="T5"/>
                </a:cxn>
                <a:cxn ang="T13">
                  <a:pos x="T6" y="T7"/>
                </a:cxn>
                <a:cxn ang="T14">
                  <a:pos x="T8" y="T9"/>
                </a:cxn>
              </a:cxnLst>
              <a:rect l="T15" t="T16" r="T17" b="T18"/>
              <a:pathLst>
                <a:path w="301" h="105">
                  <a:moveTo>
                    <a:pt x="38" y="0"/>
                  </a:moveTo>
                  <a:lnTo>
                    <a:pt x="261" y="0"/>
                  </a:lnTo>
                  <a:lnTo>
                    <a:pt x="301" y="105"/>
                  </a:lnTo>
                  <a:lnTo>
                    <a:pt x="0" y="105"/>
                  </a:lnTo>
                  <a:lnTo>
                    <a:pt x="38" y="0"/>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37" name="Freeform 67">
              <a:extLst>
                <a:ext uri="{FF2B5EF4-FFF2-40B4-BE49-F238E27FC236}">
                  <a16:creationId xmlns:a16="http://schemas.microsoft.com/office/drawing/2014/main" xmlns="" id="{0FD354C1-B2CA-4FB2-9A51-0E77D7FE3138}"/>
                </a:ext>
              </a:extLst>
            </p:cNvPr>
            <p:cNvSpPr>
              <a:spLocks noChangeArrowheads="1"/>
            </p:cNvSpPr>
            <p:nvPr/>
          </p:nvSpPr>
          <p:spPr bwMode="auto">
            <a:xfrm>
              <a:off x="1262062" y="1101725"/>
              <a:ext cx="479425" cy="166688"/>
            </a:xfrm>
            <a:custGeom>
              <a:avLst/>
              <a:gdLst>
                <a:gd name="T0" fmla="*/ 2147483647 w 302"/>
                <a:gd name="T1" fmla="*/ 0 h 105"/>
                <a:gd name="T2" fmla="*/ 2147483647 w 302"/>
                <a:gd name="T3" fmla="*/ 0 h 105"/>
                <a:gd name="T4" fmla="*/ 2147483647 w 302"/>
                <a:gd name="T5" fmla="*/ 2147483647 h 105"/>
                <a:gd name="T6" fmla="*/ 0 w 302"/>
                <a:gd name="T7" fmla="*/ 2147483647 h 105"/>
                <a:gd name="T8" fmla="*/ 2147483647 w 302"/>
                <a:gd name="T9" fmla="*/ 0 h 105"/>
                <a:gd name="T10" fmla="*/ 0 60000 65536"/>
                <a:gd name="T11" fmla="*/ 0 60000 65536"/>
                <a:gd name="T12" fmla="*/ 0 60000 65536"/>
                <a:gd name="T13" fmla="*/ 0 60000 65536"/>
                <a:gd name="T14" fmla="*/ 0 60000 65536"/>
                <a:gd name="T15" fmla="*/ 0 w 302"/>
                <a:gd name="T16" fmla="*/ 0 h 105"/>
                <a:gd name="T17" fmla="*/ 302 w 302"/>
                <a:gd name="T18" fmla="*/ 105 h 105"/>
              </a:gdLst>
              <a:ahLst/>
              <a:cxnLst>
                <a:cxn ang="T10">
                  <a:pos x="T0" y="T1"/>
                </a:cxn>
                <a:cxn ang="T11">
                  <a:pos x="T2" y="T3"/>
                </a:cxn>
                <a:cxn ang="T12">
                  <a:pos x="T4" y="T5"/>
                </a:cxn>
                <a:cxn ang="T13">
                  <a:pos x="T6" y="T7"/>
                </a:cxn>
                <a:cxn ang="T14">
                  <a:pos x="T8" y="T9"/>
                </a:cxn>
              </a:cxnLst>
              <a:rect l="T15" t="T16" r="T17" b="T18"/>
              <a:pathLst>
                <a:path w="302" h="105">
                  <a:moveTo>
                    <a:pt x="38" y="0"/>
                  </a:moveTo>
                  <a:lnTo>
                    <a:pt x="261" y="0"/>
                  </a:lnTo>
                  <a:lnTo>
                    <a:pt x="302" y="105"/>
                  </a:lnTo>
                  <a:lnTo>
                    <a:pt x="0" y="105"/>
                  </a:lnTo>
                  <a:lnTo>
                    <a:pt x="38" y="0"/>
                  </a:lnTo>
                  <a:close/>
                </a:path>
              </a:pathLst>
            </a:custGeom>
            <a:solidFill>
              <a:srgbClr val="F5F5F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138" name="组合 5">
            <a:extLst>
              <a:ext uri="{FF2B5EF4-FFF2-40B4-BE49-F238E27FC236}">
                <a16:creationId xmlns:a16="http://schemas.microsoft.com/office/drawing/2014/main" xmlns="" id="{58E9445A-051F-41ED-97C3-98FCA7D84578}"/>
              </a:ext>
            </a:extLst>
          </p:cNvPr>
          <p:cNvGrpSpPr>
            <a:grpSpLocks/>
          </p:cNvGrpSpPr>
          <p:nvPr/>
        </p:nvGrpSpPr>
        <p:grpSpPr bwMode="auto">
          <a:xfrm>
            <a:off x="6541309" y="1860563"/>
            <a:ext cx="1498600" cy="1498600"/>
            <a:chOff x="0" y="0"/>
            <a:chExt cx="1990725" cy="1992313"/>
          </a:xfrm>
        </p:grpSpPr>
        <p:sp>
          <p:nvSpPr>
            <p:cNvPr id="139" name="Oval 103">
              <a:extLst>
                <a:ext uri="{FF2B5EF4-FFF2-40B4-BE49-F238E27FC236}">
                  <a16:creationId xmlns:a16="http://schemas.microsoft.com/office/drawing/2014/main" xmlns="" id="{C22EEC79-DB2A-40EA-85DD-3F4042C4DAFC}"/>
                </a:ext>
              </a:extLst>
            </p:cNvPr>
            <p:cNvSpPr>
              <a:spLocks noChangeArrowheads="1"/>
            </p:cNvSpPr>
            <p:nvPr/>
          </p:nvSpPr>
          <p:spPr bwMode="auto">
            <a:xfrm>
              <a:off x="0" y="0"/>
              <a:ext cx="1990725" cy="19923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40" name="Rectangle 104">
              <a:extLst>
                <a:ext uri="{FF2B5EF4-FFF2-40B4-BE49-F238E27FC236}">
                  <a16:creationId xmlns:a16="http://schemas.microsoft.com/office/drawing/2014/main" xmlns="" id="{1B500242-08E7-4A6C-9362-E96AB860B435}"/>
                </a:ext>
              </a:extLst>
            </p:cNvPr>
            <p:cNvSpPr>
              <a:spLocks noChangeArrowheads="1"/>
            </p:cNvSpPr>
            <p:nvPr/>
          </p:nvSpPr>
          <p:spPr bwMode="auto">
            <a:xfrm>
              <a:off x="566738" y="1260475"/>
              <a:ext cx="839788" cy="106363"/>
            </a:xfrm>
            <a:prstGeom prst="rect">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41" name="Rectangle 105">
              <a:extLst>
                <a:ext uri="{FF2B5EF4-FFF2-40B4-BE49-F238E27FC236}">
                  <a16:creationId xmlns:a16="http://schemas.microsoft.com/office/drawing/2014/main" xmlns="" id="{E5694A7E-1B04-4788-843F-C877D55C1A07}"/>
                </a:ext>
              </a:extLst>
            </p:cNvPr>
            <p:cNvSpPr>
              <a:spLocks noChangeArrowheads="1"/>
            </p:cNvSpPr>
            <p:nvPr/>
          </p:nvSpPr>
          <p:spPr bwMode="auto">
            <a:xfrm>
              <a:off x="641350" y="914400"/>
              <a:ext cx="106363" cy="301625"/>
            </a:xfrm>
            <a:prstGeom prst="rect">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42" name="Rectangle 106">
              <a:extLst>
                <a:ext uri="{FF2B5EF4-FFF2-40B4-BE49-F238E27FC236}">
                  <a16:creationId xmlns:a16="http://schemas.microsoft.com/office/drawing/2014/main" xmlns="" id="{BB605F7A-1766-4DDC-9103-CB17532BD8C3}"/>
                </a:ext>
              </a:extLst>
            </p:cNvPr>
            <p:cNvSpPr>
              <a:spLocks noChangeArrowheads="1"/>
            </p:cNvSpPr>
            <p:nvPr/>
          </p:nvSpPr>
          <p:spPr bwMode="auto">
            <a:xfrm>
              <a:off x="838200" y="857250"/>
              <a:ext cx="104775" cy="358775"/>
            </a:xfrm>
            <a:prstGeom prst="rect">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43" name="Rectangle 107">
              <a:extLst>
                <a:ext uri="{FF2B5EF4-FFF2-40B4-BE49-F238E27FC236}">
                  <a16:creationId xmlns:a16="http://schemas.microsoft.com/office/drawing/2014/main" xmlns="" id="{1F9C21A3-1B39-4270-94AF-BFABE22CB50F}"/>
                </a:ext>
              </a:extLst>
            </p:cNvPr>
            <p:cNvSpPr>
              <a:spLocks noChangeArrowheads="1"/>
            </p:cNvSpPr>
            <p:nvPr/>
          </p:nvSpPr>
          <p:spPr bwMode="auto">
            <a:xfrm>
              <a:off x="1019175" y="769938"/>
              <a:ext cx="104775" cy="446088"/>
            </a:xfrm>
            <a:prstGeom prst="rect">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sp>
          <p:nvSpPr>
            <p:cNvPr id="144" name="Rectangle 108">
              <a:extLst>
                <a:ext uri="{FF2B5EF4-FFF2-40B4-BE49-F238E27FC236}">
                  <a16:creationId xmlns:a16="http://schemas.microsoft.com/office/drawing/2014/main" xmlns="" id="{E3FC9598-5C2C-4AB2-AA61-BE4ED4B3D20D}"/>
                </a:ext>
              </a:extLst>
            </p:cNvPr>
            <p:cNvSpPr>
              <a:spLocks noChangeArrowheads="1"/>
            </p:cNvSpPr>
            <p:nvPr/>
          </p:nvSpPr>
          <p:spPr bwMode="auto">
            <a:xfrm>
              <a:off x="1211263" y="676275"/>
              <a:ext cx="104775" cy="539750"/>
            </a:xfrm>
            <a:prstGeom prst="rect">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endParaRPr lang="zh-CN" altLang="zh-CN">
                <a:latin typeface="Calibri" pitchFamily="34" charset="0"/>
              </a:endParaRPr>
            </a:p>
          </p:txBody>
        </p:sp>
      </p:grpSp>
      <p:sp>
        <p:nvSpPr>
          <p:cNvPr id="145" name="矩形 144">
            <a:extLst>
              <a:ext uri="{FF2B5EF4-FFF2-40B4-BE49-F238E27FC236}">
                <a16:creationId xmlns:a16="http://schemas.microsoft.com/office/drawing/2014/main" xmlns="" id="{A71AB976-1967-463C-9B9E-1767FA2CAB73}"/>
              </a:ext>
            </a:extLst>
          </p:cNvPr>
          <p:cNvSpPr/>
          <p:nvPr/>
        </p:nvSpPr>
        <p:spPr>
          <a:xfrm>
            <a:off x="317646" y="3665185"/>
            <a:ext cx="2566956" cy="1631216"/>
          </a:xfrm>
          <a:prstGeom prst="rect">
            <a:avLst/>
          </a:prstGeom>
        </p:spPr>
        <p:txBody>
          <a:bodyPr wrap="square">
            <a:spAutoFit/>
          </a:bodyPr>
          <a:lstStyle/>
          <a:p>
            <a:pPr lvl="0" defTabSz="457200" fontAlgn="auto">
              <a:spcBef>
                <a:spcPts val="0"/>
              </a:spcBef>
              <a:spcAft>
                <a:spcPts val="0"/>
              </a:spcAft>
            </a:pPr>
            <a:r>
              <a:rPr lang="en-US" altLang="zh-CN"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通过调查和分析得到早高峰和平峰时期中山大道</a:t>
            </a:r>
            <a:r>
              <a:rPr lang="en-US" altLang="zh-CN"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车陂路交叉口的</a:t>
            </a:r>
            <a:r>
              <a:rPr lang="zh-CN" altLang="en-US" sz="2000" b="1"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交通量和车型组成</a:t>
            </a:r>
            <a:endParaRPr lang="en-US" altLang="zh-CN" sz="2000" b="1"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6" name="矩形 145">
            <a:extLst>
              <a:ext uri="{FF2B5EF4-FFF2-40B4-BE49-F238E27FC236}">
                <a16:creationId xmlns:a16="http://schemas.microsoft.com/office/drawing/2014/main" xmlns="" id="{B7B6359C-37D6-4C97-A8F9-593A9FC9CAF9}"/>
              </a:ext>
            </a:extLst>
          </p:cNvPr>
          <p:cNvSpPr/>
          <p:nvPr/>
        </p:nvSpPr>
        <p:spPr>
          <a:xfrm>
            <a:off x="3314298" y="3674825"/>
            <a:ext cx="2566956" cy="1323439"/>
          </a:xfrm>
          <a:prstGeom prst="rect">
            <a:avLst/>
          </a:prstGeom>
        </p:spPr>
        <p:txBody>
          <a:bodyPr wrap="square">
            <a:spAutoFit/>
          </a:bodyPr>
          <a:lstStyle/>
          <a:p>
            <a:pPr lvl="0" defTabSz="457200" fontAlgn="auto">
              <a:spcBef>
                <a:spcPts val="0"/>
              </a:spcBef>
              <a:spcAft>
                <a:spcPts val="0"/>
              </a:spcAft>
            </a:pPr>
            <a:r>
              <a:rPr lang="en-US" altLang="zh-CN"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整理成有关交通量的</a:t>
            </a:r>
            <a:r>
              <a:rPr lang="zh-CN" altLang="en-US" sz="2000" b="1"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实况、流向分布、交通量变化及交通组</a:t>
            </a:r>
            <a:endParaRPr lang="en-US" altLang="zh-CN" sz="2000" b="1"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endParaRPr>
          </a:p>
          <a:p>
            <a:pPr lvl="0" defTabSz="457200" fontAlgn="auto">
              <a:spcBef>
                <a:spcPts val="0"/>
              </a:spcBef>
              <a:spcAft>
                <a:spcPts val="0"/>
              </a:spcAft>
            </a:pPr>
            <a:r>
              <a:rPr lang="zh-CN" altLang="en-US" sz="2000" b="1"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成</a:t>
            </a:r>
            <a:r>
              <a:rPr lang="zh-CN" altLang="en-US"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等方面的资料</a:t>
            </a:r>
            <a:endParaRPr lang="en-US" altLang="zh-CN"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7" name="矩形 146">
            <a:extLst>
              <a:ext uri="{FF2B5EF4-FFF2-40B4-BE49-F238E27FC236}">
                <a16:creationId xmlns:a16="http://schemas.microsoft.com/office/drawing/2014/main" xmlns="" id="{72AE4BFD-E115-4BC1-BFB9-3545DC79067E}"/>
              </a:ext>
            </a:extLst>
          </p:cNvPr>
          <p:cNvSpPr/>
          <p:nvPr/>
        </p:nvSpPr>
        <p:spPr>
          <a:xfrm>
            <a:off x="6157251" y="3704950"/>
            <a:ext cx="2670646" cy="1323439"/>
          </a:xfrm>
          <a:prstGeom prst="rect">
            <a:avLst/>
          </a:prstGeom>
        </p:spPr>
        <p:txBody>
          <a:bodyPr wrap="square">
            <a:spAutoFit/>
          </a:bodyPr>
          <a:lstStyle/>
          <a:p>
            <a:pPr lvl="0" defTabSz="457200" fontAlgn="auto">
              <a:spcBef>
                <a:spcPts val="0"/>
              </a:spcBef>
              <a:spcAft>
                <a:spcPts val="0"/>
              </a:spcAft>
            </a:pPr>
            <a:r>
              <a:rPr lang="en-US" altLang="zh-CN"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从而了解交通量在高峰与平峰阶段</a:t>
            </a:r>
            <a:r>
              <a:rPr lang="en-US" altLang="zh-CN"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，时间和空间上的</a:t>
            </a:r>
            <a:r>
              <a:rPr lang="zh-CN" altLang="en-US" sz="2000" b="1" kern="100" dirty="0">
                <a:solidFill>
                  <a:srgbClr val="222B34"/>
                </a:solidFill>
                <a:latin typeface="微软雅黑" panose="020B0503020204020204" pitchFamily="34" charset="-122"/>
                <a:ea typeface="微软雅黑" panose="020B0503020204020204" pitchFamily="34" charset="-122"/>
                <a:cs typeface="Times New Roman" panose="02020603050405020304" pitchFamily="18" charset="0"/>
              </a:rPr>
              <a:t>变化和分布规律</a:t>
            </a:r>
          </a:p>
        </p:txBody>
      </p:sp>
      <p:sp>
        <p:nvSpPr>
          <p:cNvPr id="148" name="矩形 147">
            <a:extLst>
              <a:ext uri="{FF2B5EF4-FFF2-40B4-BE49-F238E27FC236}">
                <a16:creationId xmlns:a16="http://schemas.microsoft.com/office/drawing/2014/main" xmlns="" id="{CB36D1D8-8983-4883-BAB0-D937C90913FD}"/>
              </a:ext>
            </a:extLst>
          </p:cNvPr>
          <p:cNvSpPr/>
          <p:nvPr/>
        </p:nvSpPr>
        <p:spPr>
          <a:xfrm>
            <a:off x="8954929" y="3704950"/>
            <a:ext cx="2670646" cy="1015663"/>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2000" b="0" i="0" u="none" strike="noStrike" kern="100" cap="none" spc="0" normalizeH="0" baseline="0" noProof="0" dirty="0">
                <a:ln>
                  <a:noFill/>
                </a:ln>
                <a:solidFill>
                  <a:srgbClr val="222B34"/>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4.</a:t>
            </a:r>
            <a:r>
              <a:rPr kumimoji="0" lang="zh-CN" altLang="en-US" sz="2000" b="0" i="0" u="none" strike="noStrike" kern="100" cap="none" spc="0" normalizeH="0" baseline="0" noProof="0" dirty="0">
                <a:ln>
                  <a:noFill/>
                </a:ln>
                <a:solidFill>
                  <a:srgbClr val="222B34"/>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最后通过对比与分析，为</a:t>
            </a:r>
            <a:r>
              <a:rPr kumimoji="0" lang="zh-CN" altLang="en-US" sz="2000" b="1" i="0" u="none" strike="noStrike" kern="100" cap="none" spc="0" normalizeH="0" baseline="0" noProof="0" dirty="0">
                <a:ln>
                  <a:noFill/>
                </a:ln>
                <a:solidFill>
                  <a:srgbClr val="222B34"/>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优化交叉口的交通</a:t>
            </a:r>
            <a:r>
              <a:rPr kumimoji="0" lang="zh-CN" altLang="en-US" sz="2000" b="0" i="0" u="none" strike="noStrike" kern="100" cap="none" spc="0" normalizeH="0" baseline="0" noProof="0" dirty="0">
                <a:ln>
                  <a:noFill/>
                </a:ln>
                <a:solidFill>
                  <a:srgbClr val="222B34"/>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提供依据与建议</a:t>
            </a:r>
            <a:endParaRPr kumimoji="0" lang="zh-CN" altLang="en-US" sz="2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810526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3"/>
          <p:cNvGrpSpPr>
            <a:grpSpLocks/>
          </p:cNvGrpSpPr>
          <p:nvPr/>
        </p:nvGrpSpPr>
        <p:grpSpPr bwMode="auto">
          <a:xfrm>
            <a:off x="314325" y="2589213"/>
            <a:ext cx="11744325" cy="1679575"/>
            <a:chOff x="0" y="0"/>
            <a:chExt cx="6508750" cy="1311275"/>
          </a:xfrm>
        </p:grpSpPr>
        <p:sp>
          <p:nvSpPr>
            <p:cNvPr id="41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4099" name="矩形 7"/>
          <p:cNvSpPr>
            <a:spLocks noChangeArrowheads="1"/>
          </p:cNvSpPr>
          <p:nvPr/>
        </p:nvSpPr>
        <p:spPr bwMode="auto">
          <a:xfrm>
            <a:off x="6999222" y="3025775"/>
            <a:ext cx="2441694"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44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调查情况</a:t>
            </a:r>
          </a:p>
        </p:txBody>
      </p:sp>
      <p:grpSp>
        <p:nvGrpSpPr>
          <p:cNvPr id="4100" name="组合 17"/>
          <p:cNvGrpSpPr>
            <a:grpSpLocks/>
          </p:cNvGrpSpPr>
          <p:nvPr/>
        </p:nvGrpSpPr>
        <p:grpSpPr bwMode="auto">
          <a:xfrm>
            <a:off x="741363" y="1320800"/>
            <a:ext cx="4192587" cy="4213225"/>
            <a:chOff x="0" y="0"/>
            <a:chExt cx="1122362" cy="1127957"/>
          </a:xfrm>
        </p:grpSpPr>
        <p:grpSp>
          <p:nvGrpSpPr>
            <p:cNvPr id="4101" name="组合 8"/>
            <p:cNvGrpSpPr>
              <a:grpSpLocks/>
            </p:cNvGrpSpPr>
            <p:nvPr/>
          </p:nvGrpSpPr>
          <p:grpSpPr bwMode="auto">
            <a:xfrm>
              <a:off x="0" y="0"/>
              <a:ext cx="1122362" cy="1127957"/>
              <a:chOff x="0" y="0"/>
              <a:chExt cx="3184525" cy="3200400"/>
            </a:xfrm>
          </p:grpSpPr>
          <p:sp>
            <p:nvSpPr>
              <p:cNvPr id="41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4107" name="组合 13"/>
              <p:cNvGrpSpPr>
                <a:grpSpLocks/>
              </p:cNvGrpSpPr>
              <p:nvPr/>
            </p:nvGrpSpPr>
            <p:grpSpPr bwMode="auto">
              <a:xfrm>
                <a:off x="374268" y="428729"/>
                <a:ext cx="2467358" cy="2338363"/>
                <a:chOff x="0" y="0"/>
                <a:chExt cx="1427163" cy="1352550"/>
              </a:xfrm>
            </p:grpSpPr>
            <p:sp>
              <p:nvSpPr>
                <p:cNvPr id="41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4102" name="文本框 16"/>
            <p:cNvSpPr>
              <a:spLocks noChangeArrowheads="1"/>
            </p:cNvSpPr>
            <p:nvPr/>
          </p:nvSpPr>
          <p:spPr bwMode="auto">
            <a:xfrm>
              <a:off x="283054" y="71165"/>
              <a:ext cx="555375" cy="1009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2</a:t>
              </a:r>
              <a:endParaRPr kumimoji="0" lang="zh-CN" altLang="en-US"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右箭头 1"/>
          <p:cNvSpPr>
            <a:spLocks noChangeArrowheads="1"/>
          </p:cNvSpPr>
          <p:nvPr/>
        </p:nvSpPr>
        <p:spPr bwMode="auto">
          <a:xfrm>
            <a:off x="1397549" y="2383624"/>
            <a:ext cx="9566275" cy="493712"/>
          </a:xfrm>
          <a:prstGeom prst="rightArrow">
            <a:avLst>
              <a:gd name="adj1" fmla="val 50000"/>
              <a:gd name="adj2" fmla="val 49966"/>
            </a:avLst>
          </a:prstGeom>
          <a:solidFill>
            <a:srgbClr val="305862"/>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grpSp>
        <p:nvGrpSpPr>
          <p:cNvPr id="17411" name="组合 2"/>
          <p:cNvGrpSpPr>
            <a:grpSpLocks/>
          </p:cNvGrpSpPr>
          <p:nvPr/>
        </p:nvGrpSpPr>
        <p:grpSpPr bwMode="auto">
          <a:xfrm>
            <a:off x="1899134" y="2036279"/>
            <a:ext cx="1271588" cy="1214120"/>
            <a:chOff x="0" y="0"/>
            <a:chExt cx="863600" cy="865187"/>
          </a:xfrm>
        </p:grpSpPr>
        <p:sp>
          <p:nvSpPr>
            <p:cNvPr id="17448" name="椭圆 3"/>
            <p:cNvSpPr>
              <a:spLocks noChangeArrowheads="1"/>
            </p:cNvSpPr>
            <p:nvPr/>
          </p:nvSpPr>
          <p:spPr bwMode="auto">
            <a:xfrm>
              <a:off x="0" y="0"/>
              <a:ext cx="863600" cy="865187"/>
            </a:xfrm>
            <a:prstGeom prst="ellipse">
              <a:avLst/>
            </a:prstGeom>
            <a:solidFill>
              <a:srgbClr val="DA594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17449" name="椭圆 4"/>
            <p:cNvSpPr>
              <a:spLocks noChangeArrowheads="1"/>
            </p:cNvSpPr>
            <p:nvPr/>
          </p:nvSpPr>
          <p:spPr bwMode="auto">
            <a:xfrm>
              <a:off x="53975" y="53975"/>
              <a:ext cx="755650" cy="757237"/>
            </a:xfrm>
            <a:prstGeom prst="ellipse">
              <a:avLst/>
            </a:prstGeom>
            <a:solidFill>
              <a:srgbClr val="AAC2AC"/>
            </a:solidFill>
            <a:ln>
              <a:noFill/>
            </a:ln>
            <a:extLst>
              <a:ext uri="{91240B29-F687-4F45-9708-019B960494DF}">
                <a14:hiddenLine xmlns:a14="http://schemas.microsoft.com/office/drawing/2010/main" xmlns="" w="3175">
                  <a:solidFill>
                    <a:srgbClr val="42719B"/>
                  </a:solidFill>
                  <a:bevel/>
                  <a:headEnd/>
                  <a:tailEnd/>
                </a14:hiddenLine>
              </a:ext>
            </a:extLst>
          </p:spPr>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11.20</a:t>
              </a:r>
              <a:r>
                <a:rPr kumimoji="0" lang="zh-CN" altLang="en-US"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（周二）</a:t>
              </a:r>
            </a:p>
          </p:txBody>
        </p:sp>
      </p:grpSp>
      <p:grpSp>
        <p:nvGrpSpPr>
          <p:cNvPr id="17412" name="组合 5"/>
          <p:cNvGrpSpPr>
            <a:grpSpLocks/>
          </p:cNvGrpSpPr>
          <p:nvPr/>
        </p:nvGrpSpPr>
        <p:grpSpPr bwMode="auto">
          <a:xfrm>
            <a:off x="4315098" y="2036279"/>
            <a:ext cx="1236663" cy="1214120"/>
            <a:chOff x="0" y="0"/>
            <a:chExt cx="863600" cy="865187"/>
          </a:xfrm>
        </p:grpSpPr>
        <p:sp>
          <p:nvSpPr>
            <p:cNvPr id="17446" name="椭圆 6"/>
            <p:cNvSpPr>
              <a:spLocks noChangeArrowheads="1"/>
            </p:cNvSpPr>
            <p:nvPr/>
          </p:nvSpPr>
          <p:spPr bwMode="auto">
            <a:xfrm>
              <a:off x="0" y="0"/>
              <a:ext cx="863600" cy="865187"/>
            </a:xfrm>
            <a:prstGeom prst="ellipse">
              <a:avLst/>
            </a:prstGeom>
            <a:solidFill>
              <a:srgbClr val="DA594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17447" name="椭圆 7"/>
            <p:cNvSpPr>
              <a:spLocks noChangeArrowheads="1"/>
            </p:cNvSpPr>
            <p:nvPr/>
          </p:nvSpPr>
          <p:spPr bwMode="auto">
            <a:xfrm>
              <a:off x="53974" y="53975"/>
              <a:ext cx="755650" cy="757237"/>
            </a:xfrm>
            <a:prstGeom prst="ellipse">
              <a:avLst/>
            </a:prstGeom>
            <a:solidFill>
              <a:srgbClr val="AAC2AC"/>
            </a:solidFill>
            <a:ln>
              <a:noFill/>
            </a:ln>
            <a:extLst>
              <a:ext uri="{91240B29-F687-4F45-9708-019B960494DF}">
                <a14:hiddenLine xmlns:a14="http://schemas.microsoft.com/office/drawing/2010/main" xmlns="" w="3175">
                  <a:solidFill>
                    <a:srgbClr val="42719B"/>
                  </a:solidFill>
                  <a:bevel/>
                  <a:headEnd/>
                  <a:tailEnd/>
                </a14:hiddenLine>
              </a:ext>
            </a:extLst>
          </p:spPr>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11.22</a:t>
              </a:r>
              <a:r>
                <a:rPr kumimoji="0" lang="zh-CN" altLang="en-US"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（周四）</a:t>
              </a:r>
            </a:p>
          </p:txBody>
        </p:sp>
      </p:grpSp>
      <p:grpSp>
        <p:nvGrpSpPr>
          <p:cNvPr id="17413" name="组合 8"/>
          <p:cNvGrpSpPr>
            <a:grpSpLocks/>
          </p:cNvGrpSpPr>
          <p:nvPr/>
        </p:nvGrpSpPr>
        <p:grpSpPr bwMode="auto">
          <a:xfrm>
            <a:off x="6428517" y="2036279"/>
            <a:ext cx="1269491" cy="1214120"/>
            <a:chOff x="0" y="0"/>
            <a:chExt cx="863600" cy="865187"/>
          </a:xfrm>
        </p:grpSpPr>
        <p:sp>
          <p:nvSpPr>
            <p:cNvPr id="17444" name="椭圆 9"/>
            <p:cNvSpPr>
              <a:spLocks noChangeArrowheads="1"/>
            </p:cNvSpPr>
            <p:nvPr/>
          </p:nvSpPr>
          <p:spPr bwMode="auto">
            <a:xfrm>
              <a:off x="0" y="0"/>
              <a:ext cx="863600" cy="865187"/>
            </a:xfrm>
            <a:prstGeom prst="ellipse">
              <a:avLst/>
            </a:prstGeom>
            <a:solidFill>
              <a:srgbClr val="DA594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17445" name="椭圆 10"/>
            <p:cNvSpPr>
              <a:spLocks noChangeArrowheads="1"/>
            </p:cNvSpPr>
            <p:nvPr/>
          </p:nvSpPr>
          <p:spPr bwMode="auto">
            <a:xfrm>
              <a:off x="53975" y="53975"/>
              <a:ext cx="755650" cy="757237"/>
            </a:xfrm>
            <a:prstGeom prst="ellipse">
              <a:avLst/>
            </a:prstGeom>
            <a:solidFill>
              <a:srgbClr val="AAC2AC"/>
            </a:solidFill>
            <a:ln>
              <a:noFill/>
            </a:ln>
            <a:extLst>
              <a:ext uri="{91240B29-F687-4F45-9708-019B960494DF}">
                <a14:hiddenLine xmlns:a14="http://schemas.microsoft.com/office/drawing/2010/main" xmlns="" w="3175">
                  <a:solidFill>
                    <a:srgbClr val="42719B"/>
                  </a:solidFill>
                  <a:bevel/>
                  <a:headEnd/>
                  <a:tailEnd/>
                </a14:hiddenLine>
              </a:ext>
            </a:extLst>
          </p:spPr>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11.26</a:t>
              </a:r>
              <a:r>
                <a:rPr kumimoji="0" lang="zh-CN" altLang="en-US"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（周一）</a:t>
              </a:r>
            </a:p>
          </p:txBody>
        </p:sp>
      </p:grpSp>
      <p:grpSp>
        <p:nvGrpSpPr>
          <p:cNvPr id="17414" name="组合 11"/>
          <p:cNvGrpSpPr>
            <a:grpSpLocks/>
          </p:cNvGrpSpPr>
          <p:nvPr/>
        </p:nvGrpSpPr>
        <p:grpSpPr bwMode="auto">
          <a:xfrm>
            <a:off x="8574765" y="2040545"/>
            <a:ext cx="1236662" cy="1214120"/>
            <a:chOff x="0" y="0"/>
            <a:chExt cx="863600" cy="865187"/>
          </a:xfrm>
        </p:grpSpPr>
        <p:sp>
          <p:nvSpPr>
            <p:cNvPr id="17442" name="椭圆 12"/>
            <p:cNvSpPr>
              <a:spLocks noChangeArrowheads="1"/>
            </p:cNvSpPr>
            <p:nvPr/>
          </p:nvSpPr>
          <p:spPr bwMode="auto">
            <a:xfrm>
              <a:off x="0" y="0"/>
              <a:ext cx="863600" cy="865187"/>
            </a:xfrm>
            <a:prstGeom prst="ellipse">
              <a:avLst/>
            </a:prstGeom>
            <a:solidFill>
              <a:srgbClr val="DA594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17443" name="椭圆 13"/>
            <p:cNvSpPr>
              <a:spLocks noChangeArrowheads="1"/>
            </p:cNvSpPr>
            <p:nvPr/>
          </p:nvSpPr>
          <p:spPr bwMode="auto">
            <a:xfrm>
              <a:off x="53975" y="53975"/>
              <a:ext cx="755650" cy="757237"/>
            </a:xfrm>
            <a:prstGeom prst="ellipse">
              <a:avLst/>
            </a:prstGeom>
            <a:solidFill>
              <a:srgbClr val="AAC2AC"/>
            </a:solidFill>
            <a:ln>
              <a:noFill/>
            </a:ln>
            <a:extLst>
              <a:ext uri="{91240B29-F687-4F45-9708-019B960494DF}">
                <a14:hiddenLine xmlns:a14="http://schemas.microsoft.com/office/drawing/2010/main" xmlns="" w="3175">
                  <a:solidFill>
                    <a:srgbClr val="42719B"/>
                  </a:solidFill>
                  <a:bevel/>
                  <a:headEnd/>
                  <a:tailEnd/>
                </a14:hiddenLine>
              </a:ext>
            </a:extLst>
          </p:spPr>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11.27</a:t>
              </a:r>
              <a:r>
                <a:rPr kumimoji="0" lang="zh-CN" altLang="en-US"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charset="0"/>
                </a:rPr>
                <a:t>（周二）</a:t>
              </a:r>
            </a:p>
          </p:txBody>
        </p:sp>
      </p:grpSp>
      <p:grpSp>
        <p:nvGrpSpPr>
          <p:cNvPr id="17426" name="组合 45"/>
          <p:cNvGrpSpPr>
            <a:grpSpLocks/>
          </p:cNvGrpSpPr>
          <p:nvPr/>
        </p:nvGrpSpPr>
        <p:grpSpPr bwMode="auto">
          <a:xfrm>
            <a:off x="49213" y="201613"/>
            <a:ext cx="5791200" cy="827087"/>
            <a:chOff x="0" y="0"/>
            <a:chExt cx="6508750" cy="1311275"/>
          </a:xfrm>
        </p:grpSpPr>
        <p:sp>
          <p:nvSpPr>
            <p:cNvPr id="17437"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8"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9"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7427" name="矩形 49"/>
          <p:cNvSpPr>
            <a:spLocks noChangeArrowheads="1"/>
          </p:cNvSpPr>
          <p:nvPr/>
        </p:nvSpPr>
        <p:spPr bwMode="auto">
          <a:xfrm>
            <a:off x="2564543" y="346075"/>
            <a:ext cx="162095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调查情况</a:t>
            </a:r>
          </a:p>
        </p:txBody>
      </p:sp>
      <p:grpSp>
        <p:nvGrpSpPr>
          <p:cNvPr id="17428" name="组合 50"/>
          <p:cNvGrpSpPr>
            <a:grpSpLocks/>
          </p:cNvGrpSpPr>
          <p:nvPr/>
        </p:nvGrpSpPr>
        <p:grpSpPr bwMode="auto">
          <a:xfrm>
            <a:off x="185738" y="25400"/>
            <a:ext cx="1122362" cy="1128713"/>
            <a:chOff x="0" y="0"/>
            <a:chExt cx="3184525" cy="3200400"/>
          </a:xfrm>
        </p:grpSpPr>
        <p:sp>
          <p:nvSpPr>
            <p:cNvPr id="17430"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1"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432"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433"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7434" name="组合 55"/>
            <p:cNvGrpSpPr>
              <a:grpSpLocks/>
            </p:cNvGrpSpPr>
            <p:nvPr/>
          </p:nvGrpSpPr>
          <p:grpSpPr bwMode="auto">
            <a:xfrm>
              <a:off x="374268" y="428729"/>
              <a:ext cx="2467358" cy="2338363"/>
              <a:chOff x="0" y="0"/>
              <a:chExt cx="1427163" cy="1352550"/>
            </a:xfrm>
          </p:grpSpPr>
          <p:sp>
            <p:nvSpPr>
              <p:cNvPr id="17435"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6"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7429" name="文本框 58"/>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2</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 name="矩形 1">
            <a:extLst>
              <a:ext uri="{FF2B5EF4-FFF2-40B4-BE49-F238E27FC236}">
                <a16:creationId xmlns:a16="http://schemas.microsoft.com/office/drawing/2014/main" xmlns="" id="{884966DF-20EE-4815-AD99-70A43AAA853D}"/>
              </a:ext>
            </a:extLst>
          </p:cNvPr>
          <p:cNvSpPr/>
          <p:nvPr/>
        </p:nvSpPr>
        <p:spPr>
          <a:xfrm>
            <a:off x="1664296" y="1225007"/>
            <a:ext cx="1800493"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17:00</a:t>
            </a: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至</a:t>
            </a: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18:00</a:t>
            </a: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调查晚高峰时段</a:t>
            </a: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矩形 2">
            <a:extLst>
              <a:ext uri="{FF2B5EF4-FFF2-40B4-BE49-F238E27FC236}">
                <a16:creationId xmlns:a16="http://schemas.microsoft.com/office/drawing/2014/main" xmlns="" id="{D0973223-8EC1-4D0A-819F-28CC1C09B13B}"/>
              </a:ext>
            </a:extLst>
          </p:cNvPr>
          <p:cNvSpPr/>
          <p:nvPr/>
        </p:nvSpPr>
        <p:spPr>
          <a:xfrm>
            <a:off x="4033181" y="1195480"/>
            <a:ext cx="1800493"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7:30</a:t>
            </a: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至</a:t>
            </a: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8:30</a:t>
            </a: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调查早高峰时段</a:t>
            </a: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矩形 4">
            <a:extLst>
              <a:ext uri="{FF2B5EF4-FFF2-40B4-BE49-F238E27FC236}">
                <a16:creationId xmlns:a16="http://schemas.microsoft.com/office/drawing/2014/main" xmlns="" id="{224B9C67-5650-47EF-9631-88065F3E9EF9}"/>
              </a:ext>
            </a:extLst>
          </p:cNvPr>
          <p:cNvSpPr/>
          <p:nvPr/>
        </p:nvSpPr>
        <p:spPr>
          <a:xfrm>
            <a:off x="5833674" y="1195480"/>
            <a:ext cx="2492990"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7:30</a:t>
            </a: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至</a:t>
            </a: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8:30</a:t>
            </a: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调查特殊日早高峰时段</a:t>
            </a: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矩形 5">
            <a:extLst>
              <a:ext uri="{FF2B5EF4-FFF2-40B4-BE49-F238E27FC236}">
                <a16:creationId xmlns:a16="http://schemas.microsoft.com/office/drawing/2014/main" xmlns="" id="{1092AD7E-2F0B-4ABF-BA1B-B13A1ECFC696}"/>
              </a:ext>
            </a:extLst>
          </p:cNvPr>
          <p:cNvSpPr/>
          <p:nvPr/>
        </p:nvSpPr>
        <p:spPr>
          <a:xfrm>
            <a:off x="8408265" y="1194247"/>
            <a:ext cx="1569660"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9:30</a:t>
            </a: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至</a:t>
            </a: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10:30</a:t>
            </a: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调查平峰时段</a:t>
            </a: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7" name="五边形 319">
            <a:extLst>
              <a:ext uri="{FF2B5EF4-FFF2-40B4-BE49-F238E27FC236}">
                <a16:creationId xmlns:a16="http://schemas.microsoft.com/office/drawing/2014/main" xmlns="" id="{49649C5C-B5EE-47D3-BF7B-96843D963BC6}"/>
              </a:ext>
            </a:extLst>
          </p:cNvPr>
          <p:cNvSpPr>
            <a:spLocks noChangeArrowheads="1"/>
          </p:cNvSpPr>
          <p:nvPr/>
        </p:nvSpPr>
        <p:spPr bwMode="auto">
          <a:xfrm>
            <a:off x="-1216" y="239009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48" name="矩形 323">
            <a:extLst>
              <a:ext uri="{FF2B5EF4-FFF2-40B4-BE49-F238E27FC236}">
                <a16:creationId xmlns:a16="http://schemas.microsoft.com/office/drawing/2014/main" xmlns="" id="{480CCD96-4D2A-4C61-8110-E81C18D98C33}"/>
              </a:ext>
            </a:extLst>
          </p:cNvPr>
          <p:cNvSpPr>
            <a:spLocks noChangeArrowheads="1"/>
          </p:cNvSpPr>
          <p:nvPr/>
        </p:nvSpPr>
        <p:spPr bwMode="auto">
          <a:xfrm>
            <a:off x="190872" y="2475821"/>
            <a:ext cx="11160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宋体" pitchFamily="2" charset="-122"/>
                <a:ea typeface="微软雅黑" pitchFamily="34" charset="-122"/>
                <a:cs typeface="+mn-cs"/>
                <a:sym typeface="宋体" pitchFamily="2" charset="-122"/>
              </a:rPr>
              <a:t>调查时间</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49" name="五边形 319">
            <a:extLst>
              <a:ext uri="{FF2B5EF4-FFF2-40B4-BE49-F238E27FC236}">
                <a16:creationId xmlns:a16="http://schemas.microsoft.com/office/drawing/2014/main" xmlns="" id="{9DDABDCE-5A6F-40E1-92E5-B0BDB9745C91}"/>
              </a:ext>
            </a:extLst>
          </p:cNvPr>
          <p:cNvSpPr>
            <a:spLocks noChangeArrowheads="1"/>
          </p:cNvSpPr>
          <p:nvPr/>
        </p:nvSpPr>
        <p:spPr bwMode="auto">
          <a:xfrm>
            <a:off x="-1218" y="3389779"/>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50" name="矩形 323">
            <a:extLst>
              <a:ext uri="{FF2B5EF4-FFF2-40B4-BE49-F238E27FC236}">
                <a16:creationId xmlns:a16="http://schemas.microsoft.com/office/drawing/2014/main" xmlns="" id="{DA30CA98-389A-419B-AB88-574291AF908B}"/>
              </a:ext>
            </a:extLst>
          </p:cNvPr>
          <p:cNvSpPr>
            <a:spLocks noChangeArrowheads="1"/>
          </p:cNvSpPr>
          <p:nvPr/>
        </p:nvSpPr>
        <p:spPr bwMode="auto">
          <a:xfrm>
            <a:off x="202667" y="3470601"/>
            <a:ext cx="11160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宋体" pitchFamily="2" charset="-122"/>
                <a:ea typeface="微软雅黑" pitchFamily="34" charset="-122"/>
                <a:cs typeface="+mn-cs"/>
                <a:sym typeface="宋体" pitchFamily="2" charset="-122"/>
              </a:rPr>
              <a:t>调查地点</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8" name="矩形 7">
            <a:extLst>
              <a:ext uri="{FF2B5EF4-FFF2-40B4-BE49-F238E27FC236}">
                <a16:creationId xmlns:a16="http://schemas.microsoft.com/office/drawing/2014/main" xmlns="" id="{52E01A70-EE57-401B-AFB0-F58081EAEA50}"/>
              </a:ext>
            </a:extLst>
          </p:cNvPr>
          <p:cNvSpPr/>
          <p:nvPr/>
        </p:nvSpPr>
        <p:spPr>
          <a:xfrm>
            <a:off x="1356237" y="3481732"/>
            <a:ext cx="374653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车陂路</a:t>
            </a:r>
            <a:r>
              <a:rPr kumimoji="0" lang="en-US"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a:t>
            </a:r>
            <a:r>
              <a:rPr kumimoji="0" lang="zh-CN" altLang="zh-CN" sz="18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中山大道交叉路口及其周边</a:t>
            </a: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3" name="五边形 319">
            <a:extLst>
              <a:ext uri="{FF2B5EF4-FFF2-40B4-BE49-F238E27FC236}">
                <a16:creationId xmlns:a16="http://schemas.microsoft.com/office/drawing/2014/main" xmlns="" id="{37F4ED06-B946-4E76-824F-25CED0AA6F42}"/>
              </a:ext>
            </a:extLst>
          </p:cNvPr>
          <p:cNvSpPr>
            <a:spLocks noChangeArrowheads="1"/>
          </p:cNvSpPr>
          <p:nvPr/>
        </p:nvSpPr>
        <p:spPr bwMode="auto">
          <a:xfrm>
            <a:off x="-1218" y="4307565"/>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dirty="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54" name="矩形 323">
            <a:extLst>
              <a:ext uri="{FF2B5EF4-FFF2-40B4-BE49-F238E27FC236}">
                <a16:creationId xmlns:a16="http://schemas.microsoft.com/office/drawing/2014/main" xmlns="" id="{C6E0630A-FC4F-473F-9CEB-6CA1D729DB43}"/>
              </a:ext>
            </a:extLst>
          </p:cNvPr>
          <p:cNvSpPr>
            <a:spLocks noChangeArrowheads="1"/>
          </p:cNvSpPr>
          <p:nvPr/>
        </p:nvSpPr>
        <p:spPr bwMode="auto">
          <a:xfrm>
            <a:off x="202667" y="4378177"/>
            <a:ext cx="11160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宋体" pitchFamily="2" charset="-122"/>
                <a:ea typeface="微软雅黑" pitchFamily="34" charset="-122"/>
                <a:cs typeface="+mn-cs"/>
                <a:sym typeface="宋体" pitchFamily="2" charset="-122"/>
              </a:rPr>
              <a:t>调查成员</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55" name="矩形 54">
            <a:extLst>
              <a:ext uri="{FF2B5EF4-FFF2-40B4-BE49-F238E27FC236}">
                <a16:creationId xmlns:a16="http://schemas.microsoft.com/office/drawing/2014/main" xmlns="" id="{960C539A-EB72-456D-A3DC-5E7DE4F68244}"/>
              </a:ext>
            </a:extLst>
          </p:cNvPr>
          <p:cNvSpPr/>
          <p:nvPr/>
        </p:nvSpPr>
        <p:spPr>
          <a:xfrm>
            <a:off x="1356237" y="4362611"/>
            <a:ext cx="8064965"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黄可、潘明璇、陈彩婷、陈海宇、陈焯、董怡君、方馨悦、付芳昊等，共</a:t>
            </a:r>
            <a:r>
              <a:rPr kumimoji="0" lang="en-US" altLang="zh-CN"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8</a:t>
            </a:r>
            <a:r>
              <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人</a:t>
            </a:r>
          </a:p>
        </p:txBody>
      </p:sp>
      <p:sp>
        <p:nvSpPr>
          <p:cNvPr id="56" name="五边形 319">
            <a:extLst>
              <a:ext uri="{FF2B5EF4-FFF2-40B4-BE49-F238E27FC236}">
                <a16:creationId xmlns:a16="http://schemas.microsoft.com/office/drawing/2014/main" xmlns="" id="{01EC8F2B-DCBF-41A4-9485-6C5FEC2039F1}"/>
              </a:ext>
            </a:extLst>
          </p:cNvPr>
          <p:cNvSpPr>
            <a:spLocks noChangeArrowheads="1"/>
          </p:cNvSpPr>
          <p:nvPr/>
        </p:nvSpPr>
        <p:spPr bwMode="auto">
          <a:xfrm>
            <a:off x="0" y="5225549"/>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57" name="矩形 323">
            <a:extLst>
              <a:ext uri="{FF2B5EF4-FFF2-40B4-BE49-F238E27FC236}">
                <a16:creationId xmlns:a16="http://schemas.microsoft.com/office/drawing/2014/main" xmlns="" id="{B8E3F720-2283-4609-955F-0E3EBAB0693A}"/>
              </a:ext>
            </a:extLst>
          </p:cNvPr>
          <p:cNvSpPr>
            <a:spLocks noChangeArrowheads="1"/>
          </p:cNvSpPr>
          <p:nvPr/>
        </p:nvSpPr>
        <p:spPr bwMode="auto">
          <a:xfrm>
            <a:off x="201451" y="5286831"/>
            <a:ext cx="11160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宋体" pitchFamily="2" charset="-122"/>
                <a:ea typeface="微软雅黑" pitchFamily="34" charset="-122"/>
                <a:cs typeface="+mn-cs"/>
                <a:sym typeface="宋体" pitchFamily="2" charset="-122"/>
              </a:rPr>
              <a:t>调查工具</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58" name="矩形 57">
            <a:extLst>
              <a:ext uri="{FF2B5EF4-FFF2-40B4-BE49-F238E27FC236}">
                <a16:creationId xmlns:a16="http://schemas.microsoft.com/office/drawing/2014/main" xmlns="" id="{1CBD31E2-CB41-491B-AF1D-FBD39309838F}"/>
              </a:ext>
            </a:extLst>
          </p:cNvPr>
          <p:cNvSpPr/>
          <p:nvPr/>
        </p:nvSpPr>
        <p:spPr>
          <a:xfrm>
            <a:off x="1356237" y="5271442"/>
            <a:ext cx="2916183"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机械计数器、手机计数</a:t>
            </a:r>
            <a:r>
              <a:rPr kumimoji="0" lang="en-US" altLang="zh-CN"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app</a:t>
            </a: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9" name="五边形 319">
            <a:extLst>
              <a:ext uri="{FF2B5EF4-FFF2-40B4-BE49-F238E27FC236}">
                <a16:creationId xmlns:a16="http://schemas.microsoft.com/office/drawing/2014/main" xmlns="" id="{37029D28-0F5A-40B0-B9E2-E366F5FADB6B}"/>
              </a:ext>
            </a:extLst>
          </p:cNvPr>
          <p:cNvSpPr>
            <a:spLocks noChangeArrowheads="1"/>
          </p:cNvSpPr>
          <p:nvPr/>
        </p:nvSpPr>
        <p:spPr bwMode="auto">
          <a:xfrm>
            <a:off x="0" y="614776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60" name="矩形 323">
            <a:extLst>
              <a:ext uri="{FF2B5EF4-FFF2-40B4-BE49-F238E27FC236}">
                <a16:creationId xmlns:a16="http://schemas.microsoft.com/office/drawing/2014/main" xmlns="" id="{CBE9BDA3-24B7-4201-B167-A41307580722}"/>
              </a:ext>
            </a:extLst>
          </p:cNvPr>
          <p:cNvSpPr>
            <a:spLocks noChangeArrowheads="1"/>
          </p:cNvSpPr>
          <p:nvPr/>
        </p:nvSpPr>
        <p:spPr bwMode="auto">
          <a:xfrm>
            <a:off x="190872" y="6241439"/>
            <a:ext cx="11160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宋体" pitchFamily="2" charset="-122"/>
                <a:ea typeface="微软雅黑" pitchFamily="34" charset="-122"/>
                <a:cs typeface="+mn-cs"/>
                <a:sym typeface="宋体" pitchFamily="2" charset="-122"/>
              </a:rPr>
              <a:t>测记方法</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61" name="矩形 60">
            <a:extLst>
              <a:ext uri="{FF2B5EF4-FFF2-40B4-BE49-F238E27FC236}">
                <a16:creationId xmlns:a16="http://schemas.microsoft.com/office/drawing/2014/main" xmlns="" id="{C9229858-5A4A-4BA3-A385-38D223A19A31}"/>
              </a:ext>
            </a:extLst>
          </p:cNvPr>
          <p:cNvSpPr/>
          <p:nvPr/>
        </p:nvSpPr>
        <p:spPr>
          <a:xfrm>
            <a:off x="1356237" y="6241439"/>
            <a:ext cx="133882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人工计数法</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26" name="组合 45"/>
          <p:cNvGrpSpPr>
            <a:grpSpLocks/>
          </p:cNvGrpSpPr>
          <p:nvPr/>
        </p:nvGrpSpPr>
        <p:grpSpPr bwMode="auto">
          <a:xfrm>
            <a:off x="49213" y="201613"/>
            <a:ext cx="5791200" cy="827087"/>
            <a:chOff x="0" y="0"/>
            <a:chExt cx="6508750" cy="1311275"/>
          </a:xfrm>
        </p:grpSpPr>
        <p:sp>
          <p:nvSpPr>
            <p:cNvPr id="17437"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8"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9"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7427" name="矩形 49"/>
          <p:cNvSpPr>
            <a:spLocks noChangeArrowheads="1"/>
          </p:cNvSpPr>
          <p:nvPr/>
        </p:nvSpPr>
        <p:spPr bwMode="auto">
          <a:xfrm>
            <a:off x="2564543" y="346075"/>
            <a:ext cx="162095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调查情况</a:t>
            </a:r>
          </a:p>
        </p:txBody>
      </p:sp>
      <p:grpSp>
        <p:nvGrpSpPr>
          <p:cNvPr id="17428" name="组合 50"/>
          <p:cNvGrpSpPr>
            <a:grpSpLocks/>
          </p:cNvGrpSpPr>
          <p:nvPr/>
        </p:nvGrpSpPr>
        <p:grpSpPr bwMode="auto">
          <a:xfrm>
            <a:off x="185738" y="25400"/>
            <a:ext cx="1122362" cy="1128713"/>
            <a:chOff x="0" y="0"/>
            <a:chExt cx="3184525" cy="3200400"/>
          </a:xfrm>
        </p:grpSpPr>
        <p:sp>
          <p:nvSpPr>
            <p:cNvPr id="17430"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1"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432"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433"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7434" name="组合 55"/>
            <p:cNvGrpSpPr>
              <a:grpSpLocks/>
            </p:cNvGrpSpPr>
            <p:nvPr/>
          </p:nvGrpSpPr>
          <p:grpSpPr bwMode="auto">
            <a:xfrm>
              <a:off x="374268" y="428729"/>
              <a:ext cx="2467358" cy="2338363"/>
              <a:chOff x="0" y="0"/>
              <a:chExt cx="1427163" cy="1352550"/>
            </a:xfrm>
          </p:grpSpPr>
          <p:sp>
            <p:nvSpPr>
              <p:cNvPr id="17435"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6"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7429" name="文本框 58"/>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2</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51" name="五边形 319">
            <a:extLst>
              <a:ext uri="{FF2B5EF4-FFF2-40B4-BE49-F238E27FC236}">
                <a16:creationId xmlns:a16="http://schemas.microsoft.com/office/drawing/2014/main" xmlns="" id="{9D52B220-1B06-4A11-A7C0-F79745408345}"/>
              </a:ext>
            </a:extLst>
          </p:cNvPr>
          <p:cNvSpPr>
            <a:spLocks noChangeArrowheads="1"/>
          </p:cNvSpPr>
          <p:nvPr/>
        </p:nvSpPr>
        <p:spPr bwMode="auto">
          <a:xfrm>
            <a:off x="0" y="133032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a:r>
              <a:rPr lang="zh-CN" altLang="en-US" sz="1600" dirty="0">
                <a:solidFill>
                  <a:srgbClr val="FFFFFF"/>
                </a:solidFill>
                <a:latin typeface="微软雅黑" panose="020B0503020204020204" pitchFamily="34" charset="-122"/>
                <a:ea typeface="微软雅黑" panose="020B0503020204020204" pitchFamily="34" charset="-122"/>
                <a:sym typeface="宋体" pitchFamily="2" charset="-122"/>
              </a:rPr>
              <a:t>站位安排</a:t>
            </a:r>
            <a:endParaRPr lang="zh-CN" altLang="zh-CN" sz="1600" dirty="0">
              <a:solidFill>
                <a:srgbClr val="FFFFFF"/>
              </a:solidFill>
              <a:latin typeface="微软雅黑" panose="020B0503020204020204" pitchFamily="34" charset="-122"/>
              <a:ea typeface="微软雅黑" panose="020B0503020204020204" pitchFamily="34" charset="-122"/>
              <a:sym typeface="宋体" pitchFamily="2" charset="-122"/>
            </a:endParaRPr>
          </a:p>
        </p:txBody>
      </p:sp>
      <p:pic>
        <p:nvPicPr>
          <p:cNvPr id="3" name="图片 2">
            <a:extLst>
              <a:ext uri="{FF2B5EF4-FFF2-40B4-BE49-F238E27FC236}">
                <a16:creationId xmlns:a16="http://schemas.microsoft.com/office/drawing/2014/main" xmlns="" id="{1EAA3617-DE4C-49E5-A818-3A864D2B3F02}"/>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471738" y="1053709"/>
            <a:ext cx="7248524" cy="5753613"/>
          </a:xfrm>
          <a:prstGeom prst="rect">
            <a:avLst/>
          </a:prstGeom>
        </p:spPr>
      </p:pic>
    </p:spTree>
    <p:extLst>
      <p:ext uri="{BB962C8B-B14F-4D97-AF65-F5344CB8AC3E}">
        <p14:creationId xmlns:p14="http://schemas.microsoft.com/office/powerpoint/2010/main" xmlns="" val="42184925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26" name="组合 45"/>
          <p:cNvGrpSpPr>
            <a:grpSpLocks/>
          </p:cNvGrpSpPr>
          <p:nvPr/>
        </p:nvGrpSpPr>
        <p:grpSpPr bwMode="auto">
          <a:xfrm>
            <a:off x="49213" y="201613"/>
            <a:ext cx="5791200" cy="827087"/>
            <a:chOff x="0" y="0"/>
            <a:chExt cx="6508750" cy="1311275"/>
          </a:xfrm>
        </p:grpSpPr>
        <p:sp>
          <p:nvSpPr>
            <p:cNvPr id="17437"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8"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9"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7427" name="矩形 49"/>
          <p:cNvSpPr>
            <a:spLocks noChangeArrowheads="1"/>
          </p:cNvSpPr>
          <p:nvPr/>
        </p:nvSpPr>
        <p:spPr bwMode="auto">
          <a:xfrm>
            <a:off x="2564543" y="346075"/>
            <a:ext cx="162095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调查情况</a:t>
            </a:r>
          </a:p>
        </p:txBody>
      </p:sp>
      <p:grpSp>
        <p:nvGrpSpPr>
          <p:cNvPr id="17428" name="组合 50"/>
          <p:cNvGrpSpPr>
            <a:grpSpLocks/>
          </p:cNvGrpSpPr>
          <p:nvPr/>
        </p:nvGrpSpPr>
        <p:grpSpPr bwMode="auto">
          <a:xfrm>
            <a:off x="185738" y="25400"/>
            <a:ext cx="1122362" cy="1128713"/>
            <a:chOff x="0" y="0"/>
            <a:chExt cx="3184525" cy="3200400"/>
          </a:xfrm>
        </p:grpSpPr>
        <p:sp>
          <p:nvSpPr>
            <p:cNvPr id="17430"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1"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432"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433"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7434" name="组合 55"/>
            <p:cNvGrpSpPr>
              <a:grpSpLocks/>
            </p:cNvGrpSpPr>
            <p:nvPr/>
          </p:nvGrpSpPr>
          <p:grpSpPr bwMode="auto">
            <a:xfrm>
              <a:off x="374268" y="428729"/>
              <a:ext cx="2467358" cy="2338363"/>
              <a:chOff x="0" y="0"/>
              <a:chExt cx="1427163" cy="1352550"/>
            </a:xfrm>
          </p:grpSpPr>
          <p:sp>
            <p:nvSpPr>
              <p:cNvPr id="17435"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436"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7429" name="文本框 58"/>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2</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5" name="矩形 4">
            <a:extLst>
              <a:ext uri="{FF2B5EF4-FFF2-40B4-BE49-F238E27FC236}">
                <a16:creationId xmlns:a16="http://schemas.microsoft.com/office/drawing/2014/main" xmlns="" id="{59E3EB3E-6C5E-4E5B-94AA-EE0A3A45BE72}"/>
              </a:ext>
            </a:extLst>
          </p:cNvPr>
          <p:cNvSpPr/>
          <p:nvPr/>
        </p:nvSpPr>
        <p:spPr>
          <a:xfrm>
            <a:off x="1686026" y="1369983"/>
            <a:ext cx="3023341" cy="400110"/>
          </a:xfrm>
          <a:prstGeom prst="rect">
            <a:avLst/>
          </a:prstGeom>
        </p:spPr>
        <p:txBody>
          <a:bodyPr wrap="square">
            <a:spAutoFit/>
          </a:bodyPr>
          <a:lstStyle/>
          <a:p>
            <a:pPr marL="342900" indent="-342900">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车型划分及换算系数：</a:t>
            </a:r>
          </a:p>
        </p:txBody>
      </p:sp>
      <p:graphicFrame>
        <p:nvGraphicFramePr>
          <p:cNvPr id="6" name="表格 5">
            <a:extLst>
              <a:ext uri="{FF2B5EF4-FFF2-40B4-BE49-F238E27FC236}">
                <a16:creationId xmlns:a16="http://schemas.microsoft.com/office/drawing/2014/main" xmlns="" id="{3B1BBE31-76E3-4A16-AF1E-ED43AB5BF8CB}"/>
              </a:ext>
            </a:extLst>
          </p:cNvPr>
          <p:cNvGraphicFramePr>
            <a:graphicFrameLocks noGrp="1"/>
          </p:cNvGraphicFramePr>
          <p:nvPr>
            <p:extLst>
              <p:ext uri="{D42A27DB-BD31-4B8C-83A1-F6EECF244321}">
                <p14:modId xmlns:p14="http://schemas.microsoft.com/office/powerpoint/2010/main" xmlns="" val="2198196950"/>
              </p:ext>
            </p:extLst>
          </p:nvPr>
        </p:nvGraphicFramePr>
        <p:xfrm>
          <a:off x="5114753" y="1330326"/>
          <a:ext cx="6321981" cy="3885722"/>
        </p:xfrm>
        <a:graphic>
          <a:graphicData uri="http://schemas.openxmlformats.org/drawingml/2006/table">
            <a:tbl>
              <a:tblPr firstRow="1" firstCol="1" bandRow="1">
                <a:tableStyleId>{93296810-A885-4BE3-A3E7-6D5BEEA58F35}</a:tableStyleId>
              </a:tblPr>
              <a:tblGrid>
                <a:gridCol w="1514312">
                  <a:extLst>
                    <a:ext uri="{9D8B030D-6E8A-4147-A177-3AD203B41FA5}">
                      <a16:colId xmlns:a16="http://schemas.microsoft.com/office/drawing/2014/main" xmlns="" val="64463477"/>
                    </a:ext>
                  </a:extLst>
                </a:gridCol>
                <a:gridCol w="2921826">
                  <a:extLst>
                    <a:ext uri="{9D8B030D-6E8A-4147-A177-3AD203B41FA5}">
                      <a16:colId xmlns:a16="http://schemas.microsoft.com/office/drawing/2014/main" xmlns="" val="903485242"/>
                    </a:ext>
                  </a:extLst>
                </a:gridCol>
                <a:gridCol w="1885843">
                  <a:extLst>
                    <a:ext uri="{9D8B030D-6E8A-4147-A177-3AD203B41FA5}">
                      <a16:colId xmlns:a16="http://schemas.microsoft.com/office/drawing/2014/main" xmlns="" val="1539336854"/>
                    </a:ext>
                  </a:extLst>
                </a:gridCol>
              </a:tblGrid>
              <a:tr h="407591">
                <a:tc gridSpan="2">
                  <a:txBody>
                    <a:bodyPr/>
                    <a:lstStyle/>
                    <a:p>
                      <a:pPr marL="10795" indent="-210820" algn="ctr">
                        <a:spcAft>
                          <a:spcPts val="0"/>
                        </a:spcAft>
                      </a:pPr>
                      <a:r>
                        <a:rPr lang="zh-CN" sz="1800" kern="0" dirty="0">
                          <a:effectLst/>
                        </a:rPr>
                        <a:t>车辆类型</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tc>
                  <a:txBody>
                    <a:bodyPr/>
                    <a:lstStyle/>
                    <a:p>
                      <a:pPr marL="495300" indent="70485" algn="just">
                        <a:spcAft>
                          <a:spcPts val="0"/>
                        </a:spcAft>
                      </a:pPr>
                      <a:r>
                        <a:rPr lang="zh-CN" sz="1800" kern="0" dirty="0">
                          <a:effectLst/>
                        </a:rPr>
                        <a:t>换算系数</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526110541"/>
                  </a:ext>
                </a:extLst>
              </a:tr>
              <a:tr h="407591">
                <a:tc rowSpan="4">
                  <a:txBody>
                    <a:bodyPr/>
                    <a:lstStyle/>
                    <a:p>
                      <a:pPr algn="ctr">
                        <a:spcAft>
                          <a:spcPts val="0"/>
                        </a:spcAft>
                      </a:pPr>
                      <a:r>
                        <a:rPr lang="zh-CN" sz="1800" kern="0" dirty="0">
                          <a:effectLst/>
                        </a:rPr>
                        <a:t>小型车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495300" indent="266700" algn="just">
                        <a:spcAft>
                          <a:spcPts val="0"/>
                        </a:spcAft>
                      </a:pPr>
                      <a:r>
                        <a:rPr lang="zh-CN" sz="1800" kern="0">
                          <a:effectLst/>
                        </a:rPr>
                        <a:t>小汽车</a:t>
                      </a:r>
                      <a:endParaRPr lang="zh-CN" sz="18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rowSpan="4">
                  <a:txBody>
                    <a:bodyPr/>
                    <a:lstStyle/>
                    <a:p>
                      <a:pPr marL="495300" indent="266700" algn="just">
                        <a:spcAft>
                          <a:spcPts val="0"/>
                        </a:spcAft>
                      </a:pPr>
                      <a:r>
                        <a:rPr lang="en-US" sz="1800" kern="0" dirty="0">
                          <a:effectLst/>
                        </a:rPr>
                        <a:t>1</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966585236"/>
                  </a:ext>
                </a:extLst>
              </a:tr>
              <a:tr h="407591">
                <a:tc vMerge="1">
                  <a:txBody>
                    <a:bodyPr/>
                    <a:lstStyle/>
                    <a:p>
                      <a:endParaRPr lang="zh-CN" altLang="en-US"/>
                    </a:p>
                  </a:txBody>
                  <a:tcPr/>
                </a:tc>
                <a:tc>
                  <a:txBody>
                    <a:bodyPr/>
                    <a:lstStyle/>
                    <a:p>
                      <a:pPr marL="495300" indent="266700" algn="just">
                        <a:spcAft>
                          <a:spcPts val="0"/>
                        </a:spcAft>
                      </a:pPr>
                      <a:r>
                        <a:rPr lang="zh-CN" sz="1800" kern="0" dirty="0">
                          <a:effectLst/>
                        </a:rPr>
                        <a:t>出租车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vMerge="1">
                  <a:txBody>
                    <a:bodyPr/>
                    <a:lstStyle/>
                    <a:p>
                      <a:endParaRPr lang="zh-CN" altLang="en-US"/>
                    </a:p>
                  </a:txBody>
                  <a:tcPr/>
                </a:tc>
                <a:extLst>
                  <a:ext uri="{0D108BD9-81ED-4DB2-BD59-A6C34878D82A}">
                    <a16:rowId xmlns:a16="http://schemas.microsoft.com/office/drawing/2014/main" xmlns="" val="3649095111"/>
                  </a:ext>
                </a:extLst>
              </a:tr>
              <a:tr h="611386">
                <a:tc vMerge="1">
                  <a:txBody>
                    <a:bodyPr/>
                    <a:lstStyle/>
                    <a:p>
                      <a:endParaRPr lang="zh-CN" altLang="en-US"/>
                    </a:p>
                  </a:txBody>
                  <a:tcPr/>
                </a:tc>
                <a:tc>
                  <a:txBody>
                    <a:bodyPr/>
                    <a:lstStyle/>
                    <a:p>
                      <a:pPr marL="495300" indent="266700" algn="just">
                        <a:spcAft>
                          <a:spcPts val="0"/>
                        </a:spcAft>
                      </a:pPr>
                      <a:r>
                        <a:rPr lang="zh-CN" sz="1800" kern="0" dirty="0">
                          <a:effectLst/>
                        </a:rPr>
                        <a:t>中小型载货汽车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vMerge="1">
                  <a:txBody>
                    <a:bodyPr/>
                    <a:lstStyle/>
                    <a:p>
                      <a:endParaRPr lang="zh-CN" altLang="en-US"/>
                    </a:p>
                  </a:txBody>
                  <a:tcPr/>
                </a:tc>
                <a:extLst>
                  <a:ext uri="{0D108BD9-81ED-4DB2-BD59-A6C34878D82A}">
                    <a16:rowId xmlns:a16="http://schemas.microsoft.com/office/drawing/2014/main" xmlns="" val="2693134251"/>
                  </a:ext>
                </a:extLst>
              </a:tr>
              <a:tr h="546692">
                <a:tc vMerge="1">
                  <a:txBody>
                    <a:bodyPr/>
                    <a:lstStyle/>
                    <a:p>
                      <a:endParaRPr lang="zh-CN" altLang="en-US"/>
                    </a:p>
                  </a:txBody>
                  <a:tcPr/>
                </a:tc>
                <a:tc>
                  <a:txBody>
                    <a:bodyPr/>
                    <a:lstStyle/>
                    <a:p>
                      <a:pPr marL="495300" indent="266700" algn="just">
                        <a:spcAft>
                          <a:spcPts val="0"/>
                        </a:spcAft>
                      </a:pPr>
                      <a:r>
                        <a:rPr lang="zh-CN" sz="1800" kern="0" dirty="0">
                          <a:effectLst/>
                        </a:rPr>
                        <a:t>小型载客汽车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vMerge="1">
                  <a:txBody>
                    <a:bodyPr/>
                    <a:lstStyle/>
                    <a:p>
                      <a:endParaRPr lang="zh-CN" altLang="en-US"/>
                    </a:p>
                  </a:txBody>
                  <a:tcPr/>
                </a:tc>
                <a:extLst>
                  <a:ext uri="{0D108BD9-81ED-4DB2-BD59-A6C34878D82A}">
                    <a16:rowId xmlns:a16="http://schemas.microsoft.com/office/drawing/2014/main" xmlns="" val="2298445284"/>
                  </a:ext>
                </a:extLst>
              </a:tr>
              <a:tr h="407591">
                <a:tc rowSpan="3">
                  <a:txBody>
                    <a:bodyPr/>
                    <a:lstStyle/>
                    <a:p>
                      <a:pPr algn="ctr">
                        <a:spcAft>
                          <a:spcPts val="0"/>
                        </a:spcAft>
                      </a:pPr>
                      <a:r>
                        <a:rPr lang="zh-CN" sz="1800" kern="0" dirty="0">
                          <a:effectLst/>
                        </a:rPr>
                        <a:t>大型车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495300" indent="266700" algn="just">
                        <a:spcAft>
                          <a:spcPts val="0"/>
                        </a:spcAft>
                      </a:pPr>
                      <a:r>
                        <a:rPr lang="zh-CN" sz="1800" kern="0" dirty="0">
                          <a:effectLst/>
                        </a:rPr>
                        <a:t>公交车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495300" indent="266700" algn="just">
                        <a:spcAft>
                          <a:spcPts val="0"/>
                        </a:spcAft>
                      </a:pPr>
                      <a:r>
                        <a:rPr lang="en-US" sz="1800" kern="0" dirty="0">
                          <a:effectLst/>
                        </a:rPr>
                        <a:t>2.5</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049882138"/>
                  </a:ext>
                </a:extLst>
              </a:tr>
              <a:tr h="546692">
                <a:tc vMerge="1">
                  <a:txBody>
                    <a:bodyPr/>
                    <a:lstStyle/>
                    <a:p>
                      <a:endParaRPr lang="zh-CN" altLang="en-US"/>
                    </a:p>
                  </a:txBody>
                  <a:tcPr/>
                </a:tc>
                <a:tc>
                  <a:txBody>
                    <a:bodyPr/>
                    <a:lstStyle/>
                    <a:p>
                      <a:pPr marL="495300" indent="266700" algn="just">
                        <a:spcAft>
                          <a:spcPts val="0"/>
                        </a:spcAft>
                      </a:pPr>
                      <a:r>
                        <a:rPr lang="zh-CN" sz="1800" kern="0" dirty="0">
                          <a:effectLst/>
                        </a:rPr>
                        <a:t>大型载货汽车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rowSpan="2">
                  <a:txBody>
                    <a:bodyPr/>
                    <a:lstStyle/>
                    <a:p>
                      <a:pPr marL="495300" indent="266700" algn="just">
                        <a:spcAft>
                          <a:spcPts val="0"/>
                        </a:spcAft>
                      </a:pPr>
                      <a:endParaRPr lang="en-US" sz="1800" kern="0" dirty="0">
                        <a:effectLst/>
                      </a:endParaRPr>
                    </a:p>
                    <a:p>
                      <a:pPr marL="495300" indent="266700" algn="just">
                        <a:spcAft>
                          <a:spcPts val="0"/>
                        </a:spcAft>
                      </a:pPr>
                      <a:endParaRPr lang="en-US" sz="1800" kern="0" dirty="0">
                        <a:effectLst/>
                      </a:endParaRPr>
                    </a:p>
                    <a:p>
                      <a:pPr marL="495300" indent="266700" algn="just">
                        <a:spcAft>
                          <a:spcPts val="0"/>
                        </a:spcAft>
                      </a:pPr>
                      <a:r>
                        <a:rPr lang="en-US" sz="1800" kern="0" dirty="0">
                          <a:effectLst/>
                        </a:rPr>
                        <a:t>2</a:t>
                      </a:r>
                      <a:endParaRPr lang="zh-CN" sz="1800" kern="100" dirty="0">
                        <a:effectLst/>
                      </a:endParaRPr>
                    </a:p>
                    <a:p>
                      <a:pPr algn="just">
                        <a:spcAft>
                          <a:spcPts val="0"/>
                        </a:spcAft>
                      </a:pPr>
                      <a:r>
                        <a:rPr lang="en-US" sz="1800" kern="0" dirty="0">
                          <a:effectLst/>
                        </a:rPr>
                        <a:t> </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46343035"/>
                  </a:ext>
                </a:extLst>
              </a:tr>
              <a:tr h="546692">
                <a:tc vMerge="1">
                  <a:txBody>
                    <a:bodyPr/>
                    <a:lstStyle/>
                    <a:p>
                      <a:endParaRPr lang="zh-CN" altLang="en-US"/>
                    </a:p>
                  </a:txBody>
                  <a:tcPr/>
                </a:tc>
                <a:tc>
                  <a:txBody>
                    <a:bodyPr/>
                    <a:lstStyle/>
                    <a:p>
                      <a:pPr marL="495300" indent="266700" algn="just">
                        <a:spcAft>
                          <a:spcPts val="0"/>
                        </a:spcAft>
                      </a:pPr>
                      <a:r>
                        <a:rPr lang="zh-CN" sz="1800" kern="0" dirty="0">
                          <a:effectLst/>
                        </a:rPr>
                        <a:t>大型载客汽车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vMerge="1">
                  <a:txBody>
                    <a:bodyPr/>
                    <a:lstStyle/>
                    <a:p>
                      <a:endParaRPr lang="zh-CN" altLang="en-US"/>
                    </a:p>
                  </a:txBody>
                  <a:tcPr/>
                </a:tc>
                <a:extLst>
                  <a:ext uri="{0D108BD9-81ED-4DB2-BD59-A6C34878D82A}">
                    <a16:rowId xmlns:a16="http://schemas.microsoft.com/office/drawing/2014/main" xmlns="" val="2623945559"/>
                  </a:ext>
                </a:extLst>
              </a:tr>
            </a:tbl>
          </a:graphicData>
        </a:graphic>
      </p:graphicFrame>
      <p:sp>
        <p:nvSpPr>
          <p:cNvPr id="20" name="五边形 319">
            <a:extLst>
              <a:ext uri="{FF2B5EF4-FFF2-40B4-BE49-F238E27FC236}">
                <a16:creationId xmlns:a16="http://schemas.microsoft.com/office/drawing/2014/main" xmlns="" id="{23413DFC-EA50-4831-AFAE-5EBC2621C662}"/>
              </a:ext>
            </a:extLst>
          </p:cNvPr>
          <p:cNvSpPr>
            <a:spLocks noChangeArrowheads="1"/>
          </p:cNvSpPr>
          <p:nvPr/>
        </p:nvSpPr>
        <p:spPr bwMode="auto">
          <a:xfrm>
            <a:off x="0" y="133032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a:r>
              <a:rPr lang="zh-CN" altLang="en-US" sz="1600" dirty="0">
                <a:solidFill>
                  <a:srgbClr val="FFFFFF"/>
                </a:solidFill>
                <a:latin typeface="微软雅黑" panose="020B0503020204020204" pitchFamily="34" charset="-122"/>
                <a:ea typeface="微软雅黑" panose="020B0503020204020204" pitchFamily="34" charset="-122"/>
                <a:sym typeface="宋体" pitchFamily="2" charset="-122"/>
              </a:rPr>
              <a:t>调查说明</a:t>
            </a:r>
            <a:endParaRPr lang="zh-CN" altLang="zh-CN" sz="1600" dirty="0">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21" name="矩形 20">
            <a:extLst>
              <a:ext uri="{FF2B5EF4-FFF2-40B4-BE49-F238E27FC236}">
                <a16:creationId xmlns:a16="http://schemas.microsoft.com/office/drawing/2014/main" xmlns="" id="{7365E7D4-CD43-4D4F-9944-6692C1A0A928}"/>
              </a:ext>
            </a:extLst>
          </p:cNvPr>
          <p:cNvSpPr/>
          <p:nvPr/>
        </p:nvSpPr>
        <p:spPr>
          <a:xfrm>
            <a:off x="1686026" y="5488017"/>
            <a:ext cx="9972574" cy="707886"/>
          </a:xfrm>
          <a:prstGeom prst="rect">
            <a:avLst/>
          </a:prstGeom>
        </p:spPr>
        <p:txBody>
          <a:bodyPr wrap="square">
            <a:spAutoFit/>
          </a:bodyPr>
          <a:lstStyle/>
          <a:p>
            <a:pPr marL="342900" indent="-342900">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调查时段选取说明：         平常日：周一下午至周五上午；特殊日：周一上午。</a:t>
            </a:r>
            <a:endParaRPr lang="en-US" altLang="zh-CN"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9548016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3"/>
          <p:cNvGrpSpPr>
            <a:grpSpLocks/>
          </p:cNvGrpSpPr>
          <p:nvPr/>
        </p:nvGrpSpPr>
        <p:grpSpPr bwMode="auto">
          <a:xfrm>
            <a:off x="314325" y="2589213"/>
            <a:ext cx="11744325" cy="1679575"/>
            <a:chOff x="0" y="0"/>
            <a:chExt cx="6508750" cy="1311275"/>
          </a:xfrm>
        </p:grpSpPr>
        <p:sp>
          <p:nvSpPr>
            <p:cNvPr id="41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4099" name="矩形 7"/>
          <p:cNvSpPr>
            <a:spLocks noChangeArrowheads="1"/>
          </p:cNvSpPr>
          <p:nvPr/>
        </p:nvSpPr>
        <p:spPr bwMode="auto">
          <a:xfrm>
            <a:off x="6999224" y="3025775"/>
            <a:ext cx="2441694"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4400" b="1" dirty="0">
                <a:solidFill>
                  <a:srgbClr val="F2EED8"/>
                </a:solidFill>
                <a:latin typeface="微软雅黑" pitchFamily="34" charset="-122"/>
                <a:ea typeface="微软雅黑" pitchFamily="34" charset="-122"/>
                <a:sym typeface="微软雅黑" pitchFamily="34" charset="-122"/>
              </a:rPr>
              <a:t>调查结果</a:t>
            </a:r>
            <a:endParaRPr kumimoji="0" lang="zh-CN" altLang="en-US" sz="44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4100" name="组合 17"/>
          <p:cNvGrpSpPr>
            <a:grpSpLocks/>
          </p:cNvGrpSpPr>
          <p:nvPr/>
        </p:nvGrpSpPr>
        <p:grpSpPr bwMode="auto">
          <a:xfrm>
            <a:off x="741363" y="1320800"/>
            <a:ext cx="4192587" cy="4213225"/>
            <a:chOff x="0" y="0"/>
            <a:chExt cx="1122362" cy="1127957"/>
          </a:xfrm>
        </p:grpSpPr>
        <p:grpSp>
          <p:nvGrpSpPr>
            <p:cNvPr id="4101" name="组合 8"/>
            <p:cNvGrpSpPr>
              <a:grpSpLocks/>
            </p:cNvGrpSpPr>
            <p:nvPr/>
          </p:nvGrpSpPr>
          <p:grpSpPr bwMode="auto">
            <a:xfrm>
              <a:off x="0" y="0"/>
              <a:ext cx="1122362" cy="1127957"/>
              <a:chOff x="0" y="0"/>
              <a:chExt cx="3184525" cy="3200400"/>
            </a:xfrm>
          </p:grpSpPr>
          <p:sp>
            <p:nvSpPr>
              <p:cNvPr id="41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4107" name="组合 13"/>
              <p:cNvGrpSpPr>
                <a:grpSpLocks/>
              </p:cNvGrpSpPr>
              <p:nvPr/>
            </p:nvGrpSpPr>
            <p:grpSpPr bwMode="auto">
              <a:xfrm>
                <a:off x="374268" y="428729"/>
                <a:ext cx="2467358" cy="2338363"/>
                <a:chOff x="0" y="0"/>
                <a:chExt cx="1427163" cy="1352550"/>
              </a:xfrm>
            </p:grpSpPr>
            <p:sp>
              <p:nvSpPr>
                <p:cNvPr id="41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4102" name="文本框 16"/>
            <p:cNvSpPr>
              <a:spLocks noChangeArrowheads="1"/>
            </p:cNvSpPr>
            <p:nvPr/>
          </p:nvSpPr>
          <p:spPr bwMode="auto">
            <a:xfrm>
              <a:off x="283054" y="71165"/>
              <a:ext cx="555375" cy="1009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588316" y="346075"/>
            <a:ext cx="357341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交通量变化</a:t>
            </a: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aphicFrame>
        <p:nvGraphicFramePr>
          <p:cNvPr id="47" name="图表 46">
            <a:extLst>
              <a:ext uri="{FF2B5EF4-FFF2-40B4-BE49-F238E27FC236}">
                <a16:creationId xmlns:a16="http://schemas.microsoft.com/office/drawing/2014/main" xmlns="" id="{7F09C542-BD1D-44BA-A3F0-3CC6B142DAB4}"/>
              </a:ext>
            </a:extLst>
          </p:cNvPr>
          <p:cNvGraphicFramePr/>
          <p:nvPr>
            <p:extLst>
              <p:ext uri="{D42A27DB-BD31-4B8C-83A1-F6EECF244321}">
                <p14:modId xmlns:p14="http://schemas.microsoft.com/office/powerpoint/2010/main" xmlns="" val="3366691833"/>
              </p:ext>
            </p:extLst>
          </p:nvPr>
        </p:nvGraphicFramePr>
        <p:xfrm>
          <a:off x="1121671" y="1261726"/>
          <a:ext cx="3582409" cy="2353680"/>
        </p:xfrm>
        <a:graphic>
          <a:graphicData uri="http://schemas.openxmlformats.org/drawingml/2006/chart">
            <c:chart xmlns:c="http://schemas.openxmlformats.org/drawingml/2006/chart" xmlns:r="http://schemas.openxmlformats.org/officeDocument/2006/relationships" r:id="rId2"/>
          </a:graphicData>
        </a:graphic>
      </p:graphicFrame>
      <p:sp>
        <p:nvSpPr>
          <p:cNvPr id="2" name="矩形 1">
            <a:extLst>
              <a:ext uri="{FF2B5EF4-FFF2-40B4-BE49-F238E27FC236}">
                <a16:creationId xmlns:a16="http://schemas.microsoft.com/office/drawing/2014/main" xmlns="" id="{F0A5C105-9D1F-4C65-8C20-0A331C462FD0}"/>
              </a:ext>
            </a:extLst>
          </p:cNvPr>
          <p:cNvSpPr/>
          <p:nvPr/>
        </p:nvSpPr>
        <p:spPr>
          <a:xfrm>
            <a:off x="1720882" y="3672551"/>
            <a:ext cx="2383986" cy="24622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3-1 </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平常日早高峰交通量</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5min</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变化图</a:t>
            </a:r>
          </a:p>
        </p:txBody>
      </p:sp>
      <p:graphicFrame>
        <p:nvGraphicFramePr>
          <p:cNvPr id="49" name="图表 48">
            <a:extLst>
              <a:ext uri="{FF2B5EF4-FFF2-40B4-BE49-F238E27FC236}">
                <a16:creationId xmlns:a16="http://schemas.microsoft.com/office/drawing/2014/main" xmlns="" id="{9265649E-476C-472D-B9EA-0AD59937CF36}"/>
              </a:ext>
            </a:extLst>
          </p:cNvPr>
          <p:cNvGraphicFramePr/>
          <p:nvPr>
            <p:extLst>
              <p:ext uri="{D42A27DB-BD31-4B8C-83A1-F6EECF244321}">
                <p14:modId xmlns:p14="http://schemas.microsoft.com/office/powerpoint/2010/main" xmlns="" val="120024377"/>
              </p:ext>
            </p:extLst>
          </p:nvPr>
        </p:nvGraphicFramePr>
        <p:xfrm>
          <a:off x="5380357" y="1261724"/>
          <a:ext cx="3582409" cy="2353681"/>
        </p:xfrm>
        <a:graphic>
          <a:graphicData uri="http://schemas.openxmlformats.org/drawingml/2006/chart">
            <c:chart xmlns:c="http://schemas.openxmlformats.org/drawingml/2006/chart" xmlns:r="http://schemas.openxmlformats.org/officeDocument/2006/relationships" r:id="rId3"/>
          </a:graphicData>
        </a:graphic>
      </p:graphicFrame>
      <p:sp>
        <p:nvSpPr>
          <p:cNvPr id="3" name="矩形 2">
            <a:extLst>
              <a:ext uri="{FF2B5EF4-FFF2-40B4-BE49-F238E27FC236}">
                <a16:creationId xmlns:a16="http://schemas.microsoft.com/office/drawing/2014/main" xmlns="" id="{5BC1FDC2-DF5E-478C-A8EB-88BA356DED54}"/>
              </a:ext>
            </a:extLst>
          </p:cNvPr>
          <p:cNvSpPr/>
          <p:nvPr/>
        </p:nvSpPr>
        <p:spPr>
          <a:xfrm>
            <a:off x="5979568" y="3672550"/>
            <a:ext cx="2383986" cy="24622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3-2 </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平常日晚高峰交通量</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5min</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变化图</a:t>
            </a:r>
          </a:p>
        </p:txBody>
      </p:sp>
      <p:graphicFrame>
        <p:nvGraphicFramePr>
          <p:cNvPr id="51" name="图表 50">
            <a:extLst>
              <a:ext uri="{FF2B5EF4-FFF2-40B4-BE49-F238E27FC236}">
                <a16:creationId xmlns:a16="http://schemas.microsoft.com/office/drawing/2014/main" xmlns="" id="{6D50C4E9-C5C9-4981-8CEA-6AE59D9ADA16}"/>
              </a:ext>
            </a:extLst>
          </p:cNvPr>
          <p:cNvGraphicFramePr/>
          <p:nvPr>
            <p:extLst>
              <p:ext uri="{D42A27DB-BD31-4B8C-83A1-F6EECF244321}">
                <p14:modId xmlns:p14="http://schemas.microsoft.com/office/powerpoint/2010/main" xmlns="" val="3106064366"/>
              </p:ext>
            </p:extLst>
          </p:nvPr>
        </p:nvGraphicFramePr>
        <p:xfrm>
          <a:off x="1121671" y="3975918"/>
          <a:ext cx="3582409" cy="2240812"/>
        </p:xfrm>
        <a:graphic>
          <a:graphicData uri="http://schemas.openxmlformats.org/drawingml/2006/chart">
            <c:chart xmlns:c="http://schemas.openxmlformats.org/drawingml/2006/chart" xmlns:r="http://schemas.openxmlformats.org/officeDocument/2006/relationships" r:id="rId4"/>
          </a:graphicData>
        </a:graphic>
      </p:graphicFrame>
      <p:sp>
        <p:nvSpPr>
          <p:cNvPr id="4" name="矩形 3">
            <a:extLst>
              <a:ext uri="{FF2B5EF4-FFF2-40B4-BE49-F238E27FC236}">
                <a16:creationId xmlns:a16="http://schemas.microsoft.com/office/drawing/2014/main" xmlns="" id="{F8461627-7A33-43E4-B5A2-2A1029D1B0AC}"/>
              </a:ext>
            </a:extLst>
          </p:cNvPr>
          <p:cNvSpPr/>
          <p:nvPr/>
        </p:nvSpPr>
        <p:spPr>
          <a:xfrm>
            <a:off x="1807052" y="6281372"/>
            <a:ext cx="2255746" cy="24622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3-3 </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平常日平峰交通量</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5min</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变化图</a:t>
            </a:r>
          </a:p>
        </p:txBody>
      </p:sp>
      <p:graphicFrame>
        <p:nvGraphicFramePr>
          <p:cNvPr id="53" name="图表 52">
            <a:extLst>
              <a:ext uri="{FF2B5EF4-FFF2-40B4-BE49-F238E27FC236}">
                <a16:creationId xmlns:a16="http://schemas.microsoft.com/office/drawing/2014/main" xmlns="" id="{389A384F-E574-4CEF-81D5-D489447186B4}"/>
              </a:ext>
            </a:extLst>
          </p:cNvPr>
          <p:cNvGraphicFramePr/>
          <p:nvPr>
            <p:extLst>
              <p:ext uri="{D42A27DB-BD31-4B8C-83A1-F6EECF244321}">
                <p14:modId xmlns:p14="http://schemas.microsoft.com/office/powerpoint/2010/main" xmlns="" val="737062135"/>
              </p:ext>
            </p:extLst>
          </p:nvPr>
        </p:nvGraphicFramePr>
        <p:xfrm>
          <a:off x="5380357" y="3975916"/>
          <a:ext cx="3582409" cy="2240813"/>
        </p:xfrm>
        <a:graphic>
          <a:graphicData uri="http://schemas.openxmlformats.org/drawingml/2006/chart">
            <c:chart xmlns:c="http://schemas.openxmlformats.org/drawingml/2006/chart" xmlns:r="http://schemas.openxmlformats.org/officeDocument/2006/relationships" r:id="rId5"/>
          </a:graphicData>
        </a:graphic>
      </p:graphicFrame>
      <p:sp>
        <p:nvSpPr>
          <p:cNvPr id="5" name="矩形 4">
            <a:extLst>
              <a:ext uri="{FF2B5EF4-FFF2-40B4-BE49-F238E27FC236}">
                <a16:creationId xmlns:a16="http://schemas.microsoft.com/office/drawing/2014/main" xmlns="" id="{4A4F00B0-F8A5-4215-96AB-CDC37AD64F64}"/>
              </a:ext>
            </a:extLst>
          </p:cNvPr>
          <p:cNvSpPr/>
          <p:nvPr/>
        </p:nvSpPr>
        <p:spPr>
          <a:xfrm>
            <a:off x="6043688" y="6281372"/>
            <a:ext cx="2255746" cy="24622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3-4 </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周一早高峰交通量</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5min</a:t>
            </a: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变化图</a:t>
            </a:r>
          </a:p>
        </p:txBody>
      </p:sp>
      <p:sp>
        <p:nvSpPr>
          <p:cNvPr id="6" name="矩形 5">
            <a:extLst>
              <a:ext uri="{FF2B5EF4-FFF2-40B4-BE49-F238E27FC236}">
                <a16:creationId xmlns:a16="http://schemas.microsoft.com/office/drawing/2014/main" xmlns="" id="{C03CE9FD-9A0D-4D93-9816-87C4B9BDB9D5}"/>
              </a:ext>
            </a:extLst>
          </p:cNvPr>
          <p:cNvSpPr/>
          <p:nvPr/>
        </p:nvSpPr>
        <p:spPr>
          <a:xfrm>
            <a:off x="9279125" y="2827355"/>
            <a:ext cx="2383986" cy="193899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由图</a:t>
            </a:r>
            <a:r>
              <a:rPr kumimoji="0" lang="en-US"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3-1</a:t>
            </a:r>
            <a:r>
              <a:rPr kumimoji="0" lang="zh-CN"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至</a:t>
            </a:r>
            <a:r>
              <a:rPr kumimoji="0" lang="en-US"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3-4</a:t>
            </a:r>
            <a:r>
              <a:rPr kumimoji="0" lang="zh-CN"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可得，不论是特殊日子还是平常日，</a:t>
            </a:r>
            <a:r>
              <a:rPr kumimoji="0" lang="zh-CN" altLang="zh-CN" sz="2000" b="1"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早高峰</a:t>
            </a:r>
            <a:r>
              <a:rPr kumimoji="0" lang="zh-CN"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的波动均较大，而</a:t>
            </a:r>
            <a:r>
              <a:rPr kumimoji="0" lang="zh-CN" altLang="zh-CN" sz="2000" b="1"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晚高峰和平峰</a:t>
            </a:r>
            <a:r>
              <a:rPr kumimoji="0" lang="zh-CN" altLang="zh-CN" sz="2000" b="0" i="0" u="none" strike="noStrike" kern="1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宋体" panose="02010600030101010101" pitchFamily="2" charset="-122"/>
              </a:rPr>
              <a:t>更加平稳。</a:t>
            </a:r>
            <a:endParaRPr kumimoji="0" lang="zh-CN" alt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588316" y="346075"/>
            <a:ext cx="357341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交通量变化</a:t>
            </a: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aphicFrame>
        <p:nvGraphicFramePr>
          <p:cNvPr id="26" name="图表 25">
            <a:extLst>
              <a:ext uri="{FF2B5EF4-FFF2-40B4-BE49-F238E27FC236}">
                <a16:creationId xmlns:a16="http://schemas.microsoft.com/office/drawing/2014/main" xmlns="" id="{A9946D4F-5A72-49D5-B302-E9F63DBF1C52}"/>
              </a:ext>
            </a:extLst>
          </p:cNvPr>
          <p:cNvGraphicFramePr/>
          <p:nvPr>
            <p:extLst>
              <p:ext uri="{D42A27DB-BD31-4B8C-83A1-F6EECF244321}">
                <p14:modId xmlns:p14="http://schemas.microsoft.com/office/powerpoint/2010/main" xmlns="" val="2808235622"/>
              </p:ext>
            </p:extLst>
          </p:nvPr>
        </p:nvGraphicFramePr>
        <p:xfrm>
          <a:off x="839072" y="1250623"/>
          <a:ext cx="4879658" cy="3124488"/>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a:extLst>
              <a:ext uri="{FF2B5EF4-FFF2-40B4-BE49-F238E27FC236}">
                <a16:creationId xmlns:a16="http://schemas.microsoft.com/office/drawing/2014/main" xmlns="" id="{1E1A42C4-FC2F-4E95-A154-55D8F7360BDC}"/>
              </a:ext>
            </a:extLst>
          </p:cNvPr>
          <p:cNvSpPr/>
          <p:nvPr/>
        </p:nvSpPr>
        <p:spPr>
          <a:xfrm>
            <a:off x="1379925" y="4471621"/>
            <a:ext cx="3990195" cy="307777"/>
          </a:xfrm>
          <a:prstGeom prst="rect">
            <a:avLst/>
          </a:prstGeom>
        </p:spPr>
        <p:txBody>
          <a:bodyPr wrap="none">
            <a:spAutoFit/>
          </a:bodyPr>
          <a:lstStyle/>
          <a:p>
            <a:pPr algn="ctr">
              <a:spcAft>
                <a:spcPts val="0"/>
              </a:spcAft>
            </a:pP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图 </a:t>
            </a:r>
            <a:r>
              <a:rPr lang="en-US" altLang="zh-CN" sz="1400" kern="100" dirty="0">
                <a:latin typeface="微软雅黑" panose="020B0503020204020204" pitchFamily="34" charset="-122"/>
                <a:ea typeface="微软雅黑" panose="020B0503020204020204" pitchFamily="34" charset="-122"/>
                <a:cs typeface="Times New Roman" panose="02020603050405020304" pitchFamily="18" charset="0"/>
              </a:rPr>
              <a:t>3-5 </a:t>
            </a: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平常日早高峰、晚高峰、平峰流量对比图</a:t>
            </a:r>
          </a:p>
        </p:txBody>
      </p:sp>
      <p:graphicFrame>
        <p:nvGraphicFramePr>
          <p:cNvPr id="28" name="图表 27">
            <a:extLst>
              <a:ext uri="{FF2B5EF4-FFF2-40B4-BE49-F238E27FC236}">
                <a16:creationId xmlns:a16="http://schemas.microsoft.com/office/drawing/2014/main" xmlns="" id="{B3694523-73EC-4102-AD69-AC25BEC3C477}"/>
              </a:ext>
            </a:extLst>
          </p:cNvPr>
          <p:cNvGraphicFramePr/>
          <p:nvPr>
            <p:extLst>
              <p:ext uri="{D42A27DB-BD31-4B8C-83A1-F6EECF244321}">
                <p14:modId xmlns:p14="http://schemas.microsoft.com/office/powerpoint/2010/main" xmlns="" val="533152196"/>
              </p:ext>
            </p:extLst>
          </p:nvPr>
        </p:nvGraphicFramePr>
        <p:xfrm>
          <a:off x="6638932" y="1218911"/>
          <a:ext cx="4713996" cy="3124488"/>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a:extLst>
              <a:ext uri="{FF2B5EF4-FFF2-40B4-BE49-F238E27FC236}">
                <a16:creationId xmlns:a16="http://schemas.microsoft.com/office/drawing/2014/main" xmlns="" id="{34616935-D431-4F6B-A9DC-398A82A3EC09}"/>
              </a:ext>
            </a:extLst>
          </p:cNvPr>
          <p:cNvSpPr/>
          <p:nvPr/>
        </p:nvSpPr>
        <p:spPr>
          <a:xfrm>
            <a:off x="7293046" y="4401987"/>
            <a:ext cx="3092513" cy="377411"/>
          </a:xfrm>
          <a:prstGeom prst="rect">
            <a:avLst/>
          </a:prstGeom>
        </p:spPr>
        <p:txBody>
          <a:bodyPr wrap="none">
            <a:spAutoFit/>
          </a:bodyPr>
          <a:lstStyle/>
          <a:p>
            <a:pPr algn="ctr">
              <a:lnSpc>
                <a:spcPct val="150000"/>
              </a:lnSpc>
              <a:spcAft>
                <a:spcPts val="0"/>
              </a:spcAft>
            </a:pP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图 </a:t>
            </a:r>
            <a:r>
              <a:rPr lang="en-US" altLang="zh-CN" sz="1400" kern="100" dirty="0">
                <a:latin typeface="微软雅黑" panose="020B0503020204020204" pitchFamily="34" charset="-122"/>
                <a:ea typeface="微软雅黑" panose="020B0503020204020204" pitchFamily="34" charset="-122"/>
                <a:cs typeface="Times New Roman" panose="02020603050405020304" pitchFamily="18" charset="0"/>
              </a:rPr>
              <a:t>3-6 </a:t>
            </a: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平常日、特殊日早高峰对比图</a:t>
            </a:r>
          </a:p>
        </p:txBody>
      </p:sp>
      <p:sp>
        <p:nvSpPr>
          <p:cNvPr id="9" name="矩形 8">
            <a:extLst>
              <a:ext uri="{FF2B5EF4-FFF2-40B4-BE49-F238E27FC236}">
                <a16:creationId xmlns:a16="http://schemas.microsoft.com/office/drawing/2014/main" xmlns="" id="{52447459-DE12-4A63-8EF5-8877D720592A}"/>
              </a:ext>
            </a:extLst>
          </p:cNvPr>
          <p:cNvSpPr/>
          <p:nvPr/>
        </p:nvSpPr>
        <p:spPr>
          <a:xfrm>
            <a:off x="839072" y="4990557"/>
            <a:ext cx="4879658" cy="1289905"/>
          </a:xfrm>
          <a:prstGeom prst="rect">
            <a:avLst/>
          </a:prstGeom>
        </p:spPr>
        <p:txBody>
          <a:bodyPr wrap="square">
            <a:spAutoFit/>
          </a:bodyPr>
          <a:lstStyle/>
          <a:p>
            <a:pPr lvl="0" algn="just">
              <a:lnSpc>
                <a:spcPct val="150000"/>
              </a:lnSpc>
              <a:spcAft>
                <a:spcPts val="0"/>
              </a:spcAft>
            </a:pP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由图</a:t>
            </a: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3-5</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得，</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平常日早高峰、晚高峰和平峰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交通量无太大差距；</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晚高峰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的峰值在</a:t>
            </a: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17:50-17:55</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，比较明显。</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a:extLst>
              <a:ext uri="{FF2B5EF4-FFF2-40B4-BE49-F238E27FC236}">
                <a16:creationId xmlns:a16="http://schemas.microsoft.com/office/drawing/2014/main" xmlns="" id="{5405C69C-6C04-4F37-A83A-C2D6BA74C214}"/>
              </a:ext>
            </a:extLst>
          </p:cNvPr>
          <p:cNvSpPr/>
          <p:nvPr/>
        </p:nvSpPr>
        <p:spPr>
          <a:xfrm>
            <a:off x="6638932" y="4990557"/>
            <a:ext cx="4713996" cy="1289905"/>
          </a:xfrm>
          <a:prstGeom prst="rect">
            <a:avLst/>
          </a:prstGeom>
        </p:spPr>
        <p:txBody>
          <a:bodyPr wrap="square">
            <a:spAutoFit/>
          </a:bodyPr>
          <a:lstStyle/>
          <a:p>
            <a:pPr lvl="0" algn="just">
              <a:lnSpc>
                <a:spcPct val="150000"/>
              </a:lnSpc>
              <a:spcAft>
                <a:spcPts val="0"/>
              </a:spcAft>
            </a:pP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由图</a:t>
            </a: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3-6</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所得，</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平常日早高峰和周一早高峰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并无太大差距，但是</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平常日早高峰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峰值反而更为明显。说明该路口交通状态良好。</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19828889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588316" y="346075"/>
            <a:ext cx="357341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交通量变化</a:t>
            </a: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10" name="矩形 9">
            <a:extLst>
              <a:ext uri="{FF2B5EF4-FFF2-40B4-BE49-F238E27FC236}">
                <a16:creationId xmlns:a16="http://schemas.microsoft.com/office/drawing/2014/main" xmlns="" id="{5405C69C-6C04-4F37-A83A-C2D6BA74C214}"/>
              </a:ext>
            </a:extLst>
          </p:cNvPr>
          <p:cNvSpPr/>
          <p:nvPr/>
        </p:nvSpPr>
        <p:spPr>
          <a:xfrm>
            <a:off x="7220268" y="2282397"/>
            <a:ext cx="4602480" cy="3782895"/>
          </a:xfrm>
          <a:prstGeom prst="rect">
            <a:avLst/>
          </a:prstGeom>
        </p:spPr>
        <p:txBody>
          <a:bodyPr wrap="square">
            <a:spAutoFit/>
          </a:bodyPr>
          <a:lstStyle/>
          <a:p>
            <a:pPr marL="285750" lvl="0" indent="-285750" algn="just">
              <a:lnSpc>
                <a:spcPct val="150000"/>
              </a:lnSpc>
              <a:spcAft>
                <a:spcPts val="0"/>
              </a:spcAft>
              <a:buFont typeface="Arial" panose="020B0604020202020204" pitchFamily="34" charset="0"/>
              <a:buChar char="•"/>
            </a:pP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平常日早高峰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和</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周一早高峰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并无太大差距，</a:t>
            </a: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反而周一早高峰的交通量较少。</a:t>
            </a:r>
            <a:endParaRPr lang="en-US" altLang="zh-CN" kern="100" dirty="0">
              <a:latin typeface="微软雅黑" panose="020B0503020204020204" pitchFamily="34" charset="-122"/>
              <a:ea typeface="微软雅黑" panose="020B0503020204020204" pitchFamily="34" charset="-122"/>
              <a:cs typeface="宋体" panose="02010600030101010101" pitchFamily="2" charset="-122"/>
            </a:endParaRPr>
          </a:p>
          <a:p>
            <a:pPr marL="285750" lvl="0" indent="-285750" algn="just">
              <a:lnSpc>
                <a:spcPct val="150000"/>
              </a:lnSpc>
              <a:spcAft>
                <a:spcPts val="0"/>
              </a:spcAft>
              <a:buFont typeface="Arial" panose="020B0604020202020204" pitchFamily="34" charset="0"/>
              <a:buChar char="•"/>
            </a:pPr>
            <a:r>
              <a:rPr lang="zh-CN" altLang="en-US" b="1" kern="100" dirty="0">
                <a:latin typeface="微软雅黑" panose="020B0503020204020204" pitchFamily="34" charset="-122"/>
                <a:ea typeface="微软雅黑" panose="020B0503020204020204" pitchFamily="34" charset="-122"/>
                <a:cs typeface="宋体" panose="02010600030101010101" pitchFamily="2" charset="-122"/>
              </a:rPr>
              <a:t>平峰交通量</a:t>
            </a: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也与</a:t>
            </a:r>
            <a:r>
              <a:rPr lang="zh-CN" altLang="en-US" b="1" kern="100" dirty="0">
                <a:latin typeface="微软雅黑" panose="020B0503020204020204" pitchFamily="34" charset="-122"/>
                <a:ea typeface="微软雅黑" panose="020B0503020204020204" pitchFamily="34" charset="-122"/>
                <a:cs typeface="宋体" panose="02010600030101010101" pitchFamily="2" charset="-122"/>
              </a:rPr>
              <a:t>早高峰交通量</a:t>
            </a: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基本持平</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a:t>
            </a:r>
            <a:endParaRPr lang="en-US" altLang="zh-CN" kern="100" dirty="0">
              <a:latin typeface="微软雅黑" panose="020B0503020204020204" pitchFamily="34" charset="-122"/>
              <a:ea typeface="微软雅黑" panose="020B0503020204020204" pitchFamily="34" charset="-122"/>
              <a:cs typeface="宋体" panose="02010600030101010101" pitchFamily="2" charset="-122"/>
            </a:endParaRPr>
          </a:p>
          <a:p>
            <a:pPr marL="285750" lvl="0" indent="-285750" algn="just">
              <a:lnSpc>
                <a:spcPct val="150000"/>
              </a:lnSpc>
              <a:spcAft>
                <a:spcPts val="0"/>
              </a:spcAft>
              <a:buFont typeface="Arial" panose="020B0604020202020204" pitchFamily="34" charset="0"/>
              <a:buChar char="•"/>
            </a:pP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信号配时小组调查结果显示，交叉口实际通行能力在 </a:t>
            </a: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16000 </a:t>
            </a:r>
            <a:r>
              <a:rPr lang="en-US" altLang="zh-CN" kern="100" dirty="0" err="1">
                <a:latin typeface="微软雅黑" panose="020B0503020204020204" pitchFamily="34" charset="-122"/>
                <a:ea typeface="微软雅黑" panose="020B0503020204020204" pitchFamily="34" charset="-122"/>
                <a:cs typeface="宋体" panose="02010600030101010101" pitchFamily="2" charset="-122"/>
              </a:rPr>
              <a:t>pcu</a:t>
            </a: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/h </a:t>
            </a: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左右。二次排队现象也极少。</a:t>
            </a:r>
            <a:endParaRPr lang="en-US" altLang="zh-CN" kern="100" dirty="0">
              <a:latin typeface="微软雅黑" panose="020B0503020204020204" pitchFamily="34" charset="-122"/>
              <a:ea typeface="微软雅黑" panose="020B0503020204020204" pitchFamily="34" charset="-122"/>
              <a:cs typeface="宋体" panose="02010600030101010101" pitchFamily="2" charset="-122"/>
            </a:endParaRPr>
          </a:p>
          <a:p>
            <a:pPr marL="285750" lvl="0" indent="-285750" algn="just">
              <a:lnSpc>
                <a:spcPct val="150000"/>
              </a:lnSpc>
              <a:spcAft>
                <a:spcPts val="0"/>
              </a:spcAft>
              <a:buFont typeface="Arial" panose="020B0604020202020204" pitchFamily="34" charset="0"/>
              <a:buChar char="•"/>
            </a:pP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结合实地观察，发现</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该路口交通状态良好</a:t>
            </a: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，车辆</a:t>
            </a:r>
            <a:r>
              <a:rPr lang="zh-CN" altLang="en-US" b="1" kern="100" dirty="0">
                <a:latin typeface="微软雅黑" panose="020B0503020204020204" pitchFamily="34" charset="-122"/>
                <a:ea typeface="微软雅黑" panose="020B0503020204020204" pitchFamily="34" charset="-122"/>
                <a:cs typeface="宋体" panose="02010600030101010101" pitchFamily="2" charset="-122"/>
              </a:rPr>
              <a:t>通行比较顺畅</a:t>
            </a:r>
            <a:r>
              <a:rPr lang="zh-CN" altLang="en-US" kern="100" dirty="0">
                <a:latin typeface="微软雅黑" panose="020B0503020204020204" pitchFamily="34" charset="-122"/>
                <a:ea typeface="微软雅黑" panose="020B0503020204020204" pitchFamily="34" charset="-122"/>
                <a:cs typeface="宋体" panose="02010600030101010101" pitchFamily="2" charset="-122"/>
              </a:rPr>
              <a:t>，即使</a:t>
            </a:r>
            <a:r>
              <a:rPr lang="zh-CN" altLang="en-US" b="1" kern="100" dirty="0">
                <a:latin typeface="微软雅黑" panose="020B0503020204020204" pitchFamily="34" charset="-122"/>
                <a:ea typeface="微软雅黑" panose="020B0503020204020204" pitchFamily="34" charset="-122"/>
                <a:cs typeface="宋体" panose="02010600030101010101" pitchFamily="2" charset="-122"/>
              </a:rPr>
              <a:t>高峰时期也往往拥而不堵</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2" name="图表 21">
            <a:extLst>
              <a:ext uri="{FF2B5EF4-FFF2-40B4-BE49-F238E27FC236}">
                <a16:creationId xmlns:a16="http://schemas.microsoft.com/office/drawing/2014/main" xmlns="" id="{B8EAD610-1F49-4D4C-B2FB-9008E307B819}"/>
              </a:ext>
            </a:extLst>
          </p:cNvPr>
          <p:cNvGraphicFramePr/>
          <p:nvPr>
            <p:extLst>
              <p:ext uri="{D42A27DB-BD31-4B8C-83A1-F6EECF244321}">
                <p14:modId xmlns:p14="http://schemas.microsoft.com/office/powerpoint/2010/main" xmlns="" val="1768521241"/>
              </p:ext>
            </p:extLst>
          </p:nvPr>
        </p:nvGraphicFramePr>
        <p:xfrm>
          <a:off x="851853" y="1414908"/>
          <a:ext cx="6368415" cy="4057962"/>
        </p:xfrm>
        <a:graphic>
          <a:graphicData uri="http://schemas.openxmlformats.org/drawingml/2006/chart">
            <c:chart xmlns:c="http://schemas.openxmlformats.org/drawingml/2006/chart" xmlns:r="http://schemas.openxmlformats.org/officeDocument/2006/relationships" r:id="rId2"/>
          </a:graphicData>
        </a:graphic>
      </p:graphicFrame>
      <p:sp>
        <p:nvSpPr>
          <p:cNvPr id="2" name="矩形 1">
            <a:extLst>
              <a:ext uri="{FF2B5EF4-FFF2-40B4-BE49-F238E27FC236}">
                <a16:creationId xmlns:a16="http://schemas.microsoft.com/office/drawing/2014/main" xmlns="" id="{26ECD2C9-6B46-4E75-B449-7B206D999982}"/>
              </a:ext>
            </a:extLst>
          </p:cNvPr>
          <p:cNvSpPr/>
          <p:nvPr/>
        </p:nvSpPr>
        <p:spPr>
          <a:xfrm>
            <a:off x="2787362" y="5551301"/>
            <a:ext cx="2374369" cy="307777"/>
          </a:xfrm>
          <a:prstGeom prst="rect">
            <a:avLst/>
          </a:prstGeom>
        </p:spPr>
        <p:txBody>
          <a:bodyPr wrap="none">
            <a:spAutoFit/>
          </a:bodyPr>
          <a:lstStyle/>
          <a:p>
            <a:pPr lvl="0" algn="ctr"/>
            <a:r>
              <a:rPr lang="zh-CN" altLang="en-US" sz="1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图 </a:t>
            </a:r>
            <a:r>
              <a:rPr lang="en-US" altLang="zh-CN" sz="1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3-7 </a:t>
            </a:r>
            <a:r>
              <a:rPr lang="zh-CN" altLang="en-US" sz="1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不同时间段总交通量</a:t>
            </a:r>
            <a:endParaRPr lang="zh-CN" altLang="zh-CN" sz="1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3071087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242" y="201613"/>
            <a:ext cx="6351587"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274380" y="348861"/>
            <a:ext cx="465063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各方向交通量</a:t>
            </a:r>
            <a:r>
              <a:rPr lang="zh-CN" altLang="en-US" sz="2800" b="1" dirty="0">
                <a:solidFill>
                  <a:srgbClr val="F2EED8"/>
                </a:solidFill>
                <a:latin typeface="微软雅黑" pitchFamily="34" charset="-122"/>
                <a:ea typeface="微软雅黑" pitchFamily="34" charset="-122"/>
                <a:sym typeface="微软雅黑" pitchFamily="34" charset="-122"/>
              </a:rPr>
              <a:t>分析</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7" name="矩形 6">
            <a:extLst>
              <a:ext uri="{FF2B5EF4-FFF2-40B4-BE49-F238E27FC236}">
                <a16:creationId xmlns:a16="http://schemas.microsoft.com/office/drawing/2014/main" xmlns="" id="{1E1A42C4-FC2F-4E95-A154-55D8F7360BDC}"/>
              </a:ext>
            </a:extLst>
          </p:cNvPr>
          <p:cNvSpPr/>
          <p:nvPr/>
        </p:nvSpPr>
        <p:spPr>
          <a:xfrm>
            <a:off x="2102961" y="4127893"/>
            <a:ext cx="2912977" cy="307777"/>
          </a:xfrm>
          <a:prstGeom prst="rect">
            <a:avLst/>
          </a:prstGeom>
        </p:spPr>
        <p:txBody>
          <a:bodyPr wrap="none">
            <a:spAutoFit/>
          </a:bodyPr>
          <a:lstStyle/>
          <a:p>
            <a:pPr algn="ctr">
              <a:spcAft>
                <a:spcPts val="0"/>
              </a:spcAft>
            </a:pPr>
            <a:r>
              <a:rPr lang="zh-CN" altLang="en-US" sz="1400" kern="100" dirty="0">
                <a:latin typeface="微软雅黑" panose="020B0503020204020204" pitchFamily="34" charset="-122"/>
                <a:ea typeface="微软雅黑" panose="020B0503020204020204" pitchFamily="34" charset="-122"/>
                <a:cs typeface="Times New Roman" panose="02020603050405020304" pitchFamily="18" charset="0"/>
              </a:rPr>
              <a:t>图 </a:t>
            </a:r>
            <a:r>
              <a:rPr lang="en-US" altLang="zh-CN" sz="1400" kern="100" dirty="0">
                <a:latin typeface="微软雅黑" panose="020B0503020204020204" pitchFamily="34" charset="-122"/>
                <a:ea typeface="微软雅黑" panose="020B0503020204020204" pitchFamily="34" charset="-122"/>
                <a:cs typeface="Times New Roman" panose="02020603050405020304" pitchFamily="18" charset="0"/>
              </a:rPr>
              <a:t>3-8 </a:t>
            </a:r>
            <a:r>
              <a:rPr lang="zh-CN" altLang="en-US" sz="1400" kern="100" dirty="0">
                <a:latin typeface="微软雅黑" panose="020B0503020204020204" pitchFamily="34" charset="-122"/>
                <a:ea typeface="微软雅黑" panose="020B0503020204020204" pitchFamily="34" charset="-122"/>
                <a:cs typeface="Times New Roman" panose="02020603050405020304" pitchFamily="18" charset="0"/>
              </a:rPr>
              <a:t>平常日早高峰交通量组成图</a:t>
            </a:r>
            <a:endPar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a:extLst>
              <a:ext uri="{FF2B5EF4-FFF2-40B4-BE49-F238E27FC236}">
                <a16:creationId xmlns:a16="http://schemas.microsoft.com/office/drawing/2014/main" xmlns="" id="{34616935-D431-4F6B-A9DC-398A82A3EC09}"/>
              </a:ext>
            </a:extLst>
          </p:cNvPr>
          <p:cNvSpPr/>
          <p:nvPr/>
        </p:nvSpPr>
        <p:spPr>
          <a:xfrm>
            <a:off x="7382813" y="4045900"/>
            <a:ext cx="2912977" cy="377411"/>
          </a:xfrm>
          <a:prstGeom prst="rect">
            <a:avLst/>
          </a:prstGeom>
        </p:spPr>
        <p:txBody>
          <a:bodyPr wrap="none">
            <a:spAutoFit/>
          </a:bodyPr>
          <a:lstStyle/>
          <a:p>
            <a:pPr algn="ctr">
              <a:lnSpc>
                <a:spcPct val="150000"/>
              </a:lnSpc>
              <a:spcAft>
                <a:spcPts val="0"/>
              </a:spcAft>
            </a:pPr>
            <a:r>
              <a:rPr lang="zh-CN" altLang="en-US" sz="1400" kern="100" dirty="0">
                <a:latin typeface="微软雅黑" panose="020B0503020204020204" pitchFamily="34" charset="-122"/>
                <a:ea typeface="微软雅黑" panose="020B0503020204020204" pitchFamily="34" charset="-122"/>
                <a:cs typeface="Times New Roman" panose="02020603050405020304" pitchFamily="18" charset="0"/>
              </a:rPr>
              <a:t>图 </a:t>
            </a:r>
            <a:r>
              <a:rPr lang="en-US" altLang="zh-CN" sz="1400" kern="100" dirty="0">
                <a:latin typeface="微软雅黑" panose="020B0503020204020204" pitchFamily="34" charset="-122"/>
                <a:ea typeface="微软雅黑" panose="020B0503020204020204" pitchFamily="34" charset="-122"/>
                <a:cs typeface="Times New Roman" panose="02020603050405020304" pitchFamily="18" charset="0"/>
              </a:rPr>
              <a:t>3-9 </a:t>
            </a:r>
            <a:r>
              <a:rPr lang="zh-CN" altLang="en-US" sz="1400" kern="100" dirty="0">
                <a:latin typeface="微软雅黑" panose="020B0503020204020204" pitchFamily="34" charset="-122"/>
                <a:ea typeface="微软雅黑" panose="020B0503020204020204" pitchFamily="34" charset="-122"/>
                <a:cs typeface="Times New Roman" panose="02020603050405020304" pitchFamily="18" charset="0"/>
              </a:rPr>
              <a:t>平常日晚高峰交通量组成图</a:t>
            </a:r>
            <a:endPar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2" name="图表 21">
            <a:extLst>
              <a:ext uri="{FF2B5EF4-FFF2-40B4-BE49-F238E27FC236}">
                <a16:creationId xmlns:a16="http://schemas.microsoft.com/office/drawing/2014/main" xmlns="" id="{B5B54825-F6D2-449C-AB21-07F6B98B3EAE}"/>
              </a:ext>
            </a:extLst>
          </p:cNvPr>
          <p:cNvGraphicFramePr/>
          <p:nvPr>
            <p:extLst>
              <p:ext uri="{D42A27DB-BD31-4B8C-83A1-F6EECF244321}">
                <p14:modId xmlns:p14="http://schemas.microsoft.com/office/powerpoint/2010/main" xmlns="" val="3788138469"/>
              </p:ext>
            </p:extLst>
          </p:nvPr>
        </p:nvGraphicFramePr>
        <p:xfrm>
          <a:off x="1187248" y="1219456"/>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图表 22">
            <a:extLst>
              <a:ext uri="{FF2B5EF4-FFF2-40B4-BE49-F238E27FC236}">
                <a16:creationId xmlns:a16="http://schemas.microsoft.com/office/drawing/2014/main" xmlns="" id="{879A9C4B-32B0-4052-9D5F-B7E399C35DC3}"/>
              </a:ext>
            </a:extLst>
          </p:cNvPr>
          <p:cNvGraphicFramePr/>
          <p:nvPr>
            <p:extLst>
              <p:ext uri="{D42A27DB-BD31-4B8C-83A1-F6EECF244321}">
                <p14:modId xmlns:p14="http://schemas.microsoft.com/office/powerpoint/2010/main" xmlns="" val="652038231"/>
              </p:ext>
            </p:extLst>
          </p:nvPr>
        </p:nvGraphicFramePr>
        <p:xfrm>
          <a:off x="6553303" y="1219456"/>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矩形 1">
            <a:extLst>
              <a:ext uri="{FF2B5EF4-FFF2-40B4-BE49-F238E27FC236}">
                <a16:creationId xmlns:a16="http://schemas.microsoft.com/office/drawing/2014/main" xmlns="" id="{9DD9681D-0F6D-4702-BA27-82F809B9BB63}"/>
              </a:ext>
            </a:extLst>
          </p:cNvPr>
          <p:cNvSpPr/>
          <p:nvPr/>
        </p:nvSpPr>
        <p:spPr>
          <a:xfrm>
            <a:off x="1131489" y="4452218"/>
            <a:ext cx="9999962" cy="2120902"/>
          </a:xfrm>
          <a:prstGeom prst="rect">
            <a:avLst/>
          </a:prstGeom>
        </p:spPr>
        <p:txBody>
          <a:bodyPr wrap="square">
            <a:spAutoFit/>
          </a:bodyPr>
          <a:lstStyle/>
          <a:p>
            <a:pPr marL="285750" indent="-285750">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直行车辆最多，掉头车辆最少</a:t>
            </a:r>
            <a:r>
              <a:rPr lang="zh-CN" altLang="en-US" dirty="0">
                <a:latin typeface="微软雅黑" panose="020B0503020204020204" pitchFamily="34" charset="-122"/>
                <a:ea typeface="微软雅黑" panose="020B0503020204020204" pitchFamily="34" charset="-122"/>
              </a:rPr>
              <a:t>，一般情况下，主要流向车辆均为直行，符合常理。</a:t>
            </a:r>
          </a:p>
          <a:p>
            <a:pPr marL="285750" indent="-285750">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南北直行多，东西直行少；南北掉头少，东西掉头多；右转情况相似</a:t>
            </a:r>
            <a:r>
              <a:rPr lang="zh-CN" altLang="en-US" dirty="0">
                <a:latin typeface="微软雅黑" panose="020B0503020204020204" pitchFamily="34" charset="-122"/>
                <a:ea typeface="微软雅黑" panose="020B0503020204020204" pitchFamily="34" charset="-122"/>
              </a:rPr>
              <a:t>。造成这些的原因可能与车道数的设置以及禁左的措施有关。</a:t>
            </a:r>
          </a:p>
          <a:p>
            <a:pPr marL="285750" indent="-285750">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东西方向的大型车比例明显高于南北方向</a:t>
            </a:r>
            <a:r>
              <a:rPr lang="zh-CN" altLang="en-US" dirty="0">
                <a:latin typeface="微软雅黑" panose="020B0503020204020204" pitchFamily="34" charset="-122"/>
                <a:ea typeface="微软雅黑" panose="020B0503020204020204" pitchFamily="34" charset="-122"/>
              </a:rPr>
              <a:t>，这可能与东西方向有</a:t>
            </a:r>
            <a:r>
              <a:rPr lang="en-US" altLang="zh-CN" dirty="0">
                <a:latin typeface="微软雅黑" panose="020B0503020204020204" pitchFamily="34" charset="-122"/>
                <a:ea typeface="微软雅黑" panose="020B0503020204020204" pitchFamily="34" charset="-122"/>
              </a:rPr>
              <a:t>BRT</a:t>
            </a:r>
            <a:r>
              <a:rPr lang="zh-CN" altLang="en-US" dirty="0">
                <a:latin typeface="微软雅黑" panose="020B0503020204020204" pitchFamily="34" charset="-122"/>
                <a:ea typeface="微软雅黑" panose="020B0503020204020204" pitchFamily="34" charset="-122"/>
              </a:rPr>
              <a:t>专用车道有关。</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没有明显的潮汐车流现象</a:t>
            </a:r>
            <a:r>
              <a:rPr lang="zh-CN" altLang="en-US"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xmlns="" val="3231872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588317" y="346075"/>
            <a:ext cx="357341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lang="zh-CN" altLang="en-US" sz="2800" b="1" dirty="0">
                <a:solidFill>
                  <a:srgbClr val="F2EED8"/>
                </a:solidFill>
                <a:latin typeface="微软雅黑" pitchFamily="34" charset="-122"/>
                <a:ea typeface="微软雅黑" pitchFamily="34" charset="-122"/>
                <a:sym typeface="微软雅黑" pitchFamily="34" charset="-122"/>
              </a:rPr>
              <a:t>流量流向图</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 name="矩形 1">
            <a:extLst>
              <a:ext uri="{FF2B5EF4-FFF2-40B4-BE49-F238E27FC236}">
                <a16:creationId xmlns:a16="http://schemas.microsoft.com/office/drawing/2014/main" xmlns="" id="{F0A5C105-9D1F-4C65-8C20-0A331C462FD0}"/>
              </a:ext>
            </a:extLst>
          </p:cNvPr>
          <p:cNvSpPr/>
          <p:nvPr/>
        </p:nvSpPr>
        <p:spPr>
          <a:xfrm>
            <a:off x="1910606" y="4749861"/>
            <a:ext cx="603050" cy="24622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3-10</a:t>
            </a:r>
            <a:endPar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endParaRPr>
          </a:p>
        </p:txBody>
      </p:sp>
      <p:pic>
        <p:nvPicPr>
          <p:cNvPr id="19" name="图片 18" descr="微信图片_20181128231020">
            <a:extLst>
              <a:ext uri="{FF2B5EF4-FFF2-40B4-BE49-F238E27FC236}">
                <a16:creationId xmlns:a16="http://schemas.microsoft.com/office/drawing/2014/main" xmlns="" id="{F2D20D84-9067-4551-B9BB-7EB06121B6AA}"/>
              </a:ext>
            </a:extLst>
          </p:cNvPr>
          <p:cNvPicPr/>
          <p:nvPr/>
        </p:nvPicPr>
        <p:blipFill>
          <a:blip r:embed="rId2"/>
          <a:stretch>
            <a:fillRect/>
          </a:stretch>
        </p:blipFill>
        <p:spPr>
          <a:xfrm>
            <a:off x="276937" y="1148926"/>
            <a:ext cx="3762684" cy="3511506"/>
          </a:xfrm>
          <a:prstGeom prst="rect">
            <a:avLst/>
          </a:prstGeom>
        </p:spPr>
      </p:pic>
      <p:pic>
        <p:nvPicPr>
          <p:cNvPr id="20" name="图片 19" descr="微信图片_20181128231014">
            <a:extLst>
              <a:ext uri="{FF2B5EF4-FFF2-40B4-BE49-F238E27FC236}">
                <a16:creationId xmlns:a16="http://schemas.microsoft.com/office/drawing/2014/main" xmlns="" id="{5AA9F116-DE74-40E1-A200-C909D67F8984}"/>
              </a:ext>
            </a:extLst>
          </p:cNvPr>
          <p:cNvPicPr/>
          <p:nvPr/>
        </p:nvPicPr>
        <p:blipFill>
          <a:blip r:embed="rId3"/>
          <a:stretch>
            <a:fillRect/>
          </a:stretch>
        </p:blipFill>
        <p:spPr>
          <a:xfrm>
            <a:off x="4253649" y="1141796"/>
            <a:ext cx="3762684" cy="3544948"/>
          </a:xfrm>
          <a:prstGeom prst="rect">
            <a:avLst/>
          </a:prstGeom>
        </p:spPr>
      </p:pic>
      <p:sp>
        <p:nvSpPr>
          <p:cNvPr id="3" name="矩形 2">
            <a:extLst>
              <a:ext uri="{FF2B5EF4-FFF2-40B4-BE49-F238E27FC236}">
                <a16:creationId xmlns:a16="http://schemas.microsoft.com/office/drawing/2014/main" xmlns="" id="{325339B7-D06B-4902-8880-A12C2A2E4D90}"/>
              </a:ext>
            </a:extLst>
          </p:cNvPr>
          <p:cNvSpPr/>
          <p:nvPr/>
        </p:nvSpPr>
        <p:spPr>
          <a:xfrm>
            <a:off x="5798546" y="4749861"/>
            <a:ext cx="593560" cy="246221"/>
          </a:xfrm>
          <a:prstGeom prst="rect">
            <a:avLst/>
          </a:prstGeom>
        </p:spPr>
        <p:txBody>
          <a:bodyPr wrap="none">
            <a:spAutoFit/>
          </a:bodyPr>
          <a:lstStyle/>
          <a:p>
            <a:pPr lvl="0" algn="ctr" fontAlgn="base">
              <a:spcBef>
                <a:spcPct val="0"/>
              </a:spcBef>
              <a:defRPr/>
            </a:pPr>
            <a:r>
              <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图 </a:t>
            </a:r>
            <a:r>
              <a:rPr lang="en-US"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3-11</a:t>
            </a:r>
            <a:endPar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endParaRPr>
          </a:p>
        </p:txBody>
      </p:sp>
      <p:pic>
        <p:nvPicPr>
          <p:cNvPr id="22" name="图片 21" descr="微信图片_20181128231009">
            <a:extLst>
              <a:ext uri="{FF2B5EF4-FFF2-40B4-BE49-F238E27FC236}">
                <a16:creationId xmlns:a16="http://schemas.microsoft.com/office/drawing/2014/main" xmlns="" id="{19F18376-3077-4219-AD56-573B3ABA0D1D}"/>
              </a:ext>
            </a:extLst>
          </p:cNvPr>
          <p:cNvPicPr/>
          <p:nvPr/>
        </p:nvPicPr>
        <p:blipFill>
          <a:blip r:embed="rId4"/>
          <a:stretch>
            <a:fillRect/>
          </a:stretch>
        </p:blipFill>
        <p:spPr>
          <a:xfrm>
            <a:off x="8230361" y="1162077"/>
            <a:ext cx="3762684" cy="3537818"/>
          </a:xfrm>
          <a:prstGeom prst="rect">
            <a:avLst/>
          </a:prstGeom>
        </p:spPr>
      </p:pic>
      <p:sp>
        <p:nvSpPr>
          <p:cNvPr id="4" name="矩形 3">
            <a:extLst>
              <a:ext uri="{FF2B5EF4-FFF2-40B4-BE49-F238E27FC236}">
                <a16:creationId xmlns:a16="http://schemas.microsoft.com/office/drawing/2014/main" xmlns="" id="{33E79885-F186-4E57-9F44-B9697BAC9AE7}"/>
              </a:ext>
            </a:extLst>
          </p:cNvPr>
          <p:cNvSpPr/>
          <p:nvPr/>
        </p:nvSpPr>
        <p:spPr>
          <a:xfrm>
            <a:off x="9810178" y="4773440"/>
            <a:ext cx="603050" cy="246221"/>
          </a:xfrm>
          <a:prstGeom prst="rect">
            <a:avLst/>
          </a:prstGeom>
        </p:spPr>
        <p:txBody>
          <a:bodyPr wrap="none">
            <a:spAutoFit/>
          </a:bodyPr>
          <a:lstStyle/>
          <a:p>
            <a:pPr lvl="0" algn="ctr" fontAlgn="base">
              <a:spcBef>
                <a:spcPct val="0"/>
              </a:spcBef>
              <a:defRPr/>
            </a:pPr>
            <a:r>
              <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图 </a:t>
            </a:r>
            <a:r>
              <a:rPr lang="en-US"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3-12</a:t>
            </a:r>
            <a:endPar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5" name="矩形 4">
            <a:extLst>
              <a:ext uri="{FF2B5EF4-FFF2-40B4-BE49-F238E27FC236}">
                <a16:creationId xmlns:a16="http://schemas.microsoft.com/office/drawing/2014/main" xmlns="" id="{713E6FF1-7E91-4F51-A60B-8278AE3F18D5}"/>
              </a:ext>
            </a:extLst>
          </p:cNvPr>
          <p:cNvSpPr/>
          <p:nvPr/>
        </p:nvSpPr>
        <p:spPr>
          <a:xfrm>
            <a:off x="2052527" y="5208372"/>
            <a:ext cx="8085597" cy="1015663"/>
          </a:xfrm>
          <a:prstGeom prst="rect">
            <a:avLst/>
          </a:prstGeom>
        </p:spPr>
        <p:txBody>
          <a:bodyPr wrap="square">
            <a:spAutoFit/>
          </a:bodyPr>
          <a:lstStyle/>
          <a:p>
            <a:pPr indent="304800" algn="just">
              <a:spcAft>
                <a:spcPts val="0"/>
              </a:spcAft>
            </a:pP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无论是哪个时段，各进口掉头流量都为：</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西</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&gt;&gt;</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东</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&gt;</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北</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&gt;&gt;</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南</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，可见</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西进口</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的掉头需求普遍</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较大</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南进口</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掉头需求普遍</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较小</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；二者在同一类型的不同方向具有优化的可能性。</a:t>
            </a:r>
          </a:p>
        </p:txBody>
      </p:sp>
    </p:spTree>
    <p:extLst>
      <p:ext uri="{BB962C8B-B14F-4D97-AF65-F5344CB8AC3E}">
        <p14:creationId xmlns:p14="http://schemas.microsoft.com/office/powerpoint/2010/main" xmlns="" val="11022851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229244" y="346075"/>
            <a:ext cx="429156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lang="zh-CN" altLang="en-US" sz="2800" b="1" dirty="0">
                <a:solidFill>
                  <a:srgbClr val="F2EED8"/>
                </a:solidFill>
                <a:latin typeface="微软雅黑" pitchFamily="34" charset="-122"/>
                <a:ea typeface="微软雅黑" pitchFamily="34" charset="-122"/>
                <a:sym typeface="微软雅黑" pitchFamily="34" charset="-122"/>
              </a:rPr>
              <a:t>与历年数据对比</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 name="矩形 1">
            <a:extLst>
              <a:ext uri="{FF2B5EF4-FFF2-40B4-BE49-F238E27FC236}">
                <a16:creationId xmlns:a16="http://schemas.microsoft.com/office/drawing/2014/main" xmlns="" id="{F0A5C105-9D1F-4C65-8C20-0A331C462FD0}"/>
              </a:ext>
            </a:extLst>
          </p:cNvPr>
          <p:cNvSpPr/>
          <p:nvPr/>
        </p:nvSpPr>
        <p:spPr>
          <a:xfrm>
            <a:off x="3759504" y="5598136"/>
            <a:ext cx="688010" cy="27699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2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2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3-13</a:t>
            </a:r>
            <a:endParaRPr kumimoji="0" lang="zh-CN" altLang="zh-CN" sz="12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endParaRPr>
          </a:p>
        </p:txBody>
      </p:sp>
      <p:graphicFrame>
        <p:nvGraphicFramePr>
          <p:cNvPr id="20" name="图表 19">
            <a:extLst>
              <a:ext uri="{FF2B5EF4-FFF2-40B4-BE49-F238E27FC236}">
                <a16:creationId xmlns:a16="http://schemas.microsoft.com/office/drawing/2014/main" xmlns="" id="{31A7C5A1-AD92-4D6D-BADA-27A2533666E5}"/>
              </a:ext>
            </a:extLst>
          </p:cNvPr>
          <p:cNvGraphicFramePr/>
          <p:nvPr>
            <p:extLst>
              <p:ext uri="{D42A27DB-BD31-4B8C-83A1-F6EECF244321}">
                <p14:modId xmlns:p14="http://schemas.microsoft.com/office/powerpoint/2010/main" xmlns="" val="3418961285"/>
              </p:ext>
            </p:extLst>
          </p:nvPr>
        </p:nvGraphicFramePr>
        <p:xfrm>
          <a:off x="1131709" y="1501567"/>
          <a:ext cx="5943601" cy="3933242"/>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a:extLst>
              <a:ext uri="{FF2B5EF4-FFF2-40B4-BE49-F238E27FC236}">
                <a16:creationId xmlns:a16="http://schemas.microsoft.com/office/drawing/2014/main" xmlns="" id="{2E1CDD5A-1E1D-4893-9430-0C5450126ACF}"/>
              </a:ext>
            </a:extLst>
          </p:cNvPr>
          <p:cNvSpPr/>
          <p:nvPr/>
        </p:nvSpPr>
        <p:spPr>
          <a:xfrm>
            <a:off x="7428865" y="1284691"/>
            <a:ext cx="4419600" cy="5116272"/>
          </a:xfrm>
          <a:prstGeom prst="rect">
            <a:avLst/>
          </a:prstGeom>
        </p:spPr>
        <p:txBody>
          <a:bodyPr wrap="square">
            <a:spAutoFit/>
          </a:bodyPr>
          <a:lstStyle/>
          <a:p>
            <a:pPr marL="342900" indent="-342900">
              <a:lnSpc>
                <a:spcPct val="150000"/>
              </a:lnSpc>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历年平峰与高峰交通量</a:t>
            </a:r>
            <a:r>
              <a:rPr lang="zh-CN" altLang="en-US" sz="2000" b="1" dirty="0">
                <a:latin typeface="微软雅黑" panose="020B0503020204020204" pitchFamily="34" charset="-122"/>
                <a:ea typeface="微软雅黑" panose="020B0503020204020204" pitchFamily="34" charset="-122"/>
              </a:rPr>
              <a:t>变化趋势基本一致</a:t>
            </a:r>
            <a:r>
              <a:rPr lang="zh-CN" altLang="en-US" sz="2000" dirty="0">
                <a:latin typeface="微软雅黑" panose="020B0503020204020204" pitchFamily="34" charset="-122"/>
                <a:ea typeface="微软雅黑" panose="020B0503020204020204" pitchFamily="34" charset="-122"/>
              </a:rPr>
              <a:t>，无论是总交通量变化趋势还是各进口交通量变化趋势，高峰和平峰的折线趋势大致相同。</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同年间，高峰时期交通量总大于平峰时期交通量，且高峰期交通量与平峰期</a:t>
            </a:r>
            <a:r>
              <a:rPr lang="zh-CN" altLang="en-US" sz="2000" b="1" dirty="0">
                <a:latin typeface="微软雅黑" panose="020B0503020204020204" pitchFamily="34" charset="-122"/>
                <a:ea typeface="微软雅黑" panose="020B0503020204020204" pitchFamily="34" charset="-122"/>
              </a:rPr>
              <a:t>交通量之差不大</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r>
              <a:rPr lang="en-US" altLang="zh-CN" sz="2000" dirty="0">
                <a:latin typeface="微软雅黑" panose="020B0503020204020204" pitchFamily="34" charset="-122"/>
                <a:ea typeface="微软雅黑" panose="020B0503020204020204" pitchFamily="34" charset="-122"/>
              </a:rPr>
              <a:t>2010</a:t>
            </a:r>
            <a:r>
              <a:rPr lang="zh-CN" altLang="en-US" sz="2000" dirty="0">
                <a:latin typeface="微软雅黑" panose="020B0503020204020204" pitchFamily="34" charset="-122"/>
                <a:ea typeface="微软雅黑" panose="020B0503020204020204" pitchFamily="34" charset="-122"/>
              </a:rPr>
              <a:t>年是交通量的一个转折点，开始实行禁左，交通量大幅增加。</a:t>
            </a:r>
          </a:p>
        </p:txBody>
      </p:sp>
    </p:spTree>
    <p:extLst>
      <p:ext uri="{BB962C8B-B14F-4D97-AF65-F5344CB8AC3E}">
        <p14:creationId xmlns:p14="http://schemas.microsoft.com/office/powerpoint/2010/main" xmlns="" val="16305598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767852" y="346075"/>
            <a:ext cx="32143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车型组成</a:t>
            </a: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 name="矩形 1">
            <a:extLst>
              <a:ext uri="{FF2B5EF4-FFF2-40B4-BE49-F238E27FC236}">
                <a16:creationId xmlns:a16="http://schemas.microsoft.com/office/drawing/2014/main" xmlns="" id="{F0A5C105-9D1F-4C65-8C20-0A331C462FD0}"/>
              </a:ext>
            </a:extLst>
          </p:cNvPr>
          <p:cNvSpPr/>
          <p:nvPr/>
        </p:nvSpPr>
        <p:spPr>
          <a:xfrm>
            <a:off x="1540345" y="4798292"/>
            <a:ext cx="603050" cy="24622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0"/>
              </a:spcAft>
              <a:buClrTx/>
              <a:buSzTx/>
              <a:buFont typeface="Arial" charset="0"/>
              <a:buNone/>
              <a:tabLst/>
              <a:defRPr/>
            </a:pPr>
            <a:r>
              <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图 </a:t>
            </a:r>
            <a:r>
              <a:rPr kumimoji="0" lang="en-US"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rPr>
              <a:t>3-14</a:t>
            </a:r>
            <a:endParaRPr kumimoji="0" lang="zh-CN" altLang="zh-CN" sz="1000" b="0" i="0" u="none" strike="noStrike" kern="100" cap="none" spc="0" normalizeH="0" baseline="0" noProof="0" dirty="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endParaRPr>
          </a:p>
        </p:txBody>
      </p:sp>
      <p:sp>
        <p:nvSpPr>
          <p:cNvPr id="3" name="矩形 2">
            <a:extLst>
              <a:ext uri="{FF2B5EF4-FFF2-40B4-BE49-F238E27FC236}">
                <a16:creationId xmlns:a16="http://schemas.microsoft.com/office/drawing/2014/main" xmlns="" id="{325339B7-D06B-4902-8880-A12C2A2E4D90}"/>
              </a:ext>
            </a:extLst>
          </p:cNvPr>
          <p:cNvSpPr/>
          <p:nvPr/>
        </p:nvSpPr>
        <p:spPr>
          <a:xfrm>
            <a:off x="5715648" y="4697510"/>
            <a:ext cx="603050" cy="246221"/>
          </a:xfrm>
          <a:prstGeom prst="rect">
            <a:avLst/>
          </a:prstGeom>
        </p:spPr>
        <p:txBody>
          <a:bodyPr wrap="none">
            <a:spAutoFit/>
          </a:bodyPr>
          <a:lstStyle/>
          <a:p>
            <a:pPr lvl="0" algn="ctr" fontAlgn="base">
              <a:spcBef>
                <a:spcPct val="0"/>
              </a:spcBef>
              <a:defRPr/>
            </a:pPr>
            <a:r>
              <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图 </a:t>
            </a:r>
            <a:r>
              <a:rPr lang="en-US"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3-15</a:t>
            </a:r>
            <a:endPar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4" name="矩形 3">
            <a:extLst>
              <a:ext uri="{FF2B5EF4-FFF2-40B4-BE49-F238E27FC236}">
                <a16:creationId xmlns:a16="http://schemas.microsoft.com/office/drawing/2014/main" xmlns="" id="{33E79885-F186-4E57-9F44-B9697BAC9AE7}"/>
              </a:ext>
            </a:extLst>
          </p:cNvPr>
          <p:cNvSpPr/>
          <p:nvPr/>
        </p:nvSpPr>
        <p:spPr>
          <a:xfrm>
            <a:off x="9589262" y="4750304"/>
            <a:ext cx="603050" cy="246221"/>
          </a:xfrm>
          <a:prstGeom prst="rect">
            <a:avLst/>
          </a:prstGeom>
        </p:spPr>
        <p:txBody>
          <a:bodyPr wrap="none">
            <a:spAutoFit/>
          </a:bodyPr>
          <a:lstStyle/>
          <a:p>
            <a:pPr lvl="0" algn="ctr" fontAlgn="base">
              <a:spcBef>
                <a:spcPct val="0"/>
              </a:spcBef>
              <a:defRPr/>
            </a:pPr>
            <a:r>
              <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图 </a:t>
            </a:r>
            <a:r>
              <a:rPr lang="en-US"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3-16</a:t>
            </a:r>
            <a:endPar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endParaRPr>
          </a:p>
        </p:txBody>
      </p:sp>
      <p:graphicFrame>
        <p:nvGraphicFramePr>
          <p:cNvPr id="23" name="图表 22">
            <a:extLst>
              <a:ext uri="{FF2B5EF4-FFF2-40B4-BE49-F238E27FC236}">
                <a16:creationId xmlns:a16="http://schemas.microsoft.com/office/drawing/2014/main" xmlns="" id="{12602718-37A9-4CA8-B768-3EE5C9EF0825}"/>
              </a:ext>
            </a:extLst>
          </p:cNvPr>
          <p:cNvGraphicFramePr/>
          <p:nvPr>
            <p:extLst>
              <p:ext uri="{D42A27DB-BD31-4B8C-83A1-F6EECF244321}">
                <p14:modId xmlns:p14="http://schemas.microsoft.com/office/powerpoint/2010/main" xmlns="" val="3369577032"/>
              </p:ext>
            </p:extLst>
          </p:nvPr>
        </p:nvGraphicFramePr>
        <p:xfrm>
          <a:off x="185738" y="1242690"/>
          <a:ext cx="3524054" cy="32027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4" name="图表 23">
            <a:extLst>
              <a:ext uri="{FF2B5EF4-FFF2-40B4-BE49-F238E27FC236}">
                <a16:creationId xmlns:a16="http://schemas.microsoft.com/office/drawing/2014/main" xmlns="" id="{8D4142B2-AFB1-4FEB-9DFE-03F9764CAAF7}"/>
              </a:ext>
            </a:extLst>
          </p:cNvPr>
          <p:cNvGraphicFramePr/>
          <p:nvPr>
            <p:extLst>
              <p:ext uri="{D42A27DB-BD31-4B8C-83A1-F6EECF244321}">
                <p14:modId xmlns:p14="http://schemas.microsoft.com/office/powerpoint/2010/main" xmlns="" val="3140403528"/>
              </p:ext>
            </p:extLst>
          </p:nvPr>
        </p:nvGraphicFramePr>
        <p:xfrm>
          <a:off x="4258288" y="1261727"/>
          <a:ext cx="3517771" cy="32027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图表 24">
            <a:extLst>
              <a:ext uri="{FF2B5EF4-FFF2-40B4-BE49-F238E27FC236}">
                <a16:creationId xmlns:a16="http://schemas.microsoft.com/office/drawing/2014/main" xmlns="" id="{AEFE7F4C-007E-40C2-8A3B-C9167FA0FCCD}"/>
              </a:ext>
            </a:extLst>
          </p:cNvPr>
          <p:cNvGraphicFramePr/>
          <p:nvPr>
            <p:extLst>
              <p:ext uri="{D42A27DB-BD31-4B8C-83A1-F6EECF244321}">
                <p14:modId xmlns:p14="http://schemas.microsoft.com/office/powerpoint/2010/main" xmlns="" val="953973300"/>
              </p:ext>
            </p:extLst>
          </p:nvPr>
        </p:nvGraphicFramePr>
        <p:xfrm>
          <a:off x="8208118" y="1261726"/>
          <a:ext cx="3524054" cy="3202756"/>
        </p:xfrm>
        <a:graphic>
          <a:graphicData uri="http://schemas.openxmlformats.org/drawingml/2006/chart">
            <c:chart xmlns:c="http://schemas.openxmlformats.org/drawingml/2006/chart" xmlns:r="http://schemas.openxmlformats.org/officeDocument/2006/relationships" r:id="rId4"/>
          </a:graphicData>
        </a:graphic>
      </p:graphicFrame>
      <p:sp>
        <p:nvSpPr>
          <p:cNvPr id="5" name="矩形 4">
            <a:extLst>
              <a:ext uri="{FF2B5EF4-FFF2-40B4-BE49-F238E27FC236}">
                <a16:creationId xmlns:a16="http://schemas.microsoft.com/office/drawing/2014/main" xmlns="" id="{5B59B9E3-764C-4DB3-82EB-36342A1760A6}"/>
              </a:ext>
            </a:extLst>
          </p:cNvPr>
          <p:cNvSpPr/>
          <p:nvPr/>
        </p:nvSpPr>
        <p:spPr>
          <a:xfrm>
            <a:off x="2380914" y="5025697"/>
            <a:ext cx="7843249" cy="1569660"/>
          </a:xfrm>
          <a:prstGeom prst="rect">
            <a:avLst/>
          </a:prstGeom>
        </p:spPr>
        <p:txBody>
          <a:bodyPr wrap="square">
            <a:spAutoFit/>
          </a:bodyPr>
          <a:lstStyle/>
          <a:p>
            <a:pPr indent="304800" algn="just">
              <a:spcAft>
                <a:spcPts val="0"/>
              </a:spcAft>
            </a:pP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①</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公交车</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在三个时段的</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分布十分均匀</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，说明了公交对交叉口周围交通承载能力较强，这源于交叉口完善的</a:t>
            </a:r>
            <a:r>
              <a:rPr lang="en-US" altLang="zh-CN" sz="1600" kern="100" dirty="0">
                <a:latin typeface="微软雅黑" panose="020B0503020204020204" pitchFamily="34" charset="-122"/>
                <a:ea typeface="微软雅黑" panose="020B0503020204020204" pitchFamily="34" charset="-122"/>
                <a:cs typeface="Times New Roman" panose="02020603050405020304" pitchFamily="18" charset="0"/>
              </a:rPr>
              <a:t>BRT</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公交线路。</a:t>
            </a:r>
          </a:p>
          <a:p>
            <a:pPr indent="304800" algn="just">
              <a:spcAft>
                <a:spcPts val="0"/>
              </a:spcAft>
            </a:pP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②除去早高峰时段，</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大型车辆始终占比最少，早高峰时占比也排在第三</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，这侧面反映出了为缓解交通堵塞，广州部分路段实行对大型货车的限行政策。</a:t>
            </a:r>
          </a:p>
          <a:p>
            <a:pPr indent="304800" algn="just">
              <a:spcAft>
                <a:spcPts val="0"/>
              </a:spcAft>
            </a:pP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③</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出租车在早高峰时占比最少，与平峰相比有较大差距，晚高峰时则接近同时段的公交占比</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。这种分布情况应该与出租车司机的工作时间和对出租车的出行需求有关。</a:t>
            </a:r>
          </a:p>
        </p:txBody>
      </p:sp>
    </p:spTree>
    <p:extLst>
      <p:ext uri="{BB962C8B-B14F-4D97-AF65-F5344CB8AC3E}">
        <p14:creationId xmlns:p14="http://schemas.microsoft.com/office/powerpoint/2010/main" xmlns="" val="2326667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767851" y="346075"/>
            <a:ext cx="321434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数据分析</a:t>
            </a:r>
            <a:r>
              <a:rPr kumimoji="0" lang="en-US" altLang="zh-CN"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a:t>
            </a:r>
            <a:r>
              <a:rPr lang="zh-CN" altLang="en-US" sz="2800" b="1" dirty="0">
                <a:solidFill>
                  <a:srgbClr val="F2EED8"/>
                </a:solidFill>
                <a:latin typeface="微软雅黑" pitchFamily="34" charset="-122"/>
                <a:ea typeface="微软雅黑" pitchFamily="34" charset="-122"/>
                <a:sym typeface="微软雅黑" pitchFamily="34" charset="-122"/>
              </a:rPr>
              <a:t>其他发现</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3</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3" name="矩形 2">
            <a:extLst>
              <a:ext uri="{FF2B5EF4-FFF2-40B4-BE49-F238E27FC236}">
                <a16:creationId xmlns:a16="http://schemas.microsoft.com/office/drawing/2014/main" xmlns="" id="{325339B7-D06B-4902-8880-A12C2A2E4D90}"/>
              </a:ext>
            </a:extLst>
          </p:cNvPr>
          <p:cNvSpPr/>
          <p:nvPr/>
        </p:nvSpPr>
        <p:spPr>
          <a:xfrm>
            <a:off x="3405926" y="5937890"/>
            <a:ext cx="603050" cy="246221"/>
          </a:xfrm>
          <a:prstGeom prst="rect">
            <a:avLst/>
          </a:prstGeom>
        </p:spPr>
        <p:txBody>
          <a:bodyPr wrap="none">
            <a:spAutoFit/>
          </a:bodyPr>
          <a:lstStyle/>
          <a:p>
            <a:pPr lvl="0" algn="ctr" fontAlgn="base">
              <a:spcBef>
                <a:spcPct val="0"/>
              </a:spcBef>
              <a:defRPr/>
            </a:pPr>
            <a:r>
              <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图 </a:t>
            </a:r>
            <a:r>
              <a:rPr lang="en-US"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rPr>
              <a:t>3-17</a:t>
            </a:r>
            <a:endParaRPr lang="zh-CN" altLang="zh-CN" sz="1000" kern="100" dirty="0">
              <a:solidFill>
                <a:srgbClr val="000000"/>
              </a:solidFill>
              <a:latin typeface="Arial" panose="020B0604020202020204" pitchFamily="34" charset="0"/>
              <a:ea typeface="黑体" panose="02010609060101010101" pitchFamily="49" charset="-122"/>
              <a:cs typeface="Times New Roman" panose="02020603050405020304" pitchFamily="18" charset="0"/>
            </a:endParaRPr>
          </a:p>
        </p:txBody>
      </p:sp>
      <p:graphicFrame>
        <p:nvGraphicFramePr>
          <p:cNvPr id="26" name="图表 25">
            <a:extLst>
              <a:ext uri="{FF2B5EF4-FFF2-40B4-BE49-F238E27FC236}">
                <a16:creationId xmlns:a16="http://schemas.microsoft.com/office/drawing/2014/main" xmlns="" id="{FD95A2CE-57F4-48D6-B645-EF7D027555F1}"/>
              </a:ext>
            </a:extLst>
          </p:cNvPr>
          <p:cNvGraphicFramePr/>
          <p:nvPr>
            <p:extLst>
              <p:ext uri="{D42A27DB-BD31-4B8C-83A1-F6EECF244321}">
                <p14:modId xmlns:p14="http://schemas.microsoft.com/office/powerpoint/2010/main" xmlns="" val="3410550724"/>
              </p:ext>
            </p:extLst>
          </p:nvPr>
        </p:nvGraphicFramePr>
        <p:xfrm>
          <a:off x="811851" y="1193902"/>
          <a:ext cx="5791200" cy="4578786"/>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a:extLst>
              <a:ext uri="{FF2B5EF4-FFF2-40B4-BE49-F238E27FC236}">
                <a16:creationId xmlns:a16="http://schemas.microsoft.com/office/drawing/2014/main" xmlns="" id="{DF139597-100E-4FBE-BAEC-A227E92880C6}"/>
              </a:ext>
            </a:extLst>
          </p:cNvPr>
          <p:cNvSpPr/>
          <p:nvPr/>
        </p:nvSpPr>
        <p:spPr>
          <a:xfrm>
            <a:off x="6603051" y="2212628"/>
            <a:ext cx="4634602" cy="400110"/>
          </a:xfrm>
          <a:prstGeom prst="rect">
            <a:avLst/>
          </a:prstGeom>
        </p:spPr>
        <p:txBody>
          <a:bodyPr wrap="none">
            <a:spAutoFit/>
          </a:bodyPr>
          <a:lstStyle/>
          <a:p>
            <a:pPr marL="342900" indent="-342900">
              <a:buFont typeface="Arial" panose="020B0604020202020204" pitchFamily="34" charset="0"/>
              <a:buChar char="•"/>
            </a:pP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新能源小型车在广州的普及率不高。</a:t>
            </a:r>
            <a:endParaRPr lang="zh-CN" altLang="en-US" sz="2000" dirty="0">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xmlns="" id="{569F1C89-CA4F-46B0-A14D-939888D11FF8}"/>
              </a:ext>
            </a:extLst>
          </p:cNvPr>
          <p:cNvSpPr/>
          <p:nvPr/>
        </p:nvSpPr>
        <p:spPr>
          <a:xfrm>
            <a:off x="6603051" y="3130884"/>
            <a:ext cx="3987752" cy="707886"/>
          </a:xfrm>
          <a:prstGeom prst="rect">
            <a:avLst/>
          </a:prstGeom>
        </p:spPr>
        <p:txBody>
          <a:bodyPr wrap="square">
            <a:spAutoFit/>
          </a:bodyPr>
          <a:lstStyle/>
          <a:p>
            <a:pPr marL="342900" indent="-342900">
              <a:buFont typeface="Arial" panose="020B0604020202020204" pitchFamily="34" charset="0"/>
              <a:buChar char="•"/>
            </a:pP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新能源车有油耗低（短距离行驶下）、污染小等优点。</a:t>
            </a:r>
            <a:endParaRPr lang="zh-CN" altLang="en-US" sz="2000" dirty="0">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xmlns="" id="{CB23B567-B81E-4E3E-9C16-4AE04963D270}"/>
              </a:ext>
            </a:extLst>
          </p:cNvPr>
          <p:cNvSpPr/>
          <p:nvPr/>
        </p:nvSpPr>
        <p:spPr>
          <a:xfrm>
            <a:off x="6603051" y="4245263"/>
            <a:ext cx="3987753" cy="707886"/>
          </a:xfrm>
          <a:prstGeom prst="rect">
            <a:avLst/>
          </a:prstGeom>
        </p:spPr>
        <p:txBody>
          <a:bodyPr wrap="square">
            <a:spAutoFit/>
          </a:bodyPr>
          <a:lstStyle/>
          <a:p>
            <a:pPr marL="342900" indent="-342900">
              <a:buFont typeface="Arial" panose="020B0604020202020204" pitchFamily="34" charset="0"/>
              <a:buChar char="•"/>
            </a:pP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“新能源车无需摇号可直接申领车牌指标”的政策</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4546802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3"/>
          <p:cNvGrpSpPr>
            <a:grpSpLocks/>
          </p:cNvGrpSpPr>
          <p:nvPr/>
        </p:nvGrpSpPr>
        <p:grpSpPr bwMode="auto">
          <a:xfrm>
            <a:off x="314325" y="2589213"/>
            <a:ext cx="11744325" cy="1679575"/>
            <a:chOff x="0" y="0"/>
            <a:chExt cx="6508750" cy="1311275"/>
          </a:xfrm>
        </p:grpSpPr>
        <p:sp>
          <p:nvSpPr>
            <p:cNvPr id="41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4099" name="矩形 7"/>
          <p:cNvSpPr>
            <a:spLocks noChangeArrowheads="1"/>
          </p:cNvSpPr>
          <p:nvPr/>
        </p:nvSpPr>
        <p:spPr bwMode="auto">
          <a:xfrm>
            <a:off x="5306451" y="3025775"/>
            <a:ext cx="5827237"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44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发现的问题及解决办法</a:t>
            </a:r>
          </a:p>
        </p:txBody>
      </p:sp>
      <p:grpSp>
        <p:nvGrpSpPr>
          <p:cNvPr id="4100" name="组合 17"/>
          <p:cNvGrpSpPr>
            <a:grpSpLocks/>
          </p:cNvGrpSpPr>
          <p:nvPr/>
        </p:nvGrpSpPr>
        <p:grpSpPr bwMode="auto">
          <a:xfrm>
            <a:off x="741363" y="1320800"/>
            <a:ext cx="4192587" cy="4213225"/>
            <a:chOff x="0" y="0"/>
            <a:chExt cx="1122362" cy="1127957"/>
          </a:xfrm>
        </p:grpSpPr>
        <p:grpSp>
          <p:nvGrpSpPr>
            <p:cNvPr id="4101" name="组合 8"/>
            <p:cNvGrpSpPr>
              <a:grpSpLocks/>
            </p:cNvGrpSpPr>
            <p:nvPr/>
          </p:nvGrpSpPr>
          <p:grpSpPr bwMode="auto">
            <a:xfrm>
              <a:off x="0" y="0"/>
              <a:ext cx="1122362" cy="1127957"/>
              <a:chOff x="0" y="0"/>
              <a:chExt cx="3184525" cy="3200400"/>
            </a:xfrm>
          </p:grpSpPr>
          <p:sp>
            <p:nvSpPr>
              <p:cNvPr id="41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4107" name="组合 13"/>
              <p:cNvGrpSpPr>
                <a:grpSpLocks/>
              </p:cNvGrpSpPr>
              <p:nvPr/>
            </p:nvGrpSpPr>
            <p:grpSpPr bwMode="auto">
              <a:xfrm>
                <a:off x="374268" y="428729"/>
                <a:ext cx="2467358" cy="2338363"/>
                <a:chOff x="0" y="0"/>
                <a:chExt cx="1427163" cy="1352550"/>
              </a:xfrm>
            </p:grpSpPr>
            <p:sp>
              <p:nvSpPr>
                <p:cNvPr id="41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4102" name="文本框 16"/>
            <p:cNvSpPr>
              <a:spLocks noChangeArrowheads="1"/>
            </p:cNvSpPr>
            <p:nvPr/>
          </p:nvSpPr>
          <p:spPr bwMode="auto">
            <a:xfrm>
              <a:off x="283054" y="71165"/>
              <a:ext cx="555375" cy="1009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4</a:t>
              </a:r>
              <a:endParaRPr kumimoji="0" lang="zh-CN" altLang="en-US"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xmlns="" id="{7138B33D-F462-4D54-9FF8-83460069B218}"/>
              </a:ext>
            </a:extLst>
          </p:cNvPr>
          <p:cNvSpPr/>
          <p:nvPr/>
        </p:nvSpPr>
        <p:spPr bwMode="auto">
          <a:xfrm>
            <a:off x="9487877" y="2398620"/>
            <a:ext cx="2716209" cy="1313180"/>
          </a:xfrm>
          <a:prstGeom prst="rect">
            <a:avLst/>
          </a:prstGeom>
          <a:solidFill>
            <a:schemeClr val="accent2">
              <a:lumMod val="75000"/>
            </a:schemeClr>
          </a:solidFill>
          <a:ln w="9525" cap="flat" cmpd="sng" algn="ctr">
            <a:solidFill>
              <a:schemeClr val="accent2">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rgbClr val="0070C0"/>
              </a:solidFill>
              <a:effectLst/>
              <a:latin typeface="Arial" pitchFamily="34" charset="0"/>
              <a:ea typeface="宋体" pitchFamily="2" charset="-122"/>
            </a:endParaRPr>
          </a:p>
        </p:txBody>
      </p:sp>
      <p:sp>
        <p:nvSpPr>
          <p:cNvPr id="7" name="矩形 6">
            <a:extLst>
              <a:ext uri="{FF2B5EF4-FFF2-40B4-BE49-F238E27FC236}">
                <a16:creationId xmlns:a16="http://schemas.microsoft.com/office/drawing/2014/main" xmlns="" id="{2219D5D8-5FC2-4975-861D-74BB8CDA71A2}"/>
              </a:ext>
            </a:extLst>
          </p:cNvPr>
          <p:cNvSpPr/>
          <p:nvPr/>
        </p:nvSpPr>
        <p:spPr bwMode="auto">
          <a:xfrm>
            <a:off x="0" y="2398620"/>
            <a:ext cx="2607370" cy="1313180"/>
          </a:xfrm>
          <a:prstGeom prst="rect">
            <a:avLst/>
          </a:prstGeom>
          <a:solidFill>
            <a:schemeClr val="accent2">
              <a:lumMod val="75000"/>
            </a:schemeClr>
          </a:solidFill>
          <a:ln w="9525" cap="flat" cmpd="sng" algn="ctr">
            <a:solidFill>
              <a:schemeClr val="accent2">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1" name="五边形 319">
            <a:extLst>
              <a:ext uri="{FF2B5EF4-FFF2-40B4-BE49-F238E27FC236}">
                <a16:creationId xmlns:a16="http://schemas.microsoft.com/office/drawing/2014/main" xmlns="" id="{E059ABA1-FA7A-457B-826A-606FF3182587}"/>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rPr>
              <a:t>右转异常</a:t>
            </a:r>
            <a:endParaRPr kumimoji="0" lang="zh-CN"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pic>
        <p:nvPicPr>
          <p:cNvPr id="23" name="图片 22" descr="C:\Users\Lenovo\AppData\Local\Temp\WeChat Files\98757dffe6b8e59ec98489190e30411.jpg">
            <a:extLst>
              <a:ext uri="{FF2B5EF4-FFF2-40B4-BE49-F238E27FC236}">
                <a16:creationId xmlns:a16="http://schemas.microsoft.com/office/drawing/2014/main" xmlns="" id="{87FB5147-F91E-4C73-9373-92BAE550C09D}"/>
              </a:ext>
            </a:extLst>
          </p:cNvPr>
          <p:cNvPicPr/>
          <p:nvPr/>
        </p:nvPicPr>
        <p:blipFill rotWithShape="1">
          <a:blip r:embed="rId2" cstate="print">
            <a:extLst>
              <a:ext uri="{BEBA8EAE-BF5A-486C-A8C5-ECC9F3942E4B}">
                <a14:imgProps xmlns:a14="http://schemas.microsoft.com/office/drawing/2010/main" xmlns="">
                  <a14:imgLayer r:embed="rId3">
                    <a14:imgEffect>
                      <a14:brightnessContrast bright="20000" contrast="-40000"/>
                    </a14:imgEffect>
                  </a14:imgLayer>
                </a14:imgProps>
              </a:ext>
              <a:ext uri="{28A0092B-C50C-407E-A947-70E740481C1C}">
                <a14:useLocalDpi xmlns:a14="http://schemas.microsoft.com/office/drawing/2010/main" xmlns="" val="0"/>
              </a:ext>
            </a:extLst>
          </a:blip>
          <a:srcRect l="10251" t="10805" r="14529" b="15483"/>
          <a:stretch/>
        </p:blipFill>
        <p:spPr bwMode="auto">
          <a:xfrm>
            <a:off x="2704123" y="1185877"/>
            <a:ext cx="3158140" cy="37386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xmlns=""/>
            </a:ext>
          </a:extLst>
        </p:spPr>
      </p:pic>
      <p:sp>
        <p:nvSpPr>
          <p:cNvPr id="2" name="矩形 1">
            <a:extLst>
              <a:ext uri="{FF2B5EF4-FFF2-40B4-BE49-F238E27FC236}">
                <a16:creationId xmlns:a16="http://schemas.microsoft.com/office/drawing/2014/main" xmlns="" id="{F968717F-4759-4B8C-A4DA-047EE9C53C37}"/>
              </a:ext>
            </a:extLst>
          </p:cNvPr>
          <p:cNvSpPr/>
          <p:nvPr/>
        </p:nvSpPr>
        <p:spPr>
          <a:xfrm>
            <a:off x="0" y="2714279"/>
            <a:ext cx="2646879" cy="584775"/>
          </a:xfrm>
          <a:prstGeom prst="rect">
            <a:avLst/>
          </a:prstGeom>
        </p:spPr>
        <p:txBody>
          <a:bodyPr wrap="square">
            <a:spAutoFit/>
          </a:bodyPr>
          <a:lstStyle/>
          <a:p>
            <a:pPr algn="ctr">
              <a:spcAft>
                <a:spcPts val="0"/>
              </a:spcAft>
            </a:pPr>
            <a:r>
              <a:rPr lang="zh-CN"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北进口右转人行横道信号灯</a:t>
            </a:r>
            <a:endPar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pPr>
            <a:r>
              <a:rPr lang="zh-CN"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（方位设置较合理）</a:t>
            </a:r>
          </a:p>
        </p:txBody>
      </p:sp>
      <p:pic>
        <p:nvPicPr>
          <p:cNvPr id="25" name="图片 24" descr="C:\Users\XN\AppData\Local\Temp\WeChat Files\449991378929065365.jpg">
            <a:extLst>
              <a:ext uri="{FF2B5EF4-FFF2-40B4-BE49-F238E27FC236}">
                <a16:creationId xmlns:a16="http://schemas.microsoft.com/office/drawing/2014/main" xmlns="" id="{27E1CD94-7BD0-48C8-B670-078CEEC5C7D9}"/>
              </a:ext>
            </a:extLst>
          </p:cNvPr>
          <p:cNvPicPr/>
          <p:nvPr/>
        </p:nvPicPr>
        <p:blipFill rotWithShape="1">
          <a:blip r:embed="rId4" cstate="print">
            <a:extLst>
              <a:ext uri="{28A0092B-C50C-407E-A947-70E740481C1C}">
                <a14:useLocalDpi xmlns:a14="http://schemas.microsoft.com/office/drawing/2010/main" xmlns="" val="0"/>
              </a:ext>
            </a:extLst>
          </a:blip>
          <a:srcRect l="16576" t="25024" r="28992" b="26363"/>
          <a:stretch/>
        </p:blipFill>
        <p:spPr bwMode="auto">
          <a:xfrm>
            <a:off x="6232983" y="1185877"/>
            <a:ext cx="3158141" cy="37386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xmlns=""/>
            </a:ext>
          </a:extLst>
        </p:spPr>
      </p:pic>
      <p:sp>
        <p:nvSpPr>
          <p:cNvPr id="4" name="矩形 3">
            <a:extLst>
              <a:ext uri="{FF2B5EF4-FFF2-40B4-BE49-F238E27FC236}">
                <a16:creationId xmlns:a16="http://schemas.microsoft.com/office/drawing/2014/main" xmlns="" id="{B45D2B6A-6075-41E6-8622-F60AABEE98B7}"/>
              </a:ext>
            </a:extLst>
          </p:cNvPr>
          <p:cNvSpPr/>
          <p:nvPr/>
        </p:nvSpPr>
        <p:spPr>
          <a:xfrm>
            <a:off x="9560458" y="2516601"/>
            <a:ext cx="2716209" cy="1077218"/>
          </a:xfrm>
          <a:prstGeom prst="rect">
            <a:avLst/>
          </a:prstGeom>
        </p:spPr>
        <p:txBody>
          <a:bodyPr wrap="square">
            <a:spAutoFit/>
          </a:bodyPr>
          <a:lstStyle/>
          <a:p>
            <a:pPr algn="ctr">
              <a:spcAft>
                <a:spcPts val="0"/>
              </a:spcAft>
            </a:pPr>
            <a:r>
              <a:rPr lang="zh-CN"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南进口右转人行横道信号灯</a:t>
            </a:r>
            <a:endPar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pP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（方位设置不够合理，排队车辆中的首辆车看信号灯的视线较差，尤其是外侧车道）</a:t>
            </a:r>
            <a:endParaRPr lang="zh-CN"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矩形 21">
            <a:extLst>
              <a:ext uri="{FF2B5EF4-FFF2-40B4-BE49-F238E27FC236}">
                <a16:creationId xmlns:a16="http://schemas.microsoft.com/office/drawing/2014/main" xmlns="" id="{745E62A4-697C-4AE9-990E-DE3C2B8F208E}"/>
              </a:ext>
            </a:extLst>
          </p:cNvPr>
          <p:cNvSpPr/>
          <p:nvPr/>
        </p:nvSpPr>
        <p:spPr>
          <a:xfrm>
            <a:off x="2844623" y="5247897"/>
            <a:ext cx="6776721" cy="923330"/>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rPr>
              <a:t>       由于信号灯离停车线过近、信号灯方位设置不合理导致无法及时看到信号灯，以及行人闯红灯等原因，右转车辆有时无法顺利通行，引起后面司机的愤怒。</a:t>
            </a:r>
          </a:p>
        </p:txBody>
      </p:sp>
    </p:spTree>
    <p:extLst>
      <p:ext uri="{BB962C8B-B14F-4D97-AF65-F5344CB8AC3E}">
        <p14:creationId xmlns:p14="http://schemas.microsoft.com/office/powerpoint/2010/main" xmlns="" val="232416402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1" name="五边形 319">
            <a:extLst>
              <a:ext uri="{FF2B5EF4-FFF2-40B4-BE49-F238E27FC236}">
                <a16:creationId xmlns:a16="http://schemas.microsoft.com/office/drawing/2014/main" xmlns="" id="{E059ABA1-FA7A-457B-826A-606FF3182587}"/>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rPr>
              <a:t>右转异常</a:t>
            </a:r>
            <a:endParaRPr kumimoji="0" lang="zh-CN"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pic>
        <p:nvPicPr>
          <p:cNvPr id="1025" name="Picture 1" descr="F.1.7 设 置 导 流 島 的 路 口 &#10;在 设 置 导 流 岛 的 路 凵 ， 信 号 灯 安 装 位 置 如 图 F 」 5 所 示 。 &#10;图 F05 &#10;信 号 灯 安 装 位 置 示 例 十 五 ">
            <a:extLst>
              <a:ext uri="{FF2B5EF4-FFF2-40B4-BE49-F238E27FC236}">
                <a16:creationId xmlns:a16="http://schemas.microsoft.com/office/drawing/2014/main" xmlns="" id="{D2CF99A3-A051-4FAE-BA36-D9064A41D4D1}"/>
              </a:ext>
            </a:extLst>
          </p:cNvPr>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2873" t="11395"/>
          <a:stretch/>
        </p:blipFill>
        <p:spPr bwMode="auto">
          <a:xfrm>
            <a:off x="1703715" y="2578646"/>
            <a:ext cx="4220997" cy="4264092"/>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F.3 ． 3 设 置 导 流 岛 的 路 口 &#10;在 设 置 有 导 流 岛 的 路 口 ， 人 行 道 信 号 灯 安 装 位 置 如 图 F ． 35 所 示 · &#10;凹 删 閶 丽 &#10;图 F ． 35 人 行 横 道 信 号 灯 安 位 置 示 例 + ">
            <a:extLst>
              <a:ext uri="{FF2B5EF4-FFF2-40B4-BE49-F238E27FC236}">
                <a16:creationId xmlns:a16="http://schemas.microsoft.com/office/drawing/2014/main" xmlns="" id="{DC0E482E-5E05-4E1A-AD64-DB9AD663BFF9}"/>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7949" t="10663"/>
          <a:stretch/>
        </p:blipFill>
        <p:spPr bwMode="auto">
          <a:xfrm>
            <a:off x="5924712" y="2578646"/>
            <a:ext cx="4655806" cy="426409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文本框 2">
            <a:extLst>
              <a:ext uri="{FF2B5EF4-FFF2-40B4-BE49-F238E27FC236}">
                <a16:creationId xmlns:a16="http://schemas.microsoft.com/office/drawing/2014/main" xmlns="" id="{8BFF86E1-BD19-4DBB-B66B-0ADF1A4E8487}"/>
              </a:ext>
            </a:extLst>
          </p:cNvPr>
          <p:cNvSpPr txBox="1"/>
          <p:nvPr/>
        </p:nvSpPr>
        <p:spPr>
          <a:xfrm>
            <a:off x="1308101" y="1255207"/>
            <a:ext cx="10883899" cy="1323439"/>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根据</a:t>
            </a:r>
            <a:r>
              <a:rPr lang="en-US" altLang="zh-CN" sz="1600" b="1" dirty="0">
                <a:latin typeface="微软雅黑" panose="020B0503020204020204" pitchFamily="34" charset="-122"/>
                <a:ea typeface="微软雅黑" panose="020B0503020204020204" pitchFamily="34" charset="-122"/>
              </a:rPr>
              <a:t>《GB 14886-2016 </a:t>
            </a:r>
            <a:r>
              <a:rPr lang="zh-CN" altLang="en-US" sz="1600" b="1" dirty="0">
                <a:latin typeface="微软雅黑" panose="020B0503020204020204" pitchFamily="34" charset="-122"/>
                <a:ea typeface="微软雅黑" panose="020B0503020204020204" pitchFamily="34" charset="-122"/>
              </a:rPr>
              <a:t>道路交通信号灯设置与安装规范</a:t>
            </a:r>
            <a:r>
              <a:rPr lang="en-US" altLang="zh-CN" sz="1600" b="1"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7.6</a:t>
            </a:r>
            <a:r>
              <a:rPr lang="zh-CN" altLang="en-US" sz="1600" dirty="0">
                <a:latin typeface="微软雅黑" panose="020B0503020204020204" pitchFamily="34" charset="-122"/>
                <a:ea typeface="微软雅黑" panose="020B0503020204020204" pitchFamily="34" charset="-122"/>
              </a:rPr>
              <a:t>信号灯安装方位：机动车信号灯、方向指示信号灯、闪光警告信号灯的安装方位，应使信号灯基准轴与地面平行，基准轴的垂面通过所控机动车道停车线后</a:t>
            </a:r>
            <a:r>
              <a:rPr lang="en-US" altLang="zh-CN" sz="1600" dirty="0">
                <a:latin typeface="微软雅黑" panose="020B0503020204020204" pitchFamily="34" charset="-122"/>
                <a:ea typeface="微软雅黑" panose="020B0503020204020204" pitchFamily="34" charset="-122"/>
              </a:rPr>
              <a:t>60m</a:t>
            </a:r>
            <a:r>
              <a:rPr lang="zh-CN" altLang="en-US" sz="1600" dirty="0">
                <a:latin typeface="微软雅黑" panose="020B0503020204020204" pitchFamily="34" charset="-122"/>
                <a:ea typeface="微软雅黑" panose="020B0503020204020204" pitchFamily="34" charset="-122"/>
              </a:rPr>
              <a:t>处中心点。在信号灯立杆上附着增设的信号灯，安装方位应保证处于停车线附近的机动车驾驶人能够清晰观察到信号灯。人行横道处信号灯的安装方位，应使信号灯基准轴与地面平行，基准轴的垂面通过所控人行横道边界线中点。</a:t>
            </a:r>
            <a:endParaRPr lang="en-US" altLang="zh-CN" sz="1600" dirty="0">
              <a:latin typeface="微软雅黑" panose="020B0503020204020204" pitchFamily="34" charset="-122"/>
              <a:ea typeface="微软雅黑" panose="020B0503020204020204" pitchFamily="34" charset="-122"/>
            </a:endParaRPr>
          </a:p>
          <a:p>
            <a:pPr algn="l"/>
            <a:r>
              <a:rPr lang="zh-CN" altLang="en-US" sz="1600" dirty="0">
                <a:latin typeface="微软雅黑" panose="020B0503020204020204" pitchFamily="34" charset="-122"/>
                <a:ea typeface="微软雅黑" panose="020B0503020204020204" pitchFamily="34" charset="-122"/>
              </a:rPr>
              <a:t>       在</a:t>
            </a:r>
            <a:r>
              <a:rPr lang="zh-CN" altLang="en-US" sz="1600" b="1" dirty="0">
                <a:latin typeface="微软雅黑" panose="020B0503020204020204" pitchFamily="34" charset="-122"/>
                <a:ea typeface="微软雅黑" panose="020B0503020204020204" pitchFamily="34" charset="-122"/>
              </a:rPr>
              <a:t>设置导流岛</a:t>
            </a:r>
            <a:r>
              <a:rPr lang="zh-CN" altLang="en-US" sz="1600" dirty="0">
                <a:latin typeface="微软雅黑" panose="020B0503020204020204" pitchFamily="34" charset="-122"/>
                <a:ea typeface="微软雅黑" panose="020B0503020204020204" pitchFamily="34" charset="-122"/>
              </a:rPr>
              <a:t>的路口，</a:t>
            </a:r>
            <a:r>
              <a:rPr lang="zh-CN" altLang="en-US" sz="1600" b="1" dirty="0">
                <a:latin typeface="微软雅黑" panose="020B0503020204020204" pitchFamily="34" charset="-122"/>
                <a:ea typeface="微软雅黑" panose="020B0503020204020204" pitchFamily="34" charset="-122"/>
              </a:rPr>
              <a:t>机动车信号灯</a:t>
            </a:r>
            <a:r>
              <a:rPr lang="zh-CN" altLang="en-US" sz="1600" dirty="0">
                <a:latin typeface="微软雅黑" panose="020B0503020204020204" pitchFamily="34" charset="-122"/>
                <a:ea typeface="微软雅黑" panose="020B0503020204020204" pitchFamily="34" charset="-122"/>
              </a:rPr>
              <a:t>及</a:t>
            </a:r>
            <a:r>
              <a:rPr lang="zh-CN" altLang="en-US" sz="1600" b="1" dirty="0">
                <a:latin typeface="微软雅黑" panose="020B0503020204020204" pitchFamily="34" charset="-122"/>
                <a:ea typeface="微软雅黑" panose="020B0503020204020204" pitchFamily="34" charset="-122"/>
              </a:rPr>
              <a:t>人行横道信号灯</a:t>
            </a:r>
            <a:r>
              <a:rPr lang="zh-CN" altLang="en-US" sz="1600" dirty="0">
                <a:latin typeface="微软雅黑" panose="020B0503020204020204" pitchFamily="34" charset="-122"/>
                <a:ea typeface="微软雅黑" panose="020B0503020204020204" pitchFamily="34" charset="-122"/>
              </a:rPr>
              <a:t>安装位置如下图所示（箭头表示信号灯设置位置和方向）：</a:t>
            </a:r>
          </a:p>
        </p:txBody>
      </p:sp>
    </p:spTree>
    <p:extLst>
      <p:ext uri="{BB962C8B-B14F-4D97-AF65-F5344CB8AC3E}">
        <p14:creationId xmlns:p14="http://schemas.microsoft.com/office/powerpoint/2010/main" xmlns="" val="2955116523"/>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0" name="五边形 319">
            <a:extLst>
              <a:ext uri="{FF2B5EF4-FFF2-40B4-BE49-F238E27FC236}">
                <a16:creationId xmlns:a16="http://schemas.microsoft.com/office/drawing/2014/main" xmlns="" id="{4D8FE76C-DD39-44C5-A07C-1E900E6BB77E}"/>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rPr>
              <a:t>右转异常</a:t>
            </a:r>
            <a:endParaRPr kumimoji="0" lang="zh-CN"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grpSp>
        <p:nvGrpSpPr>
          <p:cNvPr id="12" name="组合 11">
            <a:extLst>
              <a:ext uri="{FF2B5EF4-FFF2-40B4-BE49-F238E27FC236}">
                <a16:creationId xmlns:a16="http://schemas.microsoft.com/office/drawing/2014/main" xmlns="" id="{301DBF97-88E7-4947-8945-53CD8ACAF758}"/>
              </a:ext>
            </a:extLst>
          </p:cNvPr>
          <p:cNvGrpSpPr/>
          <p:nvPr/>
        </p:nvGrpSpPr>
        <p:grpSpPr>
          <a:xfrm>
            <a:off x="1845276" y="1998156"/>
            <a:ext cx="8278206" cy="3842479"/>
            <a:chOff x="2053134" y="1273716"/>
            <a:chExt cx="8278206" cy="3842479"/>
          </a:xfrm>
        </p:grpSpPr>
        <p:pic>
          <p:nvPicPr>
            <p:cNvPr id="5" name="图片 4">
              <a:extLst>
                <a:ext uri="{FF2B5EF4-FFF2-40B4-BE49-F238E27FC236}">
                  <a16:creationId xmlns:a16="http://schemas.microsoft.com/office/drawing/2014/main" xmlns="" id="{9C633CF4-8CAC-4585-BE06-2FCF645155C6}"/>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8973" b="8508"/>
            <a:stretch/>
          </p:blipFill>
          <p:spPr>
            <a:xfrm>
              <a:off x="2053134" y="1273716"/>
              <a:ext cx="8278206" cy="3842479"/>
            </a:xfrm>
            <a:prstGeom prst="rect">
              <a:avLst/>
            </a:prstGeom>
          </p:spPr>
        </p:pic>
        <p:cxnSp>
          <p:nvCxnSpPr>
            <p:cNvPr id="4" name="直接箭头连接符 3">
              <a:extLst>
                <a:ext uri="{FF2B5EF4-FFF2-40B4-BE49-F238E27FC236}">
                  <a16:creationId xmlns:a16="http://schemas.microsoft.com/office/drawing/2014/main" xmlns="" id="{F36DFC0B-83DC-4AE5-AA0B-1B39F8B165BD}"/>
                </a:ext>
              </a:extLst>
            </p:cNvPr>
            <p:cNvCxnSpPr>
              <a:cxnSpLocks/>
            </p:cNvCxnSpPr>
            <p:nvPr/>
          </p:nvCxnSpPr>
          <p:spPr bwMode="auto">
            <a:xfrm flipH="1">
              <a:off x="5020733" y="2277420"/>
              <a:ext cx="338668" cy="304800"/>
            </a:xfrm>
            <a:prstGeom prst="straightConnector1">
              <a:avLst/>
            </a:prstGeom>
            <a:solidFill>
              <a:schemeClr val="accent1"/>
            </a:solidFill>
            <a:ln w="57150" cap="flat" cmpd="sng" algn="ctr">
              <a:solidFill>
                <a:srgbClr val="C0000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3" name="直接箭头连接符 22">
              <a:extLst>
                <a:ext uri="{FF2B5EF4-FFF2-40B4-BE49-F238E27FC236}">
                  <a16:creationId xmlns:a16="http://schemas.microsoft.com/office/drawing/2014/main" xmlns="" id="{E593F163-F26B-40CF-8335-1016E8160361}"/>
                </a:ext>
              </a:extLst>
            </p:cNvPr>
            <p:cNvCxnSpPr>
              <a:cxnSpLocks/>
            </p:cNvCxnSpPr>
            <p:nvPr/>
          </p:nvCxnSpPr>
          <p:spPr bwMode="auto">
            <a:xfrm>
              <a:off x="9656798" y="2158886"/>
              <a:ext cx="0" cy="465667"/>
            </a:xfrm>
            <a:prstGeom prst="straightConnector1">
              <a:avLst/>
            </a:prstGeom>
            <a:solidFill>
              <a:schemeClr val="accent1"/>
            </a:solidFill>
            <a:ln w="57150" cap="flat" cmpd="sng" algn="ctr">
              <a:solidFill>
                <a:srgbClr val="C0000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5" name="直接箭头连接符 24">
              <a:extLst>
                <a:ext uri="{FF2B5EF4-FFF2-40B4-BE49-F238E27FC236}">
                  <a16:creationId xmlns:a16="http://schemas.microsoft.com/office/drawing/2014/main" xmlns="" id="{6785D38E-1F42-4095-8E5C-E18177DEC5AE}"/>
                </a:ext>
              </a:extLst>
            </p:cNvPr>
            <p:cNvCxnSpPr>
              <a:cxnSpLocks/>
            </p:cNvCxnSpPr>
            <p:nvPr/>
          </p:nvCxnSpPr>
          <p:spPr bwMode="auto">
            <a:xfrm flipH="1">
              <a:off x="4953001" y="2082799"/>
              <a:ext cx="406400" cy="0"/>
            </a:xfrm>
            <a:prstGeom prst="straightConnector1">
              <a:avLst/>
            </a:prstGeom>
            <a:solidFill>
              <a:schemeClr val="accent1"/>
            </a:solidFill>
            <a:ln w="57150" cap="flat" cmpd="sng" algn="ctr">
              <a:solidFill>
                <a:srgbClr val="C0000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7" name="直接箭头连接符 26">
              <a:extLst>
                <a:ext uri="{FF2B5EF4-FFF2-40B4-BE49-F238E27FC236}">
                  <a16:creationId xmlns:a16="http://schemas.microsoft.com/office/drawing/2014/main" xmlns="" id="{DD48C113-2770-4149-8BC2-B1546CF6D004}"/>
                </a:ext>
              </a:extLst>
            </p:cNvPr>
            <p:cNvCxnSpPr>
              <a:cxnSpLocks/>
            </p:cNvCxnSpPr>
            <p:nvPr/>
          </p:nvCxnSpPr>
          <p:spPr bwMode="auto">
            <a:xfrm flipH="1">
              <a:off x="9245599" y="2158886"/>
              <a:ext cx="411199" cy="101601"/>
            </a:xfrm>
            <a:prstGeom prst="straightConnector1">
              <a:avLst/>
            </a:prstGeom>
            <a:solidFill>
              <a:schemeClr val="accent1"/>
            </a:solidFill>
            <a:ln w="57150" cap="flat" cmpd="sng" algn="ctr">
              <a:solidFill>
                <a:srgbClr val="C0000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13" name="文本框 12">
            <a:extLst>
              <a:ext uri="{FF2B5EF4-FFF2-40B4-BE49-F238E27FC236}">
                <a16:creationId xmlns:a16="http://schemas.microsoft.com/office/drawing/2014/main" xmlns="" id="{7534D4EB-C36B-4969-AD40-F994A205FCF9}"/>
              </a:ext>
            </a:extLst>
          </p:cNvPr>
          <p:cNvSpPr txBox="1"/>
          <p:nvPr/>
        </p:nvSpPr>
        <p:spPr>
          <a:xfrm>
            <a:off x="2819398" y="1313373"/>
            <a:ext cx="6329963" cy="400110"/>
          </a:xfrm>
          <a:prstGeom prst="rect">
            <a:avLst/>
          </a:prstGeom>
          <a:noFill/>
        </p:spPr>
        <p:txBody>
          <a:bodyPr wrap="square" rtlCol="0">
            <a:spAutoFit/>
          </a:bodyPr>
          <a:lstStyle/>
          <a:p>
            <a:pPr algn="l"/>
            <a:r>
              <a:rPr lang="zh-CN" altLang="en-US" sz="2000" dirty="0">
                <a:latin typeface="微软雅黑" panose="020B0503020204020204" pitchFamily="34" charset="-122"/>
                <a:ea typeface="微软雅黑" panose="020B0503020204020204" pitchFamily="34" charset="-122"/>
              </a:rPr>
              <a:t>改进方案：适当调整信号灯方位（逆时针旋转一定角度）</a:t>
            </a:r>
          </a:p>
        </p:txBody>
      </p:sp>
    </p:spTree>
    <p:extLst>
      <p:ext uri="{BB962C8B-B14F-4D97-AF65-F5344CB8AC3E}">
        <p14:creationId xmlns:p14="http://schemas.microsoft.com/office/powerpoint/2010/main" xmlns="" val="1417181936"/>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pic>
        <p:nvPicPr>
          <p:cNvPr id="20" name="图片 19" descr="C:\Users\11456\AppData\Local\Temp\WeChat Files\80d2ebbe7a68bc2f4fb1cee8948800a.jpg">
            <a:extLst>
              <a:ext uri="{FF2B5EF4-FFF2-40B4-BE49-F238E27FC236}">
                <a16:creationId xmlns:a16="http://schemas.microsoft.com/office/drawing/2014/main" xmlns="" id="{04506947-E942-4522-BBBD-1EE3C9ECB405}"/>
              </a:ext>
            </a:extLst>
          </p:cNvPr>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5027" y="1998157"/>
            <a:ext cx="3202305" cy="2401570"/>
          </a:xfrm>
          <a:prstGeom prst="rect">
            <a:avLst/>
          </a:prstGeom>
          <a:noFill/>
          <a:ln>
            <a:noFill/>
          </a:ln>
        </p:spPr>
      </p:pic>
      <p:sp>
        <p:nvSpPr>
          <p:cNvPr id="4" name="矩形 3">
            <a:extLst>
              <a:ext uri="{FF2B5EF4-FFF2-40B4-BE49-F238E27FC236}">
                <a16:creationId xmlns:a16="http://schemas.microsoft.com/office/drawing/2014/main" xmlns="" id="{C05836A4-D462-489D-AD5B-498054632063}"/>
              </a:ext>
            </a:extLst>
          </p:cNvPr>
          <p:cNvSpPr/>
          <p:nvPr/>
        </p:nvSpPr>
        <p:spPr>
          <a:xfrm>
            <a:off x="2236179" y="5221920"/>
            <a:ext cx="6755876" cy="646331"/>
          </a:xfrm>
          <a:prstGeom prst="rect">
            <a:avLst/>
          </a:prstGeom>
        </p:spPr>
        <p:txBody>
          <a:bodyPr wrap="square">
            <a:spAutoFit/>
          </a:bodyPr>
          <a:lstStyle/>
          <a:p>
            <a:pPr lvl="1" algn="just">
              <a:spcAft>
                <a:spcPts val="0"/>
              </a:spcAft>
              <a:buSzPts val="1500"/>
            </a:pP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       </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经调查发现每条车道的上游均有</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两个禁左以及路线的指示牌</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，交叉口每个方向的红绿灯上面也会有</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禁左标识</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6" name="图片 25" descr="C:\Users\XN\AppData\Local\Temp\WeChat Files\784163362462396294.jpg">
            <a:extLst>
              <a:ext uri="{FF2B5EF4-FFF2-40B4-BE49-F238E27FC236}">
                <a16:creationId xmlns:a16="http://schemas.microsoft.com/office/drawing/2014/main" xmlns="" id="{FC5763D2-25CA-4886-990C-20926AD7F5B4}"/>
              </a:ext>
            </a:extLst>
          </p:cNvPr>
          <p:cNvPicPr/>
          <p:nvPr/>
        </p:nvPicPr>
        <p:blipFill rotWithShape="1">
          <a:blip r:embed="rId3" cstate="print">
            <a:extLst>
              <a:ext uri="{28A0092B-C50C-407E-A947-70E740481C1C}">
                <a14:useLocalDpi xmlns:a14="http://schemas.microsoft.com/office/drawing/2010/main" xmlns="" val="0"/>
              </a:ext>
            </a:extLst>
          </a:blip>
          <a:srcRect l="9831" t="7756" r="6311" b="3191"/>
          <a:stretch/>
        </p:blipFill>
        <p:spPr bwMode="auto">
          <a:xfrm>
            <a:off x="4660399" y="1998154"/>
            <a:ext cx="3202305" cy="2401573"/>
          </a:xfrm>
          <a:prstGeom prst="rect">
            <a:avLst/>
          </a:prstGeom>
          <a:noFill/>
          <a:ln>
            <a:noFill/>
          </a:ln>
          <a:extLst>
            <a:ext uri="{53640926-AAD7-44D8-BBD7-CCE9431645EC}">
              <a14:shadowObscured xmlns:a14="http://schemas.microsoft.com/office/drawing/2010/main" xmlns=""/>
            </a:ext>
          </a:extLst>
        </p:spPr>
      </p:pic>
      <p:pic>
        <p:nvPicPr>
          <p:cNvPr id="27" name="图片 26" descr="C:\Users\XN\AppData\Local\Temp\WeChat Files\204459096213060176.jpg">
            <a:extLst>
              <a:ext uri="{FF2B5EF4-FFF2-40B4-BE49-F238E27FC236}">
                <a16:creationId xmlns:a16="http://schemas.microsoft.com/office/drawing/2014/main" xmlns="" id="{971C53D8-329C-485E-B5DC-69C9C9422271}"/>
              </a:ext>
            </a:extLst>
          </p:cNvPr>
          <p:cNvPicPr/>
          <p:nvPr/>
        </p:nvPicPr>
        <p:blipFill rotWithShape="1">
          <a:blip r:embed="rId4" cstate="print">
            <a:extLst>
              <a:ext uri="{28A0092B-C50C-407E-A947-70E740481C1C}">
                <a14:useLocalDpi xmlns:a14="http://schemas.microsoft.com/office/drawing/2010/main" xmlns="" val="0"/>
              </a:ext>
            </a:extLst>
          </a:blip>
          <a:srcRect l="23002" t="11880" r="12913" b="14895"/>
          <a:stretch/>
        </p:blipFill>
        <p:spPr bwMode="auto">
          <a:xfrm>
            <a:off x="8580928" y="1983564"/>
            <a:ext cx="3127163" cy="2401570"/>
          </a:xfrm>
          <a:prstGeom prst="rect">
            <a:avLst/>
          </a:prstGeom>
          <a:noFill/>
          <a:ln>
            <a:noFill/>
          </a:ln>
          <a:extLst>
            <a:ext uri="{53640926-AAD7-44D8-BBD7-CCE9431645EC}">
              <a14:shadowObscured xmlns:a14="http://schemas.microsoft.com/office/drawing/2010/main" xmlns=""/>
            </a:ext>
          </a:extLst>
        </p:spPr>
      </p:pic>
      <p:sp>
        <p:nvSpPr>
          <p:cNvPr id="23" name="五边形 319">
            <a:extLst>
              <a:ext uri="{FF2B5EF4-FFF2-40B4-BE49-F238E27FC236}">
                <a16:creationId xmlns:a16="http://schemas.microsoft.com/office/drawing/2014/main" xmlns="" id="{8E1A4707-4FC7-47E1-8792-76159A3D6DE7}"/>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1600" dirty="0">
                <a:solidFill>
                  <a:srgbClr val="FFFFFF"/>
                </a:solidFill>
                <a:latin typeface="微软雅黑" panose="020B0503020204020204" pitchFamily="34" charset="-122"/>
                <a:ea typeface="微软雅黑" panose="020B0503020204020204" pitchFamily="34" charset="-122"/>
                <a:sym typeface="宋体" pitchFamily="2" charset="-122"/>
              </a:rPr>
              <a:t>左转违规</a:t>
            </a:r>
            <a:endParaRPr kumimoji="0" lang="zh-CN"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sp>
        <p:nvSpPr>
          <p:cNvPr id="3" name="矩形 2">
            <a:extLst>
              <a:ext uri="{FF2B5EF4-FFF2-40B4-BE49-F238E27FC236}">
                <a16:creationId xmlns:a16="http://schemas.microsoft.com/office/drawing/2014/main" xmlns="" id="{736E796D-9A28-4AD2-B0CF-D5D080DE1B04}"/>
              </a:ext>
            </a:extLst>
          </p:cNvPr>
          <p:cNvSpPr/>
          <p:nvPr/>
        </p:nvSpPr>
        <p:spPr>
          <a:xfrm>
            <a:off x="2745801" y="4510756"/>
            <a:ext cx="6246254" cy="646331"/>
          </a:xfrm>
          <a:prstGeom prst="rect">
            <a:avLst/>
          </a:prstGeom>
        </p:spPr>
        <p:txBody>
          <a:bodyPr wrap="square">
            <a:spAutoFit/>
          </a:bodyPr>
          <a:lstStyle/>
          <a:p>
            <a:r>
              <a:rPr lang="en-US" altLang="zh-CN" kern="100" dirty="0">
                <a:latin typeface="微软雅黑" panose="020B0503020204020204" pitchFamily="34" charset="-122"/>
                <a:ea typeface="微软雅黑" panose="020B0503020204020204" pitchFamily="34" charset="-122"/>
                <a:cs typeface="宋体" panose="02010600030101010101" pitchFamily="2" charset="-122"/>
              </a:rPr>
              <a:t>      </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实地调查过程中，发现不时出现车辆</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违规左转</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或者车辆进入交叉口后仍开着</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左转转向灯</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的情况。</a:t>
            </a:r>
            <a:endParaRPr lang="zh-CN" altLang="en-US" dirty="0">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xmlns="" id="{DE9E91F8-6F05-404F-8EFD-5AFD60C1C5EB}"/>
              </a:ext>
            </a:extLst>
          </p:cNvPr>
          <p:cNvSpPr/>
          <p:nvPr/>
        </p:nvSpPr>
        <p:spPr>
          <a:xfrm>
            <a:off x="2745801" y="5934670"/>
            <a:ext cx="6154359" cy="923330"/>
          </a:xfrm>
          <a:prstGeom prst="rect">
            <a:avLst/>
          </a:prstGeom>
        </p:spPr>
        <p:txBody>
          <a:bodyPr wrap="square">
            <a:spAutoFit/>
          </a:bodyPr>
          <a:lstStyle/>
          <a:p>
            <a:pPr indent="304800" algn="just">
              <a:spcAft>
                <a:spcPts val="0"/>
              </a:spcAft>
            </a:pPr>
            <a:r>
              <a:rPr lang="en-US" altLang="zh-CN" kern="100" dirty="0">
                <a:latin typeface="微软雅黑" panose="020B0503020204020204" pitchFamily="34" charset="-122"/>
                <a:ea typeface="微软雅黑" panose="020B0503020204020204" pitchFamily="34" charset="-122"/>
                <a:cs typeface="宋体" panose="02010600030101010101" pitchFamily="2" charset="-122"/>
              </a:rPr>
              <a:t> </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一方面可能是司机的</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疏忽大意</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或是对道路不熟悉，另一方面，我们认为也有可能与禁左标志</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设立的位置</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与离交叉口的距离有关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7705190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3" name="五边形 319">
            <a:extLst>
              <a:ext uri="{FF2B5EF4-FFF2-40B4-BE49-F238E27FC236}">
                <a16:creationId xmlns:a16="http://schemas.microsoft.com/office/drawing/2014/main" xmlns="" id="{8E1A4707-4FC7-47E1-8792-76159A3D6DE7}"/>
              </a:ext>
            </a:extLst>
          </p:cNvPr>
          <p:cNvSpPr>
            <a:spLocks noChangeArrowheads="1"/>
          </p:cNvSpPr>
          <p:nvPr/>
        </p:nvSpPr>
        <p:spPr bwMode="auto">
          <a:xfrm>
            <a:off x="-9511" y="1273716"/>
            <a:ext cx="1496834"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rPr>
              <a:t>非机动车违规</a:t>
            </a:r>
            <a:endParaRPr kumimoji="0" lang="zh-CN"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itchFamily="2" charset="-122"/>
            </a:endParaRPr>
          </a:p>
        </p:txBody>
      </p:sp>
      <p:pic>
        <p:nvPicPr>
          <p:cNvPr id="24" name="图片 23" descr="C:\Users\XN\AppData\Local\Temp\WeChat Files\482444489947277654.jpg">
            <a:extLst>
              <a:ext uri="{FF2B5EF4-FFF2-40B4-BE49-F238E27FC236}">
                <a16:creationId xmlns:a16="http://schemas.microsoft.com/office/drawing/2014/main" xmlns="" id="{6F7EE612-EBE5-4929-911D-2BC141C9E8D1}"/>
              </a:ext>
            </a:extLst>
          </p:cNvPr>
          <p:cNvPicPr/>
          <p:nvPr/>
        </p:nvPicPr>
        <p:blipFill rotWithShape="1">
          <a:blip r:embed="rId2" cstate="print">
            <a:extLst>
              <a:ext uri="{28A0092B-C50C-407E-A947-70E740481C1C}">
                <a14:useLocalDpi xmlns:a14="http://schemas.microsoft.com/office/drawing/2010/main" xmlns="" val="0"/>
              </a:ext>
            </a:extLst>
          </a:blip>
          <a:srcRect t="14511"/>
          <a:stretch/>
        </p:blipFill>
        <p:spPr bwMode="auto">
          <a:xfrm>
            <a:off x="1649883" y="1943865"/>
            <a:ext cx="4306478" cy="2821176"/>
          </a:xfrm>
          <a:prstGeom prst="rect">
            <a:avLst/>
          </a:prstGeom>
          <a:noFill/>
          <a:ln>
            <a:noFill/>
          </a:ln>
          <a:extLst>
            <a:ext uri="{53640926-AAD7-44D8-BBD7-CCE9431645EC}">
              <a14:shadowObscured xmlns:a14="http://schemas.microsoft.com/office/drawing/2010/main" xmlns=""/>
            </a:ext>
          </a:extLst>
        </p:spPr>
      </p:pic>
      <p:sp>
        <p:nvSpPr>
          <p:cNvPr id="2" name="矩形 1">
            <a:extLst>
              <a:ext uri="{FF2B5EF4-FFF2-40B4-BE49-F238E27FC236}">
                <a16:creationId xmlns:a16="http://schemas.microsoft.com/office/drawing/2014/main" xmlns="" id="{720B3C0C-C564-42A7-BF94-86402BA09CCF}"/>
              </a:ext>
            </a:extLst>
          </p:cNvPr>
          <p:cNvSpPr/>
          <p:nvPr/>
        </p:nvSpPr>
        <p:spPr>
          <a:xfrm>
            <a:off x="2609533" y="4833550"/>
            <a:ext cx="2031325" cy="276999"/>
          </a:xfrm>
          <a:prstGeom prst="rect">
            <a:avLst/>
          </a:prstGeom>
        </p:spPr>
        <p:txBody>
          <a:bodyPr wrap="none">
            <a:spAutoFit/>
          </a:bodyPr>
          <a:lstStyle/>
          <a:p>
            <a:r>
              <a:rPr lang="zh-CN" altLang="zh-CN" sz="1200" kern="100" dirty="0">
                <a:latin typeface="微软雅黑" panose="020B0503020204020204" pitchFamily="34" charset="-122"/>
                <a:ea typeface="微软雅黑" panose="020B0503020204020204" pitchFamily="34" charset="-122"/>
                <a:cs typeface="Times New Roman" panose="02020603050405020304" pitchFamily="18" charset="0"/>
              </a:rPr>
              <a:t>非机动车违规穿行机动车道</a:t>
            </a:r>
            <a:endParaRPr lang="zh-CN" altLang="en-US" sz="1200" dirty="0">
              <a:latin typeface="微软雅黑" panose="020B0503020204020204" pitchFamily="34" charset="-122"/>
              <a:ea typeface="微软雅黑" panose="020B0503020204020204" pitchFamily="34" charset="-122"/>
            </a:endParaRPr>
          </a:p>
        </p:txBody>
      </p:sp>
      <p:pic>
        <p:nvPicPr>
          <p:cNvPr id="25" name="图片 24" descr="C:\Users\XN\AppData\Local\Temp\WeChat Files\556886542340065495.jpg">
            <a:extLst>
              <a:ext uri="{FF2B5EF4-FFF2-40B4-BE49-F238E27FC236}">
                <a16:creationId xmlns:a16="http://schemas.microsoft.com/office/drawing/2014/main" xmlns="" id="{A03ADEAA-060F-4D02-98FE-21C1DE30B25E}"/>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95452" y="1943865"/>
            <a:ext cx="4306478" cy="2821176"/>
          </a:xfrm>
          <a:prstGeom prst="rect">
            <a:avLst/>
          </a:prstGeom>
          <a:noFill/>
          <a:ln>
            <a:noFill/>
          </a:ln>
        </p:spPr>
      </p:pic>
      <p:sp>
        <p:nvSpPr>
          <p:cNvPr id="6" name="矩形 5">
            <a:extLst>
              <a:ext uri="{FF2B5EF4-FFF2-40B4-BE49-F238E27FC236}">
                <a16:creationId xmlns:a16="http://schemas.microsoft.com/office/drawing/2014/main" xmlns="" id="{7421CA95-C5C1-42B7-A18F-371BE8BC87DD}"/>
              </a:ext>
            </a:extLst>
          </p:cNvPr>
          <p:cNvSpPr/>
          <p:nvPr/>
        </p:nvSpPr>
        <p:spPr>
          <a:xfrm>
            <a:off x="7070057" y="4837394"/>
            <a:ext cx="4031873" cy="276999"/>
          </a:xfrm>
          <a:prstGeom prst="rect">
            <a:avLst/>
          </a:prstGeom>
        </p:spPr>
        <p:txBody>
          <a:bodyPr wrap="none">
            <a:spAutoFit/>
          </a:bodyPr>
          <a:lstStyle/>
          <a:p>
            <a:r>
              <a:rPr lang="zh-CN" altLang="zh-CN" sz="1200" kern="100" dirty="0">
                <a:latin typeface="微软雅黑" panose="020B0503020204020204" pitchFamily="34" charset="-122"/>
                <a:ea typeface="微软雅黑" panose="020B0503020204020204" pitchFamily="34" charset="-122"/>
                <a:cs typeface="Times New Roman" panose="02020603050405020304" pitchFamily="18" charset="0"/>
              </a:rPr>
              <a:t>非机动车与机动车混行现象，而路边的非机动车道被闲置</a:t>
            </a:r>
            <a:endParaRPr lang="zh-CN" altLang="en-US" sz="1200"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xmlns="" id="{FC51152C-5036-4368-8B66-BD3EA9EB6E3F}"/>
              </a:ext>
            </a:extLst>
          </p:cNvPr>
          <p:cNvSpPr/>
          <p:nvPr/>
        </p:nvSpPr>
        <p:spPr>
          <a:xfrm>
            <a:off x="3375020" y="5314478"/>
            <a:ext cx="6096000" cy="1200329"/>
          </a:xfrm>
          <a:prstGeom prst="rect">
            <a:avLst/>
          </a:prstGeom>
        </p:spPr>
        <p:txBody>
          <a:bodyPr>
            <a:spAutoFit/>
          </a:bodyPr>
          <a:lstStyle/>
          <a:p>
            <a:r>
              <a:rPr lang="en-US" altLang="zh-CN" kern="100" dirty="0">
                <a:latin typeface="微软雅黑" panose="020B0503020204020204" pitchFamily="34" charset="-122"/>
                <a:ea typeface="微软雅黑" panose="020B0503020204020204" pitchFamily="34" charset="-122"/>
                <a:cs typeface="宋体" panose="02010600030101010101" pitchFamily="2" charset="-122"/>
              </a:rPr>
              <a:t>       </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根据《道路交通安全法》第五十七条规定“驾驶非机动车在道路上行驶应当遵守有关交通安全的规定。</a:t>
            </a:r>
            <a:r>
              <a:rPr lang="zh-CN" altLang="zh-CN" b="1" kern="100" dirty="0">
                <a:latin typeface="微软雅黑" panose="020B0503020204020204" pitchFamily="34" charset="-122"/>
                <a:ea typeface="微软雅黑" panose="020B0503020204020204" pitchFamily="34" charset="-122"/>
                <a:cs typeface="宋体" panose="02010600030101010101" pitchFamily="2" charset="-122"/>
              </a:rPr>
              <a:t>非机动车应当在非机动车道内行驶；在没有非机动车道的道路上，应当靠车行道的右侧行驶。</a:t>
            </a:r>
            <a:r>
              <a:rPr lang="zh-CN" altLang="zh-CN" kern="100" dirty="0">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684715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6" name="矩形 5">
            <a:extLst>
              <a:ext uri="{FF2B5EF4-FFF2-40B4-BE49-F238E27FC236}">
                <a16:creationId xmlns:a16="http://schemas.microsoft.com/office/drawing/2014/main" xmlns="" id="{C3CE4CF9-56D5-43B3-9514-07443F2B6751}"/>
              </a:ext>
            </a:extLst>
          </p:cNvPr>
          <p:cNvSpPr/>
          <p:nvPr/>
        </p:nvSpPr>
        <p:spPr>
          <a:xfrm>
            <a:off x="2401980" y="4859043"/>
            <a:ext cx="7687201" cy="1289905"/>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       根据掉头车辆的去向调查结果，对中山大道、车陂路掉头路口进行重新的规划设置，可牺牲</a:t>
            </a:r>
            <a:r>
              <a:rPr lang="en-US" altLang="zh-CN" dirty="0">
                <a:latin typeface="微软雅黑" panose="020B0503020204020204" pitchFamily="34" charset="-122"/>
                <a:ea typeface="微软雅黑" panose="020B0503020204020204" pitchFamily="34" charset="-122"/>
              </a:rPr>
              <a:t>BRT</a:t>
            </a:r>
            <a:r>
              <a:rPr lang="zh-CN" altLang="en-US" dirty="0">
                <a:latin typeface="微软雅黑" panose="020B0503020204020204" pitchFamily="34" charset="-122"/>
                <a:ea typeface="微软雅黑" panose="020B0503020204020204" pitchFamily="34" charset="-122"/>
              </a:rPr>
              <a:t>公交车部分的专有路权。对于车陂路南北进口，应允许直行车辆借用掉头专用道通过交叉口，以提高效率。</a:t>
            </a:r>
          </a:p>
        </p:txBody>
      </p:sp>
      <p:pic>
        <p:nvPicPr>
          <p:cNvPr id="27" name="图片 26" descr="微信图片_20181127195345">
            <a:extLst>
              <a:ext uri="{FF2B5EF4-FFF2-40B4-BE49-F238E27FC236}">
                <a16:creationId xmlns:a16="http://schemas.microsoft.com/office/drawing/2014/main" xmlns="" id="{727E0A68-02E3-44E9-9DB0-83350761DA49}"/>
              </a:ext>
            </a:extLst>
          </p:cNvPr>
          <p:cNvPicPr/>
          <p:nvPr/>
        </p:nvPicPr>
        <p:blipFill rotWithShape="1">
          <a:blip r:embed="rId2" cstate="print"/>
          <a:srcRect l="241" t="18540" r="3172" b="29824"/>
          <a:stretch/>
        </p:blipFill>
        <p:spPr bwMode="auto">
          <a:xfrm>
            <a:off x="6792988" y="1359441"/>
            <a:ext cx="3296193" cy="2632075"/>
          </a:xfrm>
          <a:prstGeom prst="rect">
            <a:avLst/>
          </a:prstGeom>
          <a:ln>
            <a:noFill/>
          </a:ln>
          <a:extLst>
            <a:ext uri="{53640926-AAD7-44D8-BBD7-CCE9431645EC}">
              <a14:shadowObscured xmlns:a14="http://schemas.microsoft.com/office/drawing/2010/main" xmlns=""/>
            </a:ext>
          </a:extLst>
        </p:spPr>
      </p:pic>
      <p:pic>
        <p:nvPicPr>
          <p:cNvPr id="28" name="图片 27" descr="C:\Users\XN\AppData\Local\Temp\WeChat Files\460902730327677839.jpg">
            <a:extLst>
              <a:ext uri="{FF2B5EF4-FFF2-40B4-BE49-F238E27FC236}">
                <a16:creationId xmlns:a16="http://schemas.microsoft.com/office/drawing/2014/main" xmlns="" id="{876132A6-C192-4B62-8674-850C972ACE1A}"/>
              </a:ext>
            </a:extLst>
          </p:cNvPr>
          <p:cNvPicPr/>
          <p:nvPr/>
        </p:nvPicPr>
        <p:blipFill rotWithShape="1">
          <a:blip r:embed="rId3" cstate="print">
            <a:extLst>
              <a:ext uri="{28A0092B-C50C-407E-A947-70E740481C1C}">
                <a14:useLocalDpi xmlns:a14="http://schemas.microsoft.com/office/drawing/2010/main" xmlns="" val="0"/>
              </a:ext>
            </a:extLst>
          </a:blip>
          <a:srcRect b="9671"/>
          <a:stretch/>
        </p:blipFill>
        <p:spPr bwMode="auto">
          <a:xfrm>
            <a:off x="2401980" y="1398793"/>
            <a:ext cx="3296193" cy="2592723"/>
          </a:xfrm>
          <a:prstGeom prst="rect">
            <a:avLst/>
          </a:prstGeom>
          <a:noFill/>
          <a:ln>
            <a:noFill/>
          </a:ln>
          <a:extLst>
            <a:ext uri="{53640926-AAD7-44D8-BBD7-CCE9431645EC}">
              <a14:shadowObscured xmlns:a14="http://schemas.microsoft.com/office/drawing/2010/main" xmlns=""/>
            </a:ext>
          </a:extLst>
        </p:spPr>
      </p:pic>
      <p:sp>
        <p:nvSpPr>
          <p:cNvPr id="7" name="矩形 6">
            <a:extLst>
              <a:ext uri="{FF2B5EF4-FFF2-40B4-BE49-F238E27FC236}">
                <a16:creationId xmlns:a16="http://schemas.microsoft.com/office/drawing/2014/main" xmlns="" id="{CE52C825-9954-4CFF-9BCA-7C28E825C3A7}"/>
              </a:ext>
            </a:extLst>
          </p:cNvPr>
          <p:cNvSpPr/>
          <p:nvPr/>
        </p:nvSpPr>
        <p:spPr>
          <a:xfrm>
            <a:off x="7259093" y="4136852"/>
            <a:ext cx="2339102" cy="523220"/>
          </a:xfrm>
          <a:prstGeom prst="rect">
            <a:avLst/>
          </a:prstGeom>
        </p:spPr>
        <p:txBody>
          <a:bodyPr wrap="none">
            <a:spAutoFit/>
          </a:bodyPr>
          <a:lstStyle/>
          <a:p>
            <a:pPr algn="ctr"/>
            <a:r>
              <a:rPr lang="zh-CN" altLang="en-US" sz="1400" dirty="0">
                <a:latin typeface="微软雅黑" panose="020B0503020204020204" pitchFamily="34" charset="-122"/>
                <a:ea typeface="微软雅黑" panose="020B0503020204020204" pitchFamily="34" charset="-122"/>
              </a:rPr>
              <a:t>车陂路信控掉头车道</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（交叉口南进口上游路段）</a:t>
            </a:r>
          </a:p>
        </p:txBody>
      </p:sp>
      <p:sp>
        <p:nvSpPr>
          <p:cNvPr id="8" name="矩形 7">
            <a:extLst>
              <a:ext uri="{FF2B5EF4-FFF2-40B4-BE49-F238E27FC236}">
                <a16:creationId xmlns:a16="http://schemas.microsoft.com/office/drawing/2014/main" xmlns="" id="{696E787D-C46A-4F2E-9549-03D6526112AC}"/>
              </a:ext>
            </a:extLst>
          </p:cNvPr>
          <p:cNvSpPr/>
          <p:nvPr/>
        </p:nvSpPr>
        <p:spPr>
          <a:xfrm>
            <a:off x="3239597" y="4136852"/>
            <a:ext cx="1620957" cy="523220"/>
          </a:xfrm>
          <a:prstGeom prst="rect">
            <a:avLst/>
          </a:prstGeom>
        </p:spPr>
        <p:txBody>
          <a:bodyPr wrap="none">
            <a:spAutoFit/>
          </a:bodyPr>
          <a:lstStyle/>
          <a:p>
            <a:pPr algn="ct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平常日早高峰路况</a:t>
            </a:r>
            <a:endParaRPr lang="en-US" altLang="zh-CN" sz="14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（东侧天桥视角）</a:t>
            </a:r>
          </a:p>
        </p:txBody>
      </p:sp>
      <p:sp>
        <p:nvSpPr>
          <p:cNvPr id="23" name="五边形 319">
            <a:extLst>
              <a:ext uri="{FF2B5EF4-FFF2-40B4-BE49-F238E27FC236}">
                <a16:creationId xmlns:a16="http://schemas.microsoft.com/office/drawing/2014/main" xmlns="" id="{FFBB57A7-F0D1-41B3-ABC7-A12BDFFC1CBD}"/>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fontAlgn="base">
              <a:spcBef>
                <a:spcPct val="0"/>
              </a:spcBef>
              <a:spcAft>
                <a:spcPct val="0"/>
              </a:spcAft>
              <a:defRPr/>
            </a:pPr>
            <a:r>
              <a:rPr lang="zh-CN" altLang="en-US" sz="1600" dirty="0">
                <a:solidFill>
                  <a:srgbClr val="FFFFFF"/>
                </a:solidFill>
                <a:latin typeface="宋体" pitchFamily="2" charset="-122"/>
                <a:ea typeface="微软雅黑" pitchFamily="34" charset="-122"/>
                <a:sym typeface="宋体" pitchFamily="2" charset="-122"/>
              </a:rPr>
              <a:t>掉头优化</a:t>
            </a:r>
            <a:endParaRPr lang="zh-CN" altLang="zh-CN" sz="1600" dirty="0">
              <a:solidFill>
                <a:srgbClr val="FFFFFF"/>
              </a:solidFill>
              <a:latin typeface="宋体" pitchFamily="2" charset="-122"/>
              <a:ea typeface="微软雅黑" pitchFamily="34" charset="-122"/>
              <a:sym typeface="宋体" pitchFamily="2" charset="-122"/>
            </a:endParaRPr>
          </a:p>
        </p:txBody>
      </p:sp>
    </p:spTree>
    <p:extLst>
      <p:ext uri="{BB962C8B-B14F-4D97-AF65-F5344CB8AC3E}">
        <p14:creationId xmlns:p14="http://schemas.microsoft.com/office/powerpoint/2010/main" xmlns="" val="1871661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a:extLst>
              <a:ext uri="{FF2B5EF4-FFF2-40B4-BE49-F238E27FC236}">
                <a16:creationId xmlns:a16="http://schemas.microsoft.com/office/drawing/2014/main" xmlns="" id="{F5E4FD49-C400-4170-8C6F-D8AEED08D026}"/>
              </a:ext>
            </a:extLst>
          </p:cNvPr>
          <p:cNvGrpSpPr/>
          <p:nvPr/>
        </p:nvGrpSpPr>
        <p:grpSpPr>
          <a:xfrm>
            <a:off x="49213" y="25400"/>
            <a:ext cx="5791200" cy="1128713"/>
            <a:chOff x="49213" y="25400"/>
            <a:chExt cx="5791200" cy="1128713"/>
          </a:xfrm>
        </p:grpSpPr>
        <p:grpSp>
          <p:nvGrpSpPr>
            <p:cNvPr id="22" name="组合 21">
              <a:extLst>
                <a:ext uri="{FF2B5EF4-FFF2-40B4-BE49-F238E27FC236}">
                  <a16:creationId xmlns:a16="http://schemas.microsoft.com/office/drawing/2014/main" xmlns="" id="{2918A108-B3A0-4925-B071-5420B0099D73}"/>
                </a:ext>
              </a:extLst>
            </p:cNvPr>
            <p:cNvGrpSpPr/>
            <p:nvPr/>
          </p:nvGrpSpPr>
          <p:grpSpPr>
            <a:xfrm>
              <a:off x="49213" y="25400"/>
              <a:ext cx="5791200" cy="1128713"/>
              <a:chOff x="49213" y="25400"/>
              <a:chExt cx="5791200" cy="1128713"/>
            </a:xfrm>
          </p:grpSpPr>
          <p:grpSp>
            <p:nvGrpSpPr>
              <p:cNvPr id="23" name="组合 50">
                <a:extLst>
                  <a:ext uri="{FF2B5EF4-FFF2-40B4-BE49-F238E27FC236}">
                    <a16:creationId xmlns:a16="http://schemas.microsoft.com/office/drawing/2014/main" xmlns="" id="{081A44DF-F6E3-426B-8AF6-59927DE63EB8}"/>
                  </a:ext>
                </a:extLst>
              </p:cNvPr>
              <p:cNvGrpSpPr>
                <a:grpSpLocks/>
              </p:cNvGrpSpPr>
              <p:nvPr/>
            </p:nvGrpSpPr>
            <p:grpSpPr bwMode="auto">
              <a:xfrm>
                <a:off x="49213" y="201613"/>
                <a:ext cx="5791200" cy="827087"/>
                <a:chOff x="0" y="0"/>
                <a:chExt cx="6508750" cy="1311275"/>
              </a:xfrm>
            </p:grpSpPr>
            <p:sp>
              <p:nvSpPr>
                <p:cNvPr id="33" name="Freeform 150">
                  <a:extLst>
                    <a:ext uri="{FF2B5EF4-FFF2-40B4-BE49-F238E27FC236}">
                      <a16:creationId xmlns:a16="http://schemas.microsoft.com/office/drawing/2014/main" xmlns="" id="{67882508-A117-4E65-92B8-51E54DD874C3}"/>
                    </a:ext>
                  </a:extLst>
                </p:cNvPr>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4" name="Freeform 151">
                  <a:extLst>
                    <a:ext uri="{FF2B5EF4-FFF2-40B4-BE49-F238E27FC236}">
                      <a16:creationId xmlns:a16="http://schemas.microsoft.com/office/drawing/2014/main" xmlns="" id="{A63071BB-32B1-4561-ADA6-B650FC1B9445}"/>
                    </a:ext>
                  </a:extLst>
                </p:cNvPr>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5" name="Freeform 152">
                  <a:extLst>
                    <a:ext uri="{FF2B5EF4-FFF2-40B4-BE49-F238E27FC236}">
                      <a16:creationId xmlns:a16="http://schemas.microsoft.com/office/drawing/2014/main" xmlns="" id="{2312751D-42A5-499D-8941-73AA5C52A9CC}"/>
                    </a:ext>
                  </a:extLst>
                </p:cNvPr>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nvGrpSpPr>
              <p:cNvPr id="24" name="组合 55">
                <a:extLst>
                  <a:ext uri="{FF2B5EF4-FFF2-40B4-BE49-F238E27FC236}">
                    <a16:creationId xmlns:a16="http://schemas.microsoft.com/office/drawing/2014/main" xmlns="" id="{4D5D3B8A-8F49-488C-825A-A0DD86B068AB}"/>
                  </a:ext>
                </a:extLst>
              </p:cNvPr>
              <p:cNvGrpSpPr>
                <a:grpSpLocks/>
              </p:cNvGrpSpPr>
              <p:nvPr/>
            </p:nvGrpSpPr>
            <p:grpSpPr bwMode="auto">
              <a:xfrm>
                <a:off x="185738" y="25400"/>
                <a:ext cx="1122362" cy="1128713"/>
                <a:chOff x="0" y="0"/>
                <a:chExt cx="3184525" cy="3200400"/>
              </a:xfrm>
            </p:grpSpPr>
            <p:sp>
              <p:nvSpPr>
                <p:cNvPr id="26" name="Freeform 15">
                  <a:extLst>
                    <a:ext uri="{FF2B5EF4-FFF2-40B4-BE49-F238E27FC236}">
                      <a16:creationId xmlns:a16="http://schemas.microsoft.com/office/drawing/2014/main" xmlns="" id="{BE48A44C-BCDE-4314-A5EB-08A5ABB148AB}"/>
                    </a:ext>
                  </a:extLst>
                </p:cNvPr>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7" name="Oval 16">
                  <a:extLst>
                    <a:ext uri="{FF2B5EF4-FFF2-40B4-BE49-F238E27FC236}">
                      <a16:creationId xmlns:a16="http://schemas.microsoft.com/office/drawing/2014/main" xmlns="" id="{622563F3-2FE4-4EC9-AA45-51F3FC0E7F64}"/>
                    </a:ext>
                  </a:extLst>
                </p:cNvPr>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8" name="Oval 17">
                  <a:extLst>
                    <a:ext uri="{FF2B5EF4-FFF2-40B4-BE49-F238E27FC236}">
                      <a16:creationId xmlns:a16="http://schemas.microsoft.com/office/drawing/2014/main" xmlns="" id="{5D9AF158-DE0A-4497-A30E-55D219DFA80D}"/>
                    </a:ext>
                  </a:extLst>
                </p:cNvPr>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9" name="Freeform 18">
                  <a:extLst>
                    <a:ext uri="{FF2B5EF4-FFF2-40B4-BE49-F238E27FC236}">
                      <a16:creationId xmlns:a16="http://schemas.microsoft.com/office/drawing/2014/main" xmlns="" id="{6169340E-0DE1-4ED9-9557-E02FA8B7B260}"/>
                    </a:ext>
                  </a:extLst>
                </p:cNvPr>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30" name="组合 60">
                  <a:extLst>
                    <a:ext uri="{FF2B5EF4-FFF2-40B4-BE49-F238E27FC236}">
                      <a16:creationId xmlns:a16="http://schemas.microsoft.com/office/drawing/2014/main" xmlns="" id="{43AD8DF0-9062-4ADB-B872-9D1B64CFCF3B}"/>
                    </a:ext>
                  </a:extLst>
                </p:cNvPr>
                <p:cNvGrpSpPr>
                  <a:grpSpLocks/>
                </p:cNvGrpSpPr>
                <p:nvPr/>
              </p:nvGrpSpPr>
              <p:grpSpPr bwMode="auto">
                <a:xfrm>
                  <a:off x="374268" y="428729"/>
                  <a:ext cx="2467358" cy="2338363"/>
                  <a:chOff x="0" y="0"/>
                  <a:chExt cx="1427163" cy="1352550"/>
                </a:xfrm>
              </p:grpSpPr>
              <p:sp>
                <p:nvSpPr>
                  <p:cNvPr id="31" name="Freeform 58">
                    <a:extLst>
                      <a:ext uri="{FF2B5EF4-FFF2-40B4-BE49-F238E27FC236}">
                        <a16:creationId xmlns:a16="http://schemas.microsoft.com/office/drawing/2014/main" xmlns="" id="{B6F7BD21-F5B6-4103-8669-F296DCE59B3F}"/>
                      </a:ext>
                    </a:extLst>
                  </p:cNvPr>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32" name="Freeform 61">
                    <a:extLst>
                      <a:ext uri="{FF2B5EF4-FFF2-40B4-BE49-F238E27FC236}">
                        <a16:creationId xmlns:a16="http://schemas.microsoft.com/office/drawing/2014/main" xmlns="" id="{DE8666F7-3988-4CD9-AD25-C0E099C8090A}"/>
                      </a:ext>
                    </a:extLst>
                  </p:cNvPr>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25" name="文本框 63">
                <a:extLst>
                  <a:ext uri="{FF2B5EF4-FFF2-40B4-BE49-F238E27FC236}">
                    <a16:creationId xmlns:a16="http://schemas.microsoft.com/office/drawing/2014/main" xmlns="" id="{4B942239-840F-45B2-A27A-CB0E57509AB8}"/>
                  </a:ext>
                </a:extLst>
              </p:cNvPr>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
          <p:nvSpPr>
            <p:cNvPr id="36" name="矩形 54">
              <a:extLst>
                <a:ext uri="{FF2B5EF4-FFF2-40B4-BE49-F238E27FC236}">
                  <a16:creationId xmlns:a16="http://schemas.microsoft.com/office/drawing/2014/main" xmlns="" id="{2E747B4F-65AC-4D80-A6F7-55AD960DA75B}"/>
                </a:ext>
              </a:extLst>
            </p:cNvPr>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sp>
        <p:nvSpPr>
          <p:cNvPr id="43" name="文本框 42">
            <a:extLst>
              <a:ext uri="{FF2B5EF4-FFF2-40B4-BE49-F238E27FC236}">
                <a16:creationId xmlns:a16="http://schemas.microsoft.com/office/drawing/2014/main" xmlns="" id="{EAE93E6B-E4B5-430D-8BE5-141A26881F70}"/>
              </a:ext>
            </a:extLst>
          </p:cNvPr>
          <p:cNvSpPr txBox="1"/>
          <p:nvPr/>
        </p:nvSpPr>
        <p:spPr>
          <a:xfrm>
            <a:off x="1414254" y="1282595"/>
            <a:ext cx="5099983" cy="461665"/>
          </a:xfrm>
          <a:prstGeom prst="rect">
            <a:avLst/>
          </a:prstGeom>
          <a:noFill/>
        </p:spPr>
        <p:txBody>
          <a:bodyPr wrap="square" rtlCol="0">
            <a:spAutoFit/>
          </a:bodyPr>
          <a:lstStyle/>
          <a:p>
            <a:r>
              <a:rPr lang="zh-CN" altLang="zh-CN" sz="2400" b="1" dirty="0"/>
              <a:t>掉头车道远引，采用同向下游回绕式。</a:t>
            </a:r>
            <a:endParaRPr lang="zh-CN" altLang="en-US" sz="2400" dirty="0"/>
          </a:p>
        </p:txBody>
      </p:sp>
      <mc:AlternateContent xmlns:mc="http://schemas.openxmlformats.org/markup-compatibility/2006">
        <mc:Choice xmlns:a14="http://schemas.microsoft.com/office/drawing/2010/main" xmlns="" Requires="a14">
          <p:sp>
            <p:nvSpPr>
              <p:cNvPr id="45" name="文本框 44">
                <a:extLst>
                  <a:ext uri="{FF2B5EF4-FFF2-40B4-BE49-F238E27FC236}">
                    <a16:creationId xmlns:a16="http://schemas.microsoft.com/office/drawing/2014/main" id="{5152A1BF-C38B-47BC-B6B0-0266329ED4D3}"/>
                  </a:ext>
                </a:extLst>
              </p:cNvPr>
              <p:cNvSpPr txBox="1"/>
              <p:nvPr/>
            </p:nvSpPr>
            <p:spPr>
              <a:xfrm>
                <a:off x="514905" y="2023413"/>
                <a:ext cx="11185864" cy="3980513"/>
              </a:xfrm>
              <a:prstGeom prst="rect">
                <a:avLst/>
              </a:prstGeom>
              <a:noFill/>
            </p:spPr>
            <p:txBody>
              <a:bodyPr wrap="square" rtlCol="0">
                <a:spAutoFit/>
              </a:bodyPr>
              <a:lstStyle/>
              <a:p>
                <a:endParaRPr lang="en-US" altLang="zh-CN" dirty="0"/>
              </a:p>
              <a:p>
                <a:r>
                  <a:rPr lang="en-US" altLang="zh-CN" dirty="0">
                    <a:latin typeface="微软雅黑" panose="020B0503020204020204" pitchFamily="34" charset="-122"/>
                    <a:ea typeface="微软雅黑" panose="020B0503020204020204" pitchFamily="34" charset="-122"/>
                  </a:rPr>
                  <a:t/>
                </a:r>
                <a:r>
                  <a:rPr lang="zh-CN" altLang="zh-CN" dirty="0">
                    <a:latin typeface="微软雅黑" panose="020B0503020204020204" pitchFamily="34" charset="-122"/>
                    <a:ea typeface="微软雅黑" panose="020B0503020204020204" pitchFamily="34" charset="-122"/>
                  </a:rPr>
                  <a:t>在交叉口只允许直行，在前约</a:t>
                </a:r>
                <a:r>
                  <a:rPr lang="en-US" altLang="zh-CN" dirty="0">
                    <a:latin typeface="微软雅黑" panose="020B0503020204020204" pitchFamily="34" charset="-122"/>
                    <a:ea typeface="微软雅黑" panose="020B0503020204020204" pitchFamily="34" charset="-122"/>
                  </a:rPr>
                  <a:t>200</a:t>
                </a:r>
                <a:r>
                  <a:rPr lang="zh-CN" altLang="zh-CN" dirty="0">
                    <a:latin typeface="微软雅黑" panose="020B0503020204020204" pitchFamily="34" charset="-122"/>
                    <a:ea typeface="微软雅黑" panose="020B0503020204020204" pitchFamily="34" charset="-122"/>
                  </a:rPr>
                  <a:t>米处结合红绿灯设掉头路口，比如车陂路南进口需要掉头的车辆直行通过交叉口，在北进口前约</a:t>
                </a:r>
                <a:r>
                  <a:rPr lang="en-US" altLang="zh-CN" dirty="0">
                    <a:latin typeface="微软雅黑" panose="020B0503020204020204" pitchFamily="34" charset="-122"/>
                    <a:ea typeface="微软雅黑" panose="020B0503020204020204" pitchFamily="34" charset="-122"/>
                  </a:rPr>
                  <a:t>200</a:t>
                </a:r>
                <a:r>
                  <a:rPr lang="zh-CN" altLang="zh-CN" dirty="0">
                    <a:latin typeface="微软雅黑" panose="020B0503020204020204" pitchFamily="34" charset="-122"/>
                    <a:ea typeface="微软雅黑" panose="020B0503020204020204" pitchFamily="34" charset="-122"/>
                  </a:rPr>
                  <a:t>米的人行横道前实现掉头，掉头不受人行横道信号灯控制</a:t>
                </a:r>
                <a:r>
                  <a:rPr lang="zh-CN" altLang="en-US" dirty="0">
                    <a:latin typeface="微软雅黑" panose="020B0503020204020204" pitchFamily="34" charset="-122"/>
                    <a:ea typeface="微软雅黑" panose="020B0503020204020204" pitchFamily="34" charset="-122"/>
                  </a:rPr>
                  <a:t>。为避免掉头车道二次停车掉头车辆源于上游交叉口直行或右转车流</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止于下游交叉口反向直行车流</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对向直行车流</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则上下游协调控制必须满足下式：</a:t>
                </a:r>
                <a:endParaRPr lang="en-US" altLang="zh-CN"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𝑇</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f>
                        <m:fPr>
                          <m:ctrlPr>
                            <a:rPr lang="en-US" altLang="zh-CN" i="1" smtClean="0">
                              <a:latin typeface="Cambria Math" panose="02040503050406030204" pitchFamily="18" charset="0"/>
                            </a:rPr>
                          </m:ctrlPr>
                        </m:fPr>
                        <m:num>
                          <m:r>
                            <a:rPr lang="en-US" altLang="zh-CN" b="0" i="1" smtClean="0">
                              <a:latin typeface="Cambria Math" panose="02040503050406030204" pitchFamily="18" charset="0"/>
                            </a:rPr>
                            <m:t>𝐿</m:t>
                          </m:r>
                        </m:num>
                        <m:den>
                          <m:r>
                            <a:rPr lang="en-US" altLang="zh-CN" b="0" i="1" smtClean="0">
                              <a:latin typeface="Cambria Math" panose="02040503050406030204" pitchFamily="18" charset="0"/>
                            </a:rPr>
                            <m:t>0.278</m:t>
                          </m:r>
                          <m:r>
                            <a:rPr lang="en-US" altLang="zh-CN" i="1">
                              <a:latin typeface="Cambria Math" panose="02040503050406030204" pitchFamily="18" charset="0"/>
                              <a:ea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𝑆</m:t>
                              </m:r>
                            </m:e>
                            <m:sub>
                              <m:r>
                                <m:rPr>
                                  <m:sty m:val="p"/>
                                </m:rPr>
                                <a:rPr lang="en-US" altLang="zh-CN" i="1">
                                  <a:latin typeface="Cambria Math" panose="02040503050406030204" pitchFamily="18" charset="0"/>
                                </a:rPr>
                                <m:t>w</m:t>
                              </m:r>
                            </m:sub>
                          </m:sSub>
                        </m:den>
                      </m:f>
                      <m:r>
                        <a:rPr lang="en-US" altLang="zh-CN" b="0"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𝑇</m:t>
                          </m:r>
                        </m:e>
                        <m:sub>
                          <m:r>
                            <a:rPr lang="en-US" altLang="zh-CN" b="0" i="1" smtClean="0">
                              <a:latin typeface="Cambria Math" panose="02040503050406030204" pitchFamily="18" charset="0"/>
                            </a:rPr>
                            <m:t>2</m:t>
                          </m:r>
                        </m:sub>
                      </m:sSub>
                      <m:r>
                        <a:rPr lang="en-US" altLang="zh-CN" b="0"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𝑡</m:t>
                          </m:r>
                        </m:e>
                        <m:sub>
                          <m:r>
                            <a:rPr lang="en-US" altLang="zh-CN" b="0" i="1" smtClean="0">
                              <a:latin typeface="Cambria Math" panose="02040503050406030204" pitchFamily="18" charset="0"/>
                            </a:rPr>
                            <m:t>2</m:t>
                          </m:r>
                        </m:sub>
                      </m:sSub>
                    </m:oMath>
                  </m:oMathPara>
                </a14:m>
                <a:endParaRPr lang="en-US" altLang="zh-CN"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𝑇</m:t>
                      </m:r>
                      <m:r>
                        <a:rPr lang="en-US" altLang="zh-CN" i="1">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𝑇</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𝑇</m:t>
                          </m:r>
                        </m:e>
                        <m:sub>
                          <m:r>
                            <a:rPr lang="en-US" altLang="zh-CN" b="0" i="1" smtClean="0">
                              <a:latin typeface="Cambria Math" panose="02040503050406030204" pitchFamily="18" charset="0"/>
                            </a:rPr>
                            <m:t>2</m:t>
                          </m:r>
                        </m:sub>
                      </m:sSub>
                    </m:oMath>
                  </m:oMathPara>
                </a14:m>
                <a:endParaRPr lang="en-US" altLang="zh-CN"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式中</a:t>
                </a:r>
                <a:r>
                  <a:rPr lang="en-US" altLang="zh-CN" dirty="0">
                    <a:latin typeface="微软雅黑" panose="020B0503020204020204" pitchFamily="34" charset="-122"/>
                    <a:ea typeface="微软雅黑" panose="020B0503020204020204" pitchFamily="34" charset="-122"/>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1</m:t>
                        </m:r>
                      </m:sub>
                    </m:sSub>
                  </m:oMath>
                </a14:m>
                <a:r>
                  <a:rPr lang="zh-CN" altLang="en-US" dirty="0">
                    <a:latin typeface="微软雅黑" panose="020B0503020204020204" pitchFamily="34" charset="-122"/>
                    <a:ea typeface="微软雅黑" panose="020B0503020204020204" pitchFamily="34" charset="-122"/>
                  </a:rPr>
                  <a:t>为上游交叉口直行相位的终止时刻</a:t>
                </a:r>
                <a:r>
                  <a:rPr lang="en-US" altLang="zh-CN" dirty="0">
                    <a:latin typeface="微软雅黑" panose="020B0503020204020204" pitchFamily="34" charset="-122"/>
                    <a:ea typeface="微软雅黑" panose="020B0503020204020204" pitchFamily="34" charset="-122"/>
                  </a:rPr>
                  <a:t>, s;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2</m:t>
                        </m:r>
                      </m:sub>
                    </m:sSub>
                  </m:oMath>
                </a14:m>
                <a:r>
                  <a:rPr lang="en-US" altLang="zh-CN" dirty="0">
                    <a:latin typeface="微软雅黑" panose="020B0503020204020204" pitchFamily="34" charset="-122"/>
                    <a:ea typeface="微软雅黑" panose="020B0503020204020204" pitchFamily="34" charset="-122"/>
                  </a:rPr>
                  <a:t/>
                </a:r>
                <a:r>
                  <a:rPr lang="zh-CN" altLang="en-US" dirty="0">
                    <a:latin typeface="微软雅黑" panose="020B0503020204020204" pitchFamily="34" charset="-122"/>
                    <a:ea typeface="微软雅黑" panose="020B0503020204020204" pitchFamily="34" charset="-122"/>
                  </a:rPr>
                  <a:t>为下游交叉口直行相位的终止时刻</a:t>
                </a:r>
                <a:r>
                  <a:rPr lang="en-US" altLang="zh-CN" dirty="0">
                    <a:latin typeface="微软雅黑" panose="020B0503020204020204" pitchFamily="34" charset="-122"/>
                    <a:ea typeface="微软雅黑" panose="020B0503020204020204" pitchFamily="34" charset="-122"/>
                  </a:rPr>
                  <a:t>,s ;t2 </a:t>
                </a:r>
                <a:r>
                  <a:rPr lang="zh-CN" altLang="en-US" dirty="0">
                    <a:latin typeface="微软雅黑" panose="020B0503020204020204" pitchFamily="34" charset="-122"/>
                    <a:ea typeface="微软雅黑" panose="020B0503020204020204" pitchFamily="34" charset="-122"/>
                  </a:rPr>
                  <a:t>为对向直行车流从下游交叉口行至转弯专用通道时间</a:t>
                </a:r>
                <a:r>
                  <a:rPr lang="en-US" altLang="zh-CN" dirty="0">
                    <a:latin typeface="微软雅黑" panose="020B0503020204020204" pitchFamily="34" charset="-122"/>
                    <a:ea typeface="微软雅黑" panose="020B0503020204020204" pitchFamily="34" charset="-122"/>
                  </a:rPr>
                  <a:t>, s ;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𝑆</m:t>
                        </m:r>
                      </m:e>
                      <m:sub>
                        <m:r>
                          <m:rPr>
                            <m:sty m:val="p"/>
                          </m:rPr>
                          <a:rPr lang="en-US" altLang="zh-CN" i="1">
                            <a:latin typeface="Cambria Math" panose="02040503050406030204" pitchFamily="18" charset="0"/>
                          </a:rPr>
                          <m:t>w</m:t>
                        </m:r>
                      </m:sub>
                    </m:sSub>
                  </m:oMath>
                </a14:m>
                <a:r>
                  <a:rPr lang="zh-CN" altLang="en-US" dirty="0">
                    <a:latin typeface="微软雅黑" panose="020B0503020204020204" pitchFamily="34" charset="-122"/>
                    <a:ea typeface="微软雅黑" panose="020B0503020204020204" pitchFamily="34" charset="-122"/>
                  </a:rPr>
                  <a:t>为平均交织速度</a:t>
                </a:r>
                <a:r>
                  <a:rPr lang="en-US" altLang="zh-CN" dirty="0">
                    <a:latin typeface="微软雅黑" panose="020B0503020204020204" pitchFamily="34" charset="-122"/>
                    <a:ea typeface="微软雅黑" panose="020B0503020204020204" pitchFamily="34" charset="-122"/>
                  </a:rPr>
                  <a:t>, km/ h ;L</a:t>
                </a:r>
                <a:r>
                  <a:rPr lang="zh-CN" altLang="en-US" dirty="0">
                    <a:latin typeface="微软雅黑" panose="020B0503020204020204" pitchFamily="34" charset="-122"/>
                    <a:ea typeface="微软雅黑" panose="020B0503020204020204" pitchFamily="34" charset="-122"/>
                  </a:rPr>
                  <a:t>为交织长度</a:t>
                </a:r>
                <a:r>
                  <a:rPr lang="en-US" altLang="zh-CN" dirty="0">
                    <a:latin typeface="微软雅黑" panose="020B0503020204020204" pitchFamily="34" charset="-122"/>
                    <a:ea typeface="微软雅黑" panose="020B0503020204020204" pitchFamily="34" charset="-122"/>
                  </a:rPr>
                  <a:t>, m ;ΔT </a:t>
                </a:r>
                <a:r>
                  <a:rPr lang="zh-CN" altLang="en-US" dirty="0">
                    <a:latin typeface="微软雅黑" panose="020B0503020204020204" pitchFamily="34" charset="-122"/>
                    <a:ea typeface="微软雅黑" panose="020B0503020204020204" pitchFamily="34" charset="-122"/>
                  </a:rPr>
                  <a:t>为上下游交叉口的相位差 </a:t>
                </a:r>
                <a:r>
                  <a:rPr lang="en-US" altLang="zh-CN" dirty="0">
                    <a:latin typeface="微软雅黑" panose="020B0503020204020204" pitchFamily="34" charset="-122"/>
                    <a:ea typeface="微软雅黑" panose="020B0503020204020204" pitchFamily="34" charset="-122"/>
                  </a:rPr>
                  <a:t>, s </a:t>
                </a:r>
                <a:r>
                  <a:rPr lang="zh-CN" altLang="en-US" dirty="0">
                    <a:latin typeface="微软雅黑" panose="020B0503020204020204" pitchFamily="34" charset="-122"/>
                    <a:ea typeface="微软雅黑" panose="020B0503020204020204" pitchFamily="34" charset="-122"/>
                  </a:rPr>
                  <a:t>。</a:t>
                </a:r>
              </a:p>
              <a:p>
                <a:endParaRPr lang="zh-CN" altLang="en-US" dirty="0"/>
              </a:p>
            </p:txBody>
          </p:sp>
        </mc:Choice>
        <mc:Fallback>
          <p:sp>
            <p:nvSpPr>
              <p:cNvPr id="45" name="文本框 44">
                <a:extLst>
                  <a:ext uri="{FF2B5EF4-FFF2-40B4-BE49-F238E27FC236}">
                    <a16:creationId xmlns:a16="http://schemas.microsoft.com/office/drawing/2014/main" xmlns="" xmlns:a14="http://schemas.microsoft.com/office/drawing/2010/main" id="{5152A1BF-C38B-47BC-B6B0-0266329ED4D3}"/>
                  </a:ext>
                </a:extLst>
              </p:cNvPr>
              <p:cNvSpPr txBox="1">
                <a:spLocks noRot="1" noChangeAspect="1" noMove="1" noResize="1" noEditPoints="1" noAdjustHandles="1" noChangeArrowheads="1" noChangeShapeType="1" noTextEdit="1"/>
              </p:cNvSpPr>
              <p:nvPr/>
            </p:nvSpPr>
            <p:spPr>
              <a:xfrm>
                <a:off x="514905" y="2023413"/>
                <a:ext cx="11185864" cy="3980513"/>
              </a:xfrm>
              <a:prstGeom prst="rect">
                <a:avLst/>
              </a:prstGeom>
              <a:blipFill>
                <a:blip r:embed="rId2"/>
                <a:stretch>
                  <a:fillRect l="-436"/>
                </a:stretch>
              </a:blipFill>
            </p:spPr>
            <p:txBody>
              <a:bodyPr/>
              <a:lstStyle/>
              <a:p>
                <a:r>
                  <a:rPr lang="zh-CN" altLang="en-US">
                    <a:noFill/>
                  </a:rPr>
                  <a:t> </a:t>
                </a:r>
              </a:p>
            </p:txBody>
          </p:sp>
        </mc:Fallback>
      </mc:AlternateContent>
      <p:sp>
        <p:nvSpPr>
          <p:cNvPr id="40" name="五边形 319">
            <a:extLst>
              <a:ext uri="{FF2B5EF4-FFF2-40B4-BE49-F238E27FC236}">
                <a16:creationId xmlns:a16="http://schemas.microsoft.com/office/drawing/2014/main" xmlns="" id="{890D5BF2-55C8-4428-AAA1-6269042D1CA0}"/>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fontAlgn="base">
              <a:spcBef>
                <a:spcPct val="0"/>
              </a:spcBef>
              <a:spcAft>
                <a:spcPct val="0"/>
              </a:spcAft>
              <a:defRPr/>
            </a:pPr>
            <a:r>
              <a:rPr lang="zh-CN" altLang="en-US" sz="1600" dirty="0">
                <a:solidFill>
                  <a:srgbClr val="FFFFFF"/>
                </a:solidFill>
                <a:latin typeface="宋体" pitchFamily="2" charset="-122"/>
                <a:ea typeface="微软雅黑" pitchFamily="34" charset="-122"/>
                <a:sym typeface="宋体" pitchFamily="2" charset="-122"/>
              </a:rPr>
              <a:t>掉头优化</a:t>
            </a:r>
            <a:endParaRPr lang="zh-CN" altLang="zh-CN" sz="1600" dirty="0">
              <a:solidFill>
                <a:srgbClr val="FFFFFF"/>
              </a:solidFill>
              <a:latin typeface="宋体" pitchFamily="2" charset="-122"/>
              <a:ea typeface="微软雅黑" pitchFamily="34" charset="-122"/>
              <a:sym typeface="宋体" pitchFamily="2" charset="-122"/>
            </a:endParaRPr>
          </a:p>
        </p:txBody>
      </p:sp>
    </p:spTree>
    <p:extLst>
      <p:ext uri="{BB962C8B-B14F-4D97-AF65-F5344CB8AC3E}">
        <p14:creationId xmlns:p14="http://schemas.microsoft.com/office/powerpoint/2010/main" xmlns="" val="2044516912"/>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155035D3-5CD5-40FF-8906-2D5DE0350EB4}"/>
              </a:ext>
            </a:extLst>
          </p:cNvPr>
          <p:cNvGrpSpPr/>
          <p:nvPr/>
        </p:nvGrpSpPr>
        <p:grpSpPr>
          <a:xfrm>
            <a:off x="49213" y="25400"/>
            <a:ext cx="5791200" cy="1128713"/>
            <a:chOff x="49213" y="25400"/>
            <a:chExt cx="5791200" cy="1128713"/>
          </a:xfrm>
        </p:grpSpPr>
        <p:grpSp>
          <p:nvGrpSpPr>
            <p:cNvPr id="5" name="组合 4">
              <a:extLst>
                <a:ext uri="{FF2B5EF4-FFF2-40B4-BE49-F238E27FC236}">
                  <a16:creationId xmlns:a16="http://schemas.microsoft.com/office/drawing/2014/main" xmlns="" id="{6F9F0C01-649D-4509-873A-305A61ABD64A}"/>
                </a:ext>
              </a:extLst>
            </p:cNvPr>
            <p:cNvGrpSpPr/>
            <p:nvPr/>
          </p:nvGrpSpPr>
          <p:grpSpPr>
            <a:xfrm>
              <a:off x="49213" y="25400"/>
              <a:ext cx="5791200" cy="1128713"/>
              <a:chOff x="49213" y="25400"/>
              <a:chExt cx="5791200" cy="1128713"/>
            </a:xfrm>
          </p:grpSpPr>
          <p:grpSp>
            <p:nvGrpSpPr>
              <p:cNvPr id="7" name="组合 50">
                <a:extLst>
                  <a:ext uri="{FF2B5EF4-FFF2-40B4-BE49-F238E27FC236}">
                    <a16:creationId xmlns:a16="http://schemas.microsoft.com/office/drawing/2014/main" xmlns="" id="{AF7754A1-83E8-45D3-ADE2-E1245689F21D}"/>
                  </a:ext>
                </a:extLst>
              </p:cNvPr>
              <p:cNvGrpSpPr>
                <a:grpSpLocks/>
              </p:cNvGrpSpPr>
              <p:nvPr/>
            </p:nvGrpSpPr>
            <p:grpSpPr bwMode="auto">
              <a:xfrm>
                <a:off x="49213" y="201613"/>
                <a:ext cx="5791200" cy="827087"/>
                <a:chOff x="0" y="0"/>
                <a:chExt cx="6508750" cy="1311275"/>
              </a:xfrm>
            </p:grpSpPr>
            <p:sp>
              <p:nvSpPr>
                <p:cNvPr id="17" name="Freeform 150">
                  <a:extLst>
                    <a:ext uri="{FF2B5EF4-FFF2-40B4-BE49-F238E27FC236}">
                      <a16:creationId xmlns:a16="http://schemas.microsoft.com/office/drawing/2014/main" xmlns="" id="{481CEB2D-C032-4E9C-AFD0-B19FDA631BC1}"/>
                    </a:ext>
                  </a:extLst>
                </p:cNvPr>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8" name="Freeform 151">
                  <a:extLst>
                    <a:ext uri="{FF2B5EF4-FFF2-40B4-BE49-F238E27FC236}">
                      <a16:creationId xmlns:a16="http://schemas.microsoft.com/office/drawing/2014/main" xmlns="" id="{365F55FD-6964-4C94-BD04-58A124E53E0B}"/>
                    </a:ext>
                  </a:extLst>
                </p:cNvPr>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9" name="Freeform 152">
                  <a:extLst>
                    <a:ext uri="{FF2B5EF4-FFF2-40B4-BE49-F238E27FC236}">
                      <a16:creationId xmlns:a16="http://schemas.microsoft.com/office/drawing/2014/main" xmlns="" id="{55E79AF5-46E4-46F1-9854-EFA8969387C4}"/>
                    </a:ext>
                  </a:extLst>
                </p:cNvPr>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nvGrpSpPr>
              <p:cNvPr id="8" name="组合 55">
                <a:extLst>
                  <a:ext uri="{FF2B5EF4-FFF2-40B4-BE49-F238E27FC236}">
                    <a16:creationId xmlns:a16="http://schemas.microsoft.com/office/drawing/2014/main" xmlns="" id="{3DC137AA-0AB9-460B-93B4-40A49594F54B}"/>
                  </a:ext>
                </a:extLst>
              </p:cNvPr>
              <p:cNvGrpSpPr>
                <a:grpSpLocks/>
              </p:cNvGrpSpPr>
              <p:nvPr/>
            </p:nvGrpSpPr>
            <p:grpSpPr bwMode="auto">
              <a:xfrm>
                <a:off x="185738" y="25400"/>
                <a:ext cx="1122362" cy="1128713"/>
                <a:chOff x="0" y="0"/>
                <a:chExt cx="3184525" cy="3200400"/>
              </a:xfrm>
            </p:grpSpPr>
            <p:sp>
              <p:nvSpPr>
                <p:cNvPr id="10" name="Freeform 15">
                  <a:extLst>
                    <a:ext uri="{FF2B5EF4-FFF2-40B4-BE49-F238E27FC236}">
                      <a16:creationId xmlns:a16="http://schemas.microsoft.com/office/drawing/2014/main" xmlns="" id="{945ECEBD-0472-4BA4-B393-DBA5FEEAFD3B}"/>
                    </a:ext>
                  </a:extLst>
                </p:cNvPr>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1" name="Oval 16">
                  <a:extLst>
                    <a:ext uri="{FF2B5EF4-FFF2-40B4-BE49-F238E27FC236}">
                      <a16:creationId xmlns:a16="http://schemas.microsoft.com/office/drawing/2014/main" xmlns="" id="{28734941-0A7B-4094-8A29-5FC775590090}"/>
                    </a:ext>
                  </a:extLst>
                </p:cNvPr>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7">
                  <a:extLst>
                    <a:ext uri="{FF2B5EF4-FFF2-40B4-BE49-F238E27FC236}">
                      <a16:creationId xmlns:a16="http://schemas.microsoft.com/office/drawing/2014/main" xmlns="" id="{8D1F1724-851C-4269-8ED5-78D597C58D2A}"/>
                    </a:ext>
                  </a:extLst>
                </p:cNvPr>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Freeform 18">
                  <a:extLst>
                    <a:ext uri="{FF2B5EF4-FFF2-40B4-BE49-F238E27FC236}">
                      <a16:creationId xmlns:a16="http://schemas.microsoft.com/office/drawing/2014/main" xmlns="" id="{95F2CB7F-4DC6-4854-AB34-6BC8ED40FFE8}"/>
                    </a:ext>
                  </a:extLst>
                </p:cNvPr>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4" name="组合 60">
                  <a:extLst>
                    <a:ext uri="{FF2B5EF4-FFF2-40B4-BE49-F238E27FC236}">
                      <a16:creationId xmlns:a16="http://schemas.microsoft.com/office/drawing/2014/main" xmlns="" id="{26D6E7B5-CB43-4108-9DB7-51D5DF3A28F7}"/>
                    </a:ext>
                  </a:extLst>
                </p:cNvPr>
                <p:cNvGrpSpPr>
                  <a:grpSpLocks/>
                </p:cNvGrpSpPr>
                <p:nvPr/>
              </p:nvGrpSpPr>
              <p:grpSpPr bwMode="auto">
                <a:xfrm>
                  <a:off x="374268" y="428729"/>
                  <a:ext cx="2467358" cy="2338363"/>
                  <a:chOff x="0" y="0"/>
                  <a:chExt cx="1427163" cy="1352550"/>
                </a:xfrm>
              </p:grpSpPr>
              <p:sp>
                <p:nvSpPr>
                  <p:cNvPr id="15" name="Freeform 58">
                    <a:extLst>
                      <a:ext uri="{FF2B5EF4-FFF2-40B4-BE49-F238E27FC236}">
                        <a16:creationId xmlns:a16="http://schemas.microsoft.com/office/drawing/2014/main" xmlns="" id="{57628905-4AED-4CB4-801B-870200537714}"/>
                      </a:ext>
                    </a:extLst>
                  </p:cNvPr>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6" name="Freeform 61">
                    <a:extLst>
                      <a:ext uri="{FF2B5EF4-FFF2-40B4-BE49-F238E27FC236}">
                        <a16:creationId xmlns:a16="http://schemas.microsoft.com/office/drawing/2014/main" xmlns="" id="{77985568-E975-4A9E-95BC-87E0A42152E7}"/>
                      </a:ext>
                    </a:extLst>
                  </p:cNvPr>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9" name="文本框 63">
                <a:extLst>
                  <a:ext uri="{FF2B5EF4-FFF2-40B4-BE49-F238E27FC236}">
                    <a16:creationId xmlns:a16="http://schemas.microsoft.com/office/drawing/2014/main" xmlns="" id="{84273ACC-15C0-4470-94EE-5884A37249C5}"/>
                  </a:ext>
                </a:extLst>
              </p:cNvPr>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
          <p:nvSpPr>
            <p:cNvPr id="6" name="矩形 54">
              <a:extLst>
                <a:ext uri="{FF2B5EF4-FFF2-40B4-BE49-F238E27FC236}">
                  <a16:creationId xmlns:a16="http://schemas.microsoft.com/office/drawing/2014/main" xmlns="" id="{983DFB2C-8100-4D56-8662-972F1E4F8F90}"/>
                </a:ext>
              </a:extLst>
            </p:cNvPr>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sp>
        <p:nvSpPr>
          <p:cNvPr id="27" name="文本框 26">
            <a:extLst>
              <a:ext uri="{FF2B5EF4-FFF2-40B4-BE49-F238E27FC236}">
                <a16:creationId xmlns:a16="http://schemas.microsoft.com/office/drawing/2014/main" xmlns="" id="{B9AE777B-B790-4FBD-8655-0EC01E36E7C5}"/>
              </a:ext>
            </a:extLst>
          </p:cNvPr>
          <p:cNvSpPr txBox="1"/>
          <p:nvPr/>
        </p:nvSpPr>
        <p:spPr>
          <a:xfrm>
            <a:off x="1487322" y="1170771"/>
            <a:ext cx="9902727" cy="830997"/>
          </a:xfrm>
          <a:prstGeom prst="rect">
            <a:avLst/>
          </a:prstGeom>
          <a:noFill/>
        </p:spPr>
        <p:txBody>
          <a:bodyPr wrap="square" rtlCol="0">
            <a:spAutoFit/>
          </a:bodyPr>
          <a:lstStyle/>
          <a:p>
            <a:r>
              <a:rPr lang="zh-CN" altLang="zh-CN" sz="2400" b="1" dirty="0"/>
              <a:t>掉头车道停车线后移，留出足够空间给直行车借用通过，并在掉头车道停车线前设一个信号灯协调控制。</a:t>
            </a:r>
            <a:endParaRPr lang="zh-CN" altLang="en-US" sz="2400" dirty="0"/>
          </a:p>
        </p:txBody>
      </p:sp>
      <mc:AlternateContent xmlns:mc="http://schemas.openxmlformats.org/markup-compatibility/2006">
        <mc:Choice xmlns:a14="http://schemas.microsoft.com/office/drawing/2010/main" xmlns="" Requires="a14">
          <p:sp>
            <p:nvSpPr>
              <p:cNvPr id="28" name="文本框 27">
                <a:extLst>
                  <a:ext uri="{FF2B5EF4-FFF2-40B4-BE49-F238E27FC236}">
                    <a16:creationId xmlns:a16="http://schemas.microsoft.com/office/drawing/2014/main" id="{3642B790-644E-425C-9C6C-234A1B0185E0}"/>
                  </a:ext>
                </a:extLst>
              </p:cNvPr>
              <p:cNvSpPr txBox="1"/>
              <p:nvPr/>
            </p:nvSpPr>
            <p:spPr>
              <a:xfrm>
                <a:off x="653988" y="2224443"/>
                <a:ext cx="10884023" cy="3970189"/>
              </a:xfrm>
              <a:prstGeom prst="rect">
                <a:avLst/>
              </a:prstGeom>
              <a:noFill/>
            </p:spPr>
            <p:txBody>
              <a:bodyPr wrap="square" rtlCol="0">
                <a:spAutoFit/>
              </a:bodyPr>
              <a:lstStyle/>
              <a:p>
                <a:pPr lvl="0"/>
                <a:r>
                  <a:rPr lang="en-US" altLang="zh-CN" dirty="0">
                    <a:latin typeface="微软雅黑" panose="020B0503020204020204" pitchFamily="34" charset="-122"/>
                    <a:ea typeface="微软雅黑" panose="020B0503020204020204" pitchFamily="34" charset="-122"/>
                  </a:rPr>
                  <a:t/>
                </a:r>
                <a:r>
                  <a:rPr lang="zh-CN" altLang="zh-CN" dirty="0">
                    <a:latin typeface="微软雅黑" panose="020B0503020204020204" pitchFamily="34" charset="-122"/>
                    <a:ea typeface="微软雅黑" panose="020B0503020204020204" pitchFamily="34" charset="-122"/>
                  </a:rPr>
                  <a:t>如车陂路南北向的掉头车道停车线后移，并设置相应的信号灯加以控制，当直行车道为绿灯时，直行车辆可借用掉头车道，此时掉头车道方向的信号灯为红灯；当直行的绿灯剩余时长不足以让直行车借用掉头车道通过时，则掉头方向的信号灯变为绿灯；当掉头车道的绿灯剩余时长不足以让掉头车辆掉头时，则掉头方向的信号灯变为红灯。但对于停车线后移，北进口需要采取在前约</a:t>
                </a:r>
                <a:r>
                  <a:rPr lang="en-US" altLang="zh-CN" dirty="0">
                    <a:latin typeface="微软雅黑" panose="020B0503020204020204" pitchFamily="34" charset="-122"/>
                    <a:ea typeface="微软雅黑" panose="020B0503020204020204" pitchFamily="34" charset="-122"/>
                  </a:rPr>
                  <a:t>200</a:t>
                </a:r>
                <a:r>
                  <a:rPr lang="zh-CN" altLang="zh-CN" dirty="0">
                    <a:latin typeface="微软雅黑" panose="020B0503020204020204" pitchFamily="34" charset="-122"/>
                    <a:ea typeface="微软雅黑" panose="020B0503020204020204" pitchFamily="34" charset="-122"/>
                  </a:rPr>
                  <a:t>米有人行横道信号灯控制处设掉头路口进一步减少掉头车辆数，或直行效率提高后，缩短直行的绿灯的时长，给掉头车道增加一定的绿灯时间以避免出现二次停车的延误。停车线后移的距离为：</a:t>
                </a:r>
                <a:endParaRPr lang="en-US" altLang="zh-CN" dirty="0">
                  <a:latin typeface="微软雅黑" panose="020B0503020204020204" pitchFamily="34" charset="-122"/>
                  <a:ea typeface="微软雅黑" panose="020B0503020204020204" pitchFamily="34" charset="-122"/>
                </a:endParaRPr>
              </a:p>
              <a:p>
                <a:pPr lvl="0"/>
                <a:endParaRPr lang="zh-CN" altLang="zh-CN"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𝑙</m:t>
                      </m:r>
                      <m:r>
                        <a:rPr lang="en-US" altLang="zh-CN" i="1">
                          <a:latin typeface="Cambria Math" panose="02040503050406030204" pitchFamily="18" charset="0"/>
                        </a:rPr>
                        <m:t>≤</m:t>
                      </m:r>
                      <m:acc>
                        <m:accPr>
                          <m:chr m:val="̅"/>
                          <m:ctrlPr>
                            <a:rPr lang="zh-CN" altLang="zh-CN" i="1">
                              <a:latin typeface="Cambria Math" panose="02040503050406030204" pitchFamily="18" charset="0"/>
                            </a:rPr>
                          </m:ctrlPr>
                        </m:accPr>
                        <m:e>
                          <m:sSub>
                            <m:sSubPr>
                              <m:ctrlPr>
                                <a:rPr lang="zh-CN" altLang="zh-CN" i="1">
                                  <a:latin typeface="Cambria Math" panose="02040503050406030204" pitchFamily="18" charset="0"/>
                                </a:rPr>
                              </m:ctrlPr>
                            </m:sSubPr>
                            <m:e>
                              <m:r>
                                <a:rPr lang="en-US" altLang="zh-CN" i="1">
                                  <a:latin typeface="Cambria Math" panose="02040503050406030204" pitchFamily="18" charset="0"/>
                                </a:rPr>
                                <m:t>𝑣</m:t>
                              </m:r>
                            </m:e>
                            <m:sub>
                              <m:r>
                                <a:rPr lang="zh-CN" altLang="zh-CN" i="1">
                                  <a:latin typeface="Cambria Math" panose="02040503050406030204" pitchFamily="18" charset="0"/>
                                </a:rPr>
                                <m:t>掉</m:t>
                              </m:r>
                            </m:sub>
                          </m:sSub>
                        </m:e>
                      </m:acc>
                      <m:r>
                        <a:rPr lang="en-US" altLang="zh-CN" b="0" i="1" smtClean="0">
                          <a:latin typeface="Cambria Math" panose="02040503050406030204" pitchFamily="18" charset="0"/>
                        </a:rPr>
                        <m:t> </m:t>
                      </m:r>
                      <m:r>
                        <a:rPr lang="en-US" altLang="zh-CN">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𝑡</m:t>
                          </m:r>
                        </m:e>
                        <m:sub>
                          <m:r>
                            <a:rPr lang="zh-CN" altLang="zh-CN" i="1">
                              <a:latin typeface="Cambria Math" panose="02040503050406030204" pitchFamily="18" charset="0"/>
                            </a:rPr>
                            <m:t>绿</m:t>
                          </m:r>
                        </m:sub>
                      </m:sSub>
                      <m:r>
                        <a:rPr lang="en-US" altLang="zh-CN" i="1">
                          <a:latin typeface="Cambria Math" panose="02040503050406030204" pitchFamily="18" charset="0"/>
                        </a:rPr>
                        <m:t>−</m:t>
                      </m:r>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𝑡</m:t>
                          </m:r>
                        </m:e>
                      </m:acc>
                      <m:r>
                        <a:rPr lang="en-US" altLang="zh-CN" i="1">
                          <a:latin typeface="Cambria Math" panose="02040503050406030204" pitchFamily="18" charset="0"/>
                        </a:rPr>
                        <m:t>−</m:t>
                      </m:r>
                      <m:r>
                        <a:rPr lang="en-US" altLang="zh-CN">
                          <a:latin typeface="Cambria Math" panose="02040503050406030204" pitchFamily="18" charset="0"/>
                        </a:rPr>
                        <m:t>2</m:t>
                      </m:r>
                      <m:sSub>
                        <m:sSubPr>
                          <m:ctrlPr>
                            <a:rPr lang="zh-CN" altLang="zh-CN" i="1">
                              <a:latin typeface="Cambria Math" panose="02040503050406030204" pitchFamily="18" charset="0"/>
                            </a:rPr>
                          </m:ctrlPr>
                        </m:sSubPr>
                        <m:e>
                          <m:r>
                            <a:rPr lang="en-US" altLang="zh-CN" i="1">
                              <a:latin typeface="Cambria Math" panose="02040503050406030204" pitchFamily="18" charset="0"/>
                            </a:rPr>
                            <m:t>𝑡</m:t>
                          </m:r>
                        </m:e>
                        <m:sub>
                          <m:r>
                            <a:rPr lang="zh-CN" altLang="zh-CN" i="1">
                              <a:latin typeface="Cambria Math" panose="02040503050406030204" pitchFamily="18" charset="0"/>
                            </a:rPr>
                            <m:t>启</m:t>
                          </m:r>
                        </m:sub>
                      </m:sSub>
                      <m:r>
                        <a:rPr lang="en-US" altLang="zh-CN" i="1">
                          <a:latin typeface="Cambria Math" panose="02040503050406030204" pitchFamily="18" charset="0"/>
                        </a:rPr>
                        <m:t>−</m:t>
                      </m:r>
                      <m:d>
                        <m:dPr>
                          <m:begChr m:val="（"/>
                          <m:endChr m:val="）"/>
                          <m:ctrlPr>
                            <a:rPr lang="zh-CN" altLang="zh-CN" i="1">
                              <a:latin typeface="Cambria Math" panose="02040503050406030204" pitchFamily="18" charset="0"/>
                            </a:rPr>
                          </m:ctrlPr>
                        </m:dPr>
                        <m:e>
                          <m:r>
                            <a:rPr lang="en-US" altLang="zh-CN" i="1">
                              <a:latin typeface="Cambria Math" panose="02040503050406030204" pitchFamily="18" charset="0"/>
                            </a:rPr>
                            <m:t>𝑞</m:t>
                          </m:r>
                          <m:r>
                            <a:rPr lang="en-US" altLang="zh-CN" i="1">
                              <a:latin typeface="Cambria Math" panose="02040503050406030204" pitchFamily="18" charset="0"/>
                            </a:rPr>
                            <m:t>−1</m:t>
                          </m:r>
                        </m:e>
                      </m:d>
                      <m:acc>
                        <m:accPr>
                          <m:chr m:val="̅"/>
                          <m:ctrlPr>
                            <a:rPr lang="zh-CN" altLang="zh-CN" i="1">
                              <a:latin typeface="Cambria Math" panose="02040503050406030204" pitchFamily="18" charset="0"/>
                            </a:rPr>
                          </m:ctrlPr>
                        </m:accPr>
                        <m:e>
                          <m:r>
                            <a:rPr lang="en-US" altLang="zh-CN" i="1">
                              <a:latin typeface="Cambria Math" panose="02040503050406030204" pitchFamily="18" charset="0"/>
                            </a:rPr>
                            <m:t>∆</m:t>
                          </m:r>
                          <m:r>
                            <a:rPr lang="en-US" altLang="zh-CN" i="1">
                              <a:latin typeface="Cambria Math" panose="02040503050406030204" pitchFamily="18" charset="0"/>
                            </a:rPr>
                            <m:t>𝑡</m:t>
                          </m:r>
                        </m:e>
                      </m:acc>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𝑙</m:t>
                          </m:r>
                        </m:e>
                        <m:sub>
                          <m:r>
                            <a:rPr lang="zh-CN" altLang="zh-CN" i="1">
                              <a:latin typeface="Cambria Math" panose="02040503050406030204" pitchFamily="18" charset="0"/>
                            </a:rPr>
                            <m:t>排</m:t>
                          </m:r>
                        </m:sub>
                      </m:sSub>
                    </m:oMath>
                  </m:oMathPara>
                </a14:m>
                <a:endParaRPr lang="en-US" altLang="zh-CN" dirty="0">
                  <a:latin typeface="微软雅黑" panose="020B0503020204020204" pitchFamily="34" charset="-122"/>
                  <a:ea typeface="微软雅黑" panose="020B0503020204020204" pitchFamily="34" charset="-122"/>
                </a:endParaRPr>
              </a:p>
              <a:p>
                <a:endParaRPr lang="zh-CN" altLang="zh-CN" dirty="0">
                  <a:latin typeface="微软雅黑" panose="020B0503020204020204" pitchFamily="34" charset="-122"/>
                  <a:ea typeface="微软雅黑" panose="020B0503020204020204" pitchFamily="34" charset="-122"/>
                </a:endParaRPr>
              </a:p>
              <a:p>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𝑙</m:t>
                        </m:r>
                      </m:e>
                      <m:sub>
                        <m:r>
                          <a:rPr lang="zh-CN" altLang="zh-CN" i="1">
                            <a:latin typeface="Cambria Math" panose="02040503050406030204" pitchFamily="18" charset="0"/>
                          </a:rPr>
                          <m:t>排</m:t>
                        </m:r>
                      </m:sub>
                    </m:sSub>
                  </m:oMath>
                </a14:m>
                <a:r>
                  <a:rPr lang="en-US" altLang="zh-CN" b="1"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设计排队长度。（参考设计小时交通量对掉头车辆排队长度的数据进行统计分析，找出最佳的设计排队长度。）</a:t>
                </a:r>
                <a:r>
                  <a:rPr lang="zh-CN" altLang="en-US" dirty="0">
                    <a:latin typeface="微软雅黑" panose="020B0503020204020204" pitchFamily="34" charset="-122"/>
                    <a:ea typeface="微软雅黑" panose="020B0503020204020204" pitchFamily="34" charset="-122"/>
                  </a:rPr>
                  <a:t>；</a:t>
                </a:r>
                <a14:m>
                  <m:oMath xmlns:m="http://schemas.openxmlformats.org/officeDocument/2006/math">
                    <m:r>
                      <m:rPr>
                        <m:sty m:val="p"/>
                      </m:rPr>
                      <a:rPr lang="en-US" altLang="zh-CN">
                        <a:latin typeface="Cambria Math" panose="02040503050406030204" pitchFamily="18" charset="0"/>
                      </a:rPr>
                      <m:t>l</m:t>
                    </m:r>
                  </m:oMath>
                </a14:m>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停车线后移的距离</a:t>
                </a:r>
                <a:r>
                  <a:rPr lang="zh-CN" altLang="en-US" dirty="0">
                    <a:latin typeface="微软雅黑" panose="020B0503020204020204" pitchFamily="34" charset="-122"/>
                    <a:ea typeface="微软雅黑" panose="020B0503020204020204" pitchFamily="34" charset="-122"/>
                  </a:rPr>
                  <a:t>；</a:t>
                </a:r>
                <a14:m>
                  <m:oMath xmlns:m="http://schemas.openxmlformats.org/officeDocument/2006/math">
                    <m:acc>
                      <m:accPr>
                        <m:chr m:val="̅"/>
                        <m:ctrlPr>
                          <a:rPr lang="zh-CN" altLang="zh-CN" i="1">
                            <a:latin typeface="Cambria Math" panose="02040503050406030204" pitchFamily="18" charset="0"/>
                          </a:rPr>
                        </m:ctrlPr>
                      </m:accPr>
                      <m:e>
                        <m:sSub>
                          <m:sSubPr>
                            <m:ctrlPr>
                              <a:rPr lang="zh-CN" altLang="zh-CN" i="1" smtClean="0">
                                <a:latin typeface="Cambria Math" panose="02040503050406030204" pitchFamily="18" charset="0"/>
                              </a:rPr>
                            </m:ctrlPr>
                          </m:sSubPr>
                          <m:e>
                            <m:r>
                              <a:rPr lang="en-US" altLang="zh-CN" i="1">
                                <a:latin typeface="Cambria Math" panose="02040503050406030204" pitchFamily="18" charset="0"/>
                              </a:rPr>
                              <m:t>𝑣</m:t>
                            </m:r>
                          </m:e>
                          <m:sub>
                            <m:r>
                              <a:rPr lang="zh-CN" altLang="zh-CN" i="1">
                                <a:latin typeface="Cambria Math" panose="02040503050406030204" pitchFamily="18" charset="0"/>
                              </a:rPr>
                              <m:t>掉</m:t>
                            </m:r>
                          </m:sub>
                        </m:sSub>
                      </m:e>
                    </m:acc>
                    <m:r>
                      <a:rPr lang="en-US" altLang="zh-CN" i="1">
                        <a:latin typeface="Cambria Math" panose="02040503050406030204" pitchFamily="18" charset="0"/>
                      </a:rPr>
                      <m:t> </m:t>
                    </m:r>
                  </m:oMath>
                </a14:m>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掉头车辆的平均区间速度</a:t>
                </a:r>
                <a:r>
                  <a:rPr lang="zh-CN" altLang="en-US" dirty="0">
                    <a:latin typeface="微软雅黑" panose="020B0503020204020204" pitchFamily="34" charset="-122"/>
                    <a:ea typeface="微软雅黑" panose="020B0503020204020204" pitchFamily="34" charset="-122"/>
                  </a:rPr>
                  <a:t>；</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𝑡</m:t>
                        </m:r>
                      </m:e>
                      <m:sub>
                        <m:r>
                          <a:rPr lang="zh-CN" altLang="zh-CN" i="1">
                            <a:latin typeface="Cambria Math" panose="02040503050406030204" pitchFamily="18" charset="0"/>
                          </a:rPr>
                          <m:t>绿</m:t>
                        </m:r>
                      </m:sub>
                    </m:sSub>
                  </m:oMath>
                </a14:m>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允许掉头的绿灯时长</a:t>
                </a:r>
                <a:r>
                  <a:rPr lang="zh-CN" altLang="en-US" dirty="0">
                    <a:latin typeface="微软雅黑" panose="020B0503020204020204" pitchFamily="34" charset="-122"/>
                    <a:ea typeface="微软雅黑" panose="020B0503020204020204" pitchFamily="34" charset="-122"/>
                  </a:rPr>
                  <a:t>；</a:t>
                </a:r>
                <a14:m>
                  <m:oMath xmlns:m="http://schemas.openxmlformats.org/officeDocument/2006/math">
                    <m:r>
                      <a:rPr lang="en-US" altLang="zh-CN" i="1">
                        <a:latin typeface="Cambria Math" panose="02040503050406030204" pitchFamily="18" charset="0"/>
                      </a:rPr>
                      <m:t> </m:t>
                    </m:r>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𝑡</m:t>
                        </m:r>
                      </m:e>
                    </m:acc>
                  </m:oMath>
                </a14:m>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掉头车道形成车队后车辆掉头的平均时间</a:t>
                </a:r>
                <a:r>
                  <a:rPr lang="zh-CN" altLang="en-US" dirty="0">
                    <a:latin typeface="微软雅黑" panose="020B0503020204020204" pitchFamily="34" charset="-122"/>
                    <a:ea typeface="微软雅黑" panose="020B0503020204020204" pitchFamily="34" charset="-122"/>
                  </a:rPr>
                  <a:t>；</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𝑡</m:t>
                        </m:r>
                      </m:e>
                      <m:sub>
                        <m:r>
                          <a:rPr lang="zh-CN" altLang="zh-CN" i="1">
                            <a:latin typeface="Cambria Math" panose="02040503050406030204" pitchFamily="18" charset="0"/>
                          </a:rPr>
                          <m:t>启</m:t>
                        </m:r>
                      </m:sub>
                    </m:sSub>
                  </m:oMath>
                </a14:m>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车辆</a:t>
                </a:r>
                <a:r>
                  <a:rPr lang="zh-CN" altLang="zh-CN" dirty="0">
                    <a:latin typeface="微软雅黑" panose="020B0503020204020204" pitchFamily="34" charset="-122"/>
                    <a:ea typeface="微软雅黑" panose="020B0503020204020204" pitchFamily="34" charset="-122"/>
                  </a:rPr>
                  <a:t>启动时间</a:t>
                </a:r>
                <a:r>
                  <a:rPr lang="zh-CN" altLang="en-US" dirty="0">
                    <a:latin typeface="微软雅黑" panose="020B0503020204020204" pitchFamily="34" charset="-122"/>
                    <a:ea typeface="微软雅黑" panose="020B0503020204020204" pitchFamily="34" charset="-122"/>
                  </a:rPr>
                  <a:t>；</a:t>
                </a:r>
                <a14:m>
                  <m:oMath xmlns:m="http://schemas.openxmlformats.org/officeDocument/2006/math">
                    <m:acc>
                      <m:accPr>
                        <m:chr m:val="̅"/>
                        <m:ctrlPr>
                          <a:rPr lang="zh-CN" altLang="zh-CN" i="1">
                            <a:latin typeface="Cambria Math" panose="02040503050406030204" pitchFamily="18" charset="0"/>
                          </a:rPr>
                        </m:ctrlPr>
                      </m:accPr>
                      <m:e>
                        <m:r>
                          <a:rPr lang="en-US" altLang="zh-CN" i="1">
                            <a:latin typeface="Cambria Math" panose="02040503050406030204" pitchFamily="18" charset="0"/>
                          </a:rPr>
                          <m:t>∆</m:t>
                        </m:r>
                        <m:r>
                          <a:rPr lang="en-US" altLang="zh-CN" i="1">
                            <a:latin typeface="Cambria Math" panose="02040503050406030204" pitchFamily="18" charset="0"/>
                          </a:rPr>
                          <m:t>𝑡</m:t>
                        </m:r>
                      </m:e>
                    </m:acc>
                  </m:oMath>
                </a14:m>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形成车队时连续两辆掉头车辆经过弯道中线断面的平均时间差。</a:t>
                </a:r>
                <a:endParaRPr lang="zh-CN" altLang="en-US" dirty="0">
                  <a:latin typeface="微软雅黑" panose="020B0503020204020204" pitchFamily="34" charset="-122"/>
                  <a:ea typeface="微软雅黑" panose="020B0503020204020204" pitchFamily="34" charset="-122"/>
                </a:endParaRPr>
              </a:p>
            </p:txBody>
          </p:sp>
        </mc:Choice>
        <mc:Fallback>
          <p:sp>
            <p:nvSpPr>
              <p:cNvPr id="28" name="文本框 27">
                <a:extLst>
                  <a:ext uri="{FF2B5EF4-FFF2-40B4-BE49-F238E27FC236}">
                    <a16:creationId xmlns:a16="http://schemas.microsoft.com/office/drawing/2014/main" xmlns="" xmlns:a14="http://schemas.microsoft.com/office/drawing/2010/main" id="{3642B790-644E-425C-9C6C-234A1B0185E0}"/>
                  </a:ext>
                </a:extLst>
              </p:cNvPr>
              <p:cNvSpPr txBox="1">
                <a:spLocks noRot="1" noChangeAspect="1" noMove="1" noResize="1" noEditPoints="1" noAdjustHandles="1" noChangeArrowheads="1" noChangeShapeType="1" noTextEdit="1"/>
              </p:cNvSpPr>
              <p:nvPr/>
            </p:nvSpPr>
            <p:spPr>
              <a:xfrm>
                <a:off x="653988" y="2224443"/>
                <a:ext cx="10884023" cy="3970189"/>
              </a:xfrm>
              <a:prstGeom prst="rect">
                <a:avLst/>
              </a:prstGeom>
              <a:blipFill>
                <a:blip r:embed="rId2"/>
                <a:stretch>
                  <a:fillRect l="-448" t="-922" r="-448" b="-1536"/>
                </a:stretch>
              </a:blipFill>
            </p:spPr>
            <p:txBody>
              <a:bodyPr/>
              <a:lstStyle/>
              <a:p>
                <a:r>
                  <a:rPr lang="zh-CN" altLang="en-US">
                    <a:noFill/>
                  </a:rPr>
                  <a:t> </a:t>
                </a:r>
              </a:p>
            </p:txBody>
          </p:sp>
        </mc:Fallback>
      </mc:AlternateContent>
      <p:sp>
        <p:nvSpPr>
          <p:cNvPr id="23" name="五边形 319">
            <a:extLst>
              <a:ext uri="{FF2B5EF4-FFF2-40B4-BE49-F238E27FC236}">
                <a16:creationId xmlns:a16="http://schemas.microsoft.com/office/drawing/2014/main" xmlns="" id="{3F587A3E-7B5F-450B-B15B-BA5A1CA512AC}"/>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fontAlgn="base">
              <a:spcBef>
                <a:spcPct val="0"/>
              </a:spcBef>
              <a:spcAft>
                <a:spcPct val="0"/>
              </a:spcAft>
              <a:defRPr/>
            </a:pPr>
            <a:r>
              <a:rPr lang="zh-CN" altLang="en-US" sz="1600" dirty="0">
                <a:solidFill>
                  <a:srgbClr val="FFFFFF"/>
                </a:solidFill>
                <a:latin typeface="宋体" pitchFamily="2" charset="-122"/>
                <a:ea typeface="微软雅黑" pitchFamily="34" charset="-122"/>
                <a:sym typeface="宋体" pitchFamily="2" charset="-122"/>
              </a:rPr>
              <a:t>掉头优化</a:t>
            </a:r>
            <a:endParaRPr lang="zh-CN" altLang="zh-CN" sz="1600" dirty="0">
              <a:solidFill>
                <a:srgbClr val="FFFFFF"/>
              </a:solidFill>
              <a:latin typeface="宋体" pitchFamily="2" charset="-122"/>
              <a:ea typeface="微软雅黑" pitchFamily="34" charset="-122"/>
              <a:sym typeface="宋体" pitchFamily="2" charset="-122"/>
            </a:endParaRPr>
          </a:p>
        </p:txBody>
      </p:sp>
    </p:spTree>
    <p:extLst>
      <p:ext uri="{BB962C8B-B14F-4D97-AF65-F5344CB8AC3E}">
        <p14:creationId xmlns:p14="http://schemas.microsoft.com/office/powerpoint/2010/main" xmlns="" val="33763787"/>
      </p:ext>
    </p:extLst>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AC2F48F6-4D29-4946-B0D5-32ED6A4DEE98}"/>
              </a:ext>
            </a:extLst>
          </p:cNvPr>
          <p:cNvGrpSpPr/>
          <p:nvPr/>
        </p:nvGrpSpPr>
        <p:grpSpPr>
          <a:xfrm>
            <a:off x="49213" y="25400"/>
            <a:ext cx="5791200" cy="1128713"/>
            <a:chOff x="49213" y="25400"/>
            <a:chExt cx="5791200" cy="1128713"/>
          </a:xfrm>
        </p:grpSpPr>
        <p:grpSp>
          <p:nvGrpSpPr>
            <p:cNvPr id="5" name="组合 4">
              <a:extLst>
                <a:ext uri="{FF2B5EF4-FFF2-40B4-BE49-F238E27FC236}">
                  <a16:creationId xmlns:a16="http://schemas.microsoft.com/office/drawing/2014/main" xmlns="" id="{195CED92-B348-4C1F-97D0-2F4D09A407F0}"/>
                </a:ext>
              </a:extLst>
            </p:cNvPr>
            <p:cNvGrpSpPr/>
            <p:nvPr/>
          </p:nvGrpSpPr>
          <p:grpSpPr>
            <a:xfrm>
              <a:off x="49213" y="25400"/>
              <a:ext cx="5791200" cy="1128713"/>
              <a:chOff x="49213" y="25400"/>
              <a:chExt cx="5791200" cy="1128713"/>
            </a:xfrm>
          </p:grpSpPr>
          <p:grpSp>
            <p:nvGrpSpPr>
              <p:cNvPr id="7" name="组合 50">
                <a:extLst>
                  <a:ext uri="{FF2B5EF4-FFF2-40B4-BE49-F238E27FC236}">
                    <a16:creationId xmlns:a16="http://schemas.microsoft.com/office/drawing/2014/main" xmlns="" id="{198FE0A5-11AB-481A-B9E8-FCCDB621C3CF}"/>
                  </a:ext>
                </a:extLst>
              </p:cNvPr>
              <p:cNvGrpSpPr>
                <a:grpSpLocks/>
              </p:cNvGrpSpPr>
              <p:nvPr/>
            </p:nvGrpSpPr>
            <p:grpSpPr bwMode="auto">
              <a:xfrm>
                <a:off x="49213" y="201613"/>
                <a:ext cx="5791200" cy="827087"/>
                <a:chOff x="0" y="0"/>
                <a:chExt cx="6508750" cy="1311275"/>
              </a:xfrm>
            </p:grpSpPr>
            <p:sp>
              <p:nvSpPr>
                <p:cNvPr id="17" name="Freeform 150">
                  <a:extLst>
                    <a:ext uri="{FF2B5EF4-FFF2-40B4-BE49-F238E27FC236}">
                      <a16:creationId xmlns:a16="http://schemas.microsoft.com/office/drawing/2014/main" xmlns="" id="{B50FDBE5-3024-4978-BB56-732A3538D092}"/>
                    </a:ext>
                  </a:extLst>
                </p:cNvPr>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8" name="Freeform 151">
                  <a:extLst>
                    <a:ext uri="{FF2B5EF4-FFF2-40B4-BE49-F238E27FC236}">
                      <a16:creationId xmlns:a16="http://schemas.microsoft.com/office/drawing/2014/main" xmlns="" id="{F2E74736-8C54-4943-8019-2EFC669BA4D7}"/>
                    </a:ext>
                  </a:extLst>
                </p:cNvPr>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9" name="Freeform 152">
                  <a:extLst>
                    <a:ext uri="{FF2B5EF4-FFF2-40B4-BE49-F238E27FC236}">
                      <a16:creationId xmlns:a16="http://schemas.microsoft.com/office/drawing/2014/main" xmlns="" id="{D21D1900-BC3F-40F6-91E6-A6451C331949}"/>
                    </a:ext>
                  </a:extLst>
                </p:cNvPr>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nvGrpSpPr>
              <p:cNvPr id="8" name="组合 55">
                <a:extLst>
                  <a:ext uri="{FF2B5EF4-FFF2-40B4-BE49-F238E27FC236}">
                    <a16:creationId xmlns:a16="http://schemas.microsoft.com/office/drawing/2014/main" xmlns="" id="{299F7589-FF2C-4AE7-940F-2689C8B3517C}"/>
                  </a:ext>
                </a:extLst>
              </p:cNvPr>
              <p:cNvGrpSpPr>
                <a:grpSpLocks/>
              </p:cNvGrpSpPr>
              <p:nvPr/>
            </p:nvGrpSpPr>
            <p:grpSpPr bwMode="auto">
              <a:xfrm>
                <a:off x="185738" y="25400"/>
                <a:ext cx="1122362" cy="1128713"/>
                <a:chOff x="0" y="0"/>
                <a:chExt cx="3184525" cy="3200400"/>
              </a:xfrm>
            </p:grpSpPr>
            <p:sp>
              <p:nvSpPr>
                <p:cNvPr id="10" name="Freeform 15">
                  <a:extLst>
                    <a:ext uri="{FF2B5EF4-FFF2-40B4-BE49-F238E27FC236}">
                      <a16:creationId xmlns:a16="http://schemas.microsoft.com/office/drawing/2014/main" xmlns="" id="{57AC37AF-02A8-4E30-B95B-0CA7600E8271}"/>
                    </a:ext>
                  </a:extLst>
                </p:cNvPr>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1" name="Oval 16">
                  <a:extLst>
                    <a:ext uri="{FF2B5EF4-FFF2-40B4-BE49-F238E27FC236}">
                      <a16:creationId xmlns:a16="http://schemas.microsoft.com/office/drawing/2014/main" xmlns="" id="{3BDE8B7C-421F-414B-84D8-B8ABC9FA0323}"/>
                    </a:ext>
                  </a:extLst>
                </p:cNvPr>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7">
                  <a:extLst>
                    <a:ext uri="{FF2B5EF4-FFF2-40B4-BE49-F238E27FC236}">
                      <a16:creationId xmlns:a16="http://schemas.microsoft.com/office/drawing/2014/main" xmlns="" id="{0143220B-87DC-41E3-9719-731D78EE367A}"/>
                    </a:ext>
                  </a:extLst>
                </p:cNvPr>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Freeform 18">
                  <a:extLst>
                    <a:ext uri="{FF2B5EF4-FFF2-40B4-BE49-F238E27FC236}">
                      <a16:creationId xmlns:a16="http://schemas.microsoft.com/office/drawing/2014/main" xmlns="" id="{5252E251-372D-4FA1-A216-18E6DFCD27B9}"/>
                    </a:ext>
                  </a:extLst>
                </p:cNvPr>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4" name="组合 60">
                  <a:extLst>
                    <a:ext uri="{FF2B5EF4-FFF2-40B4-BE49-F238E27FC236}">
                      <a16:creationId xmlns:a16="http://schemas.microsoft.com/office/drawing/2014/main" xmlns="" id="{F971B40C-6B5E-4835-8B61-1735C937A0D8}"/>
                    </a:ext>
                  </a:extLst>
                </p:cNvPr>
                <p:cNvGrpSpPr>
                  <a:grpSpLocks/>
                </p:cNvGrpSpPr>
                <p:nvPr/>
              </p:nvGrpSpPr>
              <p:grpSpPr bwMode="auto">
                <a:xfrm>
                  <a:off x="374268" y="428729"/>
                  <a:ext cx="2467358" cy="2338363"/>
                  <a:chOff x="0" y="0"/>
                  <a:chExt cx="1427163" cy="1352550"/>
                </a:xfrm>
              </p:grpSpPr>
              <p:sp>
                <p:nvSpPr>
                  <p:cNvPr id="15" name="Freeform 58">
                    <a:extLst>
                      <a:ext uri="{FF2B5EF4-FFF2-40B4-BE49-F238E27FC236}">
                        <a16:creationId xmlns:a16="http://schemas.microsoft.com/office/drawing/2014/main" xmlns="" id="{675F070C-0456-4410-9D90-F50DD2DA8831}"/>
                      </a:ext>
                    </a:extLst>
                  </p:cNvPr>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6" name="Freeform 61">
                    <a:extLst>
                      <a:ext uri="{FF2B5EF4-FFF2-40B4-BE49-F238E27FC236}">
                        <a16:creationId xmlns:a16="http://schemas.microsoft.com/office/drawing/2014/main" xmlns="" id="{5FDA5E25-71CB-4D21-90B6-FB1D8479C334}"/>
                      </a:ext>
                    </a:extLst>
                  </p:cNvPr>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9" name="文本框 63">
                <a:extLst>
                  <a:ext uri="{FF2B5EF4-FFF2-40B4-BE49-F238E27FC236}">
                    <a16:creationId xmlns:a16="http://schemas.microsoft.com/office/drawing/2014/main" xmlns="" id="{E9C62B8C-291D-4805-B8EA-432FA079403E}"/>
                  </a:ext>
                </a:extLst>
              </p:cNvPr>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
          <p:nvSpPr>
            <p:cNvPr id="6" name="矩形 54">
              <a:extLst>
                <a:ext uri="{FF2B5EF4-FFF2-40B4-BE49-F238E27FC236}">
                  <a16:creationId xmlns:a16="http://schemas.microsoft.com/office/drawing/2014/main" xmlns="" id="{86093C31-6513-401B-B3B2-59F72018A434}"/>
                </a:ext>
              </a:extLst>
            </p:cNvPr>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sp>
        <p:nvSpPr>
          <p:cNvPr id="25" name="文本框 24">
            <a:extLst>
              <a:ext uri="{FF2B5EF4-FFF2-40B4-BE49-F238E27FC236}">
                <a16:creationId xmlns:a16="http://schemas.microsoft.com/office/drawing/2014/main" xmlns="" id="{C5248186-8781-4039-BB33-4C147D5D2993}"/>
              </a:ext>
            </a:extLst>
          </p:cNvPr>
          <p:cNvSpPr txBox="1"/>
          <p:nvPr/>
        </p:nvSpPr>
        <p:spPr>
          <a:xfrm>
            <a:off x="5632881" y="2916314"/>
            <a:ext cx="914400" cy="914400"/>
          </a:xfrm>
          <a:prstGeom prst="rect">
            <a:avLst/>
          </a:prstGeom>
          <a:noFill/>
        </p:spPr>
        <p:txBody>
          <a:bodyPr wrap="square" rtlCol="0">
            <a:spAutoFit/>
          </a:bodyPr>
          <a:lstStyle/>
          <a:p>
            <a:pPr algn="l"/>
            <a:endParaRPr lang="zh-CN" altLang="en-US" dirty="0"/>
          </a:p>
        </p:txBody>
      </p:sp>
      <mc:AlternateContent xmlns:mc="http://schemas.openxmlformats.org/markup-compatibility/2006">
        <mc:Choice xmlns:a14="http://schemas.microsoft.com/office/drawing/2010/main" xmlns="" Requires="a14">
          <p:sp>
            <p:nvSpPr>
              <p:cNvPr id="1024" name="矩形 1023">
                <a:extLst>
                  <a:ext uri="{FF2B5EF4-FFF2-40B4-BE49-F238E27FC236}">
                    <a16:creationId xmlns:a16="http://schemas.microsoft.com/office/drawing/2014/main" id="{3C0EC510-B086-4E37-838D-14CD7A6B652B}"/>
                  </a:ext>
                </a:extLst>
              </p:cNvPr>
              <p:cNvSpPr/>
              <p:nvPr/>
            </p:nvSpPr>
            <p:spPr>
              <a:xfrm>
                <a:off x="1068780" y="2143839"/>
                <a:ext cx="10321270" cy="4271426"/>
              </a:xfrm>
              <a:prstGeom prst="rect">
                <a:avLst/>
              </a:prstGeom>
            </p:spPr>
            <p:txBody>
              <a:bodyPr wrap="square">
                <a:spAutoFit/>
              </a:bodyPr>
              <a:lstStyle/>
              <a:p>
                <a:pPr marL="285750" indent="-285750">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当直行绿灯时长还剩</a:t>
                </a:r>
                <a14:m>
                  <m:oMath xmlns:m="http://schemas.openxmlformats.org/officeDocument/2006/math">
                    <m:sSub>
                      <m:sSubPr>
                        <m:ctrlPr>
                          <a:rPr lang="en-US" altLang="zh-CN" i="1">
                            <a:latin typeface="Cambria Math" panose="02040503050406030204" pitchFamily="18" charset="0"/>
                          </a:rPr>
                        </m:ctrlPr>
                      </m:sSubPr>
                      <m:e>
                        <m:r>
                          <m:rPr>
                            <m:sty m:val="p"/>
                          </m:rPr>
                          <a:rPr lang="en-US" altLang="zh-CN" i="1">
                            <a:latin typeface="Cambria Math" panose="02040503050406030204" pitchFamily="18" charset="0"/>
                          </a:rPr>
                          <m:t>t</m:t>
                        </m:r>
                      </m:e>
                      <m:sub>
                        <m:r>
                          <a:rPr lang="en-US" altLang="zh-CN" i="1">
                            <a:latin typeface="Cambria Math" panose="02040503050406030204" pitchFamily="18" charset="0"/>
                          </a:rPr>
                          <m:t>1</m:t>
                        </m:r>
                      </m:sub>
                    </m:sSub>
                  </m:oMath>
                </a14:m>
                <a:r>
                  <a:rPr lang="zh-CN" altLang="en-US" dirty="0">
                    <a:latin typeface="微软雅黑" panose="020B0503020204020204" pitchFamily="34" charset="-122"/>
                    <a:ea typeface="微软雅黑" panose="020B0503020204020204" pitchFamily="34" charset="-122"/>
                  </a:rPr>
                  <a:t>不足以让直行车辆借用通过时时，掉头车道信号灯变为绿灯。</a:t>
                </a:r>
                <a:endParaRPr lang="en-US" altLang="zh-CN"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m:rPr>
                              <m:sty m:val="p"/>
                            </m:rPr>
                            <a:rPr lang="en-US" altLang="zh-CN" i="1">
                              <a:latin typeface="Cambria Math" panose="02040503050406030204" pitchFamily="18" charset="0"/>
                            </a:rPr>
                            <m:t>t</m:t>
                          </m:r>
                        </m:e>
                        <m:sub>
                          <m:r>
                            <a:rPr lang="en-US" altLang="zh-CN" b="0" i="1" smtClean="0">
                              <a:latin typeface="Cambria Math" panose="02040503050406030204" pitchFamily="18" charset="0"/>
                            </a:rPr>
                            <m:t>1</m:t>
                          </m:r>
                        </m:sub>
                      </m:sSub>
                      <m:r>
                        <a:rPr lang="en-US" altLang="zh-CN" i="1" smtClean="0">
                          <a:latin typeface="Cambria Math" panose="02040503050406030204" pitchFamily="18" charset="0"/>
                          <a:ea typeface="Cambria Math" panose="02040503050406030204" pitchFamily="18" charset="0"/>
                        </a:rPr>
                        <m:t>=</m:t>
                      </m:r>
                      <m:f>
                        <m:fPr>
                          <m:ctrlPr>
                            <a:rPr lang="en-US" altLang="zh-CN" i="1" smtClean="0">
                              <a:latin typeface="Cambria Math" panose="02040503050406030204" pitchFamily="18" charset="0"/>
                              <a:ea typeface="Cambria Math" panose="02040503050406030204" pitchFamily="18" charset="0"/>
                            </a:rPr>
                          </m:ctrlPr>
                        </m:fPr>
                        <m:num>
                          <m:r>
                            <a:rPr lang="en-US" altLang="zh-CN" b="0" i="1" smtClean="0">
                              <a:latin typeface="Cambria Math" panose="02040503050406030204" pitchFamily="18" charset="0"/>
                              <a:ea typeface="Cambria Math" panose="02040503050406030204" pitchFamily="18" charset="0"/>
                            </a:rPr>
                            <m:t>𝑙</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𝑠</m:t>
                          </m:r>
                        </m:num>
                        <m:den>
                          <m:acc>
                            <m:accPr>
                              <m:chr m:val="̅"/>
                              <m:ctrlPr>
                                <a:rPr lang="en-US" altLang="zh-CN" i="1" smtClean="0">
                                  <a:latin typeface="Cambria Math" panose="02040503050406030204" pitchFamily="18" charset="0"/>
                                  <a:ea typeface="Cambria Math" panose="02040503050406030204" pitchFamily="18" charset="0"/>
                                </a:rPr>
                              </m:ctrlPr>
                            </m:accPr>
                            <m:e>
                              <m:sSub>
                                <m:sSubPr>
                                  <m:ctrlPr>
                                    <a:rPr lang="en-US" altLang="zh-CN"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𝑣</m:t>
                                  </m:r>
                                </m:e>
                                <m:sub>
                                  <m:r>
                                    <a:rPr lang="zh-CN" altLang="en-US" b="0" i="0">
                                      <a:latin typeface="Cambria Math" panose="02040503050406030204" pitchFamily="18" charset="0"/>
                                      <a:ea typeface="Cambria Math" panose="02040503050406030204" pitchFamily="18" charset="0"/>
                                    </a:rPr>
                                    <m:t>直</m:t>
                                  </m:r>
                                </m:sub>
                              </m:sSub>
                            </m:e>
                          </m:acc>
                        </m:den>
                      </m:f>
                    </m:oMath>
                  </m:oMathPara>
                </a14:m>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l</a:t>
                </a:r>
                <a:r>
                  <a:rPr lang="zh-CN" altLang="en-US" dirty="0">
                    <a:latin typeface="微软雅黑" panose="020B0503020204020204" pitchFamily="34" charset="-122"/>
                    <a:ea typeface="微软雅黑" panose="020B0503020204020204" pitchFamily="34" charset="-122"/>
                  </a:rPr>
                  <a:t>：掉头车道停车线后移的距离；</a:t>
                </a:r>
                <a:r>
                  <a:rPr lang="en-US" altLang="zh-CN" dirty="0">
                    <a:latin typeface="微软雅黑" panose="020B0503020204020204" pitchFamily="34" charset="-122"/>
                    <a:ea typeface="微软雅黑" panose="020B0503020204020204" pitchFamily="34" charset="-122"/>
                  </a:rPr>
                  <a:t>S:</a:t>
                </a:r>
                <a:r>
                  <a:rPr lang="zh-CN" altLang="en-US" dirty="0">
                    <a:latin typeface="微软雅黑" panose="020B0503020204020204" pitchFamily="34" charset="-122"/>
                    <a:ea typeface="微软雅黑" panose="020B0503020204020204" pitchFamily="34" charset="-122"/>
                  </a:rPr>
                  <a:t>交叉口的长度；</a:t>
                </a:r>
                <a:r>
                  <a:rPr lang="en-US" altLang="zh-CN" dirty="0">
                    <a:latin typeface="微软雅黑" panose="020B0503020204020204" pitchFamily="34" charset="-122"/>
                    <a:ea typeface="微软雅黑" panose="020B0503020204020204" pitchFamily="34" charset="-122"/>
                  </a:rPr>
                  <a:t/>
                </a:r>
                <a14:m>
                  <m:oMath xmlns:m="http://schemas.openxmlformats.org/officeDocument/2006/math">
                    <m:acc>
                      <m:accPr>
                        <m:chr m:val="̅"/>
                        <m:ctrlPr>
                          <a:rPr lang="en-US" altLang="zh-CN" i="1">
                            <a:latin typeface="Cambria Math" panose="02040503050406030204" pitchFamily="18" charset="0"/>
                            <a:ea typeface="Cambria Math" panose="02040503050406030204" pitchFamily="18" charset="0"/>
                          </a:rPr>
                        </m:ctrlPr>
                      </m:accPr>
                      <m:e>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𝑣</m:t>
                            </m:r>
                          </m:e>
                          <m:sub>
                            <m:r>
                              <a:rPr lang="zh-CN" altLang="en-US">
                                <a:latin typeface="Cambria Math" panose="02040503050406030204" pitchFamily="18" charset="0"/>
                                <a:ea typeface="Cambria Math" panose="02040503050406030204" pitchFamily="18" charset="0"/>
                              </a:rPr>
                              <m:t>直</m:t>
                            </m:r>
                          </m:sub>
                        </m:sSub>
                      </m:e>
                    </m:acc>
                    <m:r>
                      <a:rPr lang="zh-CN" altLang="en-US" i="1">
                        <a:latin typeface="Cambria Math" panose="02040503050406030204" pitchFamily="18" charset="0"/>
                        <a:ea typeface="Cambria Math" panose="02040503050406030204" pitchFamily="18" charset="0"/>
                      </a:rPr>
                      <m:t> </m:t>
                    </m:r>
                  </m:oMath>
                </a14:m>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直行车辆通过交叉口的平均区间速度。</a:t>
                </a:r>
                <a:endParaRPr lang="en-US" altLang="zh-CN"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当掉头绿灯时长还剩</a:t>
                </a:r>
                <a14:m>
                  <m:oMath xmlns:m="http://schemas.openxmlformats.org/officeDocument/2006/math">
                    <m:sSub>
                      <m:sSubPr>
                        <m:ctrlPr>
                          <a:rPr lang="en-US" altLang="zh-CN" i="1">
                            <a:latin typeface="Cambria Math" panose="02040503050406030204" pitchFamily="18" charset="0"/>
                          </a:rPr>
                        </m:ctrlPr>
                      </m:sSubPr>
                      <m:e>
                        <m:r>
                          <m:rPr>
                            <m:sty m:val="p"/>
                          </m:rPr>
                          <a:rPr lang="en-US" altLang="zh-CN" i="1">
                            <a:latin typeface="Cambria Math" panose="02040503050406030204" pitchFamily="18" charset="0"/>
                          </a:rPr>
                          <m:t>t</m:t>
                        </m:r>
                      </m:e>
                      <m:sub>
                        <m:r>
                          <a:rPr lang="en-US" altLang="zh-CN" b="0" i="1" smtClean="0">
                            <a:latin typeface="Cambria Math" panose="02040503050406030204" pitchFamily="18" charset="0"/>
                          </a:rPr>
                          <m:t>2</m:t>
                        </m:r>
                      </m:sub>
                    </m:sSub>
                  </m:oMath>
                </a14:m>
                <a:r>
                  <a:rPr lang="zh-CN" altLang="en-US" dirty="0">
                    <a:latin typeface="微软雅黑" panose="020B0503020204020204" pitchFamily="34" charset="-122"/>
                    <a:ea typeface="微软雅黑" panose="020B0503020204020204" pitchFamily="34" charset="-122"/>
                  </a:rPr>
                  <a:t>不足以让掉头车辆完成掉头时，掉头车道信号灯变为红灯。</a:t>
                </a:r>
                <a:endParaRPr lang="en-US" altLang="zh-CN"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endParaRPr lang="zh-CN" altLang="en-US"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m:rPr>
                              <m:sty m:val="p"/>
                            </m:rPr>
                            <a:rPr lang="en-US" altLang="zh-CN" i="1">
                              <a:latin typeface="Cambria Math" panose="02040503050406030204" pitchFamily="18" charset="0"/>
                            </a:rPr>
                            <m:t>t</m:t>
                          </m:r>
                        </m:e>
                        <m:sub>
                          <m:r>
                            <a:rPr lang="en-US" altLang="zh-CN" b="0" i="1" smtClean="0">
                              <a:latin typeface="Cambria Math" panose="02040503050406030204" pitchFamily="18" charset="0"/>
                            </a:rPr>
                            <m:t>2</m:t>
                          </m:r>
                        </m:sub>
                      </m:sSub>
                      <m:r>
                        <a:rPr lang="en-US" altLang="zh-CN" b="0" i="1" smtClean="0">
                          <a:latin typeface="Cambria Math" panose="02040503050406030204" pitchFamily="18" charset="0"/>
                        </a:rPr>
                        <m:t>=</m:t>
                      </m:r>
                      <m:r>
                        <a:rPr lang="en-US" altLang="zh-CN" i="1">
                          <a:latin typeface="Cambria Math" panose="02040503050406030204" pitchFamily="18" charset="0"/>
                        </a:rPr>
                        <m:t> </m:t>
                      </m:r>
                      <m:f>
                        <m:fPr>
                          <m:ctrlPr>
                            <a:rPr lang="en-US" altLang="zh-CN" i="1" smtClean="0">
                              <a:latin typeface="Cambria Math" panose="02040503050406030204" pitchFamily="18" charset="0"/>
                            </a:rPr>
                          </m:ctrlPr>
                        </m:fPr>
                        <m:num>
                          <m:r>
                            <a:rPr lang="en-US" altLang="zh-CN" b="0" i="1" smtClean="0">
                              <a:latin typeface="Cambria Math" panose="02040503050406030204" pitchFamily="18" charset="0"/>
                            </a:rPr>
                            <m:t>𝑙</m:t>
                          </m:r>
                        </m:num>
                        <m:den>
                          <m:acc>
                            <m:accPr>
                              <m:chr m:val="̅"/>
                              <m:ctrlPr>
                                <a:rPr lang="en-US" altLang="zh-CN" i="1">
                                  <a:latin typeface="Cambria Math" panose="02040503050406030204" pitchFamily="18" charset="0"/>
                                  <a:ea typeface="Cambria Math" panose="02040503050406030204" pitchFamily="18" charset="0"/>
                                </a:rPr>
                              </m:ctrlPr>
                            </m:accPr>
                            <m:e>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𝑣</m:t>
                                  </m:r>
                                </m:e>
                                <m:sub>
                                  <m:r>
                                    <a:rPr lang="zh-CN" altLang="en-US" i="1">
                                      <a:latin typeface="Cambria Math" panose="02040503050406030204" pitchFamily="18" charset="0"/>
                                      <a:ea typeface="Cambria Math" panose="02040503050406030204" pitchFamily="18" charset="0"/>
                                    </a:rPr>
                                    <m:t>掉</m:t>
                                  </m:r>
                                </m:sub>
                              </m:sSub>
                            </m:e>
                          </m:acc>
                        </m:den>
                      </m:f>
                    </m:oMath>
                  </m:oMathPara>
                </a14:m>
                <a:endParaRPr lang="zh-CN" altLang="en-US"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l:</a:t>
                </a:r>
                <a:r>
                  <a:rPr lang="zh-CN" altLang="en-US" dirty="0">
                    <a:latin typeface="微软雅黑" panose="020B0503020204020204" pitchFamily="34" charset="-122"/>
                    <a:ea typeface="微软雅黑" panose="020B0503020204020204" pitchFamily="34" charset="-122"/>
                  </a:rPr>
                  <a:t>掉头车道停车线后移距离；</a:t>
                </a:r>
                <a14:m>
                  <m:oMath xmlns:m="http://schemas.openxmlformats.org/officeDocument/2006/math">
                    <m:acc>
                      <m:accPr>
                        <m:chr m:val="̅"/>
                        <m:ctrlPr>
                          <a:rPr lang="en-US" altLang="zh-CN" i="1">
                            <a:latin typeface="Cambria Math" panose="02040503050406030204" pitchFamily="18" charset="0"/>
                            <a:ea typeface="Cambria Math" panose="02040503050406030204" pitchFamily="18" charset="0"/>
                          </a:rPr>
                        </m:ctrlPr>
                      </m:accPr>
                      <m:e>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𝑣</m:t>
                            </m:r>
                          </m:e>
                          <m:sub>
                            <m:r>
                              <a:rPr lang="zh-CN" altLang="en-US" i="1">
                                <a:latin typeface="Cambria Math" panose="02040503050406030204" pitchFamily="18" charset="0"/>
                                <a:ea typeface="Cambria Math" panose="02040503050406030204" pitchFamily="18" charset="0"/>
                              </a:rPr>
                              <m:t>掉</m:t>
                            </m:r>
                          </m:sub>
                        </m:sSub>
                      </m:e>
                    </m:acc>
                    <m:r>
                      <a:rPr lang="zh-CN" altLang="en-US" i="1">
                        <a:latin typeface="Cambria Math" panose="02040503050406030204" pitchFamily="18" charset="0"/>
                        <a:ea typeface="Cambria Math" panose="02040503050406030204" pitchFamily="18" charset="0"/>
                      </a:rPr>
                      <m:t> </m:t>
                    </m:r>
                  </m:oMath>
                </a14:m>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掉头车辆的平均区间速度。</a:t>
                </a:r>
              </a:p>
            </p:txBody>
          </p:sp>
        </mc:Choice>
        <mc:Fallback>
          <p:sp>
            <p:nvSpPr>
              <p:cNvPr id="1024" name="矩形 1023">
                <a:extLst>
                  <a:ext uri="{FF2B5EF4-FFF2-40B4-BE49-F238E27FC236}">
                    <a16:creationId xmlns:a16="http://schemas.microsoft.com/office/drawing/2014/main" xmlns="" xmlns:a14="http://schemas.microsoft.com/office/drawing/2010/main" id="{3C0EC510-B086-4E37-838D-14CD7A6B652B}"/>
                  </a:ext>
                </a:extLst>
              </p:cNvPr>
              <p:cNvSpPr>
                <a:spLocks noRot="1" noChangeAspect="1" noMove="1" noResize="1" noEditPoints="1" noAdjustHandles="1" noChangeArrowheads="1" noChangeShapeType="1" noTextEdit="1"/>
              </p:cNvSpPr>
              <p:nvPr/>
            </p:nvSpPr>
            <p:spPr>
              <a:xfrm>
                <a:off x="1068780" y="2143839"/>
                <a:ext cx="10321270" cy="4271426"/>
              </a:xfrm>
              <a:prstGeom prst="rect">
                <a:avLst/>
              </a:prstGeom>
              <a:blipFill>
                <a:blip r:embed="rId2"/>
                <a:stretch>
                  <a:fillRect l="-473" t="-857" b="-714"/>
                </a:stretch>
              </a:blipFill>
            </p:spPr>
            <p:txBody>
              <a:bodyPr/>
              <a:lstStyle/>
              <a:p>
                <a:r>
                  <a:rPr lang="zh-CN" altLang="en-US">
                    <a:noFill/>
                  </a:rPr>
                  <a:t> </a:t>
                </a:r>
              </a:p>
            </p:txBody>
          </p:sp>
        </mc:Fallback>
      </mc:AlternateContent>
      <p:sp>
        <p:nvSpPr>
          <p:cNvPr id="59" name="文本框 58">
            <a:extLst>
              <a:ext uri="{FF2B5EF4-FFF2-40B4-BE49-F238E27FC236}">
                <a16:creationId xmlns:a16="http://schemas.microsoft.com/office/drawing/2014/main" xmlns="" id="{0FA200E9-5049-4532-B47E-A54A76C1B655}"/>
              </a:ext>
            </a:extLst>
          </p:cNvPr>
          <p:cNvSpPr txBox="1"/>
          <p:nvPr/>
        </p:nvSpPr>
        <p:spPr>
          <a:xfrm>
            <a:off x="1487322" y="1170771"/>
            <a:ext cx="9902727" cy="830997"/>
          </a:xfrm>
          <a:prstGeom prst="rect">
            <a:avLst/>
          </a:prstGeom>
          <a:noFill/>
        </p:spPr>
        <p:txBody>
          <a:bodyPr wrap="square" rtlCol="0">
            <a:spAutoFit/>
          </a:bodyPr>
          <a:lstStyle/>
          <a:p>
            <a:r>
              <a:rPr lang="zh-CN" altLang="zh-CN" sz="2400" b="1" dirty="0"/>
              <a:t>掉头车道停车线后移，留出足够空间给直行车借用通过，并在掉头车道停车线前设一个信号灯协调控制。</a:t>
            </a:r>
            <a:endParaRPr lang="zh-CN" altLang="en-US" sz="2400" dirty="0"/>
          </a:p>
        </p:txBody>
      </p:sp>
      <p:sp>
        <p:nvSpPr>
          <p:cNvPr id="24" name="五边形 319">
            <a:extLst>
              <a:ext uri="{FF2B5EF4-FFF2-40B4-BE49-F238E27FC236}">
                <a16:creationId xmlns:a16="http://schemas.microsoft.com/office/drawing/2014/main" xmlns="" id="{61F22EA7-FA3C-4193-B4A2-34584E870591}"/>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fontAlgn="base">
              <a:spcBef>
                <a:spcPct val="0"/>
              </a:spcBef>
              <a:spcAft>
                <a:spcPct val="0"/>
              </a:spcAft>
              <a:defRPr/>
            </a:pPr>
            <a:r>
              <a:rPr lang="zh-CN" altLang="en-US" sz="1600" dirty="0">
                <a:solidFill>
                  <a:srgbClr val="FFFFFF"/>
                </a:solidFill>
                <a:latin typeface="宋体" pitchFamily="2" charset="-122"/>
                <a:ea typeface="微软雅黑" pitchFamily="34" charset="-122"/>
                <a:sym typeface="宋体" pitchFamily="2" charset="-122"/>
              </a:rPr>
              <a:t>掉头优化</a:t>
            </a:r>
            <a:endParaRPr lang="zh-CN" altLang="zh-CN" sz="1600" dirty="0">
              <a:solidFill>
                <a:srgbClr val="FFFFFF"/>
              </a:solidFill>
              <a:latin typeface="宋体" pitchFamily="2" charset="-122"/>
              <a:ea typeface="微软雅黑" pitchFamily="34" charset="-122"/>
              <a:sym typeface="宋体" pitchFamily="2" charset="-122"/>
            </a:endParaRPr>
          </a:p>
        </p:txBody>
      </p:sp>
    </p:spTree>
    <p:extLst>
      <p:ext uri="{BB962C8B-B14F-4D97-AF65-F5344CB8AC3E}">
        <p14:creationId xmlns:p14="http://schemas.microsoft.com/office/powerpoint/2010/main" xmlns="" val="415725115"/>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1FF517B2-9CCE-4B21-A821-60D1F0D2CE95}"/>
              </a:ext>
            </a:extLst>
          </p:cNvPr>
          <p:cNvGrpSpPr/>
          <p:nvPr/>
        </p:nvGrpSpPr>
        <p:grpSpPr>
          <a:xfrm>
            <a:off x="49213" y="25400"/>
            <a:ext cx="5791200" cy="1128713"/>
            <a:chOff x="49213" y="25400"/>
            <a:chExt cx="5791200" cy="1128713"/>
          </a:xfrm>
        </p:grpSpPr>
        <p:grpSp>
          <p:nvGrpSpPr>
            <p:cNvPr id="5" name="组合 4">
              <a:extLst>
                <a:ext uri="{FF2B5EF4-FFF2-40B4-BE49-F238E27FC236}">
                  <a16:creationId xmlns:a16="http://schemas.microsoft.com/office/drawing/2014/main" xmlns="" id="{96E2C882-ADC6-48E1-B9AB-DBAA17E71E9B}"/>
                </a:ext>
              </a:extLst>
            </p:cNvPr>
            <p:cNvGrpSpPr/>
            <p:nvPr/>
          </p:nvGrpSpPr>
          <p:grpSpPr>
            <a:xfrm>
              <a:off x="49213" y="25400"/>
              <a:ext cx="5791200" cy="1128713"/>
              <a:chOff x="49213" y="25400"/>
              <a:chExt cx="5791200" cy="1128713"/>
            </a:xfrm>
          </p:grpSpPr>
          <p:grpSp>
            <p:nvGrpSpPr>
              <p:cNvPr id="7" name="组合 50">
                <a:extLst>
                  <a:ext uri="{FF2B5EF4-FFF2-40B4-BE49-F238E27FC236}">
                    <a16:creationId xmlns:a16="http://schemas.microsoft.com/office/drawing/2014/main" xmlns="" id="{C3726276-B708-4858-8FD2-C4AF4DC60BBA}"/>
                  </a:ext>
                </a:extLst>
              </p:cNvPr>
              <p:cNvGrpSpPr>
                <a:grpSpLocks/>
              </p:cNvGrpSpPr>
              <p:nvPr/>
            </p:nvGrpSpPr>
            <p:grpSpPr bwMode="auto">
              <a:xfrm>
                <a:off x="49213" y="201613"/>
                <a:ext cx="5791200" cy="827087"/>
                <a:chOff x="0" y="0"/>
                <a:chExt cx="6508750" cy="1311275"/>
              </a:xfrm>
            </p:grpSpPr>
            <p:sp>
              <p:nvSpPr>
                <p:cNvPr id="17" name="Freeform 150">
                  <a:extLst>
                    <a:ext uri="{FF2B5EF4-FFF2-40B4-BE49-F238E27FC236}">
                      <a16:creationId xmlns:a16="http://schemas.microsoft.com/office/drawing/2014/main" xmlns="" id="{3A96F9F9-FB78-4159-8837-6A5F3A1B41C2}"/>
                    </a:ext>
                  </a:extLst>
                </p:cNvPr>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8" name="Freeform 151">
                  <a:extLst>
                    <a:ext uri="{FF2B5EF4-FFF2-40B4-BE49-F238E27FC236}">
                      <a16:creationId xmlns:a16="http://schemas.microsoft.com/office/drawing/2014/main" xmlns="" id="{3574C98F-7B76-4555-B726-B355A3A9C522}"/>
                    </a:ext>
                  </a:extLst>
                </p:cNvPr>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9" name="Freeform 152">
                  <a:extLst>
                    <a:ext uri="{FF2B5EF4-FFF2-40B4-BE49-F238E27FC236}">
                      <a16:creationId xmlns:a16="http://schemas.microsoft.com/office/drawing/2014/main" xmlns="" id="{0D7FF984-F72A-4188-AB08-892FA54E4CDA}"/>
                    </a:ext>
                  </a:extLst>
                </p:cNvPr>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nvGrpSpPr>
              <p:cNvPr id="8" name="组合 55">
                <a:extLst>
                  <a:ext uri="{FF2B5EF4-FFF2-40B4-BE49-F238E27FC236}">
                    <a16:creationId xmlns:a16="http://schemas.microsoft.com/office/drawing/2014/main" xmlns="" id="{6685B4C4-E97B-4E1B-8F58-B7391F9E4BA7}"/>
                  </a:ext>
                </a:extLst>
              </p:cNvPr>
              <p:cNvGrpSpPr>
                <a:grpSpLocks/>
              </p:cNvGrpSpPr>
              <p:nvPr/>
            </p:nvGrpSpPr>
            <p:grpSpPr bwMode="auto">
              <a:xfrm>
                <a:off x="185738" y="25400"/>
                <a:ext cx="1122362" cy="1128713"/>
                <a:chOff x="0" y="0"/>
                <a:chExt cx="3184525" cy="3200400"/>
              </a:xfrm>
            </p:grpSpPr>
            <p:sp>
              <p:nvSpPr>
                <p:cNvPr id="10" name="Freeform 15">
                  <a:extLst>
                    <a:ext uri="{FF2B5EF4-FFF2-40B4-BE49-F238E27FC236}">
                      <a16:creationId xmlns:a16="http://schemas.microsoft.com/office/drawing/2014/main" xmlns="" id="{F6A561E4-451D-4948-910D-48001285D7BE}"/>
                    </a:ext>
                  </a:extLst>
                </p:cNvPr>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1" name="Oval 16">
                  <a:extLst>
                    <a:ext uri="{FF2B5EF4-FFF2-40B4-BE49-F238E27FC236}">
                      <a16:creationId xmlns:a16="http://schemas.microsoft.com/office/drawing/2014/main" xmlns="" id="{55D7CF5F-3C34-49E9-ACCF-CE5245D939C1}"/>
                    </a:ext>
                  </a:extLst>
                </p:cNvPr>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7">
                  <a:extLst>
                    <a:ext uri="{FF2B5EF4-FFF2-40B4-BE49-F238E27FC236}">
                      <a16:creationId xmlns:a16="http://schemas.microsoft.com/office/drawing/2014/main" xmlns="" id="{3AF7BA2F-EB37-4EDA-BC81-0868DC393AC3}"/>
                    </a:ext>
                  </a:extLst>
                </p:cNvPr>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Freeform 18">
                  <a:extLst>
                    <a:ext uri="{FF2B5EF4-FFF2-40B4-BE49-F238E27FC236}">
                      <a16:creationId xmlns:a16="http://schemas.microsoft.com/office/drawing/2014/main" xmlns="" id="{68A01B9A-5F60-4A32-86D7-5C63695F575B}"/>
                    </a:ext>
                  </a:extLst>
                </p:cNvPr>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4" name="组合 60">
                  <a:extLst>
                    <a:ext uri="{FF2B5EF4-FFF2-40B4-BE49-F238E27FC236}">
                      <a16:creationId xmlns:a16="http://schemas.microsoft.com/office/drawing/2014/main" xmlns="" id="{93FE6845-8349-4A28-ABE5-0EC633922FFE}"/>
                    </a:ext>
                  </a:extLst>
                </p:cNvPr>
                <p:cNvGrpSpPr>
                  <a:grpSpLocks/>
                </p:cNvGrpSpPr>
                <p:nvPr/>
              </p:nvGrpSpPr>
              <p:grpSpPr bwMode="auto">
                <a:xfrm>
                  <a:off x="374268" y="428729"/>
                  <a:ext cx="2467358" cy="2338363"/>
                  <a:chOff x="0" y="0"/>
                  <a:chExt cx="1427163" cy="1352550"/>
                </a:xfrm>
              </p:grpSpPr>
              <p:sp>
                <p:nvSpPr>
                  <p:cNvPr id="15" name="Freeform 58">
                    <a:extLst>
                      <a:ext uri="{FF2B5EF4-FFF2-40B4-BE49-F238E27FC236}">
                        <a16:creationId xmlns:a16="http://schemas.microsoft.com/office/drawing/2014/main" xmlns="" id="{B044868F-C5ED-4B41-A3AA-D12D92941100}"/>
                      </a:ext>
                    </a:extLst>
                  </p:cNvPr>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6" name="Freeform 61">
                    <a:extLst>
                      <a:ext uri="{FF2B5EF4-FFF2-40B4-BE49-F238E27FC236}">
                        <a16:creationId xmlns:a16="http://schemas.microsoft.com/office/drawing/2014/main" xmlns="" id="{60BB934B-3F4B-4394-BC54-749FFCAB1BA4}"/>
                      </a:ext>
                    </a:extLst>
                  </p:cNvPr>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9" name="文本框 63">
                <a:extLst>
                  <a:ext uri="{FF2B5EF4-FFF2-40B4-BE49-F238E27FC236}">
                    <a16:creationId xmlns:a16="http://schemas.microsoft.com/office/drawing/2014/main" xmlns="" id="{3B0C9567-3D9F-4847-B812-4C75A6BDC9A9}"/>
                  </a:ext>
                </a:extLst>
              </p:cNvPr>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4</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
          <p:nvSpPr>
            <p:cNvPr id="6" name="矩形 54">
              <a:extLst>
                <a:ext uri="{FF2B5EF4-FFF2-40B4-BE49-F238E27FC236}">
                  <a16:creationId xmlns:a16="http://schemas.microsoft.com/office/drawing/2014/main" xmlns="" id="{CEA41562-03C9-44EE-B511-1B56E9139E78}"/>
                </a:ext>
              </a:extLst>
            </p:cNvPr>
            <p:cNvSpPr>
              <a:spLocks noChangeArrowheads="1"/>
            </p:cNvSpPr>
            <p:nvPr/>
          </p:nvSpPr>
          <p:spPr bwMode="auto">
            <a:xfrm>
              <a:off x="1487323" y="346075"/>
              <a:ext cx="37753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发现的问题及解决办法</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sp>
        <p:nvSpPr>
          <p:cNvPr id="24" name="文本框 23">
            <a:extLst>
              <a:ext uri="{FF2B5EF4-FFF2-40B4-BE49-F238E27FC236}">
                <a16:creationId xmlns:a16="http://schemas.microsoft.com/office/drawing/2014/main" xmlns="" id="{560D3D1D-C9E3-4DBE-A5E1-3B12DE75D713}"/>
              </a:ext>
            </a:extLst>
          </p:cNvPr>
          <p:cNvSpPr txBox="1"/>
          <p:nvPr/>
        </p:nvSpPr>
        <p:spPr>
          <a:xfrm>
            <a:off x="8344981" y="1753141"/>
            <a:ext cx="3685093" cy="3677930"/>
          </a:xfrm>
          <a:prstGeom prst="rect">
            <a:avLst/>
          </a:prstGeom>
          <a:noFill/>
        </p:spPr>
        <p:txBody>
          <a:bodyPr wrap="square" rtlCol="0">
            <a:spAutoFit/>
          </a:bodyPr>
          <a:lstStyle/>
          <a:p>
            <a:pPr marL="342900" indent="-342900">
              <a:lnSpc>
                <a:spcPts val="3000"/>
              </a:lnSpc>
              <a:spcAft>
                <a:spcPts val="6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优化方案的可行性还需经过</a:t>
            </a:r>
            <a:r>
              <a:rPr lang="zh-CN" altLang="en-US" b="1" dirty="0">
                <a:latin typeface="微软雅黑" panose="020B0503020204020204" pitchFamily="34" charset="-122"/>
                <a:ea typeface="微软雅黑" panose="020B0503020204020204" pitchFamily="34" charset="-122"/>
              </a:rPr>
              <a:t>仿真</a:t>
            </a:r>
            <a:r>
              <a:rPr lang="zh-CN" altLang="en-US" dirty="0">
                <a:latin typeface="微软雅黑" panose="020B0503020204020204" pitchFamily="34" charset="-122"/>
                <a:ea typeface="微软雅黑" panose="020B0503020204020204" pitchFamily="34" charset="-122"/>
              </a:rPr>
              <a:t>的检验。</a:t>
            </a:r>
            <a:endParaRPr lang="en-US" altLang="zh-CN" dirty="0">
              <a:latin typeface="微软雅黑" panose="020B0503020204020204" pitchFamily="34" charset="-122"/>
              <a:ea typeface="微软雅黑" panose="020B0503020204020204" pitchFamily="34" charset="-122"/>
            </a:endParaRPr>
          </a:p>
          <a:p>
            <a:pPr marL="342900" indent="-342900">
              <a:lnSpc>
                <a:spcPts val="3000"/>
              </a:lnSpc>
              <a:spcAft>
                <a:spcPts val="6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将</a:t>
            </a:r>
            <a:r>
              <a:rPr lang="zh-CN" altLang="en-US" b="1" dirty="0">
                <a:latin typeface="微软雅黑" panose="020B0503020204020204" pitchFamily="34" charset="-122"/>
                <a:ea typeface="微软雅黑" panose="020B0503020204020204" pitchFamily="34" charset="-122"/>
              </a:rPr>
              <a:t>车辆的平均延误与实际情况作比较</a:t>
            </a:r>
            <a:r>
              <a:rPr lang="zh-CN" altLang="en-US" dirty="0">
                <a:latin typeface="微软雅黑" panose="020B0503020204020204" pitchFamily="34" charset="-122"/>
                <a:ea typeface="微软雅黑" panose="020B0503020204020204" pitchFamily="34" charset="-122"/>
              </a:rPr>
              <a:t>，可以作为我们对优化方案是否可提高交叉口通行效率的评估指标之一。</a:t>
            </a:r>
            <a:endParaRPr lang="en-US" altLang="zh-CN" dirty="0">
              <a:latin typeface="微软雅黑" panose="020B0503020204020204" pitchFamily="34" charset="-122"/>
              <a:ea typeface="微软雅黑" panose="020B0503020204020204" pitchFamily="34" charset="-122"/>
            </a:endParaRPr>
          </a:p>
          <a:p>
            <a:pPr marL="342900" indent="-342900">
              <a:lnSpc>
                <a:spcPts val="3000"/>
              </a:lnSpc>
              <a:spcAft>
                <a:spcPts val="6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由于公式繁多，延误计算的公式就不在此给出。</a:t>
            </a:r>
            <a:endParaRPr lang="en-US" altLang="zh-CN" dirty="0">
              <a:latin typeface="微软雅黑" panose="020B0503020204020204" pitchFamily="34" charset="-122"/>
              <a:ea typeface="微软雅黑" panose="020B0503020204020204" pitchFamily="34" charset="-122"/>
            </a:endParaRPr>
          </a:p>
          <a:p>
            <a:endParaRPr lang="en-US" altLang="zh-CN" dirty="0"/>
          </a:p>
        </p:txBody>
      </p:sp>
      <p:pic>
        <p:nvPicPr>
          <p:cNvPr id="26" name="图片 25">
            <a:extLst>
              <a:ext uri="{FF2B5EF4-FFF2-40B4-BE49-F238E27FC236}">
                <a16:creationId xmlns:a16="http://schemas.microsoft.com/office/drawing/2014/main" xmlns="" id="{80FC0C7F-5895-465B-A8D9-907F11798902}"/>
              </a:ext>
            </a:extLst>
          </p:cNvPr>
          <p:cNvPicPr>
            <a:picLocks noChangeAspect="1"/>
          </p:cNvPicPr>
          <p:nvPr/>
        </p:nvPicPr>
        <p:blipFill>
          <a:blip r:embed="rId2"/>
          <a:stretch>
            <a:fillRect/>
          </a:stretch>
        </p:blipFill>
        <p:spPr>
          <a:xfrm>
            <a:off x="276936" y="1986817"/>
            <a:ext cx="2984500" cy="1790700"/>
          </a:xfrm>
          <a:prstGeom prst="rect">
            <a:avLst/>
          </a:prstGeom>
        </p:spPr>
      </p:pic>
      <p:pic>
        <p:nvPicPr>
          <p:cNvPr id="27" name="图片 26">
            <a:extLst>
              <a:ext uri="{FF2B5EF4-FFF2-40B4-BE49-F238E27FC236}">
                <a16:creationId xmlns:a16="http://schemas.microsoft.com/office/drawing/2014/main" xmlns="" id="{E78E52AF-7380-4E3B-8D71-CA86F4380731}"/>
              </a:ext>
            </a:extLst>
          </p:cNvPr>
          <p:cNvPicPr>
            <a:picLocks noChangeAspect="1"/>
          </p:cNvPicPr>
          <p:nvPr/>
        </p:nvPicPr>
        <p:blipFill rotWithShape="1">
          <a:blip r:embed="rId3"/>
          <a:srcRect t="6195"/>
          <a:stretch/>
        </p:blipFill>
        <p:spPr>
          <a:xfrm>
            <a:off x="276936" y="4528478"/>
            <a:ext cx="2984500" cy="1790700"/>
          </a:xfrm>
          <a:prstGeom prst="rect">
            <a:avLst/>
          </a:prstGeom>
        </p:spPr>
      </p:pic>
      <p:sp>
        <p:nvSpPr>
          <p:cNvPr id="25" name="五边形 319">
            <a:extLst>
              <a:ext uri="{FF2B5EF4-FFF2-40B4-BE49-F238E27FC236}">
                <a16:creationId xmlns:a16="http://schemas.microsoft.com/office/drawing/2014/main" xmlns="" id="{3BB4F788-9200-4ADE-87DD-AAE53C3B1FF3}"/>
              </a:ext>
            </a:extLst>
          </p:cNvPr>
          <p:cNvSpPr>
            <a:spLocks noChangeArrowheads="1"/>
          </p:cNvSpPr>
          <p:nvPr/>
        </p:nvSpPr>
        <p:spPr bwMode="auto">
          <a:xfrm>
            <a:off x="-9511" y="1273716"/>
            <a:ext cx="1289077"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algn="ctr" fontAlgn="base">
              <a:spcBef>
                <a:spcPct val="0"/>
              </a:spcBef>
              <a:spcAft>
                <a:spcPct val="0"/>
              </a:spcAft>
              <a:defRPr/>
            </a:pPr>
            <a:r>
              <a:rPr lang="zh-CN" altLang="en-US" sz="1600" dirty="0">
                <a:solidFill>
                  <a:srgbClr val="FFFFFF"/>
                </a:solidFill>
                <a:latin typeface="宋体" pitchFamily="2" charset="-122"/>
                <a:ea typeface="微软雅黑" pitchFamily="34" charset="-122"/>
                <a:sym typeface="宋体" pitchFamily="2" charset="-122"/>
              </a:rPr>
              <a:t>掉头优化</a:t>
            </a:r>
            <a:endParaRPr lang="zh-CN" altLang="zh-CN" sz="1600" dirty="0">
              <a:solidFill>
                <a:srgbClr val="FFFFFF"/>
              </a:solidFill>
              <a:latin typeface="宋体" pitchFamily="2" charset="-122"/>
              <a:ea typeface="微软雅黑" pitchFamily="34" charset="-122"/>
              <a:sym typeface="宋体" pitchFamily="2" charset="-122"/>
            </a:endParaRPr>
          </a:p>
        </p:txBody>
      </p:sp>
      <p:pic>
        <p:nvPicPr>
          <p:cNvPr id="36" name="图片 35">
            <a:extLst>
              <a:ext uri="{FF2B5EF4-FFF2-40B4-BE49-F238E27FC236}">
                <a16:creationId xmlns:a16="http://schemas.microsoft.com/office/drawing/2014/main" xmlns="" id="{4C7C0952-3F18-4ECE-9FFA-71E83B38D82F}"/>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998175" y="1062293"/>
            <a:ext cx="4195650" cy="5704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629593365"/>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3"/>
          <p:cNvGrpSpPr>
            <a:grpSpLocks/>
          </p:cNvGrpSpPr>
          <p:nvPr/>
        </p:nvGrpSpPr>
        <p:grpSpPr bwMode="auto">
          <a:xfrm>
            <a:off x="314325" y="2589213"/>
            <a:ext cx="11744325" cy="1679575"/>
            <a:chOff x="0" y="0"/>
            <a:chExt cx="6508750" cy="1311275"/>
          </a:xfrm>
        </p:grpSpPr>
        <p:sp>
          <p:nvSpPr>
            <p:cNvPr id="4110"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1"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12"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4099" name="矩形 7"/>
          <p:cNvSpPr>
            <a:spLocks noChangeArrowheads="1"/>
          </p:cNvSpPr>
          <p:nvPr/>
        </p:nvSpPr>
        <p:spPr bwMode="auto">
          <a:xfrm>
            <a:off x="6717090" y="3025775"/>
            <a:ext cx="300595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44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rPr>
              <a:t>反思与总结</a:t>
            </a:r>
          </a:p>
        </p:txBody>
      </p:sp>
      <p:grpSp>
        <p:nvGrpSpPr>
          <p:cNvPr id="4100" name="组合 17"/>
          <p:cNvGrpSpPr>
            <a:grpSpLocks/>
          </p:cNvGrpSpPr>
          <p:nvPr/>
        </p:nvGrpSpPr>
        <p:grpSpPr bwMode="auto">
          <a:xfrm>
            <a:off x="741363" y="1320800"/>
            <a:ext cx="4192587" cy="4213225"/>
            <a:chOff x="0" y="0"/>
            <a:chExt cx="1122362" cy="1127957"/>
          </a:xfrm>
        </p:grpSpPr>
        <p:grpSp>
          <p:nvGrpSpPr>
            <p:cNvPr id="4101" name="组合 8"/>
            <p:cNvGrpSpPr>
              <a:grpSpLocks/>
            </p:cNvGrpSpPr>
            <p:nvPr/>
          </p:nvGrpSpPr>
          <p:grpSpPr bwMode="auto">
            <a:xfrm>
              <a:off x="0" y="0"/>
              <a:ext cx="1122362" cy="1127957"/>
              <a:chOff x="0" y="0"/>
              <a:chExt cx="3184525" cy="3200400"/>
            </a:xfrm>
          </p:grpSpPr>
          <p:sp>
            <p:nvSpPr>
              <p:cNvPr id="4103"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4"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5"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106"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4107" name="组合 13"/>
              <p:cNvGrpSpPr>
                <a:grpSpLocks/>
              </p:cNvGrpSpPr>
              <p:nvPr/>
            </p:nvGrpSpPr>
            <p:grpSpPr bwMode="auto">
              <a:xfrm>
                <a:off x="374268" y="428729"/>
                <a:ext cx="2467358" cy="2338363"/>
                <a:chOff x="0" y="0"/>
                <a:chExt cx="1427163" cy="1352550"/>
              </a:xfrm>
            </p:grpSpPr>
            <p:sp>
              <p:nvSpPr>
                <p:cNvPr id="4108"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4109"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4102" name="文本框 16"/>
            <p:cNvSpPr>
              <a:spLocks noChangeArrowheads="1"/>
            </p:cNvSpPr>
            <p:nvPr/>
          </p:nvSpPr>
          <p:spPr bwMode="auto">
            <a:xfrm>
              <a:off x="283054" y="71165"/>
              <a:ext cx="555375" cy="1009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rPr>
                <a:t>5</a:t>
              </a:r>
              <a:endParaRPr kumimoji="0" lang="zh-CN" altLang="en-US" sz="239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gr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45" name="组合 50"/>
          <p:cNvGrpSpPr>
            <a:grpSpLocks/>
          </p:cNvGrpSpPr>
          <p:nvPr/>
        </p:nvGrpSpPr>
        <p:grpSpPr bwMode="auto">
          <a:xfrm>
            <a:off x="49213" y="201613"/>
            <a:ext cx="5791200" cy="827087"/>
            <a:chOff x="0" y="0"/>
            <a:chExt cx="6508750" cy="1311275"/>
          </a:xfrm>
        </p:grpSpPr>
        <p:sp>
          <p:nvSpPr>
            <p:cNvPr id="13356" name="Freeform 150"/>
            <p:cNvSpPr>
              <a:spLocks noChangeArrowheads="1"/>
            </p:cNvSpPr>
            <p:nvPr/>
          </p:nvSpPr>
          <p:spPr bwMode="auto">
            <a:xfrm>
              <a:off x="0" y="0"/>
              <a:ext cx="6508750" cy="1311275"/>
            </a:xfrm>
            <a:custGeom>
              <a:avLst/>
              <a:gdLst>
                <a:gd name="T0" fmla="*/ 2147483647 w 4100"/>
                <a:gd name="T1" fmla="*/ 2081649063 h 826"/>
                <a:gd name="T2" fmla="*/ 2147483647 w 4100"/>
                <a:gd name="T3" fmla="*/ 1040825325 h 826"/>
                <a:gd name="T4" fmla="*/ 2147483647 w 4100"/>
                <a:gd name="T5" fmla="*/ 0 h 826"/>
                <a:gd name="T6" fmla="*/ 0 w 4100"/>
                <a:gd name="T7" fmla="*/ 0 h 826"/>
                <a:gd name="T8" fmla="*/ 0 w 4100"/>
                <a:gd name="T9" fmla="*/ 2081649063 h 826"/>
                <a:gd name="T10" fmla="*/ 2147483647 w 4100"/>
                <a:gd name="T11" fmla="*/ 2081649063 h 826"/>
                <a:gd name="T12" fmla="*/ 0 60000 65536"/>
                <a:gd name="T13" fmla="*/ 0 60000 65536"/>
                <a:gd name="T14" fmla="*/ 0 60000 65536"/>
                <a:gd name="T15" fmla="*/ 0 60000 65536"/>
                <a:gd name="T16" fmla="*/ 0 60000 65536"/>
                <a:gd name="T17" fmla="*/ 0 60000 65536"/>
                <a:gd name="T18" fmla="*/ 0 w 4100"/>
                <a:gd name="T19" fmla="*/ 0 h 826"/>
                <a:gd name="T20" fmla="*/ 4100 w 4100"/>
                <a:gd name="T21" fmla="*/ 826 h 826"/>
              </a:gdLst>
              <a:ahLst/>
              <a:cxnLst>
                <a:cxn ang="T12">
                  <a:pos x="T0" y="T1"/>
                </a:cxn>
                <a:cxn ang="T13">
                  <a:pos x="T2" y="T3"/>
                </a:cxn>
                <a:cxn ang="T14">
                  <a:pos x="T4" y="T5"/>
                </a:cxn>
                <a:cxn ang="T15">
                  <a:pos x="T6" y="T7"/>
                </a:cxn>
                <a:cxn ang="T16">
                  <a:pos x="T8" y="T9"/>
                </a:cxn>
                <a:cxn ang="T17">
                  <a:pos x="T10" y="T11"/>
                </a:cxn>
              </a:cxnLst>
              <a:rect l="T18" t="T19" r="T20" b="T21"/>
              <a:pathLst>
                <a:path w="4100" h="826">
                  <a:moveTo>
                    <a:pt x="4100" y="826"/>
                  </a:moveTo>
                  <a:lnTo>
                    <a:pt x="3875" y="413"/>
                  </a:lnTo>
                  <a:lnTo>
                    <a:pt x="4100" y="0"/>
                  </a:lnTo>
                  <a:lnTo>
                    <a:pt x="0" y="0"/>
                  </a:lnTo>
                  <a:lnTo>
                    <a:pt x="0" y="826"/>
                  </a:lnTo>
                  <a:lnTo>
                    <a:pt x="4100" y="826"/>
                  </a:ln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7" name="Freeform 151"/>
            <p:cNvSpPr>
              <a:spLocks noChangeArrowheads="1"/>
            </p:cNvSpPr>
            <p:nvPr/>
          </p:nvSpPr>
          <p:spPr bwMode="auto">
            <a:xfrm>
              <a:off x="14287" y="15875"/>
              <a:ext cx="6469063" cy="1279525"/>
            </a:xfrm>
            <a:custGeom>
              <a:avLst/>
              <a:gdLst>
                <a:gd name="T0" fmla="*/ 2147483647 w 4075"/>
                <a:gd name="T1" fmla="*/ 2031245938 h 806"/>
                <a:gd name="T2" fmla="*/ 2147483647 w 4075"/>
                <a:gd name="T3" fmla="*/ 1015623763 h 806"/>
                <a:gd name="T4" fmla="*/ 2147483647 w 4075"/>
                <a:gd name="T5" fmla="*/ 0 h 806"/>
                <a:gd name="T6" fmla="*/ 0 w 4075"/>
                <a:gd name="T7" fmla="*/ 0 h 806"/>
                <a:gd name="T8" fmla="*/ 0 w 4075"/>
                <a:gd name="T9" fmla="*/ 2031245938 h 806"/>
                <a:gd name="T10" fmla="*/ 2147483647 w 4075"/>
                <a:gd name="T11" fmla="*/ 2031245938 h 806"/>
                <a:gd name="T12" fmla="*/ 0 60000 65536"/>
                <a:gd name="T13" fmla="*/ 0 60000 65536"/>
                <a:gd name="T14" fmla="*/ 0 60000 65536"/>
                <a:gd name="T15" fmla="*/ 0 60000 65536"/>
                <a:gd name="T16" fmla="*/ 0 60000 65536"/>
                <a:gd name="T17" fmla="*/ 0 60000 65536"/>
                <a:gd name="T18" fmla="*/ 0 w 4075"/>
                <a:gd name="T19" fmla="*/ 0 h 806"/>
                <a:gd name="T20" fmla="*/ 4075 w 4075"/>
                <a:gd name="T21" fmla="*/ 806 h 806"/>
              </a:gdLst>
              <a:ahLst/>
              <a:cxnLst>
                <a:cxn ang="T12">
                  <a:pos x="T0" y="T1"/>
                </a:cxn>
                <a:cxn ang="T13">
                  <a:pos x="T2" y="T3"/>
                </a:cxn>
                <a:cxn ang="T14">
                  <a:pos x="T4" y="T5"/>
                </a:cxn>
                <a:cxn ang="T15">
                  <a:pos x="T6" y="T7"/>
                </a:cxn>
                <a:cxn ang="T16">
                  <a:pos x="T8" y="T9"/>
                </a:cxn>
                <a:cxn ang="T17">
                  <a:pos x="T10" y="T11"/>
                </a:cxn>
              </a:cxnLst>
              <a:rect l="T18" t="T19" r="T20" b="T21"/>
              <a:pathLst>
                <a:path w="4075" h="806">
                  <a:moveTo>
                    <a:pt x="4075" y="806"/>
                  </a:moveTo>
                  <a:lnTo>
                    <a:pt x="3855" y="403"/>
                  </a:lnTo>
                  <a:lnTo>
                    <a:pt x="4075" y="0"/>
                  </a:lnTo>
                  <a:lnTo>
                    <a:pt x="0" y="0"/>
                  </a:lnTo>
                  <a:lnTo>
                    <a:pt x="0" y="806"/>
                  </a:lnTo>
                  <a:lnTo>
                    <a:pt x="4075" y="806"/>
                  </a:ln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8" name="Freeform 152"/>
            <p:cNvSpPr>
              <a:spLocks noChangeArrowheads="1"/>
            </p:cNvSpPr>
            <p:nvPr/>
          </p:nvSpPr>
          <p:spPr bwMode="auto">
            <a:xfrm>
              <a:off x="30162" y="30163"/>
              <a:ext cx="6426200" cy="1249363"/>
            </a:xfrm>
            <a:custGeom>
              <a:avLst/>
              <a:gdLst>
                <a:gd name="T0" fmla="*/ 2147483647 w 4048"/>
                <a:gd name="T1" fmla="*/ 1983364556 h 787"/>
                <a:gd name="T2" fmla="*/ 2147483647 w 4048"/>
                <a:gd name="T3" fmla="*/ 992941960 h 787"/>
                <a:gd name="T4" fmla="*/ 2147483647 w 4048"/>
                <a:gd name="T5" fmla="*/ 0 h 787"/>
                <a:gd name="T6" fmla="*/ 0 w 4048"/>
                <a:gd name="T7" fmla="*/ 0 h 787"/>
                <a:gd name="T8" fmla="*/ 0 w 4048"/>
                <a:gd name="T9" fmla="*/ 1983364556 h 787"/>
                <a:gd name="T10" fmla="*/ 2147483647 w 4048"/>
                <a:gd name="T11" fmla="*/ 1983364556 h 787"/>
                <a:gd name="T12" fmla="*/ 0 60000 65536"/>
                <a:gd name="T13" fmla="*/ 0 60000 65536"/>
                <a:gd name="T14" fmla="*/ 0 60000 65536"/>
                <a:gd name="T15" fmla="*/ 0 60000 65536"/>
                <a:gd name="T16" fmla="*/ 0 60000 65536"/>
                <a:gd name="T17" fmla="*/ 0 60000 65536"/>
                <a:gd name="T18" fmla="*/ 0 w 4048"/>
                <a:gd name="T19" fmla="*/ 0 h 787"/>
                <a:gd name="T20" fmla="*/ 4048 w 4048"/>
                <a:gd name="T21" fmla="*/ 787 h 787"/>
              </a:gdLst>
              <a:ahLst/>
              <a:cxnLst>
                <a:cxn ang="T12">
                  <a:pos x="T0" y="T1"/>
                </a:cxn>
                <a:cxn ang="T13">
                  <a:pos x="T2" y="T3"/>
                </a:cxn>
                <a:cxn ang="T14">
                  <a:pos x="T4" y="T5"/>
                </a:cxn>
                <a:cxn ang="T15">
                  <a:pos x="T6" y="T7"/>
                </a:cxn>
                <a:cxn ang="T16">
                  <a:pos x="T8" y="T9"/>
                </a:cxn>
                <a:cxn ang="T17">
                  <a:pos x="T10" y="T11"/>
                </a:cxn>
              </a:cxnLst>
              <a:rect l="T18" t="T19" r="T20" b="T21"/>
              <a:pathLst>
                <a:path w="4048" h="787">
                  <a:moveTo>
                    <a:pt x="4048" y="787"/>
                  </a:moveTo>
                  <a:lnTo>
                    <a:pt x="3835" y="394"/>
                  </a:lnTo>
                  <a:lnTo>
                    <a:pt x="4048" y="0"/>
                  </a:lnTo>
                  <a:lnTo>
                    <a:pt x="0" y="0"/>
                  </a:lnTo>
                  <a:lnTo>
                    <a:pt x="0" y="787"/>
                  </a:lnTo>
                  <a:lnTo>
                    <a:pt x="4048" y="787"/>
                  </a:ln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sp>
        <p:nvSpPr>
          <p:cNvPr id="13346" name="矩形 54"/>
          <p:cNvSpPr>
            <a:spLocks noChangeArrowheads="1"/>
          </p:cNvSpPr>
          <p:nvPr/>
        </p:nvSpPr>
        <p:spPr bwMode="auto">
          <a:xfrm>
            <a:off x="2385002" y="346075"/>
            <a:ext cx="198002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zh-CN" altLang="en-US" sz="2800" b="1" dirty="0">
                <a:solidFill>
                  <a:srgbClr val="F2EED8"/>
                </a:solidFill>
                <a:latin typeface="微软雅黑" pitchFamily="34" charset="-122"/>
                <a:ea typeface="微软雅黑" pitchFamily="34" charset="-122"/>
                <a:sym typeface="微软雅黑" pitchFamily="34" charset="-122"/>
              </a:rPr>
              <a:t>反思与总结</a:t>
            </a:r>
            <a:endParaRPr kumimoji="0" lang="zh-CN" altLang="en-US" sz="2800" b="1" i="0" u="none" strike="noStrike" kern="1200" cap="none" spc="0" normalizeH="0" baseline="0" noProof="0" dirty="0">
              <a:ln>
                <a:noFill/>
              </a:ln>
              <a:solidFill>
                <a:srgbClr val="F2EED8"/>
              </a:solidFill>
              <a:effectLst/>
              <a:uLnTx/>
              <a:uFillTx/>
              <a:latin typeface="微软雅黑" pitchFamily="34" charset="-122"/>
              <a:ea typeface="微软雅黑" pitchFamily="34" charset="-122"/>
              <a:cs typeface="+mn-cs"/>
              <a:sym typeface="微软雅黑" pitchFamily="34" charset="-122"/>
            </a:endParaRPr>
          </a:p>
        </p:txBody>
      </p:sp>
      <p:grpSp>
        <p:nvGrpSpPr>
          <p:cNvPr id="13347" name="组合 55"/>
          <p:cNvGrpSpPr>
            <a:grpSpLocks/>
          </p:cNvGrpSpPr>
          <p:nvPr/>
        </p:nvGrpSpPr>
        <p:grpSpPr bwMode="auto">
          <a:xfrm>
            <a:off x="185738" y="25400"/>
            <a:ext cx="1122362" cy="1128713"/>
            <a:chOff x="0" y="0"/>
            <a:chExt cx="3184525" cy="3200400"/>
          </a:xfrm>
        </p:grpSpPr>
        <p:sp>
          <p:nvSpPr>
            <p:cNvPr id="13349"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0"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1"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352"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13353" name="组合 60"/>
            <p:cNvGrpSpPr>
              <a:grpSpLocks/>
            </p:cNvGrpSpPr>
            <p:nvPr/>
          </p:nvGrpSpPr>
          <p:grpSpPr bwMode="auto">
            <a:xfrm>
              <a:off x="374268" y="428729"/>
              <a:ext cx="2467358" cy="2338363"/>
              <a:chOff x="0" y="0"/>
              <a:chExt cx="1427163" cy="1352550"/>
            </a:xfrm>
          </p:grpSpPr>
          <p:sp>
            <p:nvSpPr>
              <p:cNvPr id="13354" name="Freeform 58"/>
              <p:cNvSpPr>
                <a:spLocks noChangeArrowheads="1"/>
              </p:cNvSpPr>
              <p:nvPr/>
            </p:nvSpPr>
            <p:spPr bwMode="auto">
              <a:xfrm>
                <a:off x="0" y="0"/>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3355" name="Freeform 61"/>
              <p:cNvSpPr>
                <a:spLocks noEditPoints="1" noChangeArrowheads="1"/>
              </p:cNvSpPr>
              <p:nvPr/>
            </p:nvSpPr>
            <p:spPr bwMode="auto">
              <a:xfrm>
                <a:off x="95250" y="88900"/>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13348" name="文本框 63"/>
          <p:cNvSpPr>
            <a:spLocks noChangeArrowheads="1"/>
          </p:cNvSpPr>
          <p:nvPr/>
        </p:nvSpPr>
        <p:spPr bwMode="auto">
          <a:xfrm>
            <a:off x="419100" y="69850"/>
            <a:ext cx="659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zh-CN" sz="6000" b="1" dirty="0">
                <a:solidFill>
                  <a:srgbClr val="305862"/>
                </a:solidFill>
                <a:latin typeface="微软雅黑" pitchFamily="34" charset="-122"/>
                <a:ea typeface="微软雅黑" pitchFamily="34" charset="-122"/>
                <a:sym typeface="微软雅黑" pitchFamily="34" charset="-122"/>
              </a:rPr>
              <a:t>5</a:t>
            </a:r>
            <a:endParaRPr kumimoji="0" lang="zh-CN" altLang="en-US" sz="6000" b="1" i="0" u="none" strike="noStrike" kern="1200" cap="none" spc="0" normalizeH="0" baseline="0" noProof="0" dirty="0">
              <a:ln>
                <a:noFill/>
              </a:ln>
              <a:solidFill>
                <a:srgbClr val="305862"/>
              </a:solidFill>
              <a:effectLst/>
              <a:uLnTx/>
              <a:uFillTx/>
              <a:latin typeface="微软雅黑" pitchFamily="34" charset="-122"/>
              <a:ea typeface="微软雅黑" pitchFamily="34" charset="-122"/>
              <a:cs typeface="+mn-cs"/>
              <a:sym typeface="微软雅黑" pitchFamily="34" charset="-122"/>
            </a:endParaRPr>
          </a:p>
        </p:txBody>
      </p:sp>
      <p:sp>
        <p:nvSpPr>
          <p:cNvPr id="21" name="五边形 319">
            <a:extLst>
              <a:ext uri="{FF2B5EF4-FFF2-40B4-BE49-F238E27FC236}">
                <a16:creationId xmlns:a16="http://schemas.microsoft.com/office/drawing/2014/main" xmlns="" id="{E059ABA1-FA7A-457B-826A-606FF3182587}"/>
              </a:ext>
            </a:extLst>
          </p:cNvPr>
          <p:cNvSpPr>
            <a:spLocks noChangeArrowheads="1"/>
          </p:cNvSpPr>
          <p:nvPr/>
        </p:nvSpPr>
        <p:spPr bwMode="auto">
          <a:xfrm>
            <a:off x="-9509" y="1273716"/>
            <a:ext cx="895630" cy="479425"/>
          </a:xfrm>
          <a:prstGeom prst="homePlate">
            <a:avLst>
              <a:gd name="adj" fmla="val 0"/>
            </a:avLst>
          </a:prstGeom>
          <a:solidFill>
            <a:srgbClr val="D10E0C"/>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22" name="矩形 323">
            <a:extLst>
              <a:ext uri="{FF2B5EF4-FFF2-40B4-BE49-F238E27FC236}">
                <a16:creationId xmlns:a16="http://schemas.microsoft.com/office/drawing/2014/main" xmlns="" id="{1813EB6A-3D75-4878-8BAA-6DA2C5CBA789}"/>
              </a:ext>
            </a:extLst>
          </p:cNvPr>
          <p:cNvSpPr>
            <a:spLocks noChangeArrowheads="1"/>
          </p:cNvSpPr>
          <p:nvPr/>
        </p:nvSpPr>
        <p:spPr bwMode="auto">
          <a:xfrm>
            <a:off x="182577" y="1359441"/>
            <a:ext cx="59042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a:ln>
                  <a:noFill/>
                </a:ln>
                <a:solidFill>
                  <a:srgbClr val="FFFFFF"/>
                </a:solidFill>
                <a:effectLst/>
                <a:uLnTx/>
                <a:uFillTx/>
                <a:latin typeface="宋体" pitchFamily="2" charset="-122"/>
                <a:ea typeface="微软雅黑" pitchFamily="34" charset="-122"/>
                <a:cs typeface="+mn-cs"/>
                <a:sym typeface="宋体" pitchFamily="2" charset="-122"/>
              </a:rPr>
              <a:t>总结</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2" name="矩形 1">
            <a:extLst>
              <a:ext uri="{FF2B5EF4-FFF2-40B4-BE49-F238E27FC236}">
                <a16:creationId xmlns:a16="http://schemas.microsoft.com/office/drawing/2014/main" xmlns="" id="{8531C772-1301-4AC3-B56D-541678746474}"/>
              </a:ext>
            </a:extLst>
          </p:cNvPr>
          <p:cNvSpPr/>
          <p:nvPr/>
        </p:nvSpPr>
        <p:spPr>
          <a:xfrm>
            <a:off x="1647825" y="1363007"/>
            <a:ext cx="8896349" cy="4654608"/>
          </a:xfrm>
          <a:prstGeom prst="rect">
            <a:avLst/>
          </a:prstGeom>
        </p:spPr>
        <p:txBody>
          <a:bodyPr wrap="square">
            <a:spAutoFit/>
          </a:bodyPr>
          <a:lstStyle/>
          <a:p>
            <a:pPr marL="285750" indent="-285750" algn="just">
              <a:lnSpc>
                <a:spcPct val="150000"/>
              </a:lnSpc>
              <a:spcBef>
                <a:spcPts val="600"/>
              </a:spcBef>
              <a:spcAft>
                <a:spcPts val="600"/>
              </a:spcAft>
              <a:buFont typeface="Arial" panose="020B0604020202020204" pitchFamily="34" charset="0"/>
              <a:buChar char="•"/>
            </a:pP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综合来看，中山大道</a:t>
            </a:r>
            <a:r>
              <a:rPr lang="en-US" altLang="zh-CN" sz="200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车陂路交叉口是一个</a:t>
            </a:r>
            <a:r>
              <a:rPr lang="zh-CN" altLang="en-US" sz="2000" b="1" kern="100" dirty="0">
                <a:latin typeface="微软雅黑" panose="020B0503020204020204" pitchFamily="34" charset="-122"/>
                <a:ea typeface="微软雅黑" panose="020B0503020204020204" pitchFamily="34" charset="-122"/>
                <a:cs typeface="宋体" panose="02010600030101010101" pitchFamily="2" charset="-122"/>
              </a:rPr>
              <a:t>交通运行状况良好</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的禁左交叉路口，车辆通行</a:t>
            </a:r>
            <a:r>
              <a:rPr lang="zh-CN" altLang="en-US" sz="2000" b="1" kern="100" dirty="0">
                <a:latin typeface="微软雅黑" panose="020B0503020204020204" pitchFamily="34" charset="-122"/>
                <a:ea typeface="微软雅黑" panose="020B0503020204020204" pitchFamily="34" charset="-122"/>
                <a:cs typeface="宋体" panose="02010600030101010101" pitchFamily="2" charset="-122"/>
              </a:rPr>
              <a:t>比较顺畅</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，即使高峰时期也是</a:t>
            </a:r>
            <a:r>
              <a:rPr lang="zh-CN" altLang="en-US" sz="2000" b="1" kern="100" dirty="0">
                <a:latin typeface="微软雅黑" panose="020B0503020204020204" pitchFamily="34" charset="-122"/>
                <a:ea typeface="微软雅黑" panose="020B0503020204020204" pitchFamily="34" charset="-122"/>
                <a:cs typeface="宋体" panose="02010600030101010101" pitchFamily="2" charset="-122"/>
              </a:rPr>
              <a:t>拥而不堵</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a:t>
            </a:r>
            <a:endParaRPr lang="en-US" altLang="zh-CN" sz="2000" kern="100" dirty="0">
              <a:latin typeface="微软雅黑" panose="020B0503020204020204" pitchFamily="34" charset="-122"/>
              <a:ea typeface="微软雅黑" panose="020B0503020204020204" pitchFamily="34" charset="-122"/>
              <a:cs typeface="宋体" panose="02010600030101010101" pitchFamily="2" charset="-122"/>
            </a:endParaRPr>
          </a:p>
          <a:p>
            <a:pPr marL="285750" indent="-285750" algn="just">
              <a:lnSpc>
                <a:spcPct val="150000"/>
              </a:lnSpc>
              <a:spcBef>
                <a:spcPts val="600"/>
              </a:spcBef>
              <a:spcAft>
                <a:spcPts val="600"/>
              </a:spcAft>
              <a:buFont typeface="Arial" panose="020B0604020202020204" pitchFamily="34" charset="0"/>
              <a:buChar char="•"/>
            </a:pP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通过调查，仍然可以发现该交叉口存在些许问题，并</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提出了</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对应的</a:t>
            </a: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优化方案</a:t>
            </a:r>
            <a:r>
              <a:rPr lang="zh-CN" altLang="en-US" sz="2000" b="1" kern="100" dirty="0">
                <a:latin typeface="微软雅黑" panose="020B0503020204020204" pitchFamily="34" charset="-122"/>
                <a:ea typeface="微软雅黑" panose="020B0503020204020204" pitchFamily="34" charset="-122"/>
                <a:cs typeface="宋体" panose="02010600030101010101" pitchFamily="2" charset="-122"/>
              </a:rPr>
              <a:t>，说明该交叉口</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具备</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进一步</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提高</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通行</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效率的潜力。</a:t>
            </a:r>
            <a:endParaRPr lang="en-US" altLang="zh-CN" sz="2000" kern="100" dirty="0">
              <a:latin typeface="微软雅黑" panose="020B0503020204020204" pitchFamily="34" charset="-122"/>
              <a:ea typeface="微软雅黑" panose="020B0503020204020204" pitchFamily="34" charset="-122"/>
              <a:cs typeface="宋体" panose="02010600030101010101" pitchFamily="2" charset="-122"/>
            </a:endParaRPr>
          </a:p>
          <a:p>
            <a:pPr marL="285750" indent="-285750" algn="just">
              <a:lnSpc>
                <a:spcPct val="150000"/>
              </a:lnSpc>
              <a:spcBef>
                <a:spcPts val="600"/>
              </a:spcBef>
              <a:spcAft>
                <a:spcPts val="600"/>
              </a:spcAft>
              <a:buFont typeface="Arial" panose="020B0604020202020204" pitchFamily="34" charset="0"/>
              <a:buChar char="•"/>
            </a:pPr>
            <a:r>
              <a:rPr lang="zh-CN" altLang="en-US" sz="2000" b="1" kern="100" dirty="0">
                <a:latin typeface="微软雅黑" panose="020B0503020204020204" pitchFamily="34" charset="-122"/>
                <a:ea typeface="微软雅黑" panose="020B0503020204020204" pitchFamily="34" charset="-122"/>
                <a:cs typeface="宋体" panose="02010600030101010101" pitchFamily="2" charset="-122"/>
              </a:rPr>
              <a:t>优化方案</a:t>
            </a: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缺少仿真实验乃至实地试验</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来证实它们的可行性，从优化方案到实地操作的漫长过程中，还会出现许多</a:t>
            </a: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未知的因素</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对优化造成影响。</a:t>
            </a:r>
            <a:endParaRPr lang="en-US" altLang="zh-CN" sz="2000" kern="100" dirty="0">
              <a:latin typeface="微软雅黑" panose="020B0503020204020204" pitchFamily="34" charset="-122"/>
              <a:ea typeface="微软雅黑" panose="020B0503020204020204" pitchFamily="34" charset="-122"/>
              <a:cs typeface="宋体" panose="02010600030101010101" pitchFamily="2" charset="-122"/>
            </a:endParaRPr>
          </a:p>
          <a:p>
            <a:pPr marL="285750" indent="-285750" algn="just">
              <a:lnSpc>
                <a:spcPct val="150000"/>
              </a:lnSpc>
              <a:spcBef>
                <a:spcPts val="600"/>
              </a:spcBef>
              <a:spcAft>
                <a:spcPts val="600"/>
              </a:spcAft>
              <a:buFont typeface="Arial" panose="020B0604020202020204" pitchFamily="34" charset="0"/>
              <a:buChar char="•"/>
            </a:pPr>
            <a:r>
              <a:rPr lang="zh-CN" altLang="zh-CN" sz="2000" b="1" kern="100" dirty="0">
                <a:latin typeface="微软雅黑" panose="020B0503020204020204" pitchFamily="34" charset="-122"/>
                <a:ea typeface="微软雅黑" panose="020B0503020204020204" pitchFamily="34" charset="-122"/>
                <a:cs typeface="宋体" panose="02010600030101010101" pitchFamily="2" charset="-122"/>
              </a:rPr>
              <a:t>调查方向比较基础</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调查工作比较传统、耗时，</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中山大道</a:t>
            </a:r>
            <a:r>
              <a:rPr lang="en-US" altLang="zh-CN" sz="200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车陂路交叉口的车道设计分布也并非十分复杂</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若想在传统交通量调查的基础上</a:t>
            </a:r>
            <a:r>
              <a:rPr lang="zh-CN" altLang="en-US" sz="2000" kern="100" dirty="0">
                <a:latin typeface="微软雅黑" panose="020B0503020204020204" pitchFamily="34" charset="-122"/>
                <a:ea typeface="微软雅黑" panose="020B0503020204020204" pitchFamily="34" charset="-122"/>
                <a:cs typeface="宋体" panose="02010600030101010101" pitchFamily="2" charset="-122"/>
              </a:rPr>
              <a:t>发现问题</a:t>
            </a:r>
            <a:r>
              <a:rPr lang="zh-CN" altLang="zh-CN" sz="2000" kern="100" dirty="0">
                <a:latin typeface="微软雅黑" panose="020B0503020204020204" pitchFamily="34" charset="-122"/>
                <a:ea typeface="微软雅黑" panose="020B0503020204020204" pitchFamily="34" charset="-122"/>
                <a:cs typeface="宋体" panose="02010600030101010101" pitchFamily="2" charset="-122"/>
              </a:rPr>
              <a:t>并实现创新，我们仍需要付出更多的努力。</a:t>
            </a:r>
            <a:endPar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125692527"/>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1"/>
          <p:cNvGrpSpPr>
            <a:grpSpLocks/>
          </p:cNvGrpSpPr>
          <p:nvPr/>
        </p:nvGrpSpPr>
        <p:grpSpPr bwMode="auto">
          <a:xfrm>
            <a:off x="4730749" y="621679"/>
            <a:ext cx="2730500" cy="2744788"/>
            <a:chOff x="0" y="0"/>
            <a:chExt cx="3184525" cy="3200400"/>
          </a:xfrm>
        </p:grpSpPr>
        <p:sp>
          <p:nvSpPr>
            <p:cNvPr id="24581" name="Freeform 15"/>
            <p:cNvSpPr>
              <a:spLocks noChangeArrowheads="1"/>
            </p:cNvSpPr>
            <p:nvPr/>
          </p:nvSpPr>
          <p:spPr bwMode="auto">
            <a:xfrm>
              <a:off x="0" y="0"/>
              <a:ext cx="3184525" cy="3200400"/>
            </a:xfrm>
            <a:custGeom>
              <a:avLst/>
              <a:gdLst>
                <a:gd name="T0" fmla="*/ 2147483647 w 466"/>
                <a:gd name="T1" fmla="*/ 2147483647 h 466"/>
                <a:gd name="T2" fmla="*/ 2147483647 w 466"/>
                <a:gd name="T3" fmla="*/ 2147483647 h 466"/>
                <a:gd name="T4" fmla="*/ 0 w 466"/>
                <a:gd name="T5" fmla="*/ 2147483647 h 466"/>
                <a:gd name="T6" fmla="*/ 2147483647 w 466"/>
                <a:gd name="T7" fmla="*/ 2147483647 h 466"/>
                <a:gd name="T8" fmla="*/ 2147483647 w 466"/>
                <a:gd name="T9" fmla="*/ 0 h 466"/>
                <a:gd name="T10" fmla="*/ 2147483647 w 466"/>
                <a:gd name="T11" fmla="*/ 2147483647 h 466"/>
                <a:gd name="T12" fmla="*/ 2147483647 w 466"/>
                <a:gd name="T13" fmla="*/ 2147483647 h 466"/>
                <a:gd name="T14" fmla="*/ 2147483647 w 466"/>
                <a:gd name="T15" fmla="*/ 2147483647 h 466"/>
                <a:gd name="T16" fmla="*/ 2147483647 w 466"/>
                <a:gd name="T17" fmla="*/ 2147483647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6"/>
                <a:gd name="T28" fmla="*/ 0 h 466"/>
                <a:gd name="T29" fmla="*/ 466 w 466"/>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6" h="466">
                  <a:moveTo>
                    <a:pt x="233" y="466"/>
                  </a:moveTo>
                  <a:cubicBezTo>
                    <a:pt x="171" y="466"/>
                    <a:pt x="112" y="441"/>
                    <a:pt x="68" y="397"/>
                  </a:cubicBezTo>
                  <a:cubicBezTo>
                    <a:pt x="24" y="353"/>
                    <a:pt x="0" y="295"/>
                    <a:pt x="0" y="233"/>
                  </a:cubicBezTo>
                  <a:cubicBezTo>
                    <a:pt x="0" y="170"/>
                    <a:pt x="24" y="112"/>
                    <a:pt x="68" y="68"/>
                  </a:cubicBezTo>
                  <a:cubicBezTo>
                    <a:pt x="112" y="24"/>
                    <a:pt x="171" y="0"/>
                    <a:pt x="233" y="0"/>
                  </a:cubicBezTo>
                  <a:cubicBezTo>
                    <a:pt x="295" y="0"/>
                    <a:pt x="354" y="24"/>
                    <a:pt x="398" y="68"/>
                  </a:cubicBezTo>
                  <a:cubicBezTo>
                    <a:pt x="442" y="112"/>
                    <a:pt x="466" y="170"/>
                    <a:pt x="466" y="233"/>
                  </a:cubicBezTo>
                  <a:cubicBezTo>
                    <a:pt x="466" y="295"/>
                    <a:pt x="442" y="353"/>
                    <a:pt x="398" y="397"/>
                  </a:cubicBezTo>
                  <a:cubicBezTo>
                    <a:pt x="354" y="441"/>
                    <a:pt x="295" y="466"/>
                    <a:pt x="233" y="466"/>
                  </a:cubicBezTo>
                  <a:close/>
                </a:path>
              </a:pathLst>
            </a:custGeom>
            <a:solidFill>
              <a:srgbClr val="DA594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4582" name="Oval 16"/>
            <p:cNvSpPr>
              <a:spLocks noChangeArrowheads="1"/>
            </p:cNvSpPr>
            <p:nvPr/>
          </p:nvSpPr>
          <p:spPr bwMode="auto">
            <a:xfrm>
              <a:off x="26988" y="26988"/>
              <a:ext cx="3130550" cy="3138488"/>
            </a:xfrm>
            <a:prstGeom prst="ellipse">
              <a:avLst/>
            </a:prstGeom>
            <a:solidFill>
              <a:srgbClr val="F2EED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583" name="Oval 17"/>
            <p:cNvSpPr>
              <a:spLocks noChangeArrowheads="1"/>
            </p:cNvSpPr>
            <p:nvPr/>
          </p:nvSpPr>
          <p:spPr bwMode="auto">
            <a:xfrm>
              <a:off x="53975" y="53975"/>
              <a:ext cx="3076575" cy="3084513"/>
            </a:xfrm>
            <a:prstGeom prst="ellipse">
              <a:avLst/>
            </a:prstGeom>
            <a:solidFill>
              <a:srgbClr val="DA594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584" name="Freeform 18"/>
            <p:cNvSpPr>
              <a:spLocks noEditPoints="1" noChangeArrowheads="1"/>
            </p:cNvSpPr>
            <p:nvPr/>
          </p:nvSpPr>
          <p:spPr bwMode="auto">
            <a:xfrm>
              <a:off x="258763" y="254000"/>
              <a:ext cx="2665413"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1306 w 390"/>
                <a:gd name="T35" fmla="*/ 2147483647 h 391"/>
                <a:gd name="T36" fmla="*/ 2147483647 w 390"/>
                <a:gd name="T37" fmla="*/ 2147483647 h 391"/>
                <a:gd name="T38" fmla="*/ 1401269124 w 390"/>
                <a:gd name="T39" fmla="*/ 2147483647 h 391"/>
                <a:gd name="T40" fmla="*/ 1307849815 w 390"/>
                <a:gd name="T41" fmla="*/ 2147483647 h 391"/>
                <a:gd name="T42" fmla="*/ 2147483647 w 390"/>
                <a:gd name="T43" fmla="*/ 2147483647 h 391"/>
                <a:gd name="T44" fmla="*/ 887466344 w 390"/>
                <a:gd name="T45" fmla="*/ 2147483647 h 391"/>
                <a:gd name="T46" fmla="*/ 2147483647 w 390"/>
                <a:gd name="T47" fmla="*/ 2147483647 h 391"/>
                <a:gd name="T48" fmla="*/ 420383471 w 390"/>
                <a:gd name="T49" fmla="*/ 2147483647 h 391"/>
                <a:gd name="T50" fmla="*/ 326964162 w 390"/>
                <a:gd name="T51" fmla="*/ 2147483647 h 391"/>
                <a:gd name="T52" fmla="*/ 2147483647 w 390"/>
                <a:gd name="T53" fmla="*/ 2147483647 h 391"/>
                <a:gd name="T54" fmla="*/ 280251091 w 390"/>
                <a:gd name="T55" fmla="*/ 2147483647 h 391"/>
                <a:gd name="T56" fmla="*/ 2147483647 w 390"/>
                <a:gd name="T57" fmla="*/ 2147483647 h 391"/>
                <a:gd name="T58" fmla="*/ 2147483647 w 390"/>
                <a:gd name="T59" fmla="*/ 2147483647 h 391"/>
                <a:gd name="T60" fmla="*/ 186838617 w 390"/>
                <a:gd name="T61" fmla="*/ 2147483647 h 391"/>
                <a:gd name="T62" fmla="*/ 2147483647 w 390"/>
                <a:gd name="T63" fmla="*/ 2147483647 h 391"/>
                <a:gd name="T64" fmla="*/ 2147483647 w 390"/>
                <a:gd name="T65" fmla="*/ 2147483647 h 391"/>
                <a:gd name="T66" fmla="*/ 233544854 w 390"/>
                <a:gd name="T67" fmla="*/ 2147483647 h 391"/>
                <a:gd name="T68" fmla="*/ 2147483647 w 390"/>
                <a:gd name="T69" fmla="*/ 2147483647 h 391"/>
                <a:gd name="T70" fmla="*/ 2147483647 w 390"/>
                <a:gd name="T71" fmla="*/ 2147483647 h 391"/>
                <a:gd name="T72" fmla="*/ 513795945 w 390"/>
                <a:gd name="T73" fmla="*/ 2147483647 h 391"/>
                <a:gd name="T74" fmla="*/ 2147483647 w 390"/>
                <a:gd name="T75" fmla="*/ 2147483647 h 391"/>
                <a:gd name="T76" fmla="*/ 747340799 w 390"/>
                <a:gd name="T77" fmla="*/ 2147483647 h 391"/>
                <a:gd name="T78" fmla="*/ 2147483647 w 390"/>
                <a:gd name="T79" fmla="*/ 2147483647 h 391"/>
                <a:gd name="T80" fmla="*/ 2147483647 w 390"/>
                <a:gd name="T81" fmla="*/ 2147483647 h 391"/>
                <a:gd name="T82" fmla="*/ 1541394669 w 390"/>
                <a:gd name="T83" fmla="*/ 2147483647 h 391"/>
                <a:gd name="T84" fmla="*/ 168152021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1940 h 391"/>
                <a:gd name="T98" fmla="*/ 2147483647 w 390"/>
                <a:gd name="T99" fmla="*/ 1793319643 h 391"/>
                <a:gd name="T100" fmla="*/ 2147483647 w 390"/>
                <a:gd name="T101" fmla="*/ 1604554216 h 391"/>
                <a:gd name="T102" fmla="*/ 2147483647 w 390"/>
                <a:gd name="T103" fmla="*/ 1085432118 h 391"/>
                <a:gd name="T104" fmla="*/ 2147483647 w 390"/>
                <a:gd name="T105" fmla="*/ 991049405 h 391"/>
                <a:gd name="T106" fmla="*/ 2147483647 w 390"/>
                <a:gd name="T107" fmla="*/ 849465030 h 391"/>
                <a:gd name="T108" fmla="*/ 2147483647 w 390"/>
                <a:gd name="T109" fmla="*/ 660699603 h 391"/>
                <a:gd name="T110" fmla="*/ 2147483647 w 390"/>
                <a:gd name="T111" fmla="*/ 471927307 h 391"/>
                <a:gd name="T112" fmla="*/ 2147483647 w 390"/>
                <a:gd name="T113" fmla="*/ 424732515 h 391"/>
                <a:gd name="T114" fmla="*/ 2147483647 w 390"/>
                <a:gd name="T115" fmla="*/ 377544593 h 391"/>
                <a:gd name="T116" fmla="*/ 2147483647 w 390"/>
                <a:gd name="T117" fmla="*/ 188772297 h 391"/>
                <a:gd name="T118" fmla="*/ 2147483647 w 390"/>
                <a:gd name="T119" fmla="*/ 47194792 h 391"/>
                <a:gd name="T120" fmla="*/ 2147483647 w 390"/>
                <a:gd name="T121" fmla="*/ 235960218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nvGrpSpPr>
            <p:cNvPr id="24585" name="组合 66"/>
            <p:cNvGrpSpPr>
              <a:grpSpLocks/>
            </p:cNvGrpSpPr>
            <p:nvPr/>
          </p:nvGrpSpPr>
          <p:grpSpPr bwMode="auto">
            <a:xfrm>
              <a:off x="349567" y="357371"/>
              <a:ext cx="2492058" cy="2481080"/>
              <a:chOff x="0" y="0"/>
              <a:chExt cx="1441450" cy="1435100"/>
            </a:xfrm>
          </p:grpSpPr>
          <p:sp>
            <p:nvSpPr>
              <p:cNvPr id="24586" name="Freeform 58"/>
              <p:cNvSpPr>
                <a:spLocks noChangeArrowheads="1"/>
              </p:cNvSpPr>
              <p:nvPr/>
            </p:nvSpPr>
            <p:spPr bwMode="auto">
              <a:xfrm>
                <a:off x="14287" y="41275"/>
                <a:ext cx="1427163" cy="1352550"/>
              </a:xfrm>
              <a:custGeom>
                <a:avLst/>
                <a:gdLst>
                  <a:gd name="T0" fmla="*/ 2147483647 w 209"/>
                  <a:gd name="T1" fmla="*/ 2147483647 h 197"/>
                  <a:gd name="T2" fmla="*/ 2147483647 w 209"/>
                  <a:gd name="T3" fmla="*/ 2147483647 h 197"/>
                  <a:gd name="T4" fmla="*/ 979204531 w 209"/>
                  <a:gd name="T5" fmla="*/ 2147483647 h 197"/>
                  <a:gd name="T6" fmla="*/ 233146537 w 209"/>
                  <a:gd name="T7" fmla="*/ 2147483647 h 197"/>
                  <a:gd name="T8" fmla="*/ 2147483647 w 209"/>
                  <a:gd name="T9" fmla="*/ 0 h 197"/>
                  <a:gd name="T10" fmla="*/ 2147483647 w 209"/>
                  <a:gd name="T11" fmla="*/ 47140144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4587" name="Freeform 59"/>
              <p:cNvSpPr>
                <a:spLocks noChangeArrowheads="1"/>
              </p:cNvSpPr>
              <p:nvPr/>
            </p:nvSpPr>
            <p:spPr bwMode="auto">
              <a:xfrm>
                <a:off x="0" y="0"/>
                <a:ext cx="1422400" cy="1435100"/>
              </a:xfrm>
              <a:custGeom>
                <a:avLst/>
                <a:gdLst>
                  <a:gd name="T0" fmla="*/ 2147483647 w 208"/>
                  <a:gd name="T1" fmla="*/ 2147483647 h 209"/>
                  <a:gd name="T2" fmla="*/ 2147483647 w 208"/>
                  <a:gd name="T3" fmla="*/ 2147483647 h 209"/>
                  <a:gd name="T4" fmla="*/ 420879954 w 208"/>
                  <a:gd name="T5" fmla="*/ 2147483647 h 209"/>
                  <a:gd name="T6" fmla="*/ 2147483647 w 208"/>
                  <a:gd name="T7" fmla="*/ 471488715 h 209"/>
                  <a:gd name="T8" fmla="*/ 2147483647 w 208"/>
                  <a:gd name="T9" fmla="*/ 2147483647 h 209"/>
                  <a:gd name="T10" fmla="*/ 0 60000 65536"/>
                  <a:gd name="T11" fmla="*/ 0 60000 65536"/>
                  <a:gd name="T12" fmla="*/ 0 60000 65536"/>
                  <a:gd name="T13" fmla="*/ 0 60000 65536"/>
                  <a:gd name="T14" fmla="*/ 0 60000 65536"/>
                  <a:gd name="T15" fmla="*/ 0 w 208"/>
                  <a:gd name="T16" fmla="*/ 0 h 209"/>
                  <a:gd name="T17" fmla="*/ 208 w 208"/>
                  <a:gd name="T18" fmla="*/ 209 h 209"/>
                </a:gdLst>
                <a:ahLst/>
                <a:cxnLst>
                  <a:cxn ang="T10">
                    <a:pos x="T0" y="T1"/>
                  </a:cxn>
                  <a:cxn ang="T11">
                    <a:pos x="T2" y="T3"/>
                  </a:cxn>
                  <a:cxn ang="T12">
                    <a:pos x="T4" y="T5"/>
                  </a:cxn>
                  <a:cxn ang="T13">
                    <a:pos x="T6" y="T7"/>
                  </a:cxn>
                  <a:cxn ang="T14">
                    <a:pos x="T8" y="T9"/>
                  </a:cxn>
                </a:cxnLst>
                <a:rect l="T15" t="T16" r="T17" b="T18"/>
                <a:pathLst>
                  <a:path w="208" h="209">
                    <a:moveTo>
                      <a:pt x="199" y="122"/>
                    </a:moveTo>
                    <a:cubicBezTo>
                      <a:pt x="189" y="174"/>
                      <a:pt x="139" y="209"/>
                      <a:pt x="87" y="199"/>
                    </a:cubicBezTo>
                    <a:cubicBezTo>
                      <a:pt x="34" y="190"/>
                      <a:pt x="0" y="139"/>
                      <a:pt x="9" y="87"/>
                    </a:cubicBezTo>
                    <a:cubicBezTo>
                      <a:pt x="19" y="35"/>
                      <a:pt x="69" y="0"/>
                      <a:pt x="121" y="10"/>
                    </a:cubicBezTo>
                    <a:cubicBezTo>
                      <a:pt x="174" y="19"/>
                      <a:pt x="208" y="70"/>
                      <a:pt x="199" y="122"/>
                    </a:cubicBezTo>
                    <a:close/>
                  </a:path>
                </a:pathLst>
              </a:custGeom>
              <a:solidFill>
                <a:srgbClr val="30586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4588" name="Freeform 60"/>
              <p:cNvSpPr>
                <a:spLocks noChangeArrowheads="1"/>
              </p:cNvSpPr>
              <p:nvPr/>
            </p:nvSpPr>
            <p:spPr bwMode="auto">
              <a:xfrm>
                <a:off x="163512" y="171450"/>
                <a:ext cx="1093788" cy="1092200"/>
              </a:xfrm>
              <a:custGeom>
                <a:avLst/>
                <a:gdLst>
                  <a:gd name="T0" fmla="*/ 2147483647 w 160"/>
                  <a:gd name="T1" fmla="*/ 0 h 159"/>
                  <a:gd name="T2" fmla="*/ 0 w 160"/>
                  <a:gd name="T3" fmla="*/ 2147483647 h 159"/>
                  <a:gd name="T4" fmla="*/ 186935205 w 160"/>
                  <a:gd name="T5" fmla="*/ 2147483647 h 159"/>
                  <a:gd name="T6" fmla="*/ 1822599453 w 160"/>
                  <a:gd name="T7" fmla="*/ 2147483647 h 159"/>
                  <a:gd name="T8" fmla="*/ 1822599453 w 160"/>
                  <a:gd name="T9" fmla="*/ 2147483647 h 159"/>
                  <a:gd name="T10" fmla="*/ 2056266751 w 160"/>
                  <a:gd name="T11" fmla="*/ 2147483647 h 159"/>
                  <a:gd name="T12" fmla="*/ 2147483647 w 160"/>
                  <a:gd name="T13" fmla="*/ 2147483647 h 159"/>
                  <a:gd name="T14" fmla="*/ 2147483647 w 160"/>
                  <a:gd name="T15" fmla="*/ 1509942458 h 159"/>
                  <a:gd name="T16" fmla="*/ 2147483647 w 160"/>
                  <a:gd name="T17" fmla="*/ 990900167 h 159"/>
                  <a:gd name="T18" fmla="*/ 2147483647 w 160"/>
                  <a:gd name="T19" fmla="*/ 660602401 h 159"/>
                  <a:gd name="T20" fmla="*/ 2147483647 w 160"/>
                  <a:gd name="T21" fmla="*/ 802155643 h 159"/>
                  <a:gd name="T22" fmla="*/ 2147483647 w 160"/>
                  <a:gd name="T23" fmla="*/ 2147483647 h 159"/>
                  <a:gd name="T24" fmla="*/ 2147483647 w 160"/>
                  <a:gd name="T25" fmla="*/ 2147483647 h 159"/>
                  <a:gd name="T26" fmla="*/ 2147483647 w 160"/>
                  <a:gd name="T27" fmla="*/ 2147483647 h 159"/>
                  <a:gd name="T28" fmla="*/ 2147483647 w 160"/>
                  <a:gd name="T29" fmla="*/ 2147483647 h 159"/>
                  <a:gd name="T30" fmla="*/ 2147483647 w 160"/>
                  <a:gd name="T31" fmla="*/ 2147483647 h 159"/>
                  <a:gd name="T32" fmla="*/ 2147483647 w 160"/>
                  <a:gd name="T33" fmla="*/ 2147483647 h 159"/>
                  <a:gd name="T34" fmla="*/ 2147483647 w 160"/>
                  <a:gd name="T35" fmla="*/ 2147483647 h 159"/>
                  <a:gd name="T36" fmla="*/ 2147483647 w 160"/>
                  <a:gd name="T37" fmla="*/ 2147483647 h 159"/>
                  <a:gd name="T38" fmla="*/ 2147483647 w 160"/>
                  <a:gd name="T39" fmla="*/ 2147483647 h 159"/>
                  <a:gd name="T40" fmla="*/ 2147483647 w 160"/>
                  <a:gd name="T41" fmla="*/ 2147483647 h 159"/>
                  <a:gd name="T42" fmla="*/ 2147483647 w 160"/>
                  <a:gd name="T43" fmla="*/ 2147483647 h 159"/>
                  <a:gd name="T44" fmla="*/ 2147483647 w 160"/>
                  <a:gd name="T45" fmla="*/ 2147483647 h 159"/>
                  <a:gd name="T46" fmla="*/ 2147483647 w 160"/>
                  <a:gd name="T47" fmla="*/ 2147483647 h 159"/>
                  <a:gd name="T48" fmla="*/ 2147483647 w 160"/>
                  <a:gd name="T49" fmla="*/ 2147483647 h 159"/>
                  <a:gd name="T50" fmla="*/ 2147483647 w 160"/>
                  <a:gd name="T51" fmla="*/ 2147483647 h 159"/>
                  <a:gd name="T52" fmla="*/ 2147483647 w 160"/>
                  <a:gd name="T53" fmla="*/ 2147483647 h 159"/>
                  <a:gd name="T54" fmla="*/ 2147483647 w 160"/>
                  <a:gd name="T55" fmla="*/ 2147483647 h 159"/>
                  <a:gd name="T56" fmla="*/ 2102998843 w 160"/>
                  <a:gd name="T57" fmla="*/ 2147483647 h 159"/>
                  <a:gd name="T58" fmla="*/ 2147483647 w 160"/>
                  <a:gd name="T59" fmla="*/ 2147483647 h 159"/>
                  <a:gd name="T60" fmla="*/ 2147483647 w 160"/>
                  <a:gd name="T61" fmla="*/ 2147483647 h 159"/>
                  <a:gd name="T62" fmla="*/ 2147483647 w 160"/>
                  <a:gd name="T63" fmla="*/ 0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0"/>
                  <a:gd name="T97" fmla="*/ 0 h 159"/>
                  <a:gd name="T98" fmla="*/ 160 w 160"/>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0" h="159">
                    <a:moveTo>
                      <a:pt x="80" y="0"/>
                    </a:moveTo>
                    <a:cubicBezTo>
                      <a:pt x="36" y="0"/>
                      <a:pt x="0" y="35"/>
                      <a:pt x="0" y="79"/>
                    </a:cubicBezTo>
                    <a:cubicBezTo>
                      <a:pt x="0" y="88"/>
                      <a:pt x="2" y="96"/>
                      <a:pt x="4" y="104"/>
                    </a:cubicBezTo>
                    <a:cubicBezTo>
                      <a:pt x="39" y="92"/>
                      <a:pt x="39" y="92"/>
                      <a:pt x="39" y="92"/>
                    </a:cubicBezTo>
                    <a:cubicBezTo>
                      <a:pt x="39" y="94"/>
                      <a:pt x="39" y="94"/>
                      <a:pt x="39" y="94"/>
                    </a:cubicBezTo>
                    <a:cubicBezTo>
                      <a:pt x="41" y="93"/>
                      <a:pt x="43" y="92"/>
                      <a:pt x="44" y="91"/>
                    </a:cubicBezTo>
                    <a:cubicBezTo>
                      <a:pt x="57" y="84"/>
                      <a:pt x="61" y="73"/>
                      <a:pt x="67" y="61"/>
                    </a:cubicBezTo>
                    <a:cubicBezTo>
                      <a:pt x="72" y="51"/>
                      <a:pt x="81" y="42"/>
                      <a:pt x="85" y="32"/>
                    </a:cubicBezTo>
                    <a:cubicBezTo>
                      <a:pt x="86" y="28"/>
                      <a:pt x="87" y="25"/>
                      <a:pt x="87" y="21"/>
                    </a:cubicBezTo>
                    <a:cubicBezTo>
                      <a:pt x="87" y="19"/>
                      <a:pt x="86" y="16"/>
                      <a:pt x="88" y="14"/>
                    </a:cubicBezTo>
                    <a:cubicBezTo>
                      <a:pt x="91" y="10"/>
                      <a:pt x="95" y="14"/>
                      <a:pt x="98" y="17"/>
                    </a:cubicBezTo>
                    <a:cubicBezTo>
                      <a:pt x="105" y="28"/>
                      <a:pt x="98" y="40"/>
                      <a:pt x="94" y="51"/>
                    </a:cubicBezTo>
                    <a:cubicBezTo>
                      <a:pt x="92" y="56"/>
                      <a:pt x="89" y="59"/>
                      <a:pt x="96" y="61"/>
                    </a:cubicBezTo>
                    <a:cubicBezTo>
                      <a:pt x="96" y="61"/>
                      <a:pt x="104" y="63"/>
                      <a:pt x="104" y="63"/>
                    </a:cubicBezTo>
                    <a:cubicBezTo>
                      <a:pt x="109" y="64"/>
                      <a:pt x="113" y="62"/>
                      <a:pt x="117" y="64"/>
                    </a:cubicBezTo>
                    <a:cubicBezTo>
                      <a:pt x="120" y="66"/>
                      <a:pt x="124" y="68"/>
                      <a:pt x="125" y="71"/>
                    </a:cubicBezTo>
                    <a:cubicBezTo>
                      <a:pt x="126" y="74"/>
                      <a:pt x="125" y="77"/>
                      <a:pt x="125" y="79"/>
                    </a:cubicBezTo>
                    <a:cubicBezTo>
                      <a:pt x="125" y="84"/>
                      <a:pt x="128" y="86"/>
                      <a:pt x="128" y="91"/>
                    </a:cubicBezTo>
                    <a:cubicBezTo>
                      <a:pt x="127" y="94"/>
                      <a:pt x="125" y="95"/>
                      <a:pt x="125" y="98"/>
                    </a:cubicBezTo>
                    <a:cubicBezTo>
                      <a:pt x="125" y="101"/>
                      <a:pt x="126" y="104"/>
                      <a:pt x="126" y="107"/>
                    </a:cubicBezTo>
                    <a:cubicBezTo>
                      <a:pt x="125" y="109"/>
                      <a:pt x="124" y="110"/>
                      <a:pt x="123" y="111"/>
                    </a:cubicBezTo>
                    <a:cubicBezTo>
                      <a:pt x="121" y="112"/>
                      <a:pt x="121" y="113"/>
                      <a:pt x="121" y="115"/>
                    </a:cubicBezTo>
                    <a:cubicBezTo>
                      <a:pt x="120" y="123"/>
                      <a:pt x="111" y="126"/>
                      <a:pt x="104" y="126"/>
                    </a:cubicBezTo>
                    <a:cubicBezTo>
                      <a:pt x="93" y="127"/>
                      <a:pt x="84" y="127"/>
                      <a:pt x="73" y="128"/>
                    </a:cubicBezTo>
                    <a:cubicBezTo>
                      <a:pt x="73" y="128"/>
                      <a:pt x="73" y="128"/>
                      <a:pt x="73" y="128"/>
                    </a:cubicBezTo>
                    <a:cubicBezTo>
                      <a:pt x="73" y="128"/>
                      <a:pt x="73" y="128"/>
                      <a:pt x="72" y="128"/>
                    </a:cubicBezTo>
                    <a:cubicBezTo>
                      <a:pt x="66" y="131"/>
                      <a:pt x="61" y="135"/>
                      <a:pt x="55" y="139"/>
                    </a:cubicBezTo>
                    <a:cubicBezTo>
                      <a:pt x="57" y="146"/>
                      <a:pt x="57" y="146"/>
                      <a:pt x="57" y="146"/>
                    </a:cubicBezTo>
                    <a:cubicBezTo>
                      <a:pt x="45" y="151"/>
                      <a:pt x="45" y="151"/>
                      <a:pt x="45" y="151"/>
                    </a:cubicBezTo>
                    <a:cubicBezTo>
                      <a:pt x="56" y="156"/>
                      <a:pt x="68" y="159"/>
                      <a:pt x="80" y="159"/>
                    </a:cubicBezTo>
                    <a:cubicBezTo>
                      <a:pt x="124" y="159"/>
                      <a:pt x="160" y="124"/>
                      <a:pt x="160" y="79"/>
                    </a:cubicBezTo>
                    <a:cubicBezTo>
                      <a:pt x="160" y="35"/>
                      <a:pt x="124" y="0"/>
                      <a:pt x="80" y="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4589" name="Freeform 61"/>
              <p:cNvSpPr>
                <a:spLocks noEditPoints="1" noChangeArrowheads="1"/>
              </p:cNvSpPr>
              <p:nvPr/>
            </p:nvSpPr>
            <p:spPr bwMode="auto">
              <a:xfrm>
                <a:off x="109537" y="130175"/>
                <a:ext cx="1230313" cy="1174750"/>
              </a:xfrm>
              <a:custGeom>
                <a:avLst/>
                <a:gdLst>
                  <a:gd name="T0" fmla="*/ 2147483647 w 180"/>
                  <a:gd name="T1" fmla="*/ 94392193 h 171"/>
                  <a:gd name="T2" fmla="*/ 2147483647 w 180"/>
                  <a:gd name="T3" fmla="*/ 0 h 171"/>
                  <a:gd name="T4" fmla="*/ 186870875 w 180"/>
                  <a:gd name="T5" fmla="*/ 2147483647 h 171"/>
                  <a:gd name="T6" fmla="*/ 840925771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93 h 171"/>
                  <a:gd name="T16" fmla="*/ 2147483647 w 180"/>
                  <a:gd name="T17" fmla="*/ 2147483647 h 171"/>
                  <a:gd name="T18" fmla="*/ 2147483647 w 180"/>
                  <a:gd name="T19" fmla="*/ 2147483647 h 171"/>
                  <a:gd name="T20" fmla="*/ 2147483647 w 180"/>
                  <a:gd name="T21" fmla="*/ 2147483647 h 171"/>
                  <a:gd name="T22" fmla="*/ 981085762 w 180"/>
                  <a:gd name="T23" fmla="*/ 2147483647 h 171"/>
                  <a:gd name="T24" fmla="*/ 373748584 w 180"/>
                  <a:gd name="T25" fmla="*/ 2147483647 h 171"/>
                  <a:gd name="T26" fmla="*/ 2147483647 w 180"/>
                  <a:gd name="T27" fmla="*/ 188784386 h 171"/>
                  <a:gd name="T28" fmla="*/ 2147483647 w 180"/>
                  <a:gd name="T29" fmla="*/ 235973613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grpSp>
      </p:grpSp>
      <p:sp>
        <p:nvSpPr>
          <p:cNvPr id="24579" name="文本框 24"/>
          <p:cNvSpPr>
            <a:spLocks noChangeArrowheads="1"/>
          </p:cNvSpPr>
          <p:nvPr/>
        </p:nvSpPr>
        <p:spPr bwMode="auto">
          <a:xfrm>
            <a:off x="3106888" y="3479535"/>
            <a:ext cx="6313337" cy="104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ctr" fontAlgn="base">
              <a:spcBef>
                <a:spcPct val="0"/>
              </a:spcBef>
              <a:spcAft>
                <a:spcPct val="0"/>
              </a:spcAft>
            </a:pPr>
            <a:r>
              <a:rPr lang="zh-CN" altLang="en-US" sz="4400" b="1" dirty="0">
                <a:solidFill>
                  <a:srgbClr val="305862"/>
                </a:solidFill>
                <a:latin typeface="微软雅黑" pitchFamily="34" charset="-122"/>
                <a:ea typeface="微软雅黑" pitchFamily="34" charset="-122"/>
                <a:sym typeface="微软雅黑" pitchFamily="34" charset="-122"/>
              </a:rPr>
              <a:t>请老师和同学批评指正！</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dirty="0">
              <a:ln>
                <a:noFill/>
              </a:ln>
              <a:solidFill>
                <a:srgbClr val="000000"/>
              </a:solidFill>
              <a:effectLst/>
              <a:uLnTx/>
              <a:uFillTx/>
              <a:latin typeface="Arial" charset="0"/>
              <a:ea typeface="宋体" pitchFamily="2" charset="-122"/>
              <a:cs typeface="+mn-cs"/>
            </a:endParaRPr>
          </a:p>
        </p:txBody>
      </p:sp>
      <p:sp>
        <p:nvSpPr>
          <p:cNvPr id="14" name="文本框 13">
            <a:extLst>
              <a:ext uri="{FF2B5EF4-FFF2-40B4-BE49-F238E27FC236}">
                <a16:creationId xmlns:a16="http://schemas.microsoft.com/office/drawing/2014/main" xmlns="" id="{37A029B7-3DD6-4DAD-9E54-D33EC7FB4A38}"/>
              </a:ext>
            </a:extLst>
          </p:cNvPr>
          <p:cNvSpPr txBox="1"/>
          <p:nvPr/>
        </p:nvSpPr>
        <p:spPr>
          <a:xfrm>
            <a:off x="5221784" y="4522653"/>
            <a:ext cx="1723549" cy="400110"/>
          </a:xfrm>
          <a:prstGeom prst="rect">
            <a:avLst/>
          </a:prstGeom>
          <a:noFill/>
        </p:spPr>
        <p:txBody>
          <a:bodyPr wrap="none" rtlCol="0">
            <a:spAutoFit/>
          </a:bodyPr>
          <a:lstStyle/>
          <a:p>
            <a:pPr algn="ctr" defTabSz="457189">
              <a:defRPr/>
            </a:pPr>
            <a:r>
              <a:rPr lang="zh-CN" altLang="en-US" sz="2000" dirty="0">
                <a:solidFill>
                  <a:srgbClr val="222B34"/>
                </a:solidFill>
                <a:latin typeface="Calibri Light"/>
                <a:ea typeface="微软雅黑"/>
              </a:rPr>
              <a:t>智能工程学院</a:t>
            </a:r>
          </a:p>
        </p:txBody>
      </p:sp>
      <p:sp>
        <p:nvSpPr>
          <p:cNvPr id="2" name="矩形 1">
            <a:extLst>
              <a:ext uri="{FF2B5EF4-FFF2-40B4-BE49-F238E27FC236}">
                <a16:creationId xmlns:a16="http://schemas.microsoft.com/office/drawing/2014/main" xmlns="" id="{D30B765E-9CA8-4FCF-997F-9F9E4731AB2C}"/>
              </a:ext>
            </a:extLst>
          </p:cNvPr>
          <p:cNvSpPr/>
          <p:nvPr/>
        </p:nvSpPr>
        <p:spPr>
          <a:xfrm>
            <a:off x="3373061" y="5111800"/>
            <a:ext cx="5463355" cy="400110"/>
          </a:xfrm>
          <a:prstGeom prst="rect">
            <a:avLst/>
          </a:prstGeom>
        </p:spPr>
        <p:txBody>
          <a:bodyPr wrap="none">
            <a:spAutoFit/>
          </a:bodyPr>
          <a:lstStyle/>
          <a:p>
            <a:pPr lvl="0" defTabSz="457189">
              <a:defRPr/>
            </a:pPr>
            <a:r>
              <a:rPr lang="zh-CN" altLang="en-US" sz="2000" dirty="0">
                <a:solidFill>
                  <a:srgbClr val="222B34"/>
                </a:solidFill>
                <a:latin typeface="微软雅黑" panose="020B0503020204020204" pitchFamily="34" charset="-122"/>
                <a:ea typeface="微软雅黑" panose="020B0503020204020204" pitchFamily="34" charset="-122"/>
              </a:rPr>
              <a:t>汇报人：陈彩婷   汇报时间：</a:t>
            </a:r>
            <a:r>
              <a:rPr lang="en-US" altLang="zh-CN" sz="2000" dirty="0">
                <a:solidFill>
                  <a:srgbClr val="222B34"/>
                </a:solidFill>
                <a:latin typeface="微软雅黑" panose="020B0503020204020204" pitchFamily="34" charset="-122"/>
                <a:ea typeface="微软雅黑" panose="020B0503020204020204" pitchFamily="34" charset="-122"/>
              </a:rPr>
              <a:t>2018</a:t>
            </a:r>
            <a:r>
              <a:rPr lang="zh-CN" altLang="en-US" sz="2000" dirty="0">
                <a:solidFill>
                  <a:srgbClr val="222B34"/>
                </a:solidFill>
                <a:latin typeface="微软雅黑" panose="020B0503020204020204" pitchFamily="34" charset="-122"/>
                <a:ea typeface="微软雅黑" panose="020B0503020204020204" pitchFamily="34" charset="-122"/>
              </a:rPr>
              <a:t>年</a:t>
            </a:r>
            <a:r>
              <a:rPr lang="en-US" altLang="zh-CN" sz="2000" dirty="0">
                <a:solidFill>
                  <a:srgbClr val="222B34"/>
                </a:solidFill>
                <a:latin typeface="微软雅黑" panose="020B0503020204020204" pitchFamily="34" charset="-122"/>
                <a:ea typeface="微软雅黑" panose="020B0503020204020204" pitchFamily="34" charset="-122"/>
              </a:rPr>
              <a:t>12</a:t>
            </a:r>
            <a:r>
              <a:rPr lang="zh-CN" altLang="en-US" sz="2000" dirty="0">
                <a:solidFill>
                  <a:srgbClr val="222B34"/>
                </a:solidFill>
                <a:latin typeface="微软雅黑" panose="020B0503020204020204" pitchFamily="34" charset="-122"/>
                <a:ea typeface="微软雅黑" panose="020B0503020204020204" pitchFamily="34" charset="-122"/>
              </a:rPr>
              <a:t>月</a:t>
            </a:r>
            <a:r>
              <a:rPr lang="en-US" altLang="zh-CN" sz="2000" dirty="0">
                <a:solidFill>
                  <a:srgbClr val="222B34"/>
                </a:solidFill>
                <a:latin typeface="微软雅黑" panose="020B0503020204020204" pitchFamily="34" charset="-122"/>
                <a:ea typeface="微软雅黑" panose="020B0503020204020204" pitchFamily="34" charset="-122"/>
              </a:rPr>
              <a:t>11</a:t>
            </a:r>
            <a:r>
              <a:rPr lang="zh-CN" altLang="en-US" sz="2000" dirty="0">
                <a:solidFill>
                  <a:srgbClr val="222B34"/>
                </a:solidFill>
                <a:latin typeface="微软雅黑" panose="020B0503020204020204" pitchFamily="34" charset="-122"/>
                <a:ea typeface="微软雅黑" panose="020B0503020204020204" pitchFamily="34" charset="-122"/>
              </a:rPr>
              <a:t>日</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txDef>
      <a:spPr>
        <a:noFill/>
      </a:spPr>
      <a:bodyPr wrap="square" rtlCol="0">
        <a:spAutoFit/>
      </a:bodyPr>
      <a:lstStyle>
        <a:defPPr algn="l">
          <a:defRPr dirty="0"/>
        </a:defPPr>
      </a:lstStyle>
    </a:tx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964</TotalTime>
  <Words>2076</Words>
  <Application>Microsoft Office PowerPoint</Application>
  <PresentationFormat>自定义</PresentationFormat>
  <Paragraphs>240</Paragraphs>
  <Slides>32</Slides>
  <Notes>0</Notes>
  <HiddenSlides>0</HiddenSlides>
  <MMClips>0</MMClips>
  <ScaleCrop>false</ScaleCrop>
  <HeadingPairs>
    <vt:vector size="4" baseType="variant">
      <vt:variant>
        <vt:lpstr>主题</vt:lpstr>
      </vt:variant>
      <vt:variant>
        <vt:i4>2</vt:i4>
      </vt:variant>
      <vt:variant>
        <vt:lpstr>幻灯片标题</vt:lpstr>
      </vt:variant>
      <vt:variant>
        <vt:i4>32</vt:i4>
      </vt:variant>
    </vt:vector>
  </HeadingPairs>
  <TitlesOfParts>
    <vt:vector size="34" baseType="lpstr">
      <vt:lpstr>Office 主题​​</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水煮凉凉</dc:creator>
  <cp:lastModifiedBy>PC</cp:lastModifiedBy>
  <cp:revision>91</cp:revision>
  <dcterms:created xsi:type="dcterms:W3CDTF">2018-11-30T11:48:30Z</dcterms:created>
  <dcterms:modified xsi:type="dcterms:W3CDTF">2018-12-11T01:16:37Z</dcterms:modified>
</cp:coreProperties>
</file>