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2" r:id="rId3"/>
    <p:sldId id="257" r:id="rId4"/>
    <p:sldId id="259" r:id="rId5"/>
    <p:sldId id="260" r:id="rId6"/>
    <p:sldId id="258" r:id="rId7"/>
    <p:sldId id="304" r:id="rId8"/>
    <p:sldId id="262" r:id="rId9"/>
    <p:sldId id="263" r:id="rId10"/>
    <p:sldId id="309" r:id="rId11"/>
    <p:sldId id="311" r:id="rId12"/>
    <p:sldId id="314" r:id="rId13"/>
    <p:sldId id="310" r:id="rId14"/>
    <p:sldId id="316" r:id="rId15"/>
    <p:sldId id="264" r:id="rId16"/>
    <p:sldId id="266" r:id="rId17"/>
    <p:sldId id="306" r:id="rId18"/>
    <p:sldId id="270" r:id="rId19"/>
    <p:sldId id="272" r:id="rId20"/>
    <p:sldId id="291" r:id="rId21"/>
    <p:sldId id="294" r:id="rId22"/>
    <p:sldId id="295" r:id="rId23"/>
    <p:sldId id="296" r:id="rId24"/>
    <p:sldId id="317" r:id="rId25"/>
    <p:sldId id="299" r:id="rId26"/>
    <p:sldId id="308" r:id="rId27"/>
    <p:sldId id="318" r:id="rId28"/>
    <p:sldId id="297" r:id="rId29"/>
    <p:sldId id="265"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B2F0"/>
    <a:srgbClr val="40404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1" autoAdjust="0"/>
    <p:restoredTop sz="94660"/>
  </p:normalViewPr>
  <p:slideViewPr>
    <p:cSldViewPr snapToGrid="0">
      <p:cViewPr varScale="1">
        <p:scale>
          <a:sx n="81" d="100"/>
          <a:sy n="81" d="100"/>
        </p:scale>
        <p:origin x="7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t>南北向</a:t>
            </a:r>
            <a:r>
              <a:rPr lang="zh-CN" altLang="en-US"/>
              <a:t>直行</a:t>
            </a:r>
            <a:r>
              <a:rPr lang="zh-CN"/>
              <a:t>行人信号配时</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bar"/>
        <c:grouping val="stacked"/>
        <c:varyColors val="0"/>
        <c:ser>
          <c:idx val="0"/>
          <c:order val="0"/>
          <c:tx>
            <c:strRef>
              <c:f>晚高!$I$1</c:f>
              <c:strCache>
                <c:ptCount val="1"/>
                <c:pt idx="0">
                  <c:v>WALK</c:v>
                </c:pt>
              </c:strCache>
            </c:strRef>
          </c:tx>
          <c:spPr>
            <a:solidFill>
              <a:srgbClr val="92D050"/>
            </a:solidFill>
            <a:ln>
              <a:noFill/>
            </a:ln>
            <a:effectLst/>
          </c:spPr>
          <c:invertIfNegative val="0"/>
          <c:dLbls>
            <c:dLbl>
              <c:idx val="0"/>
              <c:tx>
                <c:rich>
                  <a:bodyPr/>
                  <a:lstStyle/>
                  <a:p>
                    <a:r>
                      <a:rPr lang="en-US" altLang="zh-CN"/>
                      <a:t>23</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BC-4DDA-B58A-4477AD01E0B1}"/>
                </c:ext>
              </c:extLst>
            </c:dLbl>
            <c:dLbl>
              <c:idx val="1"/>
              <c:tx>
                <c:rich>
                  <a:bodyPr/>
                  <a:lstStyle/>
                  <a:p>
                    <a:r>
                      <a:rPr lang="en-US" altLang="zh-CN"/>
                      <a:t>23</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BC-4DDA-B58A-4477AD01E0B1}"/>
                </c:ext>
              </c:extLst>
            </c:dLbl>
            <c:dLbl>
              <c:idx val="2"/>
              <c:tx>
                <c:rich>
                  <a:bodyPr/>
                  <a:lstStyle/>
                  <a:p>
                    <a:r>
                      <a:rPr lang="en-US" altLang="zh-CN"/>
                      <a:t>26</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DBC-4DDA-B58A-4477AD01E0B1}"/>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晚高!$H$2:$H$4</c:f>
              <c:strCache>
                <c:ptCount val="3"/>
                <c:pt idx="0">
                  <c:v>晚高峰</c:v>
                </c:pt>
                <c:pt idx="1">
                  <c:v>早高峰</c:v>
                </c:pt>
                <c:pt idx="2">
                  <c:v>平峰</c:v>
                </c:pt>
              </c:strCache>
            </c:strRef>
          </c:cat>
          <c:val>
            <c:numRef>
              <c:f>晚高!$I$2:$I$4</c:f>
              <c:numCache>
                <c:formatCode>0.00</c:formatCode>
                <c:ptCount val="3"/>
                <c:pt idx="0">
                  <c:v>22.866669999999999</c:v>
                </c:pt>
                <c:pt idx="1">
                  <c:v>23.411169999999998</c:v>
                </c:pt>
                <c:pt idx="2">
                  <c:v>25.933330000000002</c:v>
                </c:pt>
              </c:numCache>
            </c:numRef>
          </c:val>
          <c:extLst>
            <c:ext xmlns:c16="http://schemas.microsoft.com/office/drawing/2014/chart" uri="{C3380CC4-5D6E-409C-BE32-E72D297353CC}">
              <c16:uniqueId val="{00000000-D815-4F56-AFAE-F20C964B0DCF}"/>
            </c:ext>
          </c:extLst>
        </c:ser>
        <c:ser>
          <c:idx val="1"/>
          <c:order val="1"/>
          <c:tx>
            <c:strRef>
              <c:f>晚高!$J$1</c:f>
              <c:strCache>
                <c:ptCount val="1"/>
                <c:pt idx="0">
                  <c:v>FDW</c:v>
                </c:pt>
              </c:strCache>
            </c:strRef>
          </c:tx>
          <c:spPr>
            <a:solidFill>
              <a:schemeClr val="accent2"/>
            </a:solidFill>
            <a:ln>
              <a:noFill/>
            </a:ln>
            <a:effectLst/>
          </c:spPr>
          <c:invertIfNegative val="0"/>
          <c:dLbls>
            <c:dLbl>
              <c:idx val="0"/>
              <c:tx>
                <c:rich>
                  <a:bodyPr/>
                  <a:lstStyle/>
                  <a:p>
                    <a:r>
                      <a:rPr lang="en-US" altLang="zh-CN"/>
                      <a:t>25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BC-4DDA-B58A-4477AD01E0B1}"/>
                </c:ext>
              </c:extLst>
            </c:dLbl>
            <c:dLbl>
              <c:idx val="1"/>
              <c:tx>
                <c:rich>
                  <a:bodyPr/>
                  <a:lstStyle/>
                  <a:p>
                    <a:r>
                      <a:rPr lang="en-US"/>
                      <a:t>25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BC-4DDA-B58A-4477AD01E0B1}"/>
                </c:ext>
              </c:extLst>
            </c:dLbl>
            <c:dLbl>
              <c:idx val="2"/>
              <c:tx>
                <c:rich>
                  <a:bodyPr/>
                  <a:lstStyle/>
                  <a:p>
                    <a:r>
                      <a:rPr lang="en-US" altLang="zh-CN"/>
                      <a:t>25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BC-4DDA-B58A-4477AD01E0B1}"/>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晚高!$H$2:$H$4</c:f>
              <c:strCache>
                <c:ptCount val="3"/>
                <c:pt idx="0">
                  <c:v>晚高峰</c:v>
                </c:pt>
                <c:pt idx="1">
                  <c:v>早高峰</c:v>
                </c:pt>
                <c:pt idx="2">
                  <c:v>平峰</c:v>
                </c:pt>
              </c:strCache>
            </c:strRef>
          </c:cat>
          <c:val>
            <c:numRef>
              <c:f>晚高!$J$2:$J$4</c:f>
              <c:numCache>
                <c:formatCode>0.00</c:formatCode>
                <c:ptCount val="3"/>
                <c:pt idx="0">
                  <c:v>25</c:v>
                </c:pt>
                <c:pt idx="1">
                  <c:v>25</c:v>
                </c:pt>
                <c:pt idx="2">
                  <c:v>25</c:v>
                </c:pt>
              </c:numCache>
            </c:numRef>
          </c:val>
          <c:extLst>
            <c:ext xmlns:c16="http://schemas.microsoft.com/office/drawing/2014/chart" uri="{C3380CC4-5D6E-409C-BE32-E72D297353CC}">
              <c16:uniqueId val="{00000001-D815-4F56-AFAE-F20C964B0DCF}"/>
            </c:ext>
          </c:extLst>
        </c:ser>
        <c:ser>
          <c:idx val="2"/>
          <c:order val="2"/>
          <c:tx>
            <c:strRef>
              <c:f>晚高!$K$1</c:f>
              <c:strCache>
                <c:ptCount val="1"/>
                <c:pt idx="0">
                  <c:v>R</c:v>
                </c:pt>
              </c:strCache>
            </c:strRef>
          </c:tx>
          <c:spPr>
            <a:solidFill>
              <a:srgbClr val="C00000"/>
            </a:solidFill>
            <a:ln>
              <a:noFill/>
            </a:ln>
            <a:effectLst/>
          </c:spPr>
          <c:invertIfNegative val="0"/>
          <c:dLbls>
            <c:dLbl>
              <c:idx val="0"/>
              <c:tx>
                <c:rich>
                  <a:bodyPr/>
                  <a:lstStyle/>
                  <a:p>
                    <a:r>
                      <a:rPr lang="en-US" altLang="zh-CN"/>
                      <a:t>58</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BC-4DDA-B58A-4477AD01E0B1}"/>
                </c:ext>
              </c:extLst>
            </c:dLbl>
            <c:dLbl>
              <c:idx val="1"/>
              <c:tx>
                <c:rich>
                  <a:bodyPr/>
                  <a:lstStyle/>
                  <a:p>
                    <a:fld id="{37E3162D-A06E-4C51-A311-787072D9ABA2}" type="VALUE">
                      <a:rPr lang="en-US" altLang="zh-CN" smtClean="0"/>
                      <a:pPr/>
                      <a:t>[值]</a:t>
                    </a:fld>
                    <a:r>
                      <a:rPr lang="en-US" altLang="zh-CN"/>
                      <a:t>52</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DBC-4DDA-B58A-4477AD01E0B1}"/>
                </c:ext>
              </c:extLst>
            </c:dLbl>
            <c:dLbl>
              <c:idx val="2"/>
              <c:layout>
                <c:manualLayout>
                  <c:x val="-1.8550718992515921E-2"/>
                  <c:y val="0"/>
                </c:manualLayout>
              </c:layout>
              <c:tx>
                <c:rich>
                  <a:bodyPr/>
                  <a:lstStyle/>
                  <a:p>
                    <a:r>
                      <a:rPr lang="en-US" altLang="zh-CN"/>
                      <a:t>54</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BC-4DDA-B58A-4477AD01E0B1}"/>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晚高!$H$2:$H$4</c:f>
              <c:strCache>
                <c:ptCount val="3"/>
                <c:pt idx="0">
                  <c:v>晚高峰</c:v>
                </c:pt>
                <c:pt idx="1">
                  <c:v>早高峰</c:v>
                </c:pt>
                <c:pt idx="2">
                  <c:v>平峰</c:v>
                </c:pt>
              </c:strCache>
            </c:strRef>
          </c:cat>
          <c:val>
            <c:numRef>
              <c:f>晚高!$K$2:$K$4</c:f>
              <c:numCache>
                <c:formatCode>0.00</c:formatCode>
                <c:ptCount val="3"/>
                <c:pt idx="0">
                  <c:v>57.733330000000002</c:v>
                </c:pt>
                <c:pt idx="1">
                  <c:v>52.176470000000002</c:v>
                </c:pt>
                <c:pt idx="2">
                  <c:v>50.8</c:v>
                </c:pt>
              </c:numCache>
            </c:numRef>
          </c:val>
          <c:extLst>
            <c:ext xmlns:c16="http://schemas.microsoft.com/office/drawing/2014/chart" uri="{C3380CC4-5D6E-409C-BE32-E72D297353CC}">
              <c16:uniqueId val="{00000002-D815-4F56-AFAE-F20C964B0DCF}"/>
            </c:ext>
          </c:extLst>
        </c:ser>
        <c:dLbls>
          <c:dLblPos val="ctr"/>
          <c:showLegendKey val="0"/>
          <c:showVal val="1"/>
          <c:showCatName val="0"/>
          <c:showSerName val="0"/>
          <c:showPercent val="0"/>
          <c:showBubbleSize val="0"/>
        </c:dLbls>
        <c:gapWidth val="150"/>
        <c:overlap val="100"/>
        <c:axId val="897817064"/>
        <c:axId val="897815424"/>
      </c:barChart>
      <c:catAx>
        <c:axId val="897817064"/>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97815424"/>
        <c:crosses val="autoZero"/>
        <c:auto val="1"/>
        <c:lblAlgn val="ctr"/>
        <c:lblOffset val="100"/>
        <c:noMultiLvlLbl val="0"/>
      </c:catAx>
      <c:valAx>
        <c:axId val="8978154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a:t>时间（</a:t>
                </a:r>
                <a:r>
                  <a:rPr lang="en-US" altLang="zh-CN"/>
                  <a:t>s</a:t>
                </a:r>
                <a:r>
                  <a:rPr lang="zh-CN" altLang="en-US"/>
                  <a:t>）</a:t>
                </a:r>
                <a:endParaRPr lang="zh-CN"/>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numFmt formatCode="0.00"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9781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晚高!$G$1:$I$1</c:f>
              <c:strCache>
                <c:ptCount val="3"/>
                <c:pt idx="0">
                  <c:v>早高峰</c:v>
                </c:pt>
                <c:pt idx="1">
                  <c:v>晚高峰</c:v>
                </c:pt>
                <c:pt idx="2">
                  <c:v>平峰</c:v>
                </c:pt>
              </c:strCache>
            </c:strRef>
          </c:cat>
          <c:val>
            <c:numRef>
              <c:f>晚高!$G$2:$I$2</c:f>
              <c:numCache>
                <c:formatCode>General</c:formatCode>
                <c:ptCount val="3"/>
                <c:pt idx="0">
                  <c:v>50</c:v>
                </c:pt>
                <c:pt idx="1">
                  <c:v>48</c:v>
                </c:pt>
                <c:pt idx="2">
                  <c:v>51</c:v>
                </c:pt>
              </c:numCache>
            </c:numRef>
          </c:val>
          <c:extLst>
            <c:ext xmlns:c16="http://schemas.microsoft.com/office/drawing/2014/chart" uri="{C3380CC4-5D6E-409C-BE32-E72D297353CC}">
              <c16:uniqueId val="{00000000-3B56-4E4B-A376-3281999583BF}"/>
            </c:ext>
          </c:extLst>
        </c:ser>
        <c:ser>
          <c:idx val="1"/>
          <c:order val="1"/>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晚高!$G$1:$I$1</c:f>
              <c:strCache>
                <c:ptCount val="3"/>
                <c:pt idx="0">
                  <c:v>早高峰</c:v>
                </c:pt>
                <c:pt idx="1">
                  <c:v>晚高峰</c:v>
                </c:pt>
                <c:pt idx="2">
                  <c:v>平峰</c:v>
                </c:pt>
              </c:strCache>
            </c:strRef>
          </c:cat>
          <c:val>
            <c:numRef>
              <c:f>晚高!$G$3:$I$3</c:f>
              <c:numCache>
                <c:formatCode>General</c:formatCode>
                <c:ptCount val="3"/>
                <c:pt idx="0">
                  <c:v>3</c:v>
                </c:pt>
                <c:pt idx="1">
                  <c:v>3</c:v>
                </c:pt>
                <c:pt idx="2">
                  <c:v>3</c:v>
                </c:pt>
              </c:numCache>
            </c:numRef>
          </c:val>
          <c:extLst>
            <c:ext xmlns:c16="http://schemas.microsoft.com/office/drawing/2014/chart" uri="{C3380CC4-5D6E-409C-BE32-E72D297353CC}">
              <c16:uniqueId val="{00000001-3B56-4E4B-A376-3281999583BF}"/>
            </c:ext>
          </c:extLst>
        </c:ser>
        <c:ser>
          <c:idx val="2"/>
          <c:order val="2"/>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晚高!$G$1:$I$1</c:f>
              <c:strCache>
                <c:ptCount val="3"/>
                <c:pt idx="0">
                  <c:v>早高峰</c:v>
                </c:pt>
                <c:pt idx="1">
                  <c:v>晚高峰</c:v>
                </c:pt>
                <c:pt idx="2">
                  <c:v>平峰</c:v>
                </c:pt>
              </c:strCache>
            </c:strRef>
          </c:cat>
          <c:val>
            <c:numRef>
              <c:f>晚高!$G$4:$I$4</c:f>
              <c:numCache>
                <c:formatCode>General</c:formatCode>
                <c:ptCount val="3"/>
                <c:pt idx="0">
                  <c:v>47</c:v>
                </c:pt>
                <c:pt idx="1">
                  <c:v>55</c:v>
                </c:pt>
                <c:pt idx="2">
                  <c:v>47</c:v>
                </c:pt>
              </c:numCache>
            </c:numRef>
          </c:val>
          <c:extLst>
            <c:ext xmlns:c16="http://schemas.microsoft.com/office/drawing/2014/chart" uri="{C3380CC4-5D6E-409C-BE32-E72D297353CC}">
              <c16:uniqueId val="{00000002-3B56-4E4B-A376-3281999583BF}"/>
            </c:ext>
          </c:extLst>
        </c:ser>
        <c:dLbls>
          <c:dLblPos val="ctr"/>
          <c:showLegendKey val="0"/>
          <c:showVal val="1"/>
          <c:showCatName val="0"/>
          <c:showSerName val="0"/>
          <c:showPercent val="0"/>
          <c:showBubbleSize val="0"/>
        </c:dLbls>
        <c:gapWidth val="150"/>
        <c:overlap val="100"/>
        <c:axId val="1821201487"/>
        <c:axId val="1752826191"/>
      </c:barChart>
      <c:catAx>
        <c:axId val="1821201487"/>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52826191"/>
        <c:crosses val="autoZero"/>
        <c:auto val="1"/>
        <c:lblAlgn val="ctr"/>
        <c:lblOffset val="100"/>
        <c:noMultiLvlLbl val="0"/>
      </c:catAx>
      <c:valAx>
        <c:axId val="1752826191"/>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t>时间（</a:t>
                </a:r>
                <a:r>
                  <a:rPr lang="en-US"/>
                  <a:t>s</a:t>
                </a:r>
                <a:r>
                  <a:rPr lang="zh-CN"/>
                  <a:t>）</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212014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r>
              <a:rPr lang="zh-CN"/>
              <a:t>各直行进道口每时段饱和流率图</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title>
    <c:autoTitleDeleted val="0"/>
    <c:plotArea>
      <c:layout/>
      <c:barChart>
        <c:barDir val="col"/>
        <c:grouping val="clustered"/>
        <c:varyColors val="0"/>
        <c:ser>
          <c:idx val="0"/>
          <c:order val="0"/>
          <c:tx>
            <c:strRef>
              <c:f>Sheet1!$B$1</c:f>
              <c:strCache>
                <c:ptCount val="1"/>
                <c:pt idx="0">
                  <c:v>早高峰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Sheet1!$B$2:$B$5</c:f>
              <c:numCache>
                <c:formatCode>General</c:formatCode>
                <c:ptCount val="4"/>
                <c:pt idx="0">
                  <c:v>4025</c:v>
                </c:pt>
                <c:pt idx="1">
                  <c:v>2541</c:v>
                </c:pt>
                <c:pt idx="2">
                  <c:v>4636</c:v>
                </c:pt>
                <c:pt idx="3">
                  <c:v>3679</c:v>
                </c:pt>
              </c:numCache>
            </c:numRef>
          </c:val>
          <c:extLst>
            <c:ext xmlns:c16="http://schemas.microsoft.com/office/drawing/2014/chart" uri="{C3380CC4-5D6E-409C-BE32-E72D297353CC}">
              <c16:uniqueId val="{00000000-0E18-45C3-AFA4-28D429EF4B15}"/>
            </c:ext>
          </c:extLst>
        </c:ser>
        <c:ser>
          <c:idx val="1"/>
          <c:order val="1"/>
          <c:tx>
            <c:strRef>
              <c:f>Sheet1!$C$1</c:f>
              <c:strCache>
                <c:ptCount val="1"/>
                <c:pt idx="0">
                  <c:v>晚高峰</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Sheet1!$C$2:$C$5</c:f>
              <c:numCache>
                <c:formatCode>General</c:formatCode>
                <c:ptCount val="4"/>
                <c:pt idx="0">
                  <c:v>4718</c:v>
                </c:pt>
                <c:pt idx="1">
                  <c:v>3026</c:v>
                </c:pt>
                <c:pt idx="2">
                  <c:v>3370</c:v>
                </c:pt>
                <c:pt idx="3">
                  <c:v>2574</c:v>
                </c:pt>
              </c:numCache>
            </c:numRef>
          </c:val>
          <c:extLst>
            <c:ext xmlns:c16="http://schemas.microsoft.com/office/drawing/2014/chart" uri="{C3380CC4-5D6E-409C-BE32-E72D297353CC}">
              <c16:uniqueId val="{00000001-0E18-45C3-AFA4-28D429EF4B15}"/>
            </c:ext>
          </c:extLst>
        </c:ser>
        <c:ser>
          <c:idx val="2"/>
          <c:order val="2"/>
          <c:tx>
            <c:strRef>
              <c:f>Sheet1!$D$1</c:f>
              <c:strCache>
                <c:ptCount val="1"/>
                <c:pt idx="0">
                  <c:v>平峰</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Sheet1!$D$2:$D$5</c:f>
              <c:numCache>
                <c:formatCode>General</c:formatCode>
                <c:ptCount val="4"/>
                <c:pt idx="0">
                  <c:v>4718</c:v>
                </c:pt>
                <c:pt idx="1">
                  <c:v>2859</c:v>
                </c:pt>
                <c:pt idx="2">
                  <c:v>4078</c:v>
                </c:pt>
                <c:pt idx="3">
                  <c:v>4014</c:v>
                </c:pt>
              </c:numCache>
            </c:numRef>
          </c:val>
          <c:extLst>
            <c:ext xmlns:c16="http://schemas.microsoft.com/office/drawing/2014/chart" uri="{C3380CC4-5D6E-409C-BE32-E72D297353CC}">
              <c16:uniqueId val="{00000002-0E18-45C3-AFA4-28D429EF4B15}"/>
            </c:ext>
          </c:extLst>
        </c:ser>
        <c:dLbls>
          <c:dLblPos val="outEnd"/>
          <c:showLegendKey val="0"/>
          <c:showVal val="1"/>
          <c:showCatName val="0"/>
          <c:showSerName val="0"/>
          <c:showPercent val="0"/>
          <c:showBubbleSize val="0"/>
        </c:dLbls>
        <c:gapWidth val="219"/>
        <c:overlap val="-27"/>
        <c:axId val="905479087"/>
        <c:axId val="781312447"/>
      </c:barChart>
      <c:catAx>
        <c:axId val="90547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781312447"/>
        <c:crosses val="autoZero"/>
        <c:auto val="1"/>
        <c:lblAlgn val="ctr"/>
        <c:lblOffset val="100"/>
        <c:noMultiLvlLbl val="0"/>
      </c:catAx>
      <c:valAx>
        <c:axId val="7813124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r>
                  <a:rPr lang="zh-CN"/>
                  <a:t>辆</a:t>
                </a:r>
                <a:r>
                  <a:rPr lang="en-US"/>
                  <a:t>/h</a:t>
                </a:r>
                <a:endParaRPr lang="zh-CN"/>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90547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r>
              <a:rPr lang="zh-CN"/>
              <a:t>各右转进道口每时段饱和流率图</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title>
    <c:autoTitleDeleted val="0"/>
    <c:plotArea>
      <c:layout/>
      <c:barChart>
        <c:barDir val="col"/>
        <c:grouping val="clustered"/>
        <c:varyColors val="0"/>
        <c:ser>
          <c:idx val="0"/>
          <c:order val="0"/>
          <c:tx>
            <c:strRef>
              <c:f>Sheet1!$B$1</c:f>
              <c:strCache>
                <c:ptCount val="1"/>
                <c:pt idx="0">
                  <c:v>早高峰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Sheet1!$B$2:$B$5</c:f>
              <c:numCache>
                <c:formatCode>General</c:formatCode>
                <c:ptCount val="4"/>
                <c:pt idx="0">
                  <c:v>1125</c:v>
                </c:pt>
                <c:pt idx="1">
                  <c:v>1470</c:v>
                </c:pt>
                <c:pt idx="2">
                  <c:v>1812</c:v>
                </c:pt>
                <c:pt idx="3">
                  <c:v>1380</c:v>
                </c:pt>
              </c:numCache>
            </c:numRef>
          </c:val>
          <c:extLst>
            <c:ext xmlns:c16="http://schemas.microsoft.com/office/drawing/2014/chart" uri="{C3380CC4-5D6E-409C-BE32-E72D297353CC}">
              <c16:uniqueId val="{00000000-0E18-45C3-AFA4-28D429EF4B15}"/>
            </c:ext>
          </c:extLst>
        </c:ser>
        <c:ser>
          <c:idx val="1"/>
          <c:order val="1"/>
          <c:tx>
            <c:strRef>
              <c:f>Sheet1!$C$1</c:f>
              <c:strCache>
                <c:ptCount val="1"/>
                <c:pt idx="0">
                  <c:v>晚高峰</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Sheet1!$C$2:$C$5</c:f>
              <c:numCache>
                <c:formatCode>General</c:formatCode>
                <c:ptCount val="4"/>
                <c:pt idx="0">
                  <c:v>1738</c:v>
                </c:pt>
                <c:pt idx="1">
                  <c:v>1692</c:v>
                </c:pt>
                <c:pt idx="2">
                  <c:v>1716</c:v>
                </c:pt>
                <c:pt idx="3">
                  <c:v>1350</c:v>
                </c:pt>
              </c:numCache>
            </c:numRef>
          </c:val>
          <c:extLst>
            <c:ext xmlns:c16="http://schemas.microsoft.com/office/drawing/2014/chart" uri="{C3380CC4-5D6E-409C-BE32-E72D297353CC}">
              <c16:uniqueId val="{00000001-0E18-45C3-AFA4-28D429EF4B15}"/>
            </c:ext>
          </c:extLst>
        </c:ser>
        <c:ser>
          <c:idx val="2"/>
          <c:order val="2"/>
          <c:tx>
            <c:strRef>
              <c:f>Sheet1!$D$1</c:f>
              <c:strCache>
                <c:ptCount val="1"/>
                <c:pt idx="0">
                  <c:v>平峰</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北进口</c:v>
                </c:pt>
                <c:pt idx="1">
                  <c:v>南进口</c:v>
                </c:pt>
                <c:pt idx="2">
                  <c:v>东进口</c:v>
                </c:pt>
                <c:pt idx="3">
                  <c:v>西进口</c:v>
                </c:pt>
              </c:strCache>
            </c:strRef>
          </c:cat>
          <c:val>
            <c:numRef>
              <c:f>Sheet1!$D$2:$D$5</c:f>
              <c:numCache>
                <c:formatCode>General</c:formatCode>
                <c:ptCount val="4"/>
                <c:pt idx="0">
                  <c:v>1254</c:v>
                </c:pt>
                <c:pt idx="1">
                  <c:v>1675</c:v>
                </c:pt>
                <c:pt idx="2">
                  <c:v>1482</c:v>
                </c:pt>
                <c:pt idx="3">
                  <c:v>1425</c:v>
                </c:pt>
              </c:numCache>
            </c:numRef>
          </c:val>
          <c:extLst>
            <c:ext xmlns:c16="http://schemas.microsoft.com/office/drawing/2014/chart" uri="{C3380CC4-5D6E-409C-BE32-E72D297353CC}">
              <c16:uniqueId val="{00000002-0E18-45C3-AFA4-28D429EF4B15}"/>
            </c:ext>
          </c:extLst>
        </c:ser>
        <c:dLbls>
          <c:dLblPos val="outEnd"/>
          <c:showLegendKey val="0"/>
          <c:showVal val="1"/>
          <c:showCatName val="0"/>
          <c:showSerName val="0"/>
          <c:showPercent val="0"/>
          <c:showBubbleSize val="0"/>
        </c:dLbls>
        <c:gapWidth val="219"/>
        <c:overlap val="-27"/>
        <c:axId val="905479087"/>
        <c:axId val="781312447"/>
      </c:barChart>
      <c:catAx>
        <c:axId val="90547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781312447"/>
        <c:crosses val="autoZero"/>
        <c:auto val="1"/>
        <c:lblAlgn val="ctr"/>
        <c:lblOffset val="100"/>
        <c:noMultiLvlLbl val="0"/>
      </c:catAx>
      <c:valAx>
        <c:axId val="7813124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r>
                  <a:rPr lang="zh-CN"/>
                  <a:t>辆</a:t>
                </a:r>
                <a:r>
                  <a:rPr lang="en-US"/>
                  <a:t>/h</a:t>
                </a:r>
                <a:endParaRPr lang="zh-CN"/>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90547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9235178423844E-2"/>
          <c:y val="0.11084622758565955"/>
          <c:w val="0.91764744241342266"/>
          <c:h val="0.82312385859492676"/>
        </c:manualLayout>
      </c:layout>
      <c:barChart>
        <c:barDir val="col"/>
        <c:grouping val="clustered"/>
        <c:varyColors val="0"/>
        <c:ser>
          <c:idx val="0"/>
          <c:order val="0"/>
          <c:tx>
            <c:strRef>
              <c:f>Sheet1!$B$1</c:f>
              <c:strCache>
                <c:ptCount val="1"/>
                <c:pt idx="0">
                  <c:v>理论延误</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早高峰-南北</c:v>
                </c:pt>
                <c:pt idx="1">
                  <c:v>早高峰-东西</c:v>
                </c:pt>
                <c:pt idx="2">
                  <c:v>晚高峰-南北</c:v>
                </c:pt>
                <c:pt idx="3">
                  <c:v>晚高峰-东西</c:v>
                </c:pt>
                <c:pt idx="4">
                  <c:v>平峰-南北</c:v>
                </c:pt>
                <c:pt idx="5">
                  <c:v>平峰-东西</c:v>
                </c:pt>
              </c:strCache>
            </c:strRef>
          </c:cat>
          <c:val>
            <c:numRef>
              <c:f>Sheet1!$B$2:$B$7</c:f>
              <c:numCache>
                <c:formatCode>General</c:formatCode>
                <c:ptCount val="6"/>
                <c:pt idx="0">
                  <c:v>15.4</c:v>
                </c:pt>
                <c:pt idx="1">
                  <c:v>27.7</c:v>
                </c:pt>
                <c:pt idx="2">
                  <c:v>24.3</c:v>
                </c:pt>
                <c:pt idx="3">
                  <c:v>20.7</c:v>
                </c:pt>
                <c:pt idx="4">
                  <c:v>16.3</c:v>
                </c:pt>
                <c:pt idx="5">
                  <c:v>22.3</c:v>
                </c:pt>
              </c:numCache>
            </c:numRef>
          </c:val>
          <c:extLst>
            <c:ext xmlns:c16="http://schemas.microsoft.com/office/drawing/2014/chart" uri="{C3380CC4-5D6E-409C-BE32-E72D297353CC}">
              <c16:uniqueId val="{00000000-F0FE-4FFA-A90B-2D22ED2A5CD2}"/>
            </c:ext>
          </c:extLst>
        </c:ser>
        <c:ser>
          <c:idx val="1"/>
          <c:order val="1"/>
          <c:tx>
            <c:strRef>
              <c:f>Sheet1!$C$1</c:f>
              <c:strCache>
                <c:ptCount val="1"/>
                <c:pt idx="0">
                  <c:v>实际延误</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早高峰-南北</c:v>
                </c:pt>
                <c:pt idx="1">
                  <c:v>早高峰-东西</c:v>
                </c:pt>
                <c:pt idx="2">
                  <c:v>晚高峰-南北</c:v>
                </c:pt>
                <c:pt idx="3">
                  <c:v>晚高峰-东西</c:v>
                </c:pt>
                <c:pt idx="4">
                  <c:v>平峰-南北</c:v>
                </c:pt>
                <c:pt idx="5">
                  <c:v>平峰-东西</c:v>
                </c:pt>
              </c:strCache>
            </c:strRef>
          </c:cat>
          <c:val>
            <c:numRef>
              <c:f>Sheet1!$C$2:$C$7</c:f>
              <c:numCache>
                <c:formatCode>General</c:formatCode>
                <c:ptCount val="6"/>
                <c:pt idx="0">
                  <c:v>19.600000000000001</c:v>
                </c:pt>
                <c:pt idx="1">
                  <c:v>28.1</c:v>
                </c:pt>
                <c:pt idx="2">
                  <c:v>18.600000000000001</c:v>
                </c:pt>
                <c:pt idx="3">
                  <c:v>26</c:v>
                </c:pt>
                <c:pt idx="4">
                  <c:v>21.4</c:v>
                </c:pt>
                <c:pt idx="5">
                  <c:v>28.9</c:v>
                </c:pt>
              </c:numCache>
            </c:numRef>
          </c:val>
          <c:extLst>
            <c:ext xmlns:c16="http://schemas.microsoft.com/office/drawing/2014/chart" uri="{C3380CC4-5D6E-409C-BE32-E72D297353CC}">
              <c16:uniqueId val="{00000001-F0FE-4FFA-A90B-2D22ED2A5CD2}"/>
            </c:ext>
          </c:extLst>
        </c:ser>
        <c:dLbls>
          <c:dLblPos val="outEnd"/>
          <c:showLegendKey val="0"/>
          <c:showVal val="1"/>
          <c:showCatName val="0"/>
          <c:showSerName val="0"/>
          <c:showPercent val="0"/>
          <c:showBubbleSize val="0"/>
        </c:dLbls>
        <c:gapWidth val="219"/>
        <c:overlap val="-27"/>
        <c:axId val="874269695"/>
        <c:axId val="787823199"/>
      </c:barChart>
      <c:catAx>
        <c:axId val="874269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87823199"/>
        <c:crosses val="autoZero"/>
        <c:auto val="1"/>
        <c:lblAlgn val="ctr"/>
        <c:lblOffset val="100"/>
        <c:noMultiLvlLbl val="0"/>
      </c:catAx>
      <c:valAx>
        <c:axId val="787823199"/>
        <c:scaling>
          <c:orientation val="minMax"/>
        </c:scaling>
        <c:delete val="0"/>
        <c:axPos val="l"/>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t>延误时间（</a:t>
                </a:r>
                <a:r>
                  <a:rPr lang="en-US" altLang="zh-CN"/>
                  <a:t>s</a:t>
                </a:r>
                <a:r>
                  <a:rPr lang="zh-CN"/>
                  <a:t>）</a:t>
                </a:r>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4269695"/>
        <c:crosses val="autoZero"/>
        <c:crossBetween val="between"/>
      </c:valAx>
      <c:spPr>
        <a:noFill/>
        <a:ln>
          <a:noFill/>
        </a:ln>
        <a:effectLst/>
      </c:spPr>
    </c:plotArea>
    <c:legend>
      <c:legendPos val="b"/>
      <c:layout>
        <c:manualLayout>
          <c:xMode val="edge"/>
          <c:yMode val="edge"/>
          <c:x val="0.61668527945063456"/>
          <c:y val="0.10858057010515074"/>
          <c:w val="0.24472909568145734"/>
          <c:h val="5.65425391303632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现有配时方案</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早高峰-东西</c:v>
                </c:pt>
                <c:pt idx="1">
                  <c:v>早高峰-南北</c:v>
                </c:pt>
                <c:pt idx="2">
                  <c:v>晚高峰-东西</c:v>
                </c:pt>
                <c:pt idx="3">
                  <c:v>晚高峰-南北</c:v>
                </c:pt>
                <c:pt idx="4">
                  <c:v>平峰-东西</c:v>
                </c:pt>
                <c:pt idx="5">
                  <c:v>平峰-南北</c:v>
                </c:pt>
              </c:strCache>
            </c:strRef>
          </c:cat>
          <c:val>
            <c:numRef>
              <c:f>Sheet1!$B$2:$B$7</c:f>
              <c:numCache>
                <c:formatCode>General</c:formatCode>
                <c:ptCount val="6"/>
                <c:pt idx="0">
                  <c:v>2019</c:v>
                </c:pt>
                <c:pt idx="1">
                  <c:v>1233</c:v>
                </c:pt>
                <c:pt idx="2">
                  <c:v>1540</c:v>
                </c:pt>
                <c:pt idx="3">
                  <c:v>1986</c:v>
                </c:pt>
                <c:pt idx="4">
                  <c:v>1708</c:v>
                </c:pt>
                <c:pt idx="5">
                  <c:v>2382</c:v>
                </c:pt>
              </c:numCache>
            </c:numRef>
          </c:val>
          <c:extLst>
            <c:ext xmlns:c16="http://schemas.microsoft.com/office/drawing/2014/chart" uri="{C3380CC4-5D6E-409C-BE32-E72D297353CC}">
              <c16:uniqueId val="{00000000-3F05-45DA-9D01-0D4622296B96}"/>
            </c:ext>
          </c:extLst>
        </c:ser>
        <c:ser>
          <c:idx val="1"/>
          <c:order val="1"/>
          <c:tx>
            <c:strRef>
              <c:f>Sheet1!$C$1</c:f>
              <c:strCache>
                <c:ptCount val="1"/>
                <c:pt idx="0">
                  <c:v>webster配时方案</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早高峰-东西</c:v>
                </c:pt>
                <c:pt idx="1">
                  <c:v>早高峰-南北</c:v>
                </c:pt>
                <c:pt idx="2">
                  <c:v>晚高峰-东西</c:v>
                </c:pt>
                <c:pt idx="3">
                  <c:v>晚高峰-南北</c:v>
                </c:pt>
                <c:pt idx="4">
                  <c:v>平峰-东西</c:v>
                </c:pt>
                <c:pt idx="5">
                  <c:v>平峰-南北</c:v>
                </c:pt>
              </c:strCache>
            </c:strRef>
          </c:cat>
          <c:val>
            <c:numRef>
              <c:f>Sheet1!$C$2:$C$7</c:f>
              <c:numCache>
                <c:formatCode>General</c:formatCode>
                <c:ptCount val="6"/>
                <c:pt idx="0">
                  <c:v>1631</c:v>
                </c:pt>
                <c:pt idx="1">
                  <c:v>1482</c:v>
                </c:pt>
                <c:pt idx="2">
                  <c:v>1699</c:v>
                </c:pt>
                <c:pt idx="3">
                  <c:v>1977</c:v>
                </c:pt>
                <c:pt idx="4">
                  <c:v>1631</c:v>
                </c:pt>
                <c:pt idx="5">
                  <c:v>2506</c:v>
                </c:pt>
              </c:numCache>
            </c:numRef>
          </c:val>
          <c:extLst>
            <c:ext xmlns:c16="http://schemas.microsoft.com/office/drawing/2014/chart" uri="{C3380CC4-5D6E-409C-BE32-E72D297353CC}">
              <c16:uniqueId val="{00000001-3F05-45DA-9D01-0D4622296B96}"/>
            </c:ext>
          </c:extLst>
        </c:ser>
        <c:dLbls>
          <c:showLegendKey val="0"/>
          <c:showVal val="0"/>
          <c:showCatName val="0"/>
          <c:showSerName val="0"/>
          <c:showPercent val="0"/>
          <c:showBubbleSize val="0"/>
        </c:dLbls>
        <c:gapWidth val="219"/>
        <c:overlap val="-27"/>
        <c:axId val="787273087"/>
        <c:axId val="885471183"/>
      </c:barChart>
      <c:catAx>
        <c:axId val="787273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85471183"/>
        <c:crosses val="autoZero"/>
        <c:auto val="1"/>
        <c:lblAlgn val="ctr"/>
        <c:lblOffset val="100"/>
        <c:noMultiLvlLbl val="0"/>
      </c:catAx>
      <c:valAx>
        <c:axId val="885471183"/>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87273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887351679477422E-2"/>
          <c:y val="0.12155159889205876"/>
          <c:w val="0.91111728374441092"/>
          <c:h val="0.80604141194584067"/>
        </c:manualLayout>
      </c:layout>
      <c:barChart>
        <c:barDir val="col"/>
        <c:grouping val="clustered"/>
        <c:varyColors val="0"/>
        <c:ser>
          <c:idx val="0"/>
          <c:order val="0"/>
          <c:tx>
            <c:strRef>
              <c:f>Sheet1!$B$1</c:f>
              <c:strCache>
                <c:ptCount val="1"/>
                <c:pt idx="0">
                  <c:v>实际周期</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早高峰</c:v>
                </c:pt>
                <c:pt idx="1">
                  <c:v>晚高峰</c:v>
                </c:pt>
                <c:pt idx="2">
                  <c:v>平峰</c:v>
                </c:pt>
              </c:strCache>
            </c:strRef>
          </c:cat>
          <c:val>
            <c:numRef>
              <c:f>Sheet1!$B$2:$B$4</c:f>
              <c:numCache>
                <c:formatCode>General</c:formatCode>
                <c:ptCount val="3"/>
                <c:pt idx="0">
                  <c:v>101</c:v>
                </c:pt>
                <c:pt idx="1">
                  <c:v>106</c:v>
                </c:pt>
                <c:pt idx="2">
                  <c:v>100</c:v>
                </c:pt>
              </c:numCache>
            </c:numRef>
          </c:val>
          <c:extLst>
            <c:ext xmlns:c16="http://schemas.microsoft.com/office/drawing/2014/chart" uri="{C3380CC4-5D6E-409C-BE32-E72D297353CC}">
              <c16:uniqueId val="{00000000-1CFA-429B-819D-3775DC59B6B2}"/>
            </c:ext>
          </c:extLst>
        </c:ser>
        <c:ser>
          <c:idx val="1"/>
          <c:order val="1"/>
          <c:tx>
            <c:strRef>
              <c:f>Sheet1!$C$1</c:f>
              <c:strCache>
                <c:ptCount val="1"/>
                <c:pt idx="0">
                  <c:v>webster周期</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早高峰</c:v>
                </c:pt>
                <c:pt idx="1">
                  <c:v>晚高峰</c:v>
                </c:pt>
                <c:pt idx="2">
                  <c:v>平峰</c:v>
                </c:pt>
              </c:strCache>
            </c:strRef>
          </c:cat>
          <c:val>
            <c:numRef>
              <c:f>Sheet1!$C$2:$C$4</c:f>
              <c:numCache>
                <c:formatCode>General</c:formatCode>
                <c:ptCount val="3"/>
                <c:pt idx="0">
                  <c:v>108</c:v>
                </c:pt>
                <c:pt idx="1">
                  <c:v>119</c:v>
                </c:pt>
                <c:pt idx="2">
                  <c:v>96</c:v>
                </c:pt>
              </c:numCache>
            </c:numRef>
          </c:val>
          <c:extLst>
            <c:ext xmlns:c16="http://schemas.microsoft.com/office/drawing/2014/chart" uri="{C3380CC4-5D6E-409C-BE32-E72D297353CC}">
              <c16:uniqueId val="{00000001-1CFA-429B-819D-3775DC59B6B2}"/>
            </c:ext>
          </c:extLst>
        </c:ser>
        <c:ser>
          <c:idx val="2"/>
          <c:order val="2"/>
          <c:tx>
            <c:strRef>
              <c:f>Sheet1!$D$1</c:f>
              <c:strCache>
                <c:ptCount val="1"/>
                <c:pt idx="0">
                  <c:v>交通量周期</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早高峰</c:v>
                </c:pt>
                <c:pt idx="1">
                  <c:v>晚高峰</c:v>
                </c:pt>
                <c:pt idx="2">
                  <c:v>平峰</c:v>
                </c:pt>
              </c:strCache>
            </c:strRef>
          </c:cat>
          <c:val>
            <c:numRef>
              <c:f>Sheet1!$D$2:$D$4</c:f>
              <c:numCache>
                <c:formatCode>General</c:formatCode>
                <c:ptCount val="3"/>
                <c:pt idx="0">
                  <c:v>72</c:v>
                </c:pt>
                <c:pt idx="1">
                  <c:v>61</c:v>
                </c:pt>
                <c:pt idx="2">
                  <c:v>66</c:v>
                </c:pt>
              </c:numCache>
            </c:numRef>
          </c:val>
          <c:extLst>
            <c:ext xmlns:c16="http://schemas.microsoft.com/office/drawing/2014/chart" uri="{C3380CC4-5D6E-409C-BE32-E72D297353CC}">
              <c16:uniqueId val="{00000003-1CFA-429B-819D-3775DC59B6B2}"/>
            </c:ext>
          </c:extLst>
        </c:ser>
        <c:dLbls>
          <c:dLblPos val="outEnd"/>
          <c:showLegendKey val="0"/>
          <c:showVal val="1"/>
          <c:showCatName val="0"/>
          <c:showSerName val="0"/>
          <c:showPercent val="0"/>
          <c:showBubbleSize val="0"/>
        </c:dLbls>
        <c:gapWidth val="219"/>
        <c:overlap val="-27"/>
        <c:axId val="655565312"/>
        <c:axId val="504617392"/>
      </c:barChart>
      <c:catAx>
        <c:axId val="65556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504617392"/>
        <c:crosses val="autoZero"/>
        <c:auto val="1"/>
        <c:lblAlgn val="ctr"/>
        <c:lblOffset val="100"/>
        <c:noMultiLvlLbl val="0"/>
      </c:catAx>
      <c:valAx>
        <c:axId val="50461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655565312"/>
        <c:crosses val="autoZero"/>
        <c:crossBetween val="between"/>
      </c:valAx>
      <c:spPr>
        <a:noFill/>
        <a:ln>
          <a:noFill/>
        </a:ln>
        <a:effectLst/>
      </c:spPr>
    </c:plotArea>
    <c:legend>
      <c:legendPos val="b"/>
      <c:layout>
        <c:manualLayout>
          <c:xMode val="edge"/>
          <c:yMode val="edge"/>
          <c:x val="0.33742221986299498"/>
          <c:y val="8.5390439855695915E-2"/>
          <c:w val="0.55652970284872105"/>
          <c:h val="6.395002188712282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1F277D-6494-48BB-99E8-9294F89BFCAA}" type="doc">
      <dgm:prSet loTypeId="urn:microsoft.com/office/officeart/2005/8/layout/hierarchy6" loCatId="hierarchy" qsTypeId="urn:microsoft.com/office/officeart/2005/8/quickstyle/simple1" qsCatId="simple" csTypeId="urn:microsoft.com/office/officeart/2005/8/colors/accent0_3" csCatId="mainScheme" phldr="1"/>
      <dgm:spPr/>
      <dgm:t>
        <a:bodyPr/>
        <a:lstStyle/>
        <a:p>
          <a:endParaRPr lang="zh-CN" altLang="en-US"/>
        </a:p>
      </dgm:t>
    </dgm:pt>
    <dgm:pt modelId="{7039A620-77BF-4780-9BE9-2822781D0BB5}">
      <dgm:prSet phldrT="[文本]"/>
      <dgm:spPr/>
      <dgm:t>
        <a:bodyPr/>
        <a:lstStyle/>
        <a:p>
          <a:r>
            <a:rPr lang="zh-CN" altLang="en-US">
              <a:latin typeface="微软雅黑" panose="020B0503020204020204" pitchFamily="34" charset="-122"/>
              <a:ea typeface="微软雅黑" panose="020B0503020204020204" pitchFamily="34" charset="-122"/>
            </a:rPr>
            <a:t>调查内容与分析</a:t>
          </a:r>
        </a:p>
      </dgm:t>
    </dgm:pt>
    <dgm:pt modelId="{BFCFEFAD-15EB-4569-BD36-756385E7B918}" type="parTrans" cxnId="{F41D43BE-F31C-4543-A266-CB8D6D65AD9B}">
      <dgm:prSet/>
      <dgm:spPr/>
      <dgm:t>
        <a:bodyPr/>
        <a:lstStyle/>
        <a:p>
          <a:endParaRPr lang="zh-CN" altLang="en-US">
            <a:latin typeface="微软雅黑" panose="020B0503020204020204" pitchFamily="34" charset="-122"/>
            <a:ea typeface="微软雅黑" panose="020B0503020204020204" pitchFamily="34" charset="-122"/>
          </a:endParaRPr>
        </a:p>
      </dgm:t>
    </dgm:pt>
    <dgm:pt modelId="{AAFC1C67-466C-43A0-89A1-BDB490ADC68A}" type="sibTrans" cxnId="{F41D43BE-F31C-4543-A266-CB8D6D65AD9B}">
      <dgm:prSet/>
      <dgm:spPr/>
      <dgm:t>
        <a:bodyPr/>
        <a:lstStyle/>
        <a:p>
          <a:endParaRPr lang="zh-CN" altLang="en-US"/>
        </a:p>
      </dgm:t>
    </dgm:pt>
    <dgm:pt modelId="{7FC0EFBC-BCEF-4606-9A86-0D4DDE937D01}">
      <dgm:prSet phldrT="[文本]"/>
      <dgm:spPr/>
      <dgm:t>
        <a:bodyPr/>
        <a:lstStyle/>
        <a:p>
          <a:r>
            <a:rPr lang="zh-CN" altLang="en-US">
              <a:latin typeface="微软雅黑" panose="020B0503020204020204" pitchFamily="34" charset="-122"/>
              <a:ea typeface="微软雅黑" panose="020B0503020204020204" pitchFamily="34" charset="-122"/>
            </a:rPr>
            <a:t>评价信号配时优劣</a:t>
          </a:r>
        </a:p>
      </dgm:t>
    </dgm:pt>
    <dgm:pt modelId="{5E33B1F5-6124-4C73-8FB4-5CBFF9BF2E95}" type="parTrans" cxnId="{55F62C73-DE24-458E-98A3-3F188955D9A0}">
      <dgm:prSet/>
      <dgm:spPr/>
      <dgm:t>
        <a:bodyPr/>
        <a:lstStyle/>
        <a:p>
          <a:endParaRPr lang="zh-CN" altLang="en-US">
            <a:latin typeface="微软雅黑" panose="020B0503020204020204" pitchFamily="34" charset="-122"/>
            <a:ea typeface="微软雅黑" panose="020B0503020204020204" pitchFamily="34" charset="-122"/>
          </a:endParaRPr>
        </a:p>
      </dgm:t>
    </dgm:pt>
    <dgm:pt modelId="{5E9D7FA6-F161-4C12-A423-F60438BA7A14}" type="sibTrans" cxnId="{55F62C73-DE24-458E-98A3-3F188955D9A0}">
      <dgm:prSet/>
      <dgm:spPr/>
      <dgm:t>
        <a:bodyPr/>
        <a:lstStyle/>
        <a:p>
          <a:endParaRPr lang="zh-CN" altLang="en-US"/>
        </a:p>
      </dgm:t>
    </dgm:pt>
    <dgm:pt modelId="{FD6656A8-41E0-49FF-AE12-3A9FE5192CC5}">
      <dgm:prSet phldrT="[文本]"/>
      <dgm:spPr/>
      <dgm:t>
        <a:bodyPr/>
        <a:lstStyle/>
        <a:p>
          <a:r>
            <a:rPr lang="zh-CN" altLang="en-US">
              <a:latin typeface="微软雅黑" panose="020B0503020204020204" pitchFamily="34" charset="-122"/>
              <a:ea typeface="微软雅黑" panose="020B0503020204020204" pitchFamily="34" charset="-122"/>
            </a:rPr>
            <a:t>利用交通量配置周期</a:t>
          </a:r>
        </a:p>
      </dgm:t>
    </dgm:pt>
    <dgm:pt modelId="{156EF6CD-DF9E-4DB7-8F0A-9F0F81AD4F94}" type="parTrans" cxnId="{3E229E11-5371-4E05-A2D2-B45D53137592}">
      <dgm:prSet/>
      <dgm:spPr/>
      <dgm:t>
        <a:bodyPr/>
        <a:lstStyle/>
        <a:p>
          <a:endParaRPr lang="zh-CN" altLang="en-US">
            <a:latin typeface="微软雅黑" panose="020B0503020204020204" pitchFamily="34" charset="-122"/>
            <a:ea typeface="微软雅黑" panose="020B0503020204020204" pitchFamily="34" charset="-122"/>
          </a:endParaRPr>
        </a:p>
      </dgm:t>
    </dgm:pt>
    <dgm:pt modelId="{3160E2EF-71AB-4051-BFBC-87C456F21E4F}" type="sibTrans" cxnId="{3E229E11-5371-4E05-A2D2-B45D53137592}">
      <dgm:prSet/>
      <dgm:spPr/>
      <dgm:t>
        <a:bodyPr/>
        <a:lstStyle/>
        <a:p>
          <a:endParaRPr lang="zh-CN" altLang="en-US"/>
        </a:p>
      </dgm:t>
    </dgm:pt>
    <dgm:pt modelId="{CEDF90E9-CB95-4D79-AEC5-2B5F70672DAB}">
      <dgm:prSet phldrT="[文本]"/>
      <dgm:spPr/>
      <dgm:t>
        <a:bodyPr/>
        <a:lstStyle/>
        <a:p>
          <a:r>
            <a:rPr lang="en-US" altLang="zh-CN">
              <a:latin typeface="微软雅黑" panose="020B0503020204020204" pitchFamily="34" charset="-122"/>
              <a:ea typeface="微软雅黑" panose="020B0503020204020204" pitchFamily="34" charset="-122"/>
            </a:rPr>
            <a:t>webster</a:t>
          </a:r>
          <a:r>
            <a:rPr lang="zh-CN" altLang="en-US">
              <a:latin typeface="微软雅黑" panose="020B0503020204020204" pitchFamily="34" charset="-122"/>
              <a:ea typeface="微软雅黑" panose="020B0503020204020204" pitchFamily="34" charset="-122"/>
            </a:rPr>
            <a:t>信号配时法</a:t>
          </a:r>
        </a:p>
      </dgm:t>
    </dgm:pt>
    <dgm:pt modelId="{01602050-AAEC-458B-9EE8-642AFF2470E5}" type="parTrans" cxnId="{1664AF1C-36D6-4F3B-A3D4-67DD13C9DFA9}">
      <dgm:prSet/>
      <dgm:spPr/>
      <dgm:t>
        <a:bodyPr/>
        <a:lstStyle/>
        <a:p>
          <a:endParaRPr lang="zh-CN" altLang="en-US">
            <a:latin typeface="微软雅黑" panose="020B0503020204020204" pitchFamily="34" charset="-122"/>
            <a:ea typeface="微软雅黑" panose="020B0503020204020204" pitchFamily="34" charset="-122"/>
          </a:endParaRPr>
        </a:p>
      </dgm:t>
    </dgm:pt>
    <dgm:pt modelId="{B4F28A60-C3F4-43D4-8025-B26506513943}" type="sibTrans" cxnId="{1664AF1C-36D6-4F3B-A3D4-67DD13C9DFA9}">
      <dgm:prSet/>
      <dgm:spPr/>
      <dgm:t>
        <a:bodyPr/>
        <a:lstStyle/>
        <a:p>
          <a:endParaRPr lang="zh-CN" altLang="en-US"/>
        </a:p>
      </dgm:t>
    </dgm:pt>
    <dgm:pt modelId="{258EB780-D618-47E9-AFB3-E0F06328ABDE}">
      <dgm:prSet phldrT="[文本]"/>
      <dgm:spPr/>
      <dgm:t>
        <a:bodyPr/>
        <a:lstStyle/>
        <a:p>
          <a:r>
            <a:rPr lang="zh-CN" altLang="en-US">
              <a:latin typeface="微软雅黑" panose="020B0503020204020204" pitchFamily="34" charset="-122"/>
              <a:ea typeface="微软雅黑" panose="020B0503020204020204" pitchFamily="34" charset="-122"/>
            </a:rPr>
            <a:t>通行能力</a:t>
          </a:r>
        </a:p>
      </dgm:t>
    </dgm:pt>
    <dgm:pt modelId="{E1A3E250-C091-4FC1-9D44-635AAD834598}" type="parTrans" cxnId="{682FB0A4-AD78-4E87-B693-8984FF580E59}">
      <dgm:prSet/>
      <dgm:spPr/>
      <dgm:t>
        <a:bodyPr/>
        <a:lstStyle/>
        <a:p>
          <a:endParaRPr lang="zh-CN" altLang="en-US">
            <a:latin typeface="微软雅黑" panose="020B0503020204020204" pitchFamily="34" charset="-122"/>
            <a:ea typeface="微软雅黑" panose="020B0503020204020204" pitchFamily="34" charset="-122"/>
          </a:endParaRPr>
        </a:p>
      </dgm:t>
    </dgm:pt>
    <dgm:pt modelId="{C729E74F-DFE5-4A8F-AC00-62E4708506B5}" type="sibTrans" cxnId="{682FB0A4-AD78-4E87-B693-8984FF580E59}">
      <dgm:prSet/>
      <dgm:spPr/>
      <dgm:t>
        <a:bodyPr/>
        <a:lstStyle/>
        <a:p>
          <a:endParaRPr lang="zh-CN" altLang="en-US"/>
        </a:p>
      </dgm:t>
    </dgm:pt>
    <dgm:pt modelId="{CE34BFE9-E339-4589-A6FB-43F00074B0E1}">
      <dgm:prSet/>
      <dgm:spPr/>
      <dgm:t>
        <a:bodyPr/>
        <a:lstStyle/>
        <a:p>
          <a:r>
            <a:rPr lang="zh-CN" altLang="en-US">
              <a:latin typeface="微软雅黑" panose="020B0503020204020204" pitchFamily="34" charset="-122"/>
              <a:ea typeface="微软雅黑" panose="020B0503020204020204" pitchFamily="34" charset="-122"/>
            </a:rPr>
            <a:t>饱和流率</a:t>
          </a:r>
        </a:p>
      </dgm:t>
    </dgm:pt>
    <dgm:pt modelId="{4075B1B0-4AA0-4EA6-8E66-00ED7A8E981C}" type="parTrans" cxnId="{D4780C56-4AEF-4668-8D18-1286FF5F7904}">
      <dgm:prSet/>
      <dgm:spPr/>
      <dgm:t>
        <a:bodyPr/>
        <a:lstStyle/>
        <a:p>
          <a:endParaRPr lang="zh-CN" altLang="en-US">
            <a:latin typeface="微软雅黑" panose="020B0503020204020204" pitchFamily="34" charset="-122"/>
            <a:ea typeface="微软雅黑" panose="020B0503020204020204" pitchFamily="34" charset="-122"/>
          </a:endParaRPr>
        </a:p>
      </dgm:t>
    </dgm:pt>
    <dgm:pt modelId="{7A05446D-38AD-466F-8A74-A126BD0BABDD}" type="sibTrans" cxnId="{D4780C56-4AEF-4668-8D18-1286FF5F7904}">
      <dgm:prSet/>
      <dgm:spPr/>
      <dgm:t>
        <a:bodyPr/>
        <a:lstStyle/>
        <a:p>
          <a:endParaRPr lang="zh-CN" altLang="en-US"/>
        </a:p>
      </dgm:t>
    </dgm:pt>
    <dgm:pt modelId="{C8821041-1379-490B-BF2A-377510C06985}">
      <dgm:prSet/>
      <dgm:spPr/>
      <dgm:t>
        <a:bodyPr/>
        <a:lstStyle/>
        <a:p>
          <a:r>
            <a:rPr lang="zh-CN" altLang="en-US">
              <a:latin typeface="微软雅黑" panose="020B0503020204020204" pitchFamily="34" charset="-122"/>
              <a:ea typeface="微软雅黑" panose="020B0503020204020204" pitchFamily="34" charset="-122"/>
            </a:rPr>
            <a:t>机动车、行人相位</a:t>
          </a:r>
        </a:p>
      </dgm:t>
    </dgm:pt>
    <dgm:pt modelId="{2E2C4DFE-331B-4C8E-BE3A-7C2A3C42179A}" type="parTrans" cxnId="{79D03ECF-EAF4-44F0-B78A-6E29FCC8A8E1}">
      <dgm:prSet/>
      <dgm:spPr/>
      <dgm:t>
        <a:bodyPr/>
        <a:lstStyle/>
        <a:p>
          <a:endParaRPr lang="zh-CN" altLang="en-US">
            <a:latin typeface="微软雅黑" panose="020B0503020204020204" pitchFamily="34" charset="-122"/>
            <a:ea typeface="微软雅黑" panose="020B0503020204020204" pitchFamily="34" charset="-122"/>
          </a:endParaRPr>
        </a:p>
      </dgm:t>
    </dgm:pt>
    <dgm:pt modelId="{8977FC8F-987E-48D5-B29F-0C1FD2EE5022}" type="sibTrans" cxnId="{79D03ECF-EAF4-44F0-B78A-6E29FCC8A8E1}">
      <dgm:prSet/>
      <dgm:spPr/>
      <dgm:t>
        <a:bodyPr/>
        <a:lstStyle/>
        <a:p>
          <a:endParaRPr lang="zh-CN" altLang="en-US"/>
        </a:p>
      </dgm:t>
    </dgm:pt>
    <dgm:pt modelId="{75BB004B-D772-4834-82FD-05C30FDB7613}">
      <dgm:prSet/>
      <dgm:spPr/>
      <dgm:t>
        <a:bodyPr/>
        <a:lstStyle/>
        <a:p>
          <a:r>
            <a:rPr lang="zh-CN" altLang="en-US">
              <a:latin typeface="微软雅黑" panose="020B0503020204020204" pitchFamily="34" charset="-122"/>
              <a:ea typeface="微软雅黑" panose="020B0503020204020204" pitchFamily="34" charset="-122"/>
            </a:rPr>
            <a:t>信号配时调查</a:t>
          </a:r>
        </a:p>
      </dgm:t>
    </dgm:pt>
    <dgm:pt modelId="{F2009BC5-3119-43EB-9A0A-3635779BC1E7}" type="parTrans" cxnId="{CE1FFF4D-4257-41B2-BFEA-64B8F30F5EA9}">
      <dgm:prSet/>
      <dgm:spPr/>
      <dgm:t>
        <a:bodyPr/>
        <a:lstStyle/>
        <a:p>
          <a:endParaRPr lang="zh-CN" altLang="en-US"/>
        </a:p>
      </dgm:t>
    </dgm:pt>
    <dgm:pt modelId="{D85EA9CD-7AB9-4305-8B66-E487BD352184}" type="sibTrans" cxnId="{CE1FFF4D-4257-41B2-BFEA-64B8F30F5EA9}">
      <dgm:prSet/>
      <dgm:spPr/>
      <dgm:t>
        <a:bodyPr/>
        <a:lstStyle/>
        <a:p>
          <a:endParaRPr lang="zh-CN" altLang="en-US"/>
        </a:p>
      </dgm:t>
    </dgm:pt>
    <dgm:pt modelId="{B06AB82C-709B-4250-8E9F-46A3A8911166}">
      <dgm:prSet/>
      <dgm:spPr/>
      <dgm:t>
        <a:bodyPr/>
        <a:lstStyle/>
        <a:p>
          <a:r>
            <a:rPr lang="zh-CN" altLang="en-US">
              <a:latin typeface="微软雅黑" panose="020B0503020204020204" pitchFamily="34" charset="-122"/>
              <a:ea typeface="微软雅黑" panose="020B0503020204020204" pitchFamily="34" charset="-122"/>
            </a:rPr>
            <a:t>调查概况</a:t>
          </a:r>
        </a:p>
      </dgm:t>
    </dgm:pt>
    <dgm:pt modelId="{E7BAECB8-5D79-478B-B3FC-660F57B53F5C}" type="parTrans" cxnId="{FC4E195F-668A-4044-87D0-2B01B3B29716}">
      <dgm:prSet/>
      <dgm:spPr/>
      <dgm:t>
        <a:bodyPr/>
        <a:lstStyle/>
        <a:p>
          <a:endParaRPr lang="zh-CN" altLang="en-US">
            <a:latin typeface="微软雅黑" panose="020B0503020204020204" pitchFamily="34" charset="-122"/>
            <a:ea typeface="微软雅黑" panose="020B0503020204020204" pitchFamily="34" charset="-122"/>
          </a:endParaRPr>
        </a:p>
      </dgm:t>
    </dgm:pt>
    <dgm:pt modelId="{75632C42-B038-4A33-BFED-5F0F65EDC43F}" type="sibTrans" cxnId="{FC4E195F-668A-4044-87D0-2B01B3B29716}">
      <dgm:prSet/>
      <dgm:spPr/>
      <dgm:t>
        <a:bodyPr/>
        <a:lstStyle/>
        <a:p>
          <a:endParaRPr lang="zh-CN" altLang="en-US"/>
        </a:p>
      </dgm:t>
    </dgm:pt>
    <dgm:pt modelId="{C8C12A67-2BD0-4C6E-95F2-18DADF90B846}">
      <dgm:prSet/>
      <dgm:spPr/>
      <dgm:t>
        <a:bodyPr/>
        <a:lstStyle/>
        <a:p>
          <a:r>
            <a:rPr lang="zh-CN" altLang="en-US">
              <a:latin typeface="微软雅黑" panose="020B0503020204020204" pitchFamily="34" charset="-122"/>
              <a:ea typeface="微软雅黑" panose="020B0503020204020204" pitchFamily="34" charset="-122"/>
            </a:rPr>
            <a:t>调查目的</a:t>
          </a:r>
        </a:p>
      </dgm:t>
    </dgm:pt>
    <dgm:pt modelId="{7E61ECD9-7EAB-4D83-A45A-5FBCA8DFDF9C}" type="parTrans" cxnId="{5B02D33E-1FA3-4E21-A89A-0026F261F8CE}">
      <dgm:prSet/>
      <dgm:spPr/>
      <dgm:t>
        <a:bodyPr/>
        <a:lstStyle/>
        <a:p>
          <a:endParaRPr lang="zh-CN" altLang="en-US"/>
        </a:p>
      </dgm:t>
    </dgm:pt>
    <dgm:pt modelId="{34BE61D6-2D9C-4441-ABB6-1EB5D3155B4D}" type="sibTrans" cxnId="{5B02D33E-1FA3-4E21-A89A-0026F261F8CE}">
      <dgm:prSet/>
      <dgm:spPr/>
      <dgm:t>
        <a:bodyPr/>
        <a:lstStyle/>
        <a:p>
          <a:endParaRPr lang="zh-CN" altLang="en-US"/>
        </a:p>
      </dgm:t>
    </dgm:pt>
    <dgm:pt modelId="{D588DCAD-C72E-4B89-83A1-8E65FF66B268}">
      <dgm:prSet/>
      <dgm:spPr/>
      <dgm:t>
        <a:bodyPr/>
        <a:lstStyle/>
        <a:p>
          <a:r>
            <a:rPr lang="zh-CN" altLang="en-US">
              <a:latin typeface="微软雅黑" panose="020B0503020204020204" pitchFamily="34" charset="-122"/>
              <a:ea typeface="微软雅黑" panose="020B0503020204020204" pitchFamily="34" charset="-122"/>
            </a:rPr>
            <a:t>两种方案进行对比</a:t>
          </a:r>
        </a:p>
      </dgm:t>
    </dgm:pt>
    <dgm:pt modelId="{55E10CE5-BB37-47BD-B3D6-327F53E6F154}" type="parTrans" cxnId="{81ED24B1-ACC9-4985-A10D-9D5E5E811343}">
      <dgm:prSet/>
      <dgm:spPr/>
      <dgm:t>
        <a:bodyPr/>
        <a:lstStyle/>
        <a:p>
          <a:endParaRPr lang="zh-CN" altLang="en-US"/>
        </a:p>
      </dgm:t>
    </dgm:pt>
    <dgm:pt modelId="{8D3392B3-1D70-44AD-B16A-20D26CD94351}" type="sibTrans" cxnId="{81ED24B1-ACC9-4985-A10D-9D5E5E811343}">
      <dgm:prSet/>
      <dgm:spPr/>
      <dgm:t>
        <a:bodyPr/>
        <a:lstStyle/>
        <a:p>
          <a:endParaRPr lang="zh-CN" altLang="en-US"/>
        </a:p>
      </dgm:t>
    </dgm:pt>
    <dgm:pt modelId="{43C59869-59D6-4F35-B29E-A6EEAC76F335}">
      <dgm:prSet/>
      <dgm:spPr/>
      <dgm:t>
        <a:bodyPr/>
        <a:lstStyle/>
        <a:p>
          <a:r>
            <a:rPr lang="zh-CN" altLang="en-US">
              <a:latin typeface="微软雅黑" panose="020B0503020204020204" pitchFamily="34" charset="-122"/>
              <a:ea typeface="微软雅黑" panose="020B0503020204020204" pitchFamily="34" charset="-122"/>
            </a:rPr>
            <a:t>调查时间与站位</a:t>
          </a:r>
        </a:p>
      </dgm:t>
    </dgm:pt>
    <dgm:pt modelId="{9E19F2AD-0AA5-4EFD-9B6E-F807B3C7C05E}" type="parTrans" cxnId="{6AD8DCC1-ED99-412B-A86B-B500833B6253}">
      <dgm:prSet/>
      <dgm:spPr/>
      <dgm:t>
        <a:bodyPr/>
        <a:lstStyle/>
        <a:p>
          <a:endParaRPr lang="zh-CN" altLang="en-US"/>
        </a:p>
      </dgm:t>
    </dgm:pt>
    <dgm:pt modelId="{06430F1D-A5CB-43F7-AE2A-67C7B5A90145}" type="sibTrans" cxnId="{6AD8DCC1-ED99-412B-A86B-B500833B6253}">
      <dgm:prSet/>
      <dgm:spPr/>
      <dgm:t>
        <a:bodyPr/>
        <a:lstStyle/>
        <a:p>
          <a:endParaRPr lang="zh-CN" altLang="en-US"/>
        </a:p>
      </dgm:t>
    </dgm:pt>
    <dgm:pt modelId="{3093587D-B148-4E9D-B8B2-C993778B3B70}" type="pres">
      <dgm:prSet presAssocID="{FE1F277D-6494-48BB-99E8-9294F89BFCAA}" presName="mainComposite" presStyleCnt="0">
        <dgm:presLayoutVars>
          <dgm:chPref val="1"/>
          <dgm:dir/>
          <dgm:animOne val="branch"/>
          <dgm:animLvl val="lvl"/>
          <dgm:resizeHandles val="exact"/>
        </dgm:presLayoutVars>
      </dgm:prSet>
      <dgm:spPr/>
    </dgm:pt>
    <dgm:pt modelId="{6F5A8EB8-A31D-4EE8-A181-EEF3501C8A7A}" type="pres">
      <dgm:prSet presAssocID="{FE1F277D-6494-48BB-99E8-9294F89BFCAA}" presName="hierFlow" presStyleCnt="0"/>
      <dgm:spPr/>
    </dgm:pt>
    <dgm:pt modelId="{56E1AF4C-6D51-4D9D-9C8D-835523C9DF4A}" type="pres">
      <dgm:prSet presAssocID="{FE1F277D-6494-48BB-99E8-9294F89BFCAA}" presName="hierChild1" presStyleCnt="0">
        <dgm:presLayoutVars>
          <dgm:chPref val="1"/>
          <dgm:animOne val="branch"/>
          <dgm:animLvl val="lvl"/>
        </dgm:presLayoutVars>
      </dgm:prSet>
      <dgm:spPr/>
    </dgm:pt>
    <dgm:pt modelId="{18733EF9-282A-493C-A093-65DCDAE3ADB4}" type="pres">
      <dgm:prSet presAssocID="{75BB004B-D772-4834-82FD-05C30FDB7613}" presName="Name14" presStyleCnt="0"/>
      <dgm:spPr/>
    </dgm:pt>
    <dgm:pt modelId="{C458C780-7FDC-4880-BD67-75A674FCC672}" type="pres">
      <dgm:prSet presAssocID="{75BB004B-D772-4834-82FD-05C30FDB7613}" presName="level1Shape" presStyleLbl="node0" presStyleIdx="0" presStyleCnt="1">
        <dgm:presLayoutVars>
          <dgm:chPref val="3"/>
        </dgm:presLayoutVars>
      </dgm:prSet>
      <dgm:spPr/>
    </dgm:pt>
    <dgm:pt modelId="{793D47A7-C8BA-4311-8579-20CDC551A6B7}" type="pres">
      <dgm:prSet presAssocID="{75BB004B-D772-4834-82FD-05C30FDB7613}" presName="hierChild2" presStyleCnt="0"/>
      <dgm:spPr/>
    </dgm:pt>
    <dgm:pt modelId="{6F647DF4-831B-4163-964E-92AAE558A97B}" type="pres">
      <dgm:prSet presAssocID="{E7BAECB8-5D79-478B-B3FC-660F57B53F5C}" presName="Name19" presStyleLbl="parChTrans1D2" presStyleIdx="0" presStyleCnt="2"/>
      <dgm:spPr/>
    </dgm:pt>
    <dgm:pt modelId="{C5099A67-34B3-4D75-9088-E1FC40FA5A93}" type="pres">
      <dgm:prSet presAssocID="{B06AB82C-709B-4250-8E9F-46A3A8911166}" presName="Name21" presStyleCnt="0"/>
      <dgm:spPr/>
    </dgm:pt>
    <dgm:pt modelId="{A8CC6632-BA6E-4782-97A9-C0FF9B663FF3}" type="pres">
      <dgm:prSet presAssocID="{B06AB82C-709B-4250-8E9F-46A3A8911166}" presName="level2Shape" presStyleLbl="node2" presStyleIdx="0" presStyleCnt="2"/>
      <dgm:spPr/>
    </dgm:pt>
    <dgm:pt modelId="{67CF96FF-37DE-4864-906B-F79A7F5DD05F}" type="pres">
      <dgm:prSet presAssocID="{B06AB82C-709B-4250-8E9F-46A3A8911166}" presName="hierChild3" presStyleCnt="0"/>
      <dgm:spPr/>
    </dgm:pt>
    <dgm:pt modelId="{F099ACB2-8EBB-4A87-864E-1CC6D9DEEF4D}" type="pres">
      <dgm:prSet presAssocID="{7E61ECD9-7EAB-4D83-A45A-5FBCA8DFDF9C}" presName="Name19" presStyleLbl="parChTrans1D3" presStyleIdx="0" presStyleCnt="6"/>
      <dgm:spPr/>
    </dgm:pt>
    <dgm:pt modelId="{87FA979B-6652-4265-BA0A-939DE84B9653}" type="pres">
      <dgm:prSet presAssocID="{C8C12A67-2BD0-4C6E-95F2-18DADF90B846}" presName="Name21" presStyleCnt="0"/>
      <dgm:spPr/>
    </dgm:pt>
    <dgm:pt modelId="{FD17995C-2CAE-4E73-A53C-87F6ED0207D0}" type="pres">
      <dgm:prSet presAssocID="{C8C12A67-2BD0-4C6E-95F2-18DADF90B846}" presName="level2Shape" presStyleLbl="node3" presStyleIdx="0" presStyleCnt="6"/>
      <dgm:spPr/>
    </dgm:pt>
    <dgm:pt modelId="{0723FFD7-4F81-414B-A5EF-17BE3F4B1FCF}" type="pres">
      <dgm:prSet presAssocID="{C8C12A67-2BD0-4C6E-95F2-18DADF90B846}" presName="hierChild3" presStyleCnt="0"/>
      <dgm:spPr/>
    </dgm:pt>
    <dgm:pt modelId="{933040E1-72B7-451E-A8CA-DCD4772EB8EE}" type="pres">
      <dgm:prSet presAssocID="{9E19F2AD-0AA5-4EFD-9B6E-F807B3C7C05E}" presName="Name19" presStyleLbl="parChTrans1D3" presStyleIdx="1" presStyleCnt="6"/>
      <dgm:spPr/>
    </dgm:pt>
    <dgm:pt modelId="{AFEBE534-1B59-45FD-ACE1-6FF55E3C949D}" type="pres">
      <dgm:prSet presAssocID="{43C59869-59D6-4F35-B29E-A6EEAC76F335}" presName="Name21" presStyleCnt="0"/>
      <dgm:spPr/>
    </dgm:pt>
    <dgm:pt modelId="{495C07CF-7B68-479D-8195-3294438E3144}" type="pres">
      <dgm:prSet presAssocID="{43C59869-59D6-4F35-B29E-A6EEAC76F335}" presName="level2Shape" presStyleLbl="node3" presStyleIdx="1" presStyleCnt="6"/>
      <dgm:spPr/>
    </dgm:pt>
    <dgm:pt modelId="{0C46E674-01F1-4EB2-B664-A2ADEDD4C05F}" type="pres">
      <dgm:prSet presAssocID="{43C59869-59D6-4F35-B29E-A6EEAC76F335}" presName="hierChild3" presStyleCnt="0"/>
      <dgm:spPr/>
    </dgm:pt>
    <dgm:pt modelId="{4BF24E75-1E27-4A00-B43B-4EA44CBE8E13}" type="pres">
      <dgm:prSet presAssocID="{BFCFEFAD-15EB-4569-BD36-756385E7B918}" presName="Name19" presStyleLbl="parChTrans1D2" presStyleIdx="1" presStyleCnt="2"/>
      <dgm:spPr/>
    </dgm:pt>
    <dgm:pt modelId="{728CB369-6665-4423-8DA8-96D585BFC9C7}" type="pres">
      <dgm:prSet presAssocID="{7039A620-77BF-4780-9BE9-2822781D0BB5}" presName="Name21" presStyleCnt="0"/>
      <dgm:spPr/>
    </dgm:pt>
    <dgm:pt modelId="{44F940D3-2F96-4B7F-92C6-C1C87A28A33D}" type="pres">
      <dgm:prSet presAssocID="{7039A620-77BF-4780-9BE9-2822781D0BB5}" presName="level2Shape" presStyleLbl="node2" presStyleIdx="1" presStyleCnt="2"/>
      <dgm:spPr/>
    </dgm:pt>
    <dgm:pt modelId="{5D7ABCB5-B9C4-4041-94C8-2EADB834BD24}" type="pres">
      <dgm:prSet presAssocID="{7039A620-77BF-4780-9BE9-2822781D0BB5}" presName="hierChild3" presStyleCnt="0"/>
      <dgm:spPr/>
    </dgm:pt>
    <dgm:pt modelId="{0CF4923B-77C4-4492-B7C7-0E936A29D8F3}" type="pres">
      <dgm:prSet presAssocID="{2E2C4DFE-331B-4C8E-BE3A-7C2A3C42179A}" presName="Name19" presStyleLbl="parChTrans1D3" presStyleIdx="2" presStyleCnt="6"/>
      <dgm:spPr/>
    </dgm:pt>
    <dgm:pt modelId="{05EC754B-8AA5-45B0-9B66-38257DAD24A0}" type="pres">
      <dgm:prSet presAssocID="{C8821041-1379-490B-BF2A-377510C06985}" presName="Name21" presStyleCnt="0"/>
      <dgm:spPr/>
    </dgm:pt>
    <dgm:pt modelId="{E84C3067-6589-49AA-8544-7D2CCB67ABE2}" type="pres">
      <dgm:prSet presAssocID="{C8821041-1379-490B-BF2A-377510C06985}" presName="level2Shape" presStyleLbl="node3" presStyleIdx="2" presStyleCnt="6"/>
      <dgm:spPr/>
    </dgm:pt>
    <dgm:pt modelId="{7636A1AF-190C-4EA2-AB1C-DA31BBB4BAC7}" type="pres">
      <dgm:prSet presAssocID="{C8821041-1379-490B-BF2A-377510C06985}" presName="hierChild3" presStyleCnt="0"/>
      <dgm:spPr/>
    </dgm:pt>
    <dgm:pt modelId="{E62876D3-7EDC-4325-AB25-76E513BC0C2A}" type="pres">
      <dgm:prSet presAssocID="{4075B1B0-4AA0-4EA6-8E66-00ED7A8E981C}" presName="Name19" presStyleLbl="parChTrans1D3" presStyleIdx="3" presStyleCnt="6"/>
      <dgm:spPr/>
    </dgm:pt>
    <dgm:pt modelId="{9A897099-3168-4CE7-9283-9E220E911302}" type="pres">
      <dgm:prSet presAssocID="{CE34BFE9-E339-4589-A6FB-43F00074B0E1}" presName="Name21" presStyleCnt="0"/>
      <dgm:spPr/>
    </dgm:pt>
    <dgm:pt modelId="{1E413597-8E1C-4354-BF57-EC752C8BCA2B}" type="pres">
      <dgm:prSet presAssocID="{CE34BFE9-E339-4589-A6FB-43F00074B0E1}" presName="level2Shape" presStyleLbl="node3" presStyleIdx="3" presStyleCnt="6"/>
      <dgm:spPr/>
    </dgm:pt>
    <dgm:pt modelId="{C6BE5444-FA75-4CCD-9D32-D052AA5708D6}" type="pres">
      <dgm:prSet presAssocID="{CE34BFE9-E339-4589-A6FB-43F00074B0E1}" presName="hierChild3" presStyleCnt="0"/>
      <dgm:spPr/>
    </dgm:pt>
    <dgm:pt modelId="{2FB86133-36DD-40D8-AF9A-C2CEAE1F4319}" type="pres">
      <dgm:prSet presAssocID="{5E33B1F5-6124-4C73-8FB4-5CBFF9BF2E95}" presName="Name19" presStyleLbl="parChTrans1D3" presStyleIdx="4" presStyleCnt="6"/>
      <dgm:spPr/>
    </dgm:pt>
    <dgm:pt modelId="{B38CC6FB-AA2F-4316-9932-4B093B2A08E5}" type="pres">
      <dgm:prSet presAssocID="{7FC0EFBC-BCEF-4606-9A86-0D4DDE937D01}" presName="Name21" presStyleCnt="0"/>
      <dgm:spPr/>
    </dgm:pt>
    <dgm:pt modelId="{42BF7A05-13D2-4935-AAF8-9020E1B82FBC}" type="pres">
      <dgm:prSet presAssocID="{7FC0EFBC-BCEF-4606-9A86-0D4DDE937D01}" presName="level2Shape" presStyleLbl="node3" presStyleIdx="4" presStyleCnt="6"/>
      <dgm:spPr/>
    </dgm:pt>
    <dgm:pt modelId="{DAC9C134-BEAE-443A-AA9B-3AAE80E80D23}" type="pres">
      <dgm:prSet presAssocID="{7FC0EFBC-BCEF-4606-9A86-0D4DDE937D01}" presName="hierChild3" presStyleCnt="0"/>
      <dgm:spPr/>
    </dgm:pt>
    <dgm:pt modelId="{18AD2AAD-024A-4A32-A8D1-B85934FC0576}" type="pres">
      <dgm:prSet presAssocID="{156EF6CD-DF9E-4DB7-8F0A-9F0F81AD4F94}" presName="Name19" presStyleLbl="parChTrans1D4" presStyleIdx="0" presStyleCnt="3"/>
      <dgm:spPr/>
    </dgm:pt>
    <dgm:pt modelId="{0F5CF0F0-B950-4025-A304-CFDA55625EF5}" type="pres">
      <dgm:prSet presAssocID="{FD6656A8-41E0-49FF-AE12-3A9FE5192CC5}" presName="Name21" presStyleCnt="0"/>
      <dgm:spPr/>
    </dgm:pt>
    <dgm:pt modelId="{FF053939-FA26-471C-8D2F-709FFB8D4292}" type="pres">
      <dgm:prSet presAssocID="{FD6656A8-41E0-49FF-AE12-3A9FE5192CC5}" presName="level2Shape" presStyleLbl="node4" presStyleIdx="0" presStyleCnt="3"/>
      <dgm:spPr/>
    </dgm:pt>
    <dgm:pt modelId="{A297E9EC-63A2-4E63-BD77-A163AD2D98D4}" type="pres">
      <dgm:prSet presAssocID="{FD6656A8-41E0-49FF-AE12-3A9FE5192CC5}" presName="hierChild3" presStyleCnt="0"/>
      <dgm:spPr/>
    </dgm:pt>
    <dgm:pt modelId="{31342B6F-C22F-45B2-8B68-3CC06DA32A14}" type="pres">
      <dgm:prSet presAssocID="{01602050-AAEC-458B-9EE8-642AFF2470E5}" presName="Name19" presStyleLbl="parChTrans1D4" presStyleIdx="1" presStyleCnt="3"/>
      <dgm:spPr/>
    </dgm:pt>
    <dgm:pt modelId="{73E6B869-EC2B-45B8-AB8E-3C103A70ECBC}" type="pres">
      <dgm:prSet presAssocID="{CEDF90E9-CB95-4D79-AEC5-2B5F70672DAB}" presName="Name21" presStyleCnt="0"/>
      <dgm:spPr/>
    </dgm:pt>
    <dgm:pt modelId="{6731BE71-4719-4A22-B161-2B08808A204D}" type="pres">
      <dgm:prSet presAssocID="{CEDF90E9-CB95-4D79-AEC5-2B5F70672DAB}" presName="level2Shape" presStyleLbl="node4" presStyleIdx="1" presStyleCnt="3"/>
      <dgm:spPr/>
    </dgm:pt>
    <dgm:pt modelId="{BC814BED-344F-484C-8607-7AA0BA2D8C6C}" type="pres">
      <dgm:prSet presAssocID="{CEDF90E9-CB95-4D79-AEC5-2B5F70672DAB}" presName="hierChild3" presStyleCnt="0"/>
      <dgm:spPr/>
    </dgm:pt>
    <dgm:pt modelId="{CFDD767C-B66E-4F8D-93FE-5E015CE6005D}" type="pres">
      <dgm:prSet presAssocID="{55E10CE5-BB37-47BD-B3D6-327F53E6F154}" presName="Name19" presStyleLbl="parChTrans1D4" presStyleIdx="2" presStyleCnt="3"/>
      <dgm:spPr/>
    </dgm:pt>
    <dgm:pt modelId="{D64F7424-C4EB-4135-973B-CD7E908D8977}" type="pres">
      <dgm:prSet presAssocID="{D588DCAD-C72E-4B89-83A1-8E65FF66B268}" presName="Name21" presStyleCnt="0"/>
      <dgm:spPr/>
    </dgm:pt>
    <dgm:pt modelId="{39C5B60D-0687-4D49-A0CC-211E9650F53C}" type="pres">
      <dgm:prSet presAssocID="{D588DCAD-C72E-4B89-83A1-8E65FF66B268}" presName="level2Shape" presStyleLbl="node4" presStyleIdx="2" presStyleCnt="3"/>
      <dgm:spPr/>
    </dgm:pt>
    <dgm:pt modelId="{9600FF37-789A-4329-A3D2-ED2D70083A87}" type="pres">
      <dgm:prSet presAssocID="{D588DCAD-C72E-4B89-83A1-8E65FF66B268}" presName="hierChild3" presStyleCnt="0"/>
      <dgm:spPr/>
    </dgm:pt>
    <dgm:pt modelId="{CAC2E3D3-E27B-4D32-A761-13ADB03C2D93}" type="pres">
      <dgm:prSet presAssocID="{E1A3E250-C091-4FC1-9D44-635AAD834598}" presName="Name19" presStyleLbl="parChTrans1D3" presStyleIdx="5" presStyleCnt="6"/>
      <dgm:spPr/>
    </dgm:pt>
    <dgm:pt modelId="{3CAD6A11-2D29-49AA-A9F1-B3DDFBBCE20C}" type="pres">
      <dgm:prSet presAssocID="{258EB780-D618-47E9-AFB3-E0F06328ABDE}" presName="Name21" presStyleCnt="0"/>
      <dgm:spPr/>
    </dgm:pt>
    <dgm:pt modelId="{37F64426-B19B-4362-8C8F-A6E66319B42E}" type="pres">
      <dgm:prSet presAssocID="{258EB780-D618-47E9-AFB3-E0F06328ABDE}" presName="level2Shape" presStyleLbl="node3" presStyleIdx="5" presStyleCnt="6"/>
      <dgm:spPr/>
    </dgm:pt>
    <dgm:pt modelId="{9ACCEB47-3333-4595-B1ED-1E4AFCDF70F2}" type="pres">
      <dgm:prSet presAssocID="{258EB780-D618-47E9-AFB3-E0F06328ABDE}" presName="hierChild3" presStyleCnt="0"/>
      <dgm:spPr/>
    </dgm:pt>
    <dgm:pt modelId="{60A31B43-A5F9-40DF-9156-A02A5716F85F}" type="pres">
      <dgm:prSet presAssocID="{FE1F277D-6494-48BB-99E8-9294F89BFCAA}" presName="bgShapesFlow" presStyleCnt="0"/>
      <dgm:spPr/>
    </dgm:pt>
  </dgm:ptLst>
  <dgm:cxnLst>
    <dgm:cxn modelId="{3E229E11-5371-4E05-A2D2-B45D53137592}" srcId="{7FC0EFBC-BCEF-4606-9A86-0D4DDE937D01}" destId="{FD6656A8-41E0-49FF-AE12-3A9FE5192CC5}" srcOrd="0" destOrd="0" parTransId="{156EF6CD-DF9E-4DB7-8F0A-9F0F81AD4F94}" sibTransId="{3160E2EF-71AB-4051-BFBC-87C456F21E4F}"/>
    <dgm:cxn modelId="{1664AF1C-36D6-4F3B-A3D4-67DD13C9DFA9}" srcId="{7FC0EFBC-BCEF-4606-9A86-0D4DDE937D01}" destId="{CEDF90E9-CB95-4D79-AEC5-2B5F70672DAB}" srcOrd="1" destOrd="0" parTransId="{01602050-AAEC-458B-9EE8-642AFF2470E5}" sibTransId="{B4F28A60-C3F4-43D4-8025-B26506513943}"/>
    <dgm:cxn modelId="{3F6D3528-06FC-41DC-96A2-748490869D69}" type="presOf" srcId="{FD6656A8-41E0-49FF-AE12-3A9FE5192CC5}" destId="{FF053939-FA26-471C-8D2F-709FFB8D4292}" srcOrd="0" destOrd="0" presId="urn:microsoft.com/office/officeart/2005/8/layout/hierarchy6"/>
    <dgm:cxn modelId="{C88C3D2C-6BAD-476E-B844-23FCA8F06FF8}" type="presOf" srcId="{01602050-AAEC-458B-9EE8-642AFF2470E5}" destId="{31342B6F-C22F-45B2-8B68-3CC06DA32A14}" srcOrd="0" destOrd="0" presId="urn:microsoft.com/office/officeart/2005/8/layout/hierarchy6"/>
    <dgm:cxn modelId="{97FAA22C-0245-4B27-9DC9-F74628807630}" type="presOf" srcId="{43C59869-59D6-4F35-B29E-A6EEAC76F335}" destId="{495C07CF-7B68-479D-8195-3294438E3144}" srcOrd="0" destOrd="0" presId="urn:microsoft.com/office/officeart/2005/8/layout/hierarchy6"/>
    <dgm:cxn modelId="{5B02D33E-1FA3-4E21-A89A-0026F261F8CE}" srcId="{B06AB82C-709B-4250-8E9F-46A3A8911166}" destId="{C8C12A67-2BD0-4C6E-95F2-18DADF90B846}" srcOrd="0" destOrd="0" parTransId="{7E61ECD9-7EAB-4D83-A45A-5FBCA8DFDF9C}" sibTransId="{34BE61D6-2D9C-4441-ABB6-1EB5D3155B4D}"/>
    <dgm:cxn modelId="{8754A15E-0A68-4492-8EBE-D2DD84BDAF95}" type="presOf" srcId="{CE34BFE9-E339-4589-A6FB-43F00074B0E1}" destId="{1E413597-8E1C-4354-BF57-EC752C8BCA2B}" srcOrd="0" destOrd="0" presId="urn:microsoft.com/office/officeart/2005/8/layout/hierarchy6"/>
    <dgm:cxn modelId="{FC4E195F-668A-4044-87D0-2B01B3B29716}" srcId="{75BB004B-D772-4834-82FD-05C30FDB7613}" destId="{B06AB82C-709B-4250-8E9F-46A3A8911166}" srcOrd="0" destOrd="0" parTransId="{E7BAECB8-5D79-478B-B3FC-660F57B53F5C}" sibTransId="{75632C42-B038-4A33-BFED-5F0F65EDC43F}"/>
    <dgm:cxn modelId="{DAE74C48-D1EF-47CC-BBB3-0F0F7C05B3DB}" type="presOf" srcId="{C8821041-1379-490B-BF2A-377510C06985}" destId="{E84C3067-6589-49AA-8544-7D2CCB67ABE2}" srcOrd="0" destOrd="0" presId="urn:microsoft.com/office/officeart/2005/8/layout/hierarchy6"/>
    <dgm:cxn modelId="{F0B19A68-ECA8-4AC0-ACF7-CF6A78274D74}" type="presOf" srcId="{2E2C4DFE-331B-4C8E-BE3A-7C2A3C42179A}" destId="{0CF4923B-77C4-4492-B7C7-0E936A29D8F3}" srcOrd="0" destOrd="0" presId="urn:microsoft.com/office/officeart/2005/8/layout/hierarchy6"/>
    <dgm:cxn modelId="{CE1FFF4D-4257-41B2-BFEA-64B8F30F5EA9}" srcId="{FE1F277D-6494-48BB-99E8-9294F89BFCAA}" destId="{75BB004B-D772-4834-82FD-05C30FDB7613}" srcOrd="0" destOrd="0" parTransId="{F2009BC5-3119-43EB-9A0A-3635779BC1E7}" sibTransId="{D85EA9CD-7AB9-4305-8B66-E487BD352184}"/>
    <dgm:cxn modelId="{28B48150-A2C2-4F3E-947B-DAB13B01ABCC}" type="presOf" srcId="{E7BAECB8-5D79-478B-B3FC-660F57B53F5C}" destId="{6F647DF4-831B-4163-964E-92AAE558A97B}" srcOrd="0" destOrd="0" presId="urn:microsoft.com/office/officeart/2005/8/layout/hierarchy6"/>
    <dgm:cxn modelId="{88E2DA51-35A7-43FC-8829-6D41569D1C70}" type="presOf" srcId="{4075B1B0-4AA0-4EA6-8E66-00ED7A8E981C}" destId="{E62876D3-7EDC-4325-AB25-76E513BC0C2A}" srcOrd="0" destOrd="0" presId="urn:microsoft.com/office/officeart/2005/8/layout/hierarchy6"/>
    <dgm:cxn modelId="{55F62C73-DE24-458E-98A3-3F188955D9A0}" srcId="{7039A620-77BF-4780-9BE9-2822781D0BB5}" destId="{7FC0EFBC-BCEF-4606-9A86-0D4DDE937D01}" srcOrd="2" destOrd="0" parTransId="{5E33B1F5-6124-4C73-8FB4-5CBFF9BF2E95}" sibTransId="{5E9D7FA6-F161-4C12-A423-F60438BA7A14}"/>
    <dgm:cxn modelId="{9A5D8773-0698-4774-AF8E-910E80EBFDA0}" type="presOf" srcId="{5E33B1F5-6124-4C73-8FB4-5CBFF9BF2E95}" destId="{2FB86133-36DD-40D8-AF9A-C2CEAE1F4319}" srcOrd="0" destOrd="0" presId="urn:microsoft.com/office/officeart/2005/8/layout/hierarchy6"/>
    <dgm:cxn modelId="{61965854-497C-4417-ACC5-08072BFA2379}" type="presOf" srcId="{C8C12A67-2BD0-4C6E-95F2-18DADF90B846}" destId="{FD17995C-2CAE-4E73-A53C-87F6ED0207D0}" srcOrd="0" destOrd="0" presId="urn:microsoft.com/office/officeart/2005/8/layout/hierarchy6"/>
    <dgm:cxn modelId="{D4780C56-4AEF-4668-8D18-1286FF5F7904}" srcId="{7039A620-77BF-4780-9BE9-2822781D0BB5}" destId="{CE34BFE9-E339-4589-A6FB-43F00074B0E1}" srcOrd="1" destOrd="0" parTransId="{4075B1B0-4AA0-4EA6-8E66-00ED7A8E981C}" sibTransId="{7A05446D-38AD-466F-8A74-A126BD0BABDD}"/>
    <dgm:cxn modelId="{0917D55A-386A-4037-83AC-DCDCC55AC7E9}" type="presOf" srcId="{258EB780-D618-47E9-AFB3-E0F06328ABDE}" destId="{37F64426-B19B-4362-8C8F-A6E66319B42E}" srcOrd="0" destOrd="0" presId="urn:microsoft.com/office/officeart/2005/8/layout/hierarchy6"/>
    <dgm:cxn modelId="{288DE87A-11F0-4720-BAFF-23C2C774B8A9}" type="presOf" srcId="{FE1F277D-6494-48BB-99E8-9294F89BFCAA}" destId="{3093587D-B148-4E9D-B8B2-C993778B3B70}" srcOrd="0" destOrd="0" presId="urn:microsoft.com/office/officeart/2005/8/layout/hierarchy6"/>
    <dgm:cxn modelId="{340CBB89-DFD0-499C-B642-EFEE66C54980}" type="presOf" srcId="{7039A620-77BF-4780-9BE9-2822781D0BB5}" destId="{44F940D3-2F96-4B7F-92C6-C1C87A28A33D}" srcOrd="0" destOrd="0" presId="urn:microsoft.com/office/officeart/2005/8/layout/hierarchy6"/>
    <dgm:cxn modelId="{C65FBB8A-F288-4574-8136-25C6B0216486}" type="presOf" srcId="{B06AB82C-709B-4250-8E9F-46A3A8911166}" destId="{A8CC6632-BA6E-4782-97A9-C0FF9B663FF3}" srcOrd="0" destOrd="0" presId="urn:microsoft.com/office/officeart/2005/8/layout/hierarchy6"/>
    <dgm:cxn modelId="{41F90597-8379-4711-A8BA-2C1EDD7A5E2C}" type="presOf" srcId="{55E10CE5-BB37-47BD-B3D6-327F53E6F154}" destId="{CFDD767C-B66E-4F8D-93FE-5E015CE6005D}" srcOrd="0" destOrd="0" presId="urn:microsoft.com/office/officeart/2005/8/layout/hierarchy6"/>
    <dgm:cxn modelId="{3205959A-7915-4483-92CE-A917F7C97C37}" type="presOf" srcId="{D588DCAD-C72E-4B89-83A1-8E65FF66B268}" destId="{39C5B60D-0687-4D49-A0CC-211E9650F53C}" srcOrd="0" destOrd="0" presId="urn:microsoft.com/office/officeart/2005/8/layout/hierarchy6"/>
    <dgm:cxn modelId="{682FB0A4-AD78-4E87-B693-8984FF580E59}" srcId="{7039A620-77BF-4780-9BE9-2822781D0BB5}" destId="{258EB780-D618-47E9-AFB3-E0F06328ABDE}" srcOrd="3" destOrd="0" parTransId="{E1A3E250-C091-4FC1-9D44-635AAD834598}" sibTransId="{C729E74F-DFE5-4A8F-AC00-62E4708506B5}"/>
    <dgm:cxn modelId="{D83407A7-D785-4B4D-9E5E-868239FBEDAA}" type="presOf" srcId="{CEDF90E9-CB95-4D79-AEC5-2B5F70672DAB}" destId="{6731BE71-4719-4A22-B161-2B08808A204D}" srcOrd="0" destOrd="0" presId="urn:microsoft.com/office/officeart/2005/8/layout/hierarchy6"/>
    <dgm:cxn modelId="{6C5090A8-953E-4783-A903-9F8B2CC9CDEF}" type="presOf" srcId="{75BB004B-D772-4834-82FD-05C30FDB7613}" destId="{C458C780-7FDC-4880-BD67-75A674FCC672}" srcOrd="0" destOrd="0" presId="urn:microsoft.com/office/officeart/2005/8/layout/hierarchy6"/>
    <dgm:cxn modelId="{DB448AAF-30E7-4F77-8B37-D1F47007E90E}" type="presOf" srcId="{7E61ECD9-7EAB-4D83-A45A-5FBCA8DFDF9C}" destId="{F099ACB2-8EBB-4A87-864E-1CC6D9DEEF4D}" srcOrd="0" destOrd="0" presId="urn:microsoft.com/office/officeart/2005/8/layout/hierarchy6"/>
    <dgm:cxn modelId="{81ED24B1-ACC9-4985-A10D-9D5E5E811343}" srcId="{7FC0EFBC-BCEF-4606-9A86-0D4DDE937D01}" destId="{D588DCAD-C72E-4B89-83A1-8E65FF66B268}" srcOrd="2" destOrd="0" parTransId="{55E10CE5-BB37-47BD-B3D6-327F53E6F154}" sibTransId="{8D3392B3-1D70-44AD-B16A-20D26CD94351}"/>
    <dgm:cxn modelId="{E6EB0FB2-F429-40D8-BEBC-CA0C051E9751}" type="presOf" srcId="{9E19F2AD-0AA5-4EFD-9B6E-F807B3C7C05E}" destId="{933040E1-72B7-451E-A8CA-DCD4772EB8EE}" srcOrd="0" destOrd="0" presId="urn:microsoft.com/office/officeart/2005/8/layout/hierarchy6"/>
    <dgm:cxn modelId="{6080A9BD-6D39-45B1-BA84-6255897B3FB1}" type="presOf" srcId="{BFCFEFAD-15EB-4569-BD36-756385E7B918}" destId="{4BF24E75-1E27-4A00-B43B-4EA44CBE8E13}" srcOrd="0" destOrd="0" presId="urn:microsoft.com/office/officeart/2005/8/layout/hierarchy6"/>
    <dgm:cxn modelId="{F41D43BE-F31C-4543-A266-CB8D6D65AD9B}" srcId="{75BB004B-D772-4834-82FD-05C30FDB7613}" destId="{7039A620-77BF-4780-9BE9-2822781D0BB5}" srcOrd="1" destOrd="0" parTransId="{BFCFEFAD-15EB-4569-BD36-756385E7B918}" sibTransId="{AAFC1C67-466C-43A0-89A1-BDB490ADC68A}"/>
    <dgm:cxn modelId="{6AD8DCC1-ED99-412B-A86B-B500833B6253}" srcId="{B06AB82C-709B-4250-8E9F-46A3A8911166}" destId="{43C59869-59D6-4F35-B29E-A6EEAC76F335}" srcOrd="1" destOrd="0" parTransId="{9E19F2AD-0AA5-4EFD-9B6E-F807B3C7C05E}" sibTransId="{06430F1D-A5CB-43F7-AE2A-67C7B5A90145}"/>
    <dgm:cxn modelId="{EB04C0C7-DC39-4E40-99E0-0C6159CD423A}" type="presOf" srcId="{156EF6CD-DF9E-4DB7-8F0A-9F0F81AD4F94}" destId="{18AD2AAD-024A-4A32-A8D1-B85934FC0576}" srcOrd="0" destOrd="0" presId="urn:microsoft.com/office/officeart/2005/8/layout/hierarchy6"/>
    <dgm:cxn modelId="{79D03ECF-EAF4-44F0-B78A-6E29FCC8A8E1}" srcId="{7039A620-77BF-4780-9BE9-2822781D0BB5}" destId="{C8821041-1379-490B-BF2A-377510C06985}" srcOrd="0" destOrd="0" parTransId="{2E2C4DFE-331B-4C8E-BE3A-7C2A3C42179A}" sibTransId="{8977FC8F-987E-48D5-B29F-0C1FD2EE5022}"/>
    <dgm:cxn modelId="{5C960CF6-38BF-4ADE-83B9-93B8FDE54558}" type="presOf" srcId="{7FC0EFBC-BCEF-4606-9A86-0D4DDE937D01}" destId="{42BF7A05-13D2-4935-AAF8-9020E1B82FBC}" srcOrd="0" destOrd="0" presId="urn:microsoft.com/office/officeart/2005/8/layout/hierarchy6"/>
    <dgm:cxn modelId="{334B56F7-C32E-4259-92FD-08509EB741C0}" type="presOf" srcId="{E1A3E250-C091-4FC1-9D44-635AAD834598}" destId="{CAC2E3D3-E27B-4D32-A761-13ADB03C2D93}" srcOrd="0" destOrd="0" presId="urn:microsoft.com/office/officeart/2005/8/layout/hierarchy6"/>
    <dgm:cxn modelId="{1BF1E93E-FE4E-4A93-8B75-9825B6B3473E}" type="presParOf" srcId="{3093587D-B148-4E9D-B8B2-C993778B3B70}" destId="{6F5A8EB8-A31D-4EE8-A181-EEF3501C8A7A}" srcOrd="0" destOrd="0" presId="urn:microsoft.com/office/officeart/2005/8/layout/hierarchy6"/>
    <dgm:cxn modelId="{F987FA74-1173-444E-B918-9C0CD2847C93}" type="presParOf" srcId="{6F5A8EB8-A31D-4EE8-A181-EEF3501C8A7A}" destId="{56E1AF4C-6D51-4D9D-9C8D-835523C9DF4A}" srcOrd="0" destOrd="0" presId="urn:microsoft.com/office/officeart/2005/8/layout/hierarchy6"/>
    <dgm:cxn modelId="{3E8FE04A-9AAC-47DA-9018-27D622B3B39F}" type="presParOf" srcId="{56E1AF4C-6D51-4D9D-9C8D-835523C9DF4A}" destId="{18733EF9-282A-493C-A093-65DCDAE3ADB4}" srcOrd="0" destOrd="0" presId="urn:microsoft.com/office/officeart/2005/8/layout/hierarchy6"/>
    <dgm:cxn modelId="{16503DA3-3FD5-49F1-BC2E-D0AB343AF817}" type="presParOf" srcId="{18733EF9-282A-493C-A093-65DCDAE3ADB4}" destId="{C458C780-7FDC-4880-BD67-75A674FCC672}" srcOrd="0" destOrd="0" presId="urn:microsoft.com/office/officeart/2005/8/layout/hierarchy6"/>
    <dgm:cxn modelId="{E7645FF4-8C09-4F01-BC25-13DEC77C4FE5}" type="presParOf" srcId="{18733EF9-282A-493C-A093-65DCDAE3ADB4}" destId="{793D47A7-C8BA-4311-8579-20CDC551A6B7}" srcOrd="1" destOrd="0" presId="urn:microsoft.com/office/officeart/2005/8/layout/hierarchy6"/>
    <dgm:cxn modelId="{F106BE4F-5769-4C3C-BE84-60C8A2BA0C4F}" type="presParOf" srcId="{793D47A7-C8BA-4311-8579-20CDC551A6B7}" destId="{6F647DF4-831B-4163-964E-92AAE558A97B}" srcOrd="0" destOrd="0" presId="urn:microsoft.com/office/officeart/2005/8/layout/hierarchy6"/>
    <dgm:cxn modelId="{DEE21037-DCE7-41C2-BFD3-5337217F69A6}" type="presParOf" srcId="{793D47A7-C8BA-4311-8579-20CDC551A6B7}" destId="{C5099A67-34B3-4D75-9088-E1FC40FA5A93}" srcOrd="1" destOrd="0" presId="urn:microsoft.com/office/officeart/2005/8/layout/hierarchy6"/>
    <dgm:cxn modelId="{B9EB66D3-4651-4A47-9BA7-121F3C0E81E7}" type="presParOf" srcId="{C5099A67-34B3-4D75-9088-E1FC40FA5A93}" destId="{A8CC6632-BA6E-4782-97A9-C0FF9B663FF3}" srcOrd="0" destOrd="0" presId="urn:microsoft.com/office/officeart/2005/8/layout/hierarchy6"/>
    <dgm:cxn modelId="{31DC56B7-370B-43B8-9CA1-EA11F28D2001}" type="presParOf" srcId="{C5099A67-34B3-4D75-9088-E1FC40FA5A93}" destId="{67CF96FF-37DE-4864-906B-F79A7F5DD05F}" srcOrd="1" destOrd="0" presId="urn:microsoft.com/office/officeart/2005/8/layout/hierarchy6"/>
    <dgm:cxn modelId="{78142233-591A-497B-8714-1DE192391DEE}" type="presParOf" srcId="{67CF96FF-37DE-4864-906B-F79A7F5DD05F}" destId="{F099ACB2-8EBB-4A87-864E-1CC6D9DEEF4D}" srcOrd="0" destOrd="0" presId="urn:microsoft.com/office/officeart/2005/8/layout/hierarchy6"/>
    <dgm:cxn modelId="{1FD99721-AB96-47E6-9D1A-0D828FBE7266}" type="presParOf" srcId="{67CF96FF-37DE-4864-906B-F79A7F5DD05F}" destId="{87FA979B-6652-4265-BA0A-939DE84B9653}" srcOrd="1" destOrd="0" presId="urn:microsoft.com/office/officeart/2005/8/layout/hierarchy6"/>
    <dgm:cxn modelId="{6828CD91-15AF-4996-B4E5-BB77A08B489C}" type="presParOf" srcId="{87FA979B-6652-4265-BA0A-939DE84B9653}" destId="{FD17995C-2CAE-4E73-A53C-87F6ED0207D0}" srcOrd="0" destOrd="0" presId="urn:microsoft.com/office/officeart/2005/8/layout/hierarchy6"/>
    <dgm:cxn modelId="{713122FC-4679-4108-B70F-5FA4CF153D79}" type="presParOf" srcId="{87FA979B-6652-4265-BA0A-939DE84B9653}" destId="{0723FFD7-4F81-414B-A5EF-17BE3F4B1FCF}" srcOrd="1" destOrd="0" presId="urn:microsoft.com/office/officeart/2005/8/layout/hierarchy6"/>
    <dgm:cxn modelId="{A0182C91-D3A6-465C-8C16-84EA9A90EF58}" type="presParOf" srcId="{67CF96FF-37DE-4864-906B-F79A7F5DD05F}" destId="{933040E1-72B7-451E-A8CA-DCD4772EB8EE}" srcOrd="2" destOrd="0" presId="urn:microsoft.com/office/officeart/2005/8/layout/hierarchy6"/>
    <dgm:cxn modelId="{404FAE8A-2286-476E-8E52-E22176394C31}" type="presParOf" srcId="{67CF96FF-37DE-4864-906B-F79A7F5DD05F}" destId="{AFEBE534-1B59-45FD-ACE1-6FF55E3C949D}" srcOrd="3" destOrd="0" presId="urn:microsoft.com/office/officeart/2005/8/layout/hierarchy6"/>
    <dgm:cxn modelId="{2F1F6FD0-96E0-47A9-B734-1AE41CDF465A}" type="presParOf" srcId="{AFEBE534-1B59-45FD-ACE1-6FF55E3C949D}" destId="{495C07CF-7B68-479D-8195-3294438E3144}" srcOrd="0" destOrd="0" presId="urn:microsoft.com/office/officeart/2005/8/layout/hierarchy6"/>
    <dgm:cxn modelId="{2FC4B1B3-0CF4-4407-A8A6-8E67050E176A}" type="presParOf" srcId="{AFEBE534-1B59-45FD-ACE1-6FF55E3C949D}" destId="{0C46E674-01F1-4EB2-B664-A2ADEDD4C05F}" srcOrd="1" destOrd="0" presId="urn:microsoft.com/office/officeart/2005/8/layout/hierarchy6"/>
    <dgm:cxn modelId="{881F0B94-50DE-44D6-8A63-9CC1F3702B90}" type="presParOf" srcId="{793D47A7-C8BA-4311-8579-20CDC551A6B7}" destId="{4BF24E75-1E27-4A00-B43B-4EA44CBE8E13}" srcOrd="2" destOrd="0" presId="urn:microsoft.com/office/officeart/2005/8/layout/hierarchy6"/>
    <dgm:cxn modelId="{FE609DE9-4BAC-4BC9-8666-0214013F4B9A}" type="presParOf" srcId="{793D47A7-C8BA-4311-8579-20CDC551A6B7}" destId="{728CB369-6665-4423-8DA8-96D585BFC9C7}" srcOrd="3" destOrd="0" presId="urn:microsoft.com/office/officeart/2005/8/layout/hierarchy6"/>
    <dgm:cxn modelId="{03D4A544-41F5-4FFB-BA23-20186330A35E}" type="presParOf" srcId="{728CB369-6665-4423-8DA8-96D585BFC9C7}" destId="{44F940D3-2F96-4B7F-92C6-C1C87A28A33D}" srcOrd="0" destOrd="0" presId="urn:microsoft.com/office/officeart/2005/8/layout/hierarchy6"/>
    <dgm:cxn modelId="{439BC46D-7F02-461C-B081-2F211DAE1819}" type="presParOf" srcId="{728CB369-6665-4423-8DA8-96D585BFC9C7}" destId="{5D7ABCB5-B9C4-4041-94C8-2EADB834BD24}" srcOrd="1" destOrd="0" presId="urn:microsoft.com/office/officeart/2005/8/layout/hierarchy6"/>
    <dgm:cxn modelId="{59577B85-A0B0-4DAB-A241-C62AFDE91CF0}" type="presParOf" srcId="{5D7ABCB5-B9C4-4041-94C8-2EADB834BD24}" destId="{0CF4923B-77C4-4492-B7C7-0E936A29D8F3}" srcOrd="0" destOrd="0" presId="urn:microsoft.com/office/officeart/2005/8/layout/hierarchy6"/>
    <dgm:cxn modelId="{A96A3D2A-8A13-4FAC-A4A8-032502E0BA0A}" type="presParOf" srcId="{5D7ABCB5-B9C4-4041-94C8-2EADB834BD24}" destId="{05EC754B-8AA5-45B0-9B66-38257DAD24A0}" srcOrd="1" destOrd="0" presId="urn:microsoft.com/office/officeart/2005/8/layout/hierarchy6"/>
    <dgm:cxn modelId="{93225B7E-FF2E-4FAD-B60C-83FA3D84E13D}" type="presParOf" srcId="{05EC754B-8AA5-45B0-9B66-38257DAD24A0}" destId="{E84C3067-6589-49AA-8544-7D2CCB67ABE2}" srcOrd="0" destOrd="0" presId="urn:microsoft.com/office/officeart/2005/8/layout/hierarchy6"/>
    <dgm:cxn modelId="{ABF127B1-F40C-4B0A-AB82-002B3631B67B}" type="presParOf" srcId="{05EC754B-8AA5-45B0-9B66-38257DAD24A0}" destId="{7636A1AF-190C-4EA2-AB1C-DA31BBB4BAC7}" srcOrd="1" destOrd="0" presId="urn:microsoft.com/office/officeart/2005/8/layout/hierarchy6"/>
    <dgm:cxn modelId="{55E9EBE3-4C07-4125-AC14-5B0550B424A6}" type="presParOf" srcId="{5D7ABCB5-B9C4-4041-94C8-2EADB834BD24}" destId="{E62876D3-7EDC-4325-AB25-76E513BC0C2A}" srcOrd="2" destOrd="0" presId="urn:microsoft.com/office/officeart/2005/8/layout/hierarchy6"/>
    <dgm:cxn modelId="{CBEB5647-7D5A-4092-A41C-79DEEEB6A8AA}" type="presParOf" srcId="{5D7ABCB5-B9C4-4041-94C8-2EADB834BD24}" destId="{9A897099-3168-4CE7-9283-9E220E911302}" srcOrd="3" destOrd="0" presId="urn:microsoft.com/office/officeart/2005/8/layout/hierarchy6"/>
    <dgm:cxn modelId="{11470924-7605-4CE5-A479-834B01125951}" type="presParOf" srcId="{9A897099-3168-4CE7-9283-9E220E911302}" destId="{1E413597-8E1C-4354-BF57-EC752C8BCA2B}" srcOrd="0" destOrd="0" presId="urn:microsoft.com/office/officeart/2005/8/layout/hierarchy6"/>
    <dgm:cxn modelId="{D86ADBF3-716E-4991-A75E-4D461EA61A06}" type="presParOf" srcId="{9A897099-3168-4CE7-9283-9E220E911302}" destId="{C6BE5444-FA75-4CCD-9D32-D052AA5708D6}" srcOrd="1" destOrd="0" presId="urn:microsoft.com/office/officeart/2005/8/layout/hierarchy6"/>
    <dgm:cxn modelId="{D94DD6D7-1DC5-4038-BA46-405A70950270}" type="presParOf" srcId="{5D7ABCB5-B9C4-4041-94C8-2EADB834BD24}" destId="{2FB86133-36DD-40D8-AF9A-C2CEAE1F4319}" srcOrd="4" destOrd="0" presId="urn:microsoft.com/office/officeart/2005/8/layout/hierarchy6"/>
    <dgm:cxn modelId="{B9299975-EFED-4594-8D33-B557C2D2FA57}" type="presParOf" srcId="{5D7ABCB5-B9C4-4041-94C8-2EADB834BD24}" destId="{B38CC6FB-AA2F-4316-9932-4B093B2A08E5}" srcOrd="5" destOrd="0" presId="urn:microsoft.com/office/officeart/2005/8/layout/hierarchy6"/>
    <dgm:cxn modelId="{69404FB7-2165-4B8F-AD10-E2434935073B}" type="presParOf" srcId="{B38CC6FB-AA2F-4316-9932-4B093B2A08E5}" destId="{42BF7A05-13D2-4935-AAF8-9020E1B82FBC}" srcOrd="0" destOrd="0" presId="urn:microsoft.com/office/officeart/2005/8/layout/hierarchy6"/>
    <dgm:cxn modelId="{31DF53B0-F589-4D17-A971-6AD3A6A35878}" type="presParOf" srcId="{B38CC6FB-AA2F-4316-9932-4B093B2A08E5}" destId="{DAC9C134-BEAE-443A-AA9B-3AAE80E80D23}" srcOrd="1" destOrd="0" presId="urn:microsoft.com/office/officeart/2005/8/layout/hierarchy6"/>
    <dgm:cxn modelId="{1EC7EF5E-C300-4A62-83D1-F13553397EAE}" type="presParOf" srcId="{DAC9C134-BEAE-443A-AA9B-3AAE80E80D23}" destId="{18AD2AAD-024A-4A32-A8D1-B85934FC0576}" srcOrd="0" destOrd="0" presId="urn:microsoft.com/office/officeart/2005/8/layout/hierarchy6"/>
    <dgm:cxn modelId="{13E62330-D9F1-434F-99EA-5CF6718CD75C}" type="presParOf" srcId="{DAC9C134-BEAE-443A-AA9B-3AAE80E80D23}" destId="{0F5CF0F0-B950-4025-A304-CFDA55625EF5}" srcOrd="1" destOrd="0" presId="urn:microsoft.com/office/officeart/2005/8/layout/hierarchy6"/>
    <dgm:cxn modelId="{536D40F7-33E0-41B2-A4F1-A31CDA6CAEE4}" type="presParOf" srcId="{0F5CF0F0-B950-4025-A304-CFDA55625EF5}" destId="{FF053939-FA26-471C-8D2F-709FFB8D4292}" srcOrd="0" destOrd="0" presId="urn:microsoft.com/office/officeart/2005/8/layout/hierarchy6"/>
    <dgm:cxn modelId="{699A2C10-D5CC-4570-B8B0-7687DA7D9826}" type="presParOf" srcId="{0F5CF0F0-B950-4025-A304-CFDA55625EF5}" destId="{A297E9EC-63A2-4E63-BD77-A163AD2D98D4}" srcOrd="1" destOrd="0" presId="urn:microsoft.com/office/officeart/2005/8/layout/hierarchy6"/>
    <dgm:cxn modelId="{06DA8A60-88F5-40DF-BE8B-A53918A5BEEB}" type="presParOf" srcId="{DAC9C134-BEAE-443A-AA9B-3AAE80E80D23}" destId="{31342B6F-C22F-45B2-8B68-3CC06DA32A14}" srcOrd="2" destOrd="0" presId="urn:microsoft.com/office/officeart/2005/8/layout/hierarchy6"/>
    <dgm:cxn modelId="{606AA5BD-AB1B-48EE-9591-06C329F3F00D}" type="presParOf" srcId="{DAC9C134-BEAE-443A-AA9B-3AAE80E80D23}" destId="{73E6B869-EC2B-45B8-AB8E-3C103A70ECBC}" srcOrd="3" destOrd="0" presId="urn:microsoft.com/office/officeart/2005/8/layout/hierarchy6"/>
    <dgm:cxn modelId="{BF219672-CE44-4623-B6BF-FF24499E4F56}" type="presParOf" srcId="{73E6B869-EC2B-45B8-AB8E-3C103A70ECBC}" destId="{6731BE71-4719-4A22-B161-2B08808A204D}" srcOrd="0" destOrd="0" presId="urn:microsoft.com/office/officeart/2005/8/layout/hierarchy6"/>
    <dgm:cxn modelId="{323D6203-987F-4311-9523-E0E7EC79E826}" type="presParOf" srcId="{73E6B869-EC2B-45B8-AB8E-3C103A70ECBC}" destId="{BC814BED-344F-484C-8607-7AA0BA2D8C6C}" srcOrd="1" destOrd="0" presId="urn:microsoft.com/office/officeart/2005/8/layout/hierarchy6"/>
    <dgm:cxn modelId="{623DA997-A61D-4C5A-84E5-C5B72F91B452}" type="presParOf" srcId="{DAC9C134-BEAE-443A-AA9B-3AAE80E80D23}" destId="{CFDD767C-B66E-4F8D-93FE-5E015CE6005D}" srcOrd="4" destOrd="0" presId="urn:microsoft.com/office/officeart/2005/8/layout/hierarchy6"/>
    <dgm:cxn modelId="{3F915998-CA71-4BD8-A15E-2DE3521C0111}" type="presParOf" srcId="{DAC9C134-BEAE-443A-AA9B-3AAE80E80D23}" destId="{D64F7424-C4EB-4135-973B-CD7E908D8977}" srcOrd="5" destOrd="0" presId="urn:microsoft.com/office/officeart/2005/8/layout/hierarchy6"/>
    <dgm:cxn modelId="{E0FBF2B4-B214-44C8-8B26-0BAB19378374}" type="presParOf" srcId="{D64F7424-C4EB-4135-973B-CD7E908D8977}" destId="{39C5B60D-0687-4D49-A0CC-211E9650F53C}" srcOrd="0" destOrd="0" presId="urn:microsoft.com/office/officeart/2005/8/layout/hierarchy6"/>
    <dgm:cxn modelId="{A10D4645-EE85-4453-8F11-62B96B961C32}" type="presParOf" srcId="{D64F7424-C4EB-4135-973B-CD7E908D8977}" destId="{9600FF37-789A-4329-A3D2-ED2D70083A87}" srcOrd="1" destOrd="0" presId="urn:microsoft.com/office/officeart/2005/8/layout/hierarchy6"/>
    <dgm:cxn modelId="{691828ED-8386-41B1-A6A4-D213CE520F36}" type="presParOf" srcId="{5D7ABCB5-B9C4-4041-94C8-2EADB834BD24}" destId="{CAC2E3D3-E27B-4D32-A761-13ADB03C2D93}" srcOrd="6" destOrd="0" presId="urn:microsoft.com/office/officeart/2005/8/layout/hierarchy6"/>
    <dgm:cxn modelId="{AC7D65F2-CE57-41B3-8090-F863787A7325}" type="presParOf" srcId="{5D7ABCB5-B9C4-4041-94C8-2EADB834BD24}" destId="{3CAD6A11-2D29-49AA-A9F1-B3DDFBBCE20C}" srcOrd="7" destOrd="0" presId="urn:microsoft.com/office/officeart/2005/8/layout/hierarchy6"/>
    <dgm:cxn modelId="{100F590F-19CA-452D-A93D-75D441D8CCFA}" type="presParOf" srcId="{3CAD6A11-2D29-49AA-A9F1-B3DDFBBCE20C}" destId="{37F64426-B19B-4362-8C8F-A6E66319B42E}" srcOrd="0" destOrd="0" presId="urn:microsoft.com/office/officeart/2005/8/layout/hierarchy6"/>
    <dgm:cxn modelId="{66D86CFA-0B9A-430A-A7E7-D8D1B6B130FB}" type="presParOf" srcId="{3CAD6A11-2D29-49AA-A9F1-B3DDFBBCE20C}" destId="{9ACCEB47-3333-4595-B1ED-1E4AFCDF70F2}" srcOrd="1" destOrd="0" presId="urn:microsoft.com/office/officeart/2005/8/layout/hierarchy6"/>
    <dgm:cxn modelId="{20804EB5-3E53-42D7-AC16-36F91E852FA4}" type="presParOf" srcId="{3093587D-B148-4E9D-B8B2-C993778B3B70}" destId="{60A31B43-A5F9-40DF-9156-A02A5716F85F}"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58C780-7FDC-4880-BD67-75A674FCC672}">
      <dsp:nvSpPr>
        <dsp:cNvPr id="0" name=""/>
        <dsp:cNvSpPr/>
      </dsp:nvSpPr>
      <dsp:spPr>
        <a:xfrm>
          <a:off x="3625748" y="4252"/>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信号配时调查</a:t>
          </a:r>
        </a:p>
      </dsp:txBody>
      <dsp:txXfrm>
        <a:off x="3652538" y="31042"/>
        <a:ext cx="1318462" cy="861114"/>
      </dsp:txXfrm>
    </dsp:sp>
    <dsp:sp modelId="{6F647DF4-831B-4163-964E-92AAE558A97B}">
      <dsp:nvSpPr>
        <dsp:cNvPr id="0" name=""/>
        <dsp:cNvSpPr/>
      </dsp:nvSpPr>
      <dsp:spPr>
        <a:xfrm>
          <a:off x="1636287" y="918947"/>
          <a:ext cx="2675481" cy="365877"/>
        </a:xfrm>
        <a:custGeom>
          <a:avLst/>
          <a:gdLst/>
          <a:ahLst/>
          <a:cxnLst/>
          <a:rect l="0" t="0" r="0" b="0"/>
          <a:pathLst>
            <a:path>
              <a:moveTo>
                <a:pt x="2675481" y="0"/>
              </a:moveTo>
              <a:lnTo>
                <a:pt x="2675481" y="182938"/>
              </a:lnTo>
              <a:lnTo>
                <a:pt x="0" y="182938"/>
              </a:lnTo>
              <a:lnTo>
                <a:pt x="0" y="36587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CC6632-BA6E-4782-97A9-C0FF9B663FF3}">
      <dsp:nvSpPr>
        <dsp:cNvPr id="0" name=""/>
        <dsp:cNvSpPr/>
      </dsp:nvSpPr>
      <dsp:spPr>
        <a:xfrm>
          <a:off x="950266" y="1284825"/>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调查概况</a:t>
          </a:r>
        </a:p>
      </dsp:txBody>
      <dsp:txXfrm>
        <a:off x="977056" y="1311615"/>
        <a:ext cx="1318462" cy="861114"/>
      </dsp:txXfrm>
    </dsp:sp>
    <dsp:sp modelId="{F099ACB2-8EBB-4A87-864E-1CC6D9DEEF4D}">
      <dsp:nvSpPr>
        <dsp:cNvPr id="0" name=""/>
        <dsp:cNvSpPr/>
      </dsp:nvSpPr>
      <dsp:spPr>
        <a:xfrm>
          <a:off x="744459" y="2199520"/>
          <a:ext cx="891827" cy="365877"/>
        </a:xfrm>
        <a:custGeom>
          <a:avLst/>
          <a:gdLst/>
          <a:ahLst/>
          <a:cxnLst/>
          <a:rect l="0" t="0" r="0" b="0"/>
          <a:pathLst>
            <a:path>
              <a:moveTo>
                <a:pt x="891827" y="0"/>
              </a:moveTo>
              <a:lnTo>
                <a:pt x="891827" y="182938"/>
              </a:lnTo>
              <a:lnTo>
                <a:pt x="0" y="182938"/>
              </a:lnTo>
              <a:lnTo>
                <a:pt x="0"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17995C-2CAE-4E73-A53C-87F6ED0207D0}">
      <dsp:nvSpPr>
        <dsp:cNvPr id="0" name=""/>
        <dsp:cNvSpPr/>
      </dsp:nvSpPr>
      <dsp:spPr>
        <a:xfrm>
          <a:off x="58438"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调查目的</a:t>
          </a:r>
        </a:p>
      </dsp:txBody>
      <dsp:txXfrm>
        <a:off x="85228" y="2592187"/>
        <a:ext cx="1318462" cy="861114"/>
      </dsp:txXfrm>
    </dsp:sp>
    <dsp:sp modelId="{933040E1-72B7-451E-A8CA-DCD4772EB8EE}">
      <dsp:nvSpPr>
        <dsp:cNvPr id="0" name=""/>
        <dsp:cNvSpPr/>
      </dsp:nvSpPr>
      <dsp:spPr>
        <a:xfrm>
          <a:off x="1636287" y="2199520"/>
          <a:ext cx="891827" cy="365877"/>
        </a:xfrm>
        <a:custGeom>
          <a:avLst/>
          <a:gdLst/>
          <a:ahLst/>
          <a:cxnLst/>
          <a:rect l="0" t="0" r="0" b="0"/>
          <a:pathLst>
            <a:path>
              <a:moveTo>
                <a:pt x="0" y="0"/>
              </a:moveTo>
              <a:lnTo>
                <a:pt x="0" y="182938"/>
              </a:lnTo>
              <a:lnTo>
                <a:pt x="891827" y="182938"/>
              </a:lnTo>
              <a:lnTo>
                <a:pt x="891827"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5C07CF-7B68-479D-8195-3294438E3144}">
      <dsp:nvSpPr>
        <dsp:cNvPr id="0" name=""/>
        <dsp:cNvSpPr/>
      </dsp:nvSpPr>
      <dsp:spPr>
        <a:xfrm>
          <a:off x="1842093"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调查时间与站位</a:t>
          </a:r>
        </a:p>
      </dsp:txBody>
      <dsp:txXfrm>
        <a:off x="1868883" y="2592187"/>
        <a:ext cx="1318462" cy="861114"/>
      </dsp:txXfrm>
    </dsp:sp>
    <dsp:sp modelId="{4BF24E75-1E27-4A00-B43B-4EA44CBE8E13}">
      <dsp:nvSpPr>
        <dsp:cNvPr id="0" name=""/>
        <dsp:cNvSpPr/>
      </dsp:nvSpPr>
      <dsp:spPr>
        <a:xfrm>
          <a:off x="4311769" y="918947"/>
          <a:ext cx="2675481" cy="365877"/>
        </a:xfrm>
        <a:custGeom>
          <a:avLst/>
          <a:gdLst/>
          <a:ahLst/>
          <a:cxnLst/>
          <a:rect l="0" t="0" r="0" b="0"/>
          <a:pathLst>
            <a:path>
              <a:moveTo>
                <a:pt x="0" y="0"/>
              </a:moveTo>
              <a:lnTo>
                <a:pt x="0" y="182938"/>
              </a:lnTo>
              <a:lnTo>
                <a:pt x="2675481" y="182938"/>
              </a:lnTo>
              <a:lnTo>
                <a:pt x="2675481" y="36587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F940D3-2F96-4B7F-92C6-C1C87A28A33D}">
      <dsp:nvSpPr>
        <dsp:cNvPr id="0" name=""/>
        <dsp:cNvSpPr/>
      </dsp:nvSpPr>
      <dsp:spPr>
        <a:xfrm>
          <a:off x="6301230" y="1284825"/>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调查内容与分析</a:t>
          </a:r>
        </a:p>
      </dsp:txBody>
      <dsp:txXfrm>
        <a:off x="6328020" y="1311615"/>
        <a:ext cx="1318462" cy="861114"/>
      </dsp:txXfrm>
    </dsp:sp>
    <dsp:sp modelId="{0CF4923B-77C4-4492-B7C7-0E936A29D8F3}">
      <dsp:nvSpPr>
        <dsp:cNvPr id="0" name=""/>
        <dsp:cNvSpPr/>
      </dsp:nvSpPr>
      <dsp:spPr>
        <a:xfrm>
          <a:off x="4311769" y="2199520"/>
          <a:ext cx="2675481" cy="365877"/>
        </a:xfrm>
        <a:custGeom>
          <a:avLst/>
          <a:gdLst/>
          <a:ahLst/>
          <a:cxnLst/>
          <a:rect l="0" t="0" r="0" b="0"/>
          <a:pathLst>
            <a:path>
              <a:moveTo>
                <a:pt x="2675481" y="0"/>
              </a:moveTo>
              <a:lnTo>
                <a:pt x="2675481" y="182938"/>
              </a:lnTo>
              <a:lnTo>
                <a:pt x="0" y="182938"/>
              </a:lnTo>
              <a:lnTo>
                <a:pt x="0"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4C3067-6589-49AA-8544-7D2CCB67ABE2}">
      <dsp:nvSpPr>
        <dsp:cNvPr id="0" name=""/>
        <dsp:cNvSpPr/>
      </dsp:nvSpPr>
      <dsp:spPr>
        <a:xfrm>
          <a:off x="3625748"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机动车、行人相位</a:t>
          </a:r>
        </a:p>
      </dsp:txBody>
      <dsp:txXfrm>
        <a:off x="3652538" y="2592187"/>
        <a:ext cx="1318462" cy="861114"/>
      </dsp:txXfrm>
    </dsp:sp>
    <dsp:sp modelId="{E62876D3-7EDC-4325-AB25-76E513BC0C2A}">
      <dsp:nvSpPr>
        <dsp:cNvPr id="0" name=""/>
        <dsp:cNvSpPr/>
      </dsp:nvSpPr>
      <dsp:spPr>
        <a:xfrm>
          <a:off x="6095423" y="2199520"/>
          <a:ext cx="891827" cy="365877"/>
        </a:xfrm>
        <a:custGeom>
          <a:avLst/>
          <a:gdLst/>
          <a:ahLst/>
          <a:cxnLst/>
          <a:rect l="0" t="0" r="0" b="0"/>
          <a:pathLst>
            <a:path>
              <a:moveTo>
                <a:pt x="891827" y="0"/>
              </a:moveTo>
              <a:lnTo>
                <a:pt x="891827" y="182938"/>
              </a:lnTo>
              <a:lnTo>
                <a:pt x="0" y="182938"/>
              </a:lnTo>
              <a:lnTo>
                <a:pt x="0"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413597-8E1C-4354-BF57-EC752C8BCA2B}">
      <dsp:nvSpPr>
        <dsp:cNvPr id="0" name=""/>
        <dsp:cNvSpPr/>
      </dsp:nvSpPr>
      <dsp:spPr>
        <a:xfrm>
          <a:off x="5409402"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饱和流率</a:t>
          </a:r>
        </a:p>
      </dsp:txBody>
      <dsp:txXfrm>
        <a:off x="5436192" y="2592187"/>
        <a:ext cx="1318462" cy="861114"/>
      </dsp:txXfrm>
    </dsp:sp>
    <dsp:sp modelId="{2FB86133-36DD-40D8-AF9A-C2CEAE1F4319}">
      <dsp:nvSpPr>
        <dsp:cNvPr id="0" name=""/>
        <dsp:cNvSpPr/>
      </dsp:nvSpPr>
      <dsp:spPr>
        <a:xfrm>
          <a:off x="6987251" y="2199520"/>
          <a:ext cx="891827" cy="365877"/>
        </a:xfrm>
        <a:custGeom>
          <a:avLst/>
          <a:gdLst/>
          <a:ahLst/>
          <a:cxnLst/>
          <a:rect l="0" t="0" r="0" b="0"/>
          <a:pathLst>
            <a:path>
              <a:moveTo>
                <a:pt x="0" y="0"/>
              </a:moveTo>
              <a:lnTo>
                <a:pt x="0" y="182938"/>
              </a:lnTo>
              <a:lnTo>
                <a:pt x="891827" y="182938"/>
              </a:lnTo>
              <a:lnTo>
                <a:pt x="891827"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BF7A05-13D2-4935-AAF8-9020E1B82FBC}">
      <dsp:nvSpPr>
        <dsp:cNvPr id="0" name=""/>
        <dsp:cNvSpPr/>
      </dsp:nvSpPr>
      <dsp:spPr>
        <a:xfrm>
          <a:off x="7193057"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评价信号配时优劣</a:t>
          </a:r>
        </a:p>
      </dsp:txBody>
      <dsp:txXfrm>
        <a:off x="7219847" y="2592187"/>
        <a:ext cx="1318462" cy="861114"/>
      </dsp:txXfrm>
    </dsp:sp>
    <dsp:sp modelId="{18AD2AAD-024A-4A32-A8D1-B85934FC0576}">
      <dsp:nvSpPr>
        <dsp:cNvPr id="0" name=""/>
        <dsp:cNvSpPr/>
      </dsp:nvSpPr>
      <dsp:spPr>
        <a:xfrm>
          <a:off x="6095423" y="3480092"/>
          <a:ext cx="1783654" cy="365877"/>
        </a:xfrm>
        <a:custGeom>
          <a:avLst/>
          <a:gdLst/>
          <a:ahLst/>
          <a:cxnLst/>
          <a:rect l="0" t="0" r="0" b="0"/>
          <a:pathLst>
            <a:path>
              <a:moveTo>
                <a:pt x="1783654" y="0"/>
              </a:moveTo>
              <a:lnTo>
                <a:pt x="1783654" y="182938"/>
              </a:lnTo>
              <a:lnTo>
                <a:pt x="0" y="182938"/>
              </a:lnTo>
              <a:lnTo>
                <a:pt x="0"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053939-FA26-471C-8D2F-709FFB8D4292}">
      <dsp:nvSpPr>
        <dsp:cNvPr id="0" name=""/>
        <dsp:cNvSpPr/>
      </dsp:nvSpPr>
      <dsp:spPr>
        <a:xfrm>
          <a:off x="5409402" y="3845970"/>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利用交通量配置周期</a:t>
          </a:r>
        </a:p>
      </dsp:txBody>
      <dsp:txXfrm>
        <a:off x="5436192" y="3872760"/>
        <a:ext cx="1318462" cy="861114"/>
      </dsp:txXfrm>
    </dsp:sp>
    <dsp:sp modelId="{31342B6F-C22F-45B2-8B68-3CC06DA32A14}">
      <dsp:nvSpPr>
        <dsp:cNvPr id="0" name=""/>
        <dsp:cNvSpPr/>
      </dsp:nvSpPr>
      <dsp:spPr>
        <a:xfrm>
          <a:off x="7833358" y="3480092"/>
          <a:ext cx="91440" cy="365877"/>
        </a:xfrm>
        <a:custGeom>
          <a:avLst/>
          <a:gdLst/>
          <a:ahLst/>
          <a:cxnLst/>
          <a:rect l="0" t="0" r="0" b="0"/>
          <a:pathLst>
            <a:path>
              <a:moveTo>
                <a:pt x="45720" y="0"/>
              </a:moveTo>
              <a:lnTo>
                <a:pt x="45720"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31BE71-4719-4A22-B161-2B08808A204D}">
      <dsp:nvSpPr>
        <dsp:cNvPr id="0" name=""/>
        <dsp:cNvSpPr/>
      </dsp:nvSpPr>
      <dsp:spPr>
        <a:xfrm>
          <a:off x="7193057" y="3845970"/>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altLang="zh-CN" sz="1800" kern="1200">
              <a:latin typeface="微软雅黑" panose="020B0503020204020204" pitchFamily="34" charset="-122"/>
              <a:ea typeface="微软雅黑" panose="020B0503020204020204" pitchFamily="34" charset="-122"/>
            </a:rPr>
            <a:t>webster</a:t>
          </a:r>
          <a:r>
            <a:rPr lang="zh-CN" altLang="en-US" sz="1800" kern="1200">
              <a:latin typeface="微软雅黑" panose="020B0503020204020204" pitchFamily="34" charset="-122"/>
              <a:ea typeface="微软雅黑" panose="020B0503020204020204" pitchFamily="34" charset="-122"/>
            </a:rPr>
            <a:t>信号配时法</a:t>
          </a:r>
        </a:p>
      </dsp:txBody>
      <dsp:txXfrm>
        <a:off x="7219847" y="3872760"/>
        <a:ext cx="1318462" cy="861114"/>
      </dsp:txXfrm>
    </dsp:sp>
    <dsp:sp modelId="{CFDD767C-B66E-4F8D-93FE-5E015CE6005D}">
      <dsp:nvSpPr>
        <dsp:cNvPr id="0" name=""/>
        <dsp:cNvSpPr/>
      </dsp:nvSpPr>
      <dsp:spPr>
        <a:xfrm>
          <a:off x="7879078" y="3480092"/>
          <a:ext cx="1783654" cy="365877"/>
        </a:xfrm>
        <a:custGeom>
          <a:avLst/>
          <a:gdLst/>
          <a:ahLst/>
          <a:cxnLst/>
          <a:rect l="0" t="0" r="0" b="0"/>
          <a:pathLst>
            <a:path>
              <a:moveTo>
                <a:pt x="0" y="0"/>
              </a:moveTo>
              <a:lnTo>
                <a:pt x="0" y="182938"/>
              </a:lnTo>
              <a:lnTo>
                <a:pt x="1783654" y="182938"/>
              </a:lnTo>
              <a:lnTo>
                <a:pt x="1783654"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C5B60D-0687-4D49-A0CC-211E9650F53C}">
      <dsp:nvSpPr>
        <dsp:cNvPr id="0" name=""/>
        <dsp:cNvSpPr/>
      </dsp:nvSpPr>
      <dsp:spPr>
        <a:xfrm>
          <a:off x="8976712" y="3845970"/>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两种方案进行对比</a:t>
          </a:r>
        </a:p>
      </dsp:txBody>
      <dsp:txXfrm>
        <a:off x="9003502" y="3872760"/>
        <a:ext cx="1318462" cy="861114"/>
      </dsp:txXfrm>
    </dsp:sp>
    <dsp:sp modelId="{CAC2E3D3-E27B-4D32-A761-13ADB03C2D93}">
      <dsp:nvSpPr>
        <dsp:cNvPr id="0" name=""/>
        <dsp:cNvSpPr/>
      </dsp:nvSpPr>
      <dsp:spPr>
        <a:xfrm>
          <a:off x="6987251" y="2199520"/>
          <a:ext cx="2675481" cy="365877"/>
        </a:xfrm>
        <a:custGeom>
          <a:avLst/>
          <a:gdLst/>
          <a:ahLst/>
          <a:cxnLst/>
          <a:rect l="0" t="0" r="0" b="0"/>
          <a:pathLst>
            <a:path>
              <a:moveTo>
                <a:pt x="0" y="0"/>
              </a:moveTo>
              <a:lnTo>
                <a:pt x="0" y="182938"/>
              </a:lnTo>
              <a:lnTo>
                <a:pt x="2675481" y="182938"/>
              </a:lnTo>
              <a:lnTo>
                <a:pt x="2675481" y="36587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64426-B19B-4362-8C8F-A6E66319B42E}">
      <dsp:nvSpPr>
        <dsp:cNvPr id="0" name=""/>
        <dsp:cNvSpPr/>
      </dsp:nvSpPr>
      <dsp:spPr>
        <a:xfrm>
          <a:off x="8976712" y="2565397"/>
          <a:ext cx="1372042" cy="9146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通行能力</a:t>
          </a:r>
        </a:p>
      </dsp:txBody>
      <dsp:txXfrm>
        <a:off x="9003502" y="2592187"/>
        <a:ext cx="1318462" cy="86111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D84855-B167-4D70-8B52-3330BB09250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C3BC2BC-23D2-4796-B297-466468E925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40E6F04-492A-4C0E-AF6C-164552FDB143}"/>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A64ADE0A-9BD5-4E17-9E95-0114AB4CE8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61536B8-41FA-4C83-AD66-50CAD8F8D9BF}"/>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2853395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C09C79-46A0-4C81-9143-B185C4F7A8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C142D5-0514-47DA-AF12-2D7F64E7FF5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FB80932-D87A-46AF-9FE2-6155AFEB2D77}"/>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B3405D47-4D33-449F-B3B0-BC7EC628EF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AF423E9-2E7E-4AA9-B598-0D6A4BCF285B}"/>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863989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891777-BEA4-4F70-9374-73E816CF74F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395FEB2-E323-4AFE-B1EC-CB10C11A6B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A8AF4EF-A3EE-4715-9319-F841A52D19EE}"/>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80B17F4C-BCA5-445A-99A1-18A57A0103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83B2B9C-BB5F-408D-A8D8-479CE2323ACF}"/>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1373605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EB0DB3-3E59-4A88-9B32-B3711385DA8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030EB81-E310-4241-BB98-3D9F789331B6}"/>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9285D925-2B5E-4B94-BA78-378E0E8CAAC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9133EFC-3152-4228-B843-C12B72847037}"/>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6" name="页脚占位符 5">
            <a:extLst>
              <a:ext uri="{FF2B5EF4-FFF2-40B4-BE49-F238E27FC236}">
                <a16:creationId xmlns:a16="http://schemas.microsoft.com/office/drawing/2014/main" id="{1A374448-483D-4367-AD27-88318B3F104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2D93E17-8B05-4E92-B9C0-B971A73C4AE2}"/>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128243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7BF05C-BF2F-4F10-BE9D-0954797C6F4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20367C0-1D6B-4AFF-AB94-B3486AABDE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B019FBF9-E498-483E-BC6C-31489AC30F1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1A329A1C-1246-4E91-8C18-CBC76CE80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456786B-DF98-4D7B-ACF8-38131A26613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9D894984-5B87-4A59-BB53-C78A9E31F1AB}"/>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8" name="页脚占位符 7">
            <a:extLst>
              <a:ext uri="{FF2B5EF4-FFF2-40B4-BE49-F238E27FC236}">
                <a16:creationId xmlns:a16="http://schemas.microsoft.com/office/drawing/2014/main" id="{2C982983-CB5E-4D48-846F-719794CF3FC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3574F90-2DE1-4A2C-BC4A-AD3D6BBE1EB4}"/>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2577155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6B444A-9194-4374-AC36-DAA1C51656C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6AE52C2-B578-4B67-9F5E-1353339E8B8F}"/>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4" name="页脚占位符 3">
            <a:extLst>
              <a:ext uri="{FF2B5EF4-FFF2-40B4-BE49-F238E27FC236}">
                <a16:creationId xmlns:a16="http://schemas.microsoft.com/office/drawing/2014/main" id="{CBEDE9DF-230C-46FB-81FF-785F3A0FB32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557DA6A-C506-4B2E-92AC-3C290021873F}"/>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1023801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2E850D3-2378-4168-B56D-B8E31CA252FB}"/>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3" name="页脚占位符 2">
            <a:extLst>
              <a:ext uri="{FF2B5EF4-FFF2-40B4-BE49-F238E27FC236}">
                <a16:creationId xmlns:a16="http://schemas.microsoft.com/office/drawing/2014/main" id="{6962D59E-C1AF-4E31-9A65-E52B95A6778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6320AEF-A1F9-4118-B52B-3FBFB195A338}"/>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613709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D8C7D0-A6BB-45FC-A810-2EDF8F3EDD9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EA9742A-CCFC-4527-92F4-7F803BAB7E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3AF171ED-F104-45B7-B491-2F76EB81C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661F424-4E3C-4640-BEEC-77EB5ED534C6}"/>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6" name="页脚占位符 5">
            <a:extLst>
              <a:ext uri="{FF2B5EF4-FFF2-40B4-BE49-F238E27FC236}">
                <a16:creationId xmlns:a16="http://schemas.microsoft.com/office/drawing/2014/main" id="{D48D375E-8457-45B7-B989-BBD784B8C9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2661FD0-6E89-4A40-B000-D84616D094AA}"/>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1557613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71B2B8-15FE-48A5-B159-70B44FF05C9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D4560AE-6888-46F3-8912-3A9124AA1A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4F8FE2E-F3BC-400E-86E8-71F2E93EB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16A3AB2-58E4-41AA-A10F-F594C44C9DB7}"/>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6" name="页脚占位符 5">
            <a:extLst>
              <a:ext uri="{FF2B5EF4-FFF2-40B4-BE49-F238E27FC236}">
                <a16:creationId xmlns:a16="http://schemas.microsoft.com/office/drawing/2014/main" id="{DBD236E6-93D5-4295-8E33-357418352FE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9A07434-680D-4E7D-AED1-FCD3C7B44598}"/>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1173364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5F150C-8A09-4289-9D6A-B2D8BAF3AA6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19187F5-BBD7-4E6B-BCFC-541DEA3FED1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E86C466-F38D-4A23-9458-984CA6610E85}"/>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1CAC844C-BD79-4E1A-91FB-CE666995A6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49DDE2-1F48-4963-A445-6577B032A90A}"/>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230682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F7AC6B2-EE79-4142-967F-D8B217A0E2D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C0F6420-30BA-412A-B9C8-8D3C8F732BDF}"/>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34F7EDC-E0D8-4E67-A43D-82EF652197B1}"/>
              </a:ext>
            </a:extLst>
          </p:cNvPr>
          <p:cNvSpPr>
            <a:spLocks noGrp="1"/>
          </p:cNvSpPr>
          <p:nvPr>
            <p:ph type="dt" sz="half" idx="10"/>
          </p:nvPr>
        </p:nvSpPr>
        <p:spPr/>
        <p:txBody>
          <a:body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D46AC768-885E-48E6-B7B3-04B44B2330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583BB88-1385-47C2-B22E-E948DB9EE58B}"/>
              </a:ext>
            </a:extLst>
          </p:cNvPr>
          <p:cNvSpPr>
            <a:spLocks noGrp="1"/>
          </p:cNvSpPr>
          <p:nvPr>
            <p:ph type="sldNum" sz="quarter" idx="12"/>
          </p:nvPr>
        </p:nvSpPr>
        <p:spPr/>
        <p:txBody>
          <a:body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235122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B6452AE-30BE-41A8-9882-A112DBAA05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F04F8EF-E073-4BBE-91BA-FEC5D7C785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09FEFD-0D57-4AC1-8E32-CD0FBF0495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CE964E-B47B-4649-A21F-9B470DB9E197}" type="datetimeFigureOut">
              <a:rPr lang="zh-CN" altLang="en-US" smtClean="0"/>
              <a:t>2018/12/11</a:t>
            </a:fld>
            <a:endParaRPr lang="zh-CN" altLang="en-US"/>
          </a:p>
        </p:txBody>
      </p:sp>
      <p:sp>
        <p:nvSpPr>
          <p:cNvPr id="5" name="页脚占位符 4">
            <a:extLst>
              <a:ext uri="{FF2B5EF4-FFF2-40B4-BE49-F238E27FC236}">
                <a16:creationId xmlns:a16="http://schemas.microsoft.com/office/drawing/2014/main" id="{A5DD55CE-FAC4-406C-9974-251007B6F2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6405D24-83C9-4D75-AC06-12CA20F9AE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552AA8-56C2-4D8A-A87C-09B548604A33}" type="slidenum">
              <a:rPr lang="zh-CN" altLang="en-US" smtClean="0"/>
              <a:t>‹#›</a:t>
            </a:fld>
            <a:endParaRPr lang="zh-CN" altLang="en-US"/>
          </a:p>
        </p:txBody>
      </p:sp>
    </p:spTree>
    <p:extLst>
      <p:ext uri="{BB962C8B-B14F-4D97-AF65-F5344CB8AC3E}">
        <p14:creationId xmlns:p14="http://schemas.microsoft.com/office/powerpoint/2010/main" val="665796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Excel_Worksheet4.xlsx"/></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D9E5455-55F2-4B68-A1F2-B0E4C7A1DAB4}"/>
              </a:ext>
            </a:extLst>
          </p:cNvPr>
          <p:cNvPicPr>
            <a:picLocks noChangeAspect="1"/>
          </p:cNvPicPr>
          <p:nvPr/>
        </p:nvPicPr>
        <p:blipFill rotWithShape="1">
          <a:blip r:embed="rId2">
            <a:extLst>
              <a:ext uri="{28A0092B-C50C-407E-A947-70E740481C1C}">
                <a14:useLocalDpi xmlns:a14="http://schemas.microsoft.com/office/drawing/2010/main" val="0"/>
              </a:ext>
            </a:extLst>
          </a:blip>
          <a:srcRect l="4780" t="16304" r="339" b="6250"/>
          <a:stretch/>
        </p:blipFill>
        <p:spPr>
          <a:xfrm>
            <a:off x="0" y="0"/>
            <a:ext cx="12192000" cy="6858000"/>
          </a:xfrm>
          <a:prstGeom prst="rect">
            <a:avLst/>
          </a:prstGeom>
        </p:spPr>
      </p:pic>
      <p:sp>
        <p:nvSpPr>
          <p:cNvPr id="10" name="矩形 9">
            <a:extLst>
              <a:ext uri="{FF2B5EF4-FFF2-40B4-BE49-F238E27FC236}">
                <a16:creationId xmlns:a16="http://schemas.microsoft.com/office/drawing/2014/main" id="{61DB3C06-9EF2-4917-A1B8-CB84E0A8FCEE}"/>
              </a:ext>
            </a:extLst>
          </p:cNvPr>
          <p:cNvSpPr/>
          <p:nvPr/>
        </p:nvSpPr>
        <p:spPr>
          <a:xfrm>
            <a:off x="-1" y="0"/>
            <a:ext cx="12192000" cy="6858000"/>
          </a:xfrm>
          <a:prstGeom prst="rect">
            <a:avLst/>
          </a:prstGeom>
          <a:solidFill>
            <a:schemeClr val="tx1">
              <a:alpha val="45000"/>
            </a:schemeClr>
          </a:solidFill>
          <a:ln cap="rnd">
            <a:solidFill>
              <a:schemeClr val="accent3">
                <a:shade val="50000"/>
                <a:alpha val="28000"/>
              </a:schemeClr>
            </a:solidFill>
            <a:beve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FA9D37EE-596E-4335-94B6-C31A0AEE9460}"/>
              </a:ext>
            </a:extLst>
          </p:cNvPr>
          <p:cNvSpPr>
            <a:spLocks noGrp="1"/>
          </p:cNvSpPr>
          <p:nvPr>
            <p:ph type="ctrTitle"/>
          </p:nvPr>
        </p:nvSpPr>
        <p:spPr>
          <a:xfrm>
            <a:off x="1523999" y="1929245"/>
            <a:ext cx="9144000" cy="2387600"/>
          </a:xfrm>
        </p:spPr>
        <p:txBody>
          <a:bodyPr>
            <a:normAutofit fontScale="90000"/>
          </a:bodyPr>
          <a:lstStyle/>
          <a:p>
            <a:pPr>
              <a:lnSpc>
                <a:spcPct val="200000"/>
              </a:lnSpc>
            </a:pPr>
            <a:r>
              <a:rPr lang="zh-CN" altLang="en-US" sz="5400">
                <a:solidFill>
                  <a:schemeClr val="bg1"/>
                </a:solidFill>
                <a:latin typeface="微软雅黑" panose="020B0503020204020204" pitchFamily="34" charset="-122"/>
                <a:ea typeface="微软雅黑" panose="020B0503020204020204" pitchFamily="34" charset="-122"/>
              </a:rPr>
              <a:t>车陂</a:t>
            </a:r>
            <a:r>
              <a:rPr lang="en-US" altLang="zh-CN" sz="5400">
                <a:solidFill>
                  <a:schemeClr val="bg1"/>
                </a:solidFill>
                <a:latin typeface="微软雅黑" panose="020B0503020204020204" pitchFamily="34" charset="-122"/>
                <a:ea typeface="微软雅黑" panose="020B0503020204020204" pitchFamily="34" charset="-122"/>
              </a:rPr>
              <a:t>-</a:t>
            </a:r>
            <a:r>
              <a:rPr lang="zh-CN" altLang="en-US" sz="5400">
                <a:solidFill>
                  <a:schemeClr val="bg1"/>
                </a:solidFill>
                <a:latin typeface="微软雅黑" panose="020B0503020204020204" pitchFamily="34" charset="-122"/>
                <a:ea typeface="微软雅黑" panose="020B0503020204020204" pitchFamily="34" charset="-122"/>
              </a:rPr>
              <a:t>中山</a:t>
            </a:r>
            <a:r>
              <a:rPr lang="zh-CN" altLang="en-US" sz="5400" dirty="0">
                <a:solidFill>
                  <a:schemeClr val="bg1"/>
                </a:solidFill>
                <a:latin typeface="微软雅黑" panose="020B0503020204020204" pitchFamily="34" charset="-122"/>
                <a:ea typeface="微软雅黑" panose="020B0503020204020204" pitchFamily="34" charset="-122"/>
              </a:rPr>
              <a:t>大道交叉口</a:t>
            </a:r>
            <a:br>
              <a:rPr lang="en-US" altLang="zh-CN" sz="5400" dirty="0">
                <a:solidFill>
                  <a:schemeClr val="bg1"/>
                </a:solidFill>
                <a:latin typeface="微软雅黑" panose="020B0503020204020204" pitchFamily="34" charset="-122"/>
                <a:ea typeface="微软雅黑" panose="020B0503020204020204" pitchFamily="34" charset="-122"/>
              </a:rPr>
            </a:br>
            <a:r>
              <a:rPr lang="zh-CN" altLang="en-US" sz="5400" dirty="0">
                <a:solidFill>
                  <a:schemeClr val="bg1"/>
                </a:solidFill>
                <a:latin typeface="微软雅黑" panose="020B0503020204020204" pitchFamily="34" charset="-122"/>
                <a:ea typeface="微软雅黑" panose="020B0503020204020204" pitchFamily="34" charset="-122"/>
              </a:rPr>
              <a:t>信号配</a:t>
            </a:r>
            <a:r>
              <a:rPr lang="zh-CN" altLang="en-US" sz="5400">
                <a:solidFill>
                  <a:schemeClr val="bg1"/>
                </a:solidFill>
                <a:latin typeface="微软雅黑" panose="020B0503020204020204" pitchFamily="34" charset="-122"/>
                <a:ea typeface="微软雅黑" panose="020B0503020204020204" pitchFamily="34" charset="-122"/>
              </a:rPr>
              <a:t>时调查</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a16="http://schemas.microsoft.com/office/drawing/2014/main" id="{5FF2788F-EA3E-47F5-A231-5BEB68896959}"/>
              </a:ext>
            </a:extLst>
          </p:cNvPr>
          <p:cNvGrpSpPr/>
          <p:nvPr/>
        </p:nvGrpSpPr>
        <p:grpSpPr>
          <a:xfrm>
            <a:off x="2262604" y="1496506"/>
            <a:ext cx="7666791" cy="3271102"/>
            <a:chOff x="3486150" y="1683607"/>
            <a:chExt cx="5219700" cy="3332894"/>
          </a:xfrm>
        </p:grpSpPr>
        <p:sp>
          <p:nvSpPr>
            <p:cNvPr id="6" name="任意多边形: 形状 5">
              <a:extLst>
                <a:ext uri="{FF2B5EF4-FFF2-40B4-BE49-F238E27FC236}">
                  <a16:creationId xmlns:a16="http://schemas.microsoft.com/office/drawing/2014/main" id="{1707BFB5-5BAF-4F8E-991D-FB0402812346}"/>
                </a:ext>
              </a:extLst>
            </p:cNvPr>
            <p:cNvSpPr/>
            <p:nvPr/>
          </p:nvSpPr>
          <p:spPr>
            <a:xfrm>
              <a:off x="3486150" y="1683607"/>
              <a:ext cx="5219700" cy="2000250"/>
            </a:xfrm>
            <a:custGeom>
              <a:avLst/>
              <a:gdLst>
                <a:gd name="connsiteX0" fmla="*/ 0 w 5219700"/>
                <a:gd name="connsiteY0" fmla="*/ 0 h 2000250"/>
                <a:gd name="connsiteX1" fmla="*/ 5219700 w 5219700"/>
                <a:gd name="connsiteY1" fmla="*/ 0 h 2000250"/>
                <a:gd name="connsiteX2" fmla="*/ 5219700 w 5219700"/>
                <a:gd name="connsiteY2" fmla="*/ 2000250 h 2000250"/>
                <a:gd name="connsiteX3" fmla="*/ 5153930 w 5219700"/>
                <a:gd name="connsiteY3" fmla="*/ 2000250 h 2000250"/>
                <a:gd name="connsiteX4" fmla="*/ 5153930 w 5219700"/>
                <a:gd name="connsiteY4" fmla="*/ 65770 h 2000250"/>
                <a:gd name="connsiteX5" fmla="*/ 65770 w 5219700"/>
                <a:gd name="connsiteY5" fmla="*/ 65770 h 2000250"/>
                <a:gd name="connsiteX6" fmla="*/ 65770 w 5219700"/>
                <a:gd name="connsiteY6" fmla="*/ 2000250 h 2000250"/>
                <a:gd name="connsiteX7" fmla="*/ 0 w 5219700"/>
                <a:gd name="connsiteY7" fmla="*/ 2000250 h 2000250"/>
                <a:gd name="connsiteX8" fmla="*/ 0 w 5219700"/>
                <a:gd name="connsiteY8" fmla="*/ 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9700" h="2000250">
                  <a:moveTo>
                    <a:pt x="0" y="0"/>
                  </a:moveTo>
                  <a:lnTo>
                    <a:pt x="5219700" y="0"/>
                  </a:lnTo>
                  <a:lnTo>
                    <a:pt x="5219700" y="2000250"/>
                  </a:lnTo>
                  <a:lnTo>
                    <a:pt x="5153930" y="2000250"/>
                  </a:lnTo>
                  <a:lnTo>
                    <a:pt x="5153930" y="65770"/>
                  </a:lnTo>
                  <a:lnTo>
                    <a:pt x="65770" y="65770"/>
                  </a:lnTo>
                  <a:lnTo>
                    <a:pt x="65770" y="2000250"/>
                  </a:lnTo>
                  <a:lnTo>
                    <a:pt x="0" y="2000250"/>
                  </a:lnTo>
                  <a:lnTo>
                    <a:pt x="0" y="0"/>
                  </a:lnTo>
                  <a:close/>
                </a:path>
              </a:pathLst>
            </a:custGeom>
            <a:solidFill>
              <a:srgbClr val="00B0F0"/>
            </a:solidFill>
            <a:ln w="12700" cap="flat" cmpd="sng" algn="ctr">
              <a:solidFill>
                <a:srgbClr val="00B0F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a:cs typeface="+mn-cs"/>
              </a:endParaRPr>
            </a:p>
          </p:txBody>
        </p:sp>
        <p:sp>
          <p:nvSpPr>
            <p:cNvPr id="7" name="任意多边形: 形状 6">
              <a:extLst>
                <a:ext uri="{FF2B5EF4-FFF2-40B4-BE49-F238E27FC236}">
                  <a16:creationId xmlns:a16="http://schemas.microsoft.com/office/drawing/2014/main" id="{0D65ECAC-E04C-445D-965B-10A18E42FBD6}"/>
                </a:ext>
              </a:extLst>
            </p:cNvPr>
            <p:cNvSpPr/>
            <p:nvPr/>
          </p:nvSpPr>
          <p:spPr>
            <a:xfrm>
              <a:off x="3486150" y="3677226"/>
              <a:ext cx="5219700" cy="1339275"/>
            </a:xfrm>
            <a:custGeom>
              <a:avLst/>
              <a:gdLst>
                <a:gd name="connsiteX0" fmla="*/ 0 w 5219700"/>
                <a:gd name="connsiteY0" fmla="*/ 900843 h 1339275"/>
                <a:gd name="connsiteX1" fmla="*/ 65770 w 5219700"/>
                <a:gd name="connsiteY1" fmla="*/ 900843 h 1339275"/>
                <a:gd name="connsiteX2" fmla="*/ 65770 w 5219700"/>
                <a:gd name="connsiteY2" fmla="*/ 1273505 h 1339275"/>
                <a:gd name="connsiteX3" fmla="*/ 5153930 w 5219700"/>
                <a:gd name="connsiteY3" fmla="*/ 1273505 h 1339275"/>
                <a:gd name="connsiteX4" fmla="*/ 5153930 w 5219700"/>
                <a:gd name="connsiteY4" fmla="*/ 900843 h 1339275"/>
                <a:gd name="connsiteX5" fmla="*/ 5219700 w 5219700"/>
                <a:gd name="connsiteY5" fmla="*/ 900843 h 1339275"/>
                <a:gd name="connsiteX6" fmla="*/ 5219700 w 5219700"/>
                <a:gd name="connsiteY6" fmla="*/ 1339275 h 1339275"/>
                <a:gd name="connsiteX7" fmla="*/ 0 w 5219700"/>
                <a:gd name="connsiteY7" fmla="*/ 1339275 h 1339275"/>
                <a:gd name="connsiteX8" fmla="*/ 5153930 w 5219700"/>
                <a:gd name="connsiteY8" fmla="*/ 0 h 1339275"/>
                <a:gd name="connsiteX9" fmla="*/ 5219700 w 5219700"/>
                <a:gd name="connsiteY9" fmla="*/ 0 h 1339275"/>
                <a:gd name="connsiteX10" fmla="*/ 5219700 w 5219700"/>
                <a:gd name="connsiteY10" fmla="*/ 335974 h 1339275"/>
                <a:gd name="connsiteX11" fmla="*/ 5153930 w 5219700"/>
                <a:gd name="connsiteY11" fmla="*/ 335974 h 1339275"/>
                <a:gd name="connsiteX12" fmla="*/ 0 w 5219700"/>
                <a:gd name="connsiteY12" fmla="*/ 0 h 1339275"/>
                <a:gd name="connsiteX13" fmla="*/ 65770 w 5219700"/>
                <a:gd name="connsiteY13" fmla="*/ 0 h 1339275"/>
                <a:gd name="connsiteX14" fmla="*/ 65770 w 5219700"/>
                <a:gd name="connsiteY14" fmla="*/ 335974 h 1339275"/>
                <a:gd name="connsiteX15" fmla="*/ 0 w 5219700"/>
                <a:gd name="connsiteY15" fmla="*/ 335974 h 133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19700" h="1339275">
                  <a:moveTo>
                    <a:pt x="0" y="900843"/>
                  </a:moveTo>
                  <a:lnTo>
                    <a:pt x="65770" y="900843"/>
                  </a:lnTo>
                  <a:lnTo>
                    <a:pt x="65770" y="1273505"/>
                  </a:lnTo>
                  <a:lnTo>
                    <a:pt x="5153930" y="1273505"/>
                  </a:lnTo>
                  <a:lnTo>
                    <a:pt x="5153930" y="900843"/>
                  </a:lnTo>
                  <a:lnTo>
                    <a:pt x="5219700" y="900843"/>
                  </a:lnTo>
                  <a:lnTo>
                    <a:pt x="5219700" y="1339275"/>
                  </a:lnTo>
                  <a:lnTo>
                    <a:pt x="0" y="1339275"/>
                  </a:lnTo>
                  <a:close/>
                  <a:moveTo>
                    <a:pt x="5153930" y="0"/>
                  </a:moveTo>
                  <a:lnTo>
                    <a:pt x="5219700" y="0"/>
                  </a:lnTo>
                  <a:lnTo>
                    <a:pt x="5219700" y="335974"/>
                  </a:lnTo>
                  <a:lnTo>
                    <a:pt x="5153930" y="335974"/>
                  </a:lnTo>
                  <a:close/>
                  <a:moveTo>
                    <a:pt x="0" y="0"/>
                  </a:moveTo>
                  <a:lnTo>
                    <a:pt x="65770" y="0"/>
                  </a:lnTo>
                  <a:lnTo>
                    <a:pt x="65770" y="335974"/>
                  </a:lnTo>
                  <a:lnTo>
                    <a:pt x="0" y="335974"/>
                  </a:lnTo>
                  <a:close/>
                </a:path>
              </a:pathLst>
            </a:custGeom>
            <a:solidFill>
              <a:schemeClr val="bg2">
                <a:lumMod val="50000"/>
              </a:schemeClr>
            </a:solidFill>
            <a:ln w="12700" cap="flat" cmpd="sng" algn="ctr">
              <a:solidFill>
                <a:schemeClr val="bg2">
                  <a:lumMod val="25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a:cs typeface="+mn-cs"/>
              </a:endParaRPr>
            </a:p>
          </p:txBody>
        </p:sp>
      </p:grpSp>
      <p:sp>
        <p:nvSpPr>
          <p:cNvPr id="9" name="文本框 8">
            <a:extLst>
              <a:ext uri="{FF2B5EF4-FFF2-40B4-BE49-F238E27FC236}">
                <a16:creationId xmlns:a16="http://schemas.microsoft.com/office/drawing/2014/main" id="{0AF0C229-643E-4BE4-B582-E774EB028E26}"/>
              </a:ext>
            </a:extLst>
          </p:cNvPr>
          <p:cNvSpPr txBox="1"/>
          <p:nvPr/>
        </p:nvSpPr>
        <p:spPr>
          <a:xfrm>
            <a:off x="7088953" y="5032230"/>
            <a:ext cx="2121035" cy="461665"/>
          </a:xfrm>
          <a:prstGeom prst="rect">
            <a:avLst/>
          </a:prstGeom>
          <a:noFill/>
        </p:spPr>
        <p:txBody>
          <a:bodyPr wrap="square" rtlCol="0">
            <a:spAutoFit/>
          </a:bodyPr>
          <a:lstStyle/>
          <a:p>
            <a:r>
              <a:rPr lang="zh-CN" altLang="en-US" sz="2400" dirty="0">
                <a:solidFill>
                  <a:schemeClr val="bg1"/>
                </a:solidFill>
                <a:latin typeface="方正姚体" panose="02010601030101010101" pitchFamily="2" charset="-122"/>
                <a:ea typeface="方正姚体" panose="02010601030101010101" pitchFamily="2" charset="-122"/>
              </a:rPr>
              <a:t>汇报：付怿昕</a:t>
            </a:r>
          </a:p>
        </p:txBody>
      </p:sp>
      <p:sp>
        <p:nvSpPr>
          <p:cNvPr id="4" name="文本框 3">
            <a:extLst>
              <a:ext uri="{FF2B5EF4-FFF2-40B4-BE49-F238E27FC236}">
                <a16:creationId xmlns:a16="http://schemas.microsoft.com/office/drawing/2014/main" id="{C9621EC6-AE4A-4C17-AF3A-11735ADEF94A}"/>
              </a:ext>
            </a:extLst>
          </p:cNvPr>
          <p:cNvSpPr txBox="1"/>
          <p:nvPr/>
        </p:nvSpPr>
        <p:spPr>
          <a:xfrm>
            <a:off x="7088953" y="5561814"/>
            <a:ext cx="3289954" cy="830997"/>
          </a:xfrm>
          <a:prstGeom prst="rect">
            <a:avLst/>
          </a:prstGeom>
          <a:noFill/>
        </p:spPr>
        <p:txBody>
          <a:bodyPr wrap="square" rtlCol="0">
            <a:spAutoFit/>
          </a:bodyPr>
          <a:lstStyle/>
          <a:p>
            <a:r>
              <a:rPr lang="zh-CN" altLang="en-US" sz="2400">
                <a:solidFill>
                  <a:schemeClr val="bg1"/>
                </a:solidFill>
                <a:latin typeface="方正姚体" panose="02010601030101010101" pitchFamily="2" charset="-122"/>
                <a:ea typeface="方正姚体" panose="02010601030101010101" pitchFamily="2" charset="-122"/>
              </a:rPr>
              <a:t>成员：付怿昕  龚楚棋</a:t>
            </a:r>
            <a:endParaRPr lang="en-US" altLang="zh-CN" sz="2400">
              <a:solidFill>
                <a:schemeClr val="bg1"/>
              </a:solidFill>
              <a:latin typeface="方正姚体" panose="02010601030101010101" pitchFamily="2" charset="-122"/>
              <a:ea typeface="方正姚体" panose="02010601030101010101" pitchFamily="2" charset="-122"/>
            </a:endParaRPr>
          </a:p>
          <a:p>
            <a:r>
              <a:rPr lang="en-US" altLang="zh-CN" sz="2400">
                <a:solidFill>
                  <a:schemeClr val="bg1"/>
                </a:solidFill>
                <a:latin typeface="方正姚体" panose="02010601030101010101" pitchFamily="2" charset="-122"/>
                <a:ea typeface="方正姚体" panose="02010601030101010101" pitchFamily="2" charset="-122"/>
              </a:rPr>
              <a:t>            </a:t>
            </a:r>
            <a:r>
              <a:rPr lang="zh-CN" altLang="en-US" sz="2400">
                <a:solidFill>
                  <a:schemeClr val="bg1"/>
                </a:solidFill>
                <a:latin typeface="方正姚体" panose="02010601030101010101" pitchFamily="2" charset="-122"/>
                <a:ea typeface="方正姚体" panose="02010601030101010101" pitchFamily="2" charset="-122"/>
              </a:rPr>
              <a:t>古皓允  谷淑娴</a:t>
            </a:r>
          </a:p>
        </p:txBody>
      </p:sp>
    </p:spTree>
    <p:extLst>
      <p:ext uri="{BB962C8B-B14F-4D97-AF65-F5344CB8AC3E}">
        <p14:creationId xmlns:p14="http://schemas.microsoft.com/office/powerpoint/2010/main" val="127203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26EBAF-5F1D-4DD8-AD4B-75F36841D434}"/>
              </a:ext>
            </a:extLst>
          </p:cNvPr>
          <p:cNvSpPr>
            <a:spLocks noGrp="1"/>
          </p:cNvSpPr>
          <p:nvPr>
            <p:ph type="title"/>
          </p:nvPr>
        </p:nvSpPr>
        <p:spPr>
          <a:xfrm>
            <a:off x="1630838" y="206788"/>
            <a:ext cx="2177592" cy="1325563"/>
          </a:xfrm>
        </p:spPr>
        <p:txBody>
          <a:bodyPr/>
          <a:lstStyle/>
          <a:p>
            <a:r>
              <a:rPr lang="zh-CN" altLang="en-US">
                <a:latin typeface="微软雅黑" panose="020B0503020204020204" pitchFamily="34" charset="-122"/>
                <a:ea typeface="微软雅黑" panose="020B0503020204020204" pitchFamily="34" charset="-122"/>
              </a:rPr>
              <a:t>总览</a:t>
            </a:r>
          </a:p>
        </p:txBody>
      </p:sp>
      <p:graphicFrame>
        <p:nvGraphicFramePr>
          <p:cNvPr id="8" name="内容占位符 7">
            <a:extLst>
              <a:ext uri="{FF2B5EF4-FFF2-40B4-BE49-F238E27FC236}">
                <a16:creationId xmlns:a16="http://schemas.microsoft.com/office/drawing/2014/main" id="{F653D275-20DE-4F92-8BAE-0EAD0D146B66}"/>
              </a:ext>
            </a:extLst>
          </p:cNvPr>
          <p:cNvGraphicFramePr>
            <a:graphicFrameLocks noGrp="1"/>
          </p:cNvGraphicFramePr>
          <p:nvPr>
            <p:ph idx="1"/>
            <p:extLst>
              <p:ext uri="{D42A27DB-BD31-4B8C-83A1-F6EECF244321}">
                <p14:modId xmlns:p14="http://schemas.microsoft.com/office/powerpoint/2010/main" val="750867788"/>
              </p:ext>
            </p:extLst>
          </p:nvPr>
        </p:nvGraphicFramePr>
        <p:xfrm>
          <a:off x="650448" y="1685382"/>
          <a:ext cx="10407193" cy="4764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组合 3">
            <a:extLst>
              <a:ext uri="{FF2B5EF4-FFF2-40B4-BE49-F238E27FC236}">
                <a16:creationId xmlns:a16="http://schemas.microsoft.com/office/drawing/2014/main" id="{711E4D31-9128-4AF7-AD03-9A1F4B1C368A}"/>
              </a:ext>
            </a:extLst>
          </p:cNvPr>
          <p:cNvGrpSpPr/>
          <p:nvPr/>
        </p:nvGrpSpPr>
        <p:grpSpPr>
          <a:xfrm>
            <a:off x="385800" y="407700"/>
            <a:ext cx="923740" cy="923740"/>
            <a:chOff x="419285" y="258948"/>
            <a:chExt cx="923740" cy="923740"/>
          </a:xfrm>
        </p:grpSpPr>
        <p:sp>
          <p:nvSpPr>
            <p:cNvPr id="5" name="任意多边形: 形状 4">
              <a:extLst>
                <a:ext uri="{FF2B5EF4-FFF2-40B4-BE49-F238E27FC236}">
                  <a16:creationId xmlns:a16="http://schemas.microsoft.com/office/drawing/2014/main" id="{BA09C9E1-6C4C-4FC3-A8D4-104A7C289BC3}"/>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6" name="任意多边形: 形状 5">
              <a:extLst>
                <a:ext uri="{FF2B5EF4-FFF2-40B4-BE49-F238E27FC236}">
                  <a16:creationId xmlns:a16="http://schemas.microsoft.com/office/drawing/2014/main" id="{47695926-8D15-423F-8190-B4A994246E0B}"/>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F0"/>
                </a:solidFill>
              </a:endParaRPr>
            </a:p>
          </p:txBody>
        </p:sp>
        <p:sp>
          <p:nvSpPr>
            <p:cNvPr id="7" name="文本框 6">
              <a:extLst>
                <a:ext uri="{FF2B5EF4-FFF2-40B4-BE49-F238E27FC236}">
                  <a16:creationId xmlns:a16="http://schemas.microsoft.com/office/drawing/2014/main" id="{2527171F-2F86-4670-A7A0-488B8A31F740}"/>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cs typeface="Times New Roman" panose="02020603050405020304" pitchFamily="18" charset="0"/>
                </a:rPr>
                <a:t>00</a:t>
              </a:r>
              <a:endParaRPr lang="zh-CN" altLang="en-US" sz="4000" dirty="0">
                <a:solidFill>
                  <a:srgbClr val="00B0F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12143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425F7676-F3DF-4A93-9F53-F807795322B2}"/>
              </a:ext>
            </a:extLst>
          </p:cNvPr>
          <p:cNvGrpSpPr/>
          <p:nvPr/>
        </p:nvGrpSpPr>
        <p:grpSpPr>
          <a:xfrm>
            <a:off x="-351675" y="0"/>
            <a:ext cx="12773863" cy="7297598"/>
            <a:chOff x="-351675" y="0"/>
            <a:chExt cx="12773863" cy="7297598"/>
          </a:xfrm>
        </p:grpSpPr>
        <p:sp>
          <p:nvSpPr>
            <p:cNvPr id="18" name="圆角矩形 69">
              <a:extLst>
                <a:ext uri="{FF2B5EF4-FFF2-40B4-BE49-F238E27FC236}">
                  <a16:creationId xmlns:a16="http://schemas.microsoft.com/office/drawing/2014/main" id="{14582CC9-F23B-4BCF-AAE2-19C1D58A4D52}"/>
                </a:ext>
              </a:extLst>
            </p:cNvPr>
            <p:cNvSpPr>
              <a:spLocks noChangeArrowheads="1"/>
            </p:cNvSpPr>
            <p:nvPr/>
          </p:nvSpPr>
          <p:spPr bwMode="auto">
            <a:xfrm>
              <a:off x="0" y="0"/>
              <a:ext cx="12192000" cy="6858000"/>
            </a:xfrm>
            <a:prstGeom prst="roundRect">
              <a:avLst>
                <a:gd name="adj" fmla="val 0"/>
              </a:avLst>
            </a:prstGeom>
            <a:solidFill>
              <a:schemeClr val="bg1">
                <a:lumMod val="95000"/>
                <a:alpha val="50000"/>
              </a:schemeClr>
            </a:solidFill>
            <a:ln>
              <a:noFill/>
            </a:ln>
            <a:ex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8" name="等腰三角形 4">
              <a:extLst>
                <a:ext uri="{FF2B5EF4-FFF2-40B4-BE49-F238E27FC236}">
                  <a16:creationId xmlns:a16="http://schemas.microsoft.com/office/drawing/2014/main" id="{5FCA9EE0-3852-43FD-9DE7-D1C8CB517011}"/>
                </a:ext>
              </a:extLst>
            </p:cNvPr>
            <p:cNvSpPr>
              <a:spLocks noChangeArrowheads="1"/>
            </p:cNvSpPr>
            <p:nvPr/>
          </p:nvSpPr>
          <p:spPr bwMode="auto">
            <a:xfrm rot="18848016">
              <a:off x="123770" y="6326048"/>
              <a:ext cx="1447800" cy="495300"/>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0" name="等腰三角形 6">
              <a:extLst>
                <a:ext uri="{FF2B5EF4-FFF2-40B4-BE49-F238E27FC236}">
                  <a16:creationId xmlns:a16="http://schemas.microsoft.com/office/drawing/2014/main" id="{078A287E-AC9E-4623-ACA5-96EF64571AA9}"/>
                </a:ext>
              </a:extLst>
            </p:cNvPr>
            <p:cNvSpPr>
              <a:spLocks noChangeArrowheads="1"/>
            </p:cNvSpPr>
            <p:nvPr/>
          </p:nvSpPr>
          <p:spPr bwMode="auto">
            <a:xfrm rot="1831200">
              <a:off x="11387138" y="14684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2" name="等腰三角形 15">
              <a:extLst>
                <a:ext uri="{FF2B5EF4-FFF2-40B4-BE49-F238E27FC236}">
                  <a16:creationId xmlns:a16="http://schemas.microsoft.com/office/drawing/2014/main" id="{A2EA6693-C452-4E59-8B4E-96C5463A652D}"/>
                </a:ext>
              </a:extLst>
            </p:cNvPr>
            <p:cNvSpPr>
              <a:spLocks noChangeArrowheads="1"/>
            </p:cNvSpPr>
            <p:nvPr/>
          </p:nvSpPr>
          <p:spPr bwMode="auto">
            <a:xfrm rot="1831200">
              <a:off x="-351675" y="19332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2" name="标题 1">
            <a:extLst>
              <a:ext uri="{FF2B5EF4-FFF2-40B4-BE49-F238E27FC236}">
                <a16:creationId xmlns:a16="http://schemas.microsoft.com/office/drawing/2014/main" id="{FF6CA4A3-D350-4CBD-9F0A-B4F44FDE187F}"/>
              </a:ext>
            </a:extLst>
          </p:cNvPr>
          <p:cNvSpPr>
            <a:spLocks noGrp="1"/>
          </p:cNvSpPr>
          <p:nvPr>
            <p:ph type="title"/>
          </p:nvPr>
        </p:nvSpPr>
        <p:spPr>
          <a:xfrm>
            <a:off x="1454074" y="104739"/>
            <a:ext cx="7513651" cy="1325563"/>
          </a:xfrm>
        </p:spPr>
        <p:txBody>
          <a:bodyPr/>
          <a:lstStyle/>
          <a:p>
            <a:pPr>
              <a:lnSpc>
                <a:spcPct val="150000"/>
              </a:lnSpc>
            </a:pPr>
            <a:r>
              <a:rPr lang="zh-CN" altLang="zh-CN" dirty="0">
                <a:latin typeface="微软雅黑" panose="020B0503020204020204" pitchFamily="34" charset="-122"/>
                <a:ea typeface="微软雅黑" panose="020B0503020204020204" pitchFamily="34" charset="-122"/>
              </a:rPr>
              <a:t>调查目的</a:t>
            </a:r>
            <a:endParaRPr lang="zh-CN" altLang="en-US"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CAFDC617-1300-4546-95D5-A599866B214C}"/>
              </a:ext>
            </a:extLst>
          </p:cNvPr>
          <p:cNvSpPr>
            <a:spLocks noGrp="1"/>
          </p:cNvSpPr>
          <p:nvPr>
            <p:ph idx="1"/>
          </p:nvPr>
        </p:nvSpPr>
        <p:spPr>
          <a:xfrm>
            <a:off x="847670" y="1991035"/>
            <a:ext cx="10869891" cy="3688112"/>
          </a:xfrm>
        </p:spPr>
        <p:txBody>
          <a:bodyPr>
            <a:normAutofit fontScale="92500" lnSpcReduction="20000"/>
          </a:bodyPr>
          <a:lstStyle/>
          <a:p>
            <a:pPr>
              <a:lnSpc>
                <a:spcPct val="170000"/>
              </a:lnSpc>
            </a:pPr>
            <a:r>
              <a:rPr lang="zh-CN" altLang="en-US" sz="2400">
                <a:latin typeface="微软雅黑" panose="020B0503020204020204" pitchFamily="34" charset="-122"/>
                <a:ea typeface="微软雅黑" panose="020B0503020204020204" pitchFamily="34" charset="-122"/>
              </a:rPr>
              <a:t>调查交叉口机动车相位与行人相位</a:t>
            </a:r>
            <a:endParaRPr lang="en-US" altLang="zh-CN" sz="2400">
              <a:latin typeface="微软雅黑" panose="020B0503020204020204" pitchFamily="34" charset="-122"/>
              <a:ea typeface="微软雅黑" panose="020B0503020204020204" pitchFamily="34" charset="-122"/>
            </a:endParaRPr>
          </a:p>
          <a:p>
            <a:pPr>
              <a:lnSpc>
                <a:spcPct val="170000"/>
              </a:lnSpc>
            </a:pPr>
            <a:r>
              <a:rPr lang="zh-CN" altLang="zh-CN" sz="2400">
                <a:latin typeface="微软雅黑" panose="020B0503020204020204" pitchFamily="34" charset="-122"/>
                <a:ea typeface="微软雅黑" panose="020B0503020204020204" pitchFamily="34" charset="-122"/>
              </a:rPr>
              <a:t>综合信号周期、行人</a:t>
            </a:r>
            <a:r>
              <a:rPr lang="zh-CN" altLang="zh-CN" sz="2400" dirty="0">
                <a:latin typeface="微软雅黑" panose="020B0503020204020204" pitchFamily="34" charset="-122"/>
                <a:ea typeface="微软雅黑" panose="020B0503020204020204" pitchFamily="34" charset="-122"/>
              </a:rPr>
              <a:t>相位长度，交叉口饱和流率，</a:t>
            </a:r>
            <a:r>
              <a:rPr lang="zh-CN" altLang="zh-CN" sz="2400">
                <a:latin typeface="微软雅黑" panose="020B0503020204020204" pitchFamily="34" charset="-122"/>
                <a:ea typeface="微软雅黑" panose="020B0503020204020204" pitchFamily="34" charset="-122"/>
              </a:rPr>
              <a:t>交叉口设计通行能力，</a:t>
            </a:r>
            <a:r>
              <a:rPr lang="zh-CN" altLang="en-US" sz="2400">
                <a:latin typeface="微软雅黑" panose="020B0503020204020204" pitchFamily="34" charset="-122"/>
                <a:ea typeface="微软雅黑" panose="020B0503020204020204" pitchFamily="34" charset="-122"/>
              </a:rPr>
              <a:t>结合</a:t>
            </a:r>
            <a:r>
              <a:rPr lang="zh-CN" altLang="zh-CN" sz="2400">
                <a:solidFill>
                  <a:srgbClr val="FF0000"/>
                </a:solidFill>
                <a:latin typeface="微软雅黑" panose="020B0503020204020204" pitchFamily="34" charset="-122"/>
                <a:ea typeface="微软雅黑" panose="020B0503020204020204" pitchFamily="34" charset="-122"/>
              </a:rPr>
              <a:t>实际交通量</a:t>
            </a:r>
            <a:r>
              <a:rPr lang="zh-CN" altLang="en-US" sz="2400">
                <a:solidFill>
                  <a:srgbClr val="FF0000"/>
                </a:solidFill>
                <a:latin typeface="微软雅黑" panose="020B0503020204020204" pitchFamily="34" charset="-122"/>
                <a:ea typeface="微软雅黑" panose="020B0503020204020204" pitchFamily="34" charset="-122"/>
              </a:rPr>
              <a:t>与</a:t>
            </a:r>
            <a:r>
              <a:rPr lang="zh-CN" altLang="zh-CN" sz="2400">
                <a:solidFill>
                  <a:srgbClr val="FF0000"/>
                </a:solidFill>
                <a:latin typeface="微软雅黑" panose="020B0503020204020204" pitchFamily="34" charset="-122"/>
                <a:ea typeface="微软雅黑" panose="020B0503020204020204" pitchFamily="34" charset="-122"/>
              </a:rPr>
              <a:t>行车延误</a:t>
            </a:r>
            <a:r>
              <a:rPr lang="zh-CN" altLang="zh-CN" sz="2400">
                <a:latin typeface="微软雅黑" panose="020B0503020204020204" pitchFamily="34" charset="-122"/>
                <a:ea typeface="微软雅黑" panose="020B0503020204020204" pitchFamily="34" charset="-122"/>
              </a:rPr>
              <a:t>等</a:t>
            </a:r>
            <a:r>
              <a:rPr lang="zh-CN" altLang="zh-CN" sz="2400" dirty="0">
                <a:latin typeface="微软雅黑" panose="020B0503020204020204" pitchFamily="34" charset="-122"/>
                <a:ea typeface="微软雅黑" panose="020B0503020204020204" pitchFamily="34" charset="-122"/>
              </a:rPr>
              <a:t>因素，评价中山大道</a:t>
            </a:r>
            <a:r>
              <a:rPr lang="en-US" altLang="zh-CN" sz="2400">
                <a:latin typeface="微软雅黑" panose="020B0503020204020204" pitchFamily="34" charset="-122"/>
                <a:ea typeface="微软雅黑" panose="020B0503020204020204" pitchFamily="34" charset="-122"/>
              </a:rPr>
              <a:t>-</a:t>
            </a:r>
            <a:r>
              <a:rPr lang="zh-CN" altLang="zh-CN" sz="2400">
                <a:latin typeface="微软雅黑" panose="020B0503020204020204" pitchFamily="34" charset="-122"/>
                <a:ea typeface="微软雅黑" panose="020B0503020204020204" pitchFamily="34" charset="-122"/>
              </a:rPr>
              <a:t>车陂</a:t>
            </a:r>
            <a:r>
              <a:rPr lang="zh-CN" altLang="zh-CN" sz="2400" dirty="0">
                <a:latin typeface="微软雅黑" panose="020B0503020204020204" pitchFamily="34" charset="-122"/>
                <a:ea typeface="微软雅黑" panose="020B0503020204020204" pitchFamily="34" charset="-122"/>
              </a:rPr>
              <a:t>路交叉口的信号配</a:t>
            </a:r>
            <a:r>
              <a:rPr lang="zh-CN" altLang="zh-CN" sz="2400">
                <a:latin typeface="微软雅黑" panose="020B0503020204020204" pitchFamily="34" charset="-122"/>
                <a:ea typeface="微软雅黑" panose="020B0503020204020204" pitchFamily="34" charset="-122"/>
              </a:rPr>
              <a:t>时优劣</a:t>
            </a:r>
            <a:r>
              <a:rPr lang="zh-CN" altLang="en-US" sz="2400">
                <a:latin typeface="微软雅黑" panose="020B0503020204020204" pitchFamily="34" charset="-122"/>
                <a:ea typeface="微软雅黑" panose="020B0503020204020204" pitchFamily="34" charset="-122"/>
              </a:rPr>
              <a:t>，</a:t>
            </a:r>
            <a:r>
              <a:rPr lang="zh-CN" altLang="zh-CN" sz="2400">
                <a:latin typeface="微软雅黑" panose="020B0503020204020204" pitchFamily="34" charset="-122"/>
                <a:ea typeface="微软雅黑" panose="020B0503020204020204" pitchFamily="34" charset="-122"/>
              </a:rPr>
              <a:t>结合</a:t>
            </a:r>
            <a:r>
              <a:rPr lang="zh-CN" altLang="zh-CN" sz="2400" dirty="0">
                <a:latin typeface="微软雅黑" panose="020B0503020204020204" pitchFamily="34" charset="-122"/>
                <a:ea typeface="微软雅黑" panose="020B0503020204020204" pitchFamily="34" charset="-122"/>
              </a:rPr>
              <a:t>现有的信号配时方案，提出我们</a:t>
            </a:r>
            <a:r>
              <a:rPr lang="zh-CN" altLang="zh-CN" sz="2400">
                <a:latin typeface="微软雅黑" panose="020B0503020204020204" pitchFamily="34" charset="-122"/>
                <a:ea typeface="微软雅黑" panose="020B0503020204020204" pitchFamily="34" charset="-122"/>
              </a:rPr>
              <a:t>的建议</a:t>
            </a:r>
            <a:endParaRPr lang="zh-CN" altLang="zh-CN" sz="2400" dirty="0">
              <a:latin typeface="微软雅黑" panose="020B0503020204020204" pitchFamily="34" charset="-122"/>
              <a:ea typeface="微软雅黑" panose="020B0503020204020204" pitchFamily="34" charset="-122"/>
            </a:endParaRPr>
          </a:p>
          <a:p>
            <a:pPr>
              <a:lnSpc>
                <a:spcPct val="170000"/>
              </a:lnSpc>
            </a:pPr>
            <a:r>
              <a:rPr lang="zh-CN" altLang="zh-CN" sz="2400">
                <a:latin typeface="微软雅黑" panose="020B0503020204020204" pitchFamily="34" charset="-122"/>
                <a:ea typeface="微软雅黑" panose="020B0503020204020204" pitchFamily="34" charset="-122"/>
              </a:rPr>
              <a:t>熟悉</a:t>
            </a:r>
            <a:r>
              <a:rPr lang="zh-CN" altLang="zh-CN" sz="2400" dirty="0">
                <a:latin typeface="微软雅黑" panose="020B0503020204020204" pitchFamily="34" charset="-122"/>
                <a:ea typeface="微软雅黑" panose="020B0503020204020204" pitchFamily="34" charset="-122"/>
              </a:rPr>
              <a:t>交通调查工具与各种调查方法，理解交通调查在交通评价中</a:t>
            </a:r>
            <a:r>
              <a:rPr lang="zh-CN" altLang="zh-CN" sz="2400">
                <a:latin typeface="微软雅黑" panose="020B0503020204020204" pitchFamily="34" charset="-122"/>
                <a:ea typeface="微软雅黑" panose="020B0503020204020204" pitchFamily="34" charset="-122"/>
              </a:rPr>
              <a:t>的作用</a:t>
            </a:r>
            <a:endParaRPr lang="zh-CN" altLang="zh-CN" sz="2400" dirty="0">
              <a:latin typeface="微软雅黑" panose="020B0503020204020204" pitchFamily="34" charset="-122"/>
              <a:ea typeface="微软雅黑" panose="020B0503020204020204" pitchFamily="34" charset="-122"/>
            </a:endParaRPr>
          </a:p>
          <a:p>
            <a:pPr>
              <a:lnSpc>
                <a:spcPct val="170000"/>
              </a:lnSpc>
            </a:pPr>
            <a:r>
              <a:rPr lang="zh-CN" altLang="zh-CN" sz="2400">
                <a:latin typeface="微软雅黑" panose="020B0503020204020204" pitchFamily="34" charset="-122"/>
                <a:ea typeface="微软雅黑" panose="020B0503020204020204" pitchFamily="34" charset="-122"/>
              </a:rPr>
              <a:t>培养</a:t>
            </a:r>
            <a:r>
              <a:rPr lang="zh-CN" altLang="zh-CN" sz="2400" dirty="0">
                <a:latin typeface="微软雅黑" panose="020B0503020204020204" pitchFamily="34" charset="-122"/>
                <a:ea typeface="微软雅黑" panose="020B0503020204020204" pitchFamily="34" charset="-122"/>
              </a:rPr>
              <a:t>自主调研与团队合作的能力，</a:t>
            </a:r>
            <a:r>
              <a:rPr lang="zh-CN" altLang="zh-CN" sz="2400">
                <a:latin typeface="微软雅黑" panose="020B0503020204020204" pitchFamily="34" charset="-122"/>
                <a:ea typeface="微软雅黑" panose="020B0503020204020204" pitchFamily="34" charset="-122"/>
              </a:rPr>
              <a:t>培养发现</a:t>
            </a:r>
            <a:r>
              <a:rPr lang="zh-CN" altLang="en-US" sz="2400">
                <a:latin typeface="微软雅黑" panose="020B0503020204020204" pitchFamily="34" charset="-122"/>
                <a:ea typeface="微软雅黑" panose="020B0503020204020204" pitchFamily="34" charset="-122"/>
              </a:rPr>
              <a:t>与</a:t>
            </a:r>
            <a:r>
              <a:rPr lang="zh-CN" altLang="zh-CN" sz="2400">
                <a:latin typeface="微软雅黑" panose="020B0503020204020204" pitchFamily="34" charset="-122"/>
                <a:ea typeface="微软雅黑" panose="020B0503020204020204" pitchFamily="34" charset="-122"/>
              </a:rPr>
              <a:t>解决问题的能力</a:t>
            </a:r>
            <a:endParaRPr lang="zh-CN" altLang="zh-CN" sz="2400" dirty="0">
              <a:latin typeface="微软雅黑" panose="020B0503020204020204" pitchFamily="34" charset="-122"/>
              <a:ea typeface="微软雅黑" panose="020B0503020204020204" pitchFamily="34" charset="-122"/>
            </a:endParaRPr>
          </a:p>
          <a:p>
            <a:pPr>
              <a:lnSpc>
                <a:spcPct val="170000"/>
              </a:lnSpc>
            </a:pPr>
            <a:endParaRPr lang="zh-CN" altLang="en-US" dirty="0">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id="{E212FF82-1356-4693-A6C5-DFE7011C839B}"/>
              </a:ext>
            </a:extLst>
          </p:cNvPr>
          <p:cNvGrpSpPr/>
          <p:nvPr/>
        </p:nvGrpSpPr>
        <p:grpSpPr>
          <a:xfrm>
            <a:off x="385800" y="407700"/>
            <a:ext cx="923740" cy="923740"/>
            <a:chOff x="419285" y="258948"/>
            <a:chExt cx="923740" cy="923740"/>
          </a:xfrm>
        </p:grpSpPr>
        <p:sp>
          <p:nvSpPr>
            <p:cNvPr id="7" name="任意多边形: 形状 6">
              <a:extLst>
                <a:ext uri="{FF2B5EF4-FFF2-40B4-BE49-F238E27FC236}">
                  <a16:creationId xmlns:a16="http://schemas.microsoft.com/office/drawing/2014/main" id="{62B748EC-BBF8-4C2A-BD45-736F7042E450}"/>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8" name="任意多边形: 形状 7">
              <a:extLst>
                <a:ext uri="{FF2B5EF4-FFF2-40B4-BE49-F238E27FC236}">
                  <a16:creationId xmlns:a16="http://schemas.microsoft.com/office/drawing/2014/main" id="{56E11DC3-582A-4095-A14E-1EF2509DF82C}"/>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F0"/>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0AC0F839-F71B-45F7-A053-D434AF7AB1DF}"/>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01</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20" name="圆角矩形 5">
            <a:extLst>
              <a:ext uri="{FF2B5EF4-FFF2-40B4-BE49-F238E27FC236}">
                <a16:creationId xmlns:a16="http://schemas.microsoft.com/office/drawing/2014/main" id="{AC169741-3D07-458C-B1C6-BA8B294DCEC9}"/>
              </a:ext>
            </a:extLst>
          </p:cNvPr>
          <p:cNvSpPr/>
          <p:nvPr/>
        </p:nvSpPr>
        <p:spPr>
          <a:xfrm>
            <a:off x="9323889" y="6066061"/>
            <a:ext cx="413078" cy="40502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pitchFamily="34" charset="-122"/>
              <a:ea typeface="微软雅黑" panose="020B0503020204020204" pitchFamily="34" charset="-122"/>
            </a:endParaRPr>
          </a:p>
        </p:txBody>
      </p:sp>
      <p:sp>
        <p:nvSpPr>
          <p:cNvPr id="22" name="圆角矩形 8">
            <a:extLst>
              <a:ext uri="{FF2B5EF4-FFF2-40B4-BE49-F238E27FC236}">
                <a16:creationId xmlns:a16="http://schemas.microsoft.com/office/drawing/2014/main" id="{1402549D-DCD6-48C0-A535-048D27AA8292}"/>
              </a:ext>
            </a:extLst>
          </p:cNvPr>
          <p:cNvSpPr/>
          <p:nvPr/>
        </p:nvSpPr>
        <p:spPr>
          <a:xfrm>
            <a:off x="10279926" y="6086273"/>
            <a:ext cx="413078" cy="380847"/>
          </a:xfrm>
          <a:custGeom>
            <a:avLst/>
            <a:gdLst>
              <a:gd name="connsiteX0" fmla="*/ 469488 w 578320"/>
              <a:gd name="connsiteY0" fmla="*/ 312166 h 533197"/>
              <a:gd name="connsiteX1" fmla="*/ 523904 w 578320"/>
              <a:gd name="connsiteY1" fmla="*/ 363740 h 533197"/>
              <a:gd name="connsiteX2" fmla="*/ 523904 w 578320"/>
              <a:gd name="connsiteY2" fmla="*/ 376634 h 533197"/>
              <a:gd name="connsiteX3" fmla="*/ 527594 w 578320"/>
              <a:gd name="connsiteY3" fmla="*/ 391369 h 533197"/>
              <a:gd name="connsiteX4" fmla="*/ 512837 w 578320"/>
              <a:gd name="connsiteY4" fmla="*/ 411630 h 533197"/>
              <a:gd name="connsiteX5" fmla="*/ 498080 w 578320"/>
              <a:gd name="connsiteY5" fmla="*/ 440180 h 533197"/>
              <a:gd name="connsiteX6" fmla="*/ 529438 w 578320"/>
              <a:gd name="connsiteY6" fmla="*/ 475176 h 533197"/>
              <a:gd name="connsiteX7" fmla="*/ 578320 w 578320"/>
              <a:gd name="connsiteY7" fmla="*/ 518462 h 533197"/>
              <a:gd name="connsiteX8" fmla="*/ 485168 w 578320"/>
              <a:gd name="connsiteY8" fmla="*/ 533197 h 533197"/>
              <a:gd name="connsiteX9" fmla="*/ 477789 w 578320"/>
              <a:gd name="connsiteY9" fmla="*/ 486228 h 533197"/>
              <a:gd name="connsiteX10" fmla="*/ 481478 w 578320"/>
              <a:gd name="connsiteY10" fmla="*/ 479781 h 533197"/>
              <a:gd name="connsiteX11" fmla="*/ 480556 w 578320"/>
              <a:gd name="connsiteY11" fmla="*/ 477939 h 533197"/>
              <a:gd name="connsiteX12" fmla="*/ 471333 w 578320"/>
              <a:gd name="connsiteY12" fmla="*/ 466888 h 533197"/>
              <a:gd name="connsiteX13" fmla="*/ 467644 w 578320"/>
              <a:gd name="connsiteY13" fmla="*/ 466888 h 533197"/>
              <a:gd name="connsiteX14" fmla="*/ 458421 w 578320"/>
              <a:gd name="connsiteY14" fmla="*/ 477939 h 533197"/>
              <a:gd name="connsiteX15" fmla="*/ 458421 w 578320"/>
              <a:gd name="connsiteY15" fmla="*/ 479781 h 533197"/>
              <a:gd name="connsiteX16" fmla="*/ 462110 w 578320"/>
              <a:gd name="connsiteY16" fmla="*/ 486228 h 533197"/>
              <a:gd name="connsiteX17" fmla="*/ 454732 w 578320"/>
              <a:gd name="connsiteY17" fmla="*/ 533197 h 533197"/>
              <a:gd name="connsiteX18" fmla="*/ 361579 w 578320"/>
              <a:gd name="connsiteY18" fmla="*/ 518462 h 533197"/>
              <a:gd name="connsiteX19" fmla="*/ 409539 w 578320"/>
              <a:gd name="connsiteY19" fmla="*/ 475176 h 533197"/>
              <a:gd name="connsiteX20" fmla="*/ 440897 w 578320"/>
              <a:gd name="connsiteY20" fmla="*/ 440180 h 533197"/>
              <a:gd name="connsiteX21" fmla="*/ 427063 w 578320"/>
              <a:gd name="connsiteY21" fmla="*/ 411630 h 533197"/>
              <a:gd name="connsiteX22" fmla="*/ 411383 w 578320"/>
              <a:gd name="connsiteY22" fmla="*/ 391369 h 533197"/>
              <a:gd name="connsiteX23" fmla="*/ 415995 w 578320"/>
              <a:gd name="connsiteY23" fmla="*/ 376634 h 533197"/>
              <a:gd name="connsiteX24" fmla="*/ 415995 w 578320"/>
              <a:gd name="connsiteY24" fmla="*/ 363740 h 533197"/>
              <a:gd name="connsiteX25" fmla="*/ 469488 w 578320"/>
              <a:gd name="connsiteY25" fmla="*/ 312166 h 533197"/>
              <a:gd name="connsiteX26" fmla="*/ 107909 w 578320"/>
              <a:gd name="connsiteY26" fmla="*/ 312166 h 533197"/>
              <a:gd name="connsiteX27" fmla="*/ 162325 w 578320"/>
              <a:gd name="connsiteY27" fmla="*/ 363740 h 533197"/>
              <a:gd name="connsiteX28" fmla="*/ 162325 w 578320"/>
              <a:gd name="connsiteY28" fmla="*/ 376634 h 533197"/>
              <a:gd name="connsiteX29" fmla="*/ 166937 w 578320"/>
              <a:gd name="connsiteY29" fmla="*/ 391369 h 533197"/>
              <a:gd name="connsiteX30" fmla="*/ 151257 w 578320"/>
              <a:gd name="connsiteY30" fmla="*/ 411630 h 533197"/>
              <a:gd name="connsiteX31" fmla="*/ 137423 w 578320"/>
              <a:gd name="connsiteY31" fmla="*/ 440180 h 533197"/>
              <a:gd name="connsiteX32" fmla="*/ 167859 w 578320"/>
              <a:gd name="connsiteY32" fmla="*/ 475176 h 533197"/>
              <a:gd name="connsiteX33" fmla="*/ 216741 w 578320"/>
              <a:gd name="connsiteY33" fmla="*/ 518462 h 533197"/>
              <a:gd name="connsiteX34" fmla="*/ 123588 w 578320"/>
              <a:gd name="connsiteY34" fmla="*/ 533197 h 533197"/>
              <a:gd name="connsiteX35" fmla="*/ 116210 w 578320"/>
              <a:gd name="connsiteY35" fmla="*/ 486228 h 533197"/>
              <a:gd name="connsiteX36" fmla="*/ 119899 w 578320"/>
              <a:gd name="connsiteY36" fmla="*/ 479781 h 533197"/>
              <a:gd name="connsiteX37" fmla="*/ 119899 w 578320"/>
              <a:gd name="connsiteY37" fmla="*/ 477939 h 533197"/>
              <a:gd name="connsiteX38" fmla="*/ 109754 w 578320"/>
              <a:gd name="connsiteY38" fmla="*/ 466888 h 533197"/>
              <a:gd name="connsiteX39" fmla="*/ 106987 w 578320"/>
              <a:gd name="connsiteY39" fmla="*/ 466888 h 533197"/>
              <a:gd name="connsiteX40" fmla="*/ 96842 w 578320"/>
              <a:gd name="connsiteY40" fmla="*/ 477939 h 533197"/>
              <a:gd name="connsiteX41" fmla="*/ 96842 w 578320"/>
              <a:gd name="connsiteY41" fmla="*/ 479781 h 533197"/>
              <a:gd name="connsiteX42" fmla="*/ 100531 w 578320"/>
              <a:gd name="connsiteY42" fmla="*/ 486228 h 533197"/>
              <a:gd name="connsiteX43" fmla="*/ 93152 w 578320"/>
              <a:gd name="connsiteY43" fmla="*/ 533197 h 533197"/>
              <a:gd name="connsiteX44" fmla="*/ 0 w 578320"/>
              <a:gd name="connsiteY44" fmla="*/ 518462 h 533197"/>
              <a:gd name="connsiteX45" fmla="*/ 48882 w 578320"/>
              <a:gd name="connsiteY45" fmla="*/ 475176 h 533197"/>
              <a:gd name="connsiteX46" fmla="*/ 79318 w 578320"/>
              <a:gd name="connsiteY46" fmla="*/ 440180 h 533197"/>
              <a:gd name="connsiteX47" fmla="*/ 65483 w 578320"/>
              <a:gd name="connsiteY47" fmla="*/ 411630 h 533197"/>
              <a:gd name="connsiteX48" fmla="*/ 49804 w 578320"/>
              <a:gd name="connsiteY48" fmla="*/ 391369 h 533197"/>
              <a:gd name="connsiteX49" fmla="*/ 54416 w 578320"/>
              <a:gd name="connsiteY49" fmla="*/ 376634 h 533197"/>
              <a:gd name="connsiteX50" fmla="*/ 54416 w 578320"/>
              <a:gd name="connsiteY50" fmla="*/ 363740 h 533197"/>
              <a:gd name="connsiteX51" fmla="*/ 107909 w 578320"/>
              <a:gd name="connsiteY51" fmla="*/ 312166 h 533197"/>
              <a:gd name="connsiteX52" fmla="*/ 288717 w 578320"/>
              <a:gd name="connsiteY52" fmla="*/ 237601 h 533197"/>
              <a:gd name="connsiteX53" fmla="*/ 303485 w 578320"/>
              <a:gd name="connsiteY53" fmla="*/ 252338 h 533197"/>
              <a:gd name="connsiteX54" fmla="*/ 303485 w 578320"/>
              <a:gd name="connsiteY54" fmla="*/ 331547 h 533197"/>
              <a:gd name="connsiteX55" fmla="*/ 384708 w 578320"/>
              <a:gd name="connsiteY55" fmla="*/ 398782 h 533197"/>
              <a:gd name="connsiteX56" fmla="*/ 386554 w 578320"/>
              <a:gd name="connsiteY56" fmla="*/ 419045 h 533197"/>
              <a:gd name="connsiteX57" fmla="*/ 375478 w 578320"/>
              <a:gd name="connsiteY57" fmla="*/ 423650 h 533197"/>
              <a:gd name="connsiteX58" fmla="*/ 366248 w 578320"/>
              <a:gd name="connsiteY58" fmla="*/ 420887 h 533197"/>
              <a:gd name="connsiteX59" fmla="*/ 288717 w 578320"/>
              <a:gd name="connsiteY59" fmla="*/ 356415 h 533197"/>
              <a:gd name="connsiteX60" fmla="*/ 212108 w 578320"/>
              <a:gd name="connsiteY60" fmla="*/ 420887 h 533197"/>
              <a:gd name="connsiteX61" fmla="*/ 191802 w 578320"/>
              <a:gd name="connsiteY61" fmla="*/ 419045 h 533197"/>
              <a:gd name="connsiteX62" fmla="*/ 193648 w 578320"/>
              <a:gd name="connsiteY62" fmla="*/ 398782 h 533197"/>
              <a:gd name="connsiteX63" fmla="*/ 274872 w 578320"/>
              <a:gd name="connsiteY63" fmla="*/ 331547 h 533197"/>
              <a:gd name="connsiteX64" fmla="*/ 274872 w 578320"/>
              <a:gd name="connsiteY64" fmla="*/ 252338 h 533197"/>
              <a:gd name="connsiteX65" fmla="*/ 288717 w 578320"/>
              <a:gd name="connsiteY65" fmla="*/ 237601 h 533197"/>
              <a:gd name="connsiteX66" fmla="*/ 288699 w 578320"/>
              <a:gd name="connsiteY66" fmla="*/ 0 h 533197"/>
              <a:gd name="connsiteX67" fmla="*/ 343115 w 578320"/>
              <a:gd name="connsiteY67" fmla="*/ 50653 h 533197"/>
              <a:gd name="connsiteX68" fmla="*/ 343115 w 578320"/>
              <a:gd name="connsiteY68" fmla="*/ 63546 h 533197"/>
              <a:gd name="connsiteX69" fmla="*/ 346805 w 578320"/>
              <a:gd name="connsiteY69" fmla="*/ 78282 h 533197"/>
              <a:gd name="connsiteX70" fmla="*/ 332048 w 578320"/>
              <a:gd name="connsiteY70" fmla="*/ 98543 h 533197"/>
              <a:gd name="connsiteX71" fmla="*/ 318213 w 578320"/>
              <a:gd name="connsiteY71" fmla="*/ 127093 h 533197"/>
              <a:gd name="connsiteX72" fmla="*/ 348649 w 578320"/>
              <a:gd name="connsiteY72" fmla="*/ 163010 h 533197"/>
              <a:gd name="connsiteX73" fmla="*/ 397531 w 578320"/>
              <a:gd name="connsiteY73" fmla="*/ 206295 h 533197"/>
              <a:gd name="connsiteX74" fmla="*/ 304379 w 578320"/>
              <a:gd name="connsiteY74" fmla="*/ 220110 h 533197"/>
              <a:gd name="connsiteX75" fmla="*/ 297000 w 578320"/>
              <a:gd name="connsiteY75" fmla="*/ 173141 h 533197"/>
              <a:gd name="connsiteX76" fmla="*/ 300689 w 578320"/>
              <a:gd name="connsiteY76" fmla="*/ 167615 h 533197"/>
              <a:gd name="connsiteX77" fmla="*/ 300689 w 578320"/>
              <a:gd name="connsiteY77" fmla="*/ 164852 h 533197"/>
              <a:gd name="connsiteX78" fmla="*/ 290544 w 578320"/>
              <a:gd name="connsiteY78" fmla="*/ 154722 h 533197"/>
              <a:gd name="connsiteX79" fmla="*/ 287777 w 578320"/>
              <a:gd name="connsiteY79" fmla="*/ 154722 h 533197"/>
              <a:gd name="connsiteX80" fmla="*/ 277632 w 578320"/>
              <a:gd name="connsiteY80" fmla="*/ 164852 h 533197"/>
              <a:gd name="connsiteX81" fmla="*/ 277632 w 578320"/>
              <a:gd name="connsiteY81" fmla="*/ 167615 h 533197"/>
              <a:gd name="connsiteX82" fmla="*/ 281321 w 578320"/>
              <a:gd name="connsiteY82" fmla="*/ 173141 h 533197"/>
              <a:gd name="connsiteX83" fmla="*/ 273943 w 578320"/>
              <a:gd name="connsiteY83" fmla="*/ 221031 h 533197"/>
              <a:gd name="connsiteX84" fmla="*/ 180790 w 578320"/>
              <a:gd name="connsiteY84" fmla="*/ 206295 h 533197"/>
              <a:gd name="connsiteX85" fmla="*/ 228750 w 578320"/>
              <a:gd name="connsiteY85" fmla="*/ 163010 h 533197"/>
              <a:gd name="connsiteX86" fmla="*/ 260108 w 578320"/>
              <a:gd name="connsiteY86" fmla="*/ 127093 h 533197"/>
              <a:gd name="connsiteX87" fmla="*/ 246274 w 578320"/>
              <a:gd name="connsiteY87" fmla="*/ 98543 h 533197"/>
              <a:gd name="connsiteX88" fmla="*/ 230594 w 578320"/>
              <a:gd name="connsiteY88" fmla="*/ 78282 h 533197"/>
              <a:gd name="connsiteX89" fmla="*/ 235206 w 578320"/>
              <a:gd name="connsiteY89" fmla="*/ 63546 h 533197"/>
              <a:gd name="connsiteX90" fmla="*/ 235206 w 578320"/>
              <a:gd name="connsiteY90" fmla="*/ 50653 h 533197"/>
              <a:gd name="connsiteX91" fmla="*/ 288699 w 578320"/>
              <a:gd name="connsiteY9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78320" h="533197">
                <a:moveTo>
                  <a:pt x="469488" y="312166"/>
                </a:moveTo>
                <a:cubicBezTo>
                  <a:pt x="499002" y="312166"/>
                  <a:pt x="523904" y="335190"/>
                  <a:pt x="523904" y="363740"/>
                </a:cubicBezTo>
                <a:lnTo>
                  <a:pt x="523904" y="376634"/>
                </a:lnTo>
                <a:cubicBezTo>
                  <a:pt x="523904" y="376634"/>
                  <a:pt x="529438" y="381238"/>
                  <a:pt x="527594" y="391369"/>
                </a:cubicBezTo>
                <a:cubicBezTo>
                  <a:pt x="526671" y="404262"/>
                  <a:pt x="512837" y="411630"/>
                  <a:pt x="512837" y="411630"/>
                </a:cubicBezTo>
                <a:cubicBezTo>
                  <a:pt x="512837" y="411630"/>
                  <a:pt x="509147" y="430970"/>
                  <a:pt x="498080" y="440180"/>
                </a:cubicBezTo>
                <a:cubicBezTo>
                  <a:pt x="494391" y="467809"/>
                  <a:pt x="513759" y="470572"/>
                  <a:pt x="529438" y="475176"/>
                </a:cubicBezTo>
                <a:cubicBezTo>
                  <a:pt x="555263" y="483465"/>
                  <a:pt x="578320" y="485307"/>
                  <a:pt x="578320" y="518462"/>
                </a:cubicBezTo>
                <a:cubicBezTo>
                  <a:pt x="578320" y="525829"/>
                  <a:pt x="543273" y="532276"/>
                  <a:pt x="485168" y="533197"/>
                </a:cubicBezTo>
                <a:lnTo>
                  <a:pt x="477789" y="486228"/>
                </a:lnTo>
                <a:lnTo>
                  <a:pt x="481478" y="479781"/>
                </a:lnTo>
                <a:cubicBezTo>
                  <a:pt x="481478" y="478860"/>
                  <a:pt x="481478" y="477939"/>
                  <a:pt x="480556" y="477939"/>
                </a:cubicBezTo>
                <a:lnTo>
                  <a:pt x="471333" y="466888"/>
                </a:lnTo>
                <a:cubicBezTo>
                  <a:pt x="470411" y="465967"/>
                  <a:pt x="468566" y="465967"/>
                  <a:pt x="467644" y="466888"/>
                </a:cubicBezTo>
                <a:lnTo>
                  <a:pt x="458421" y="477939"/>
                </a:lnTo>
                <a:cubicBezTo>
                  <a:pt x="457499" y="477939"/>
                  <a:pt x="457499" y="478860"/>
                  <a:pt x="458421" y="479781"/>
                </a:cubicBezTo>
                <a:lnTo>
                  <a:pt x="462110" y="486228"/>
                </a:lnTo>
                <a:lnTo>
                  <a:pt x="454732" y="533197"/>
                </a:lnTo>
                <a:cubicBezTo>
                  <a:pt x="396627" y="532276"/>
                  <a:pt x="361579" y="525829"/>
                  <a:pt x="361579" y="518462"/>
                </a:cubicBezTo>
                <a:cubicBezTo>
                  <a:pt x="361579" y="485307"/>
                  <a:pt x="384637" y="483465"/>
                  <a:pt x="409539" y="475176"/>
                </a:cubicBezTo>
                <a:cubicBezTo>
                  <a:pt x="425218" y="470572"/>
                  <a:pt x="444586" y="466888"/>
                  <a:pt x="440897" y="440180"/>
                </a:cubicBezTo>
                <a:cubicBezTo>
                  <a:pt x="430752" y="430970"/>
                  <a:pt x="427063" y="411630"/>
                  <a:pt x="427063" y="411630"/>
                </a:cubicBezTo>
                <a:cubicBezTo>
                  <a:pt x="427063" y="411630"/>
                  <a:pt x="413228" y="404262"/>
                  <a:pt x="411383" y="391369"/>
                </a:cubicBezTo>
                <a:cubicBezTo>
                  <a:pt x="410461" y="381238"/>
                  <a:pt x="415995" y="376634"/>
                  <a:pt x="415995" y="376634"/>
                </a:cubicBezTo>
                <a:lnTo>
                  <a:pt x="415995" y="363740"/>
                </a:lnTo>
                <a:cubicBezTo>
                  <a:pt x="415995" y="335190"/>
                  <a:pt x="439975" y="312166"/>
                  <a:pt x="469488" y="312166"/>
                </a:cubicBezTo>
                <a:close/>
                <a:moveTo>
                  <a:pt x="107909" y="312166"/>
                </a:moveTo>
                <a:cubicBezTo>
                  <a:pt x="138345" y="312166"/>
                  <a:pt x="162325" y="335190"/>
                  <a:pt x="162325" y="363740"/>
                </a:cubicBezTo>
                <a:lnTo>
                  <a:pt x="162325" y="376634"/>
                </a:lnTo>
                <a:cubicBezTo>
                  <a:pt x="162325" y="376634"/>
                  <a:pt x="167859" y="381238"/>
                  <a:pt x="166937" y="391369"/>
                </a:cubicBezTo>
                <a:cubicBezTo>
                  <a:pt x="165092" y="404262"/>
                  <a:pt x="151257" y="411630"/>
                  <a:pt x="151257" y="411630"/>
                </a:cubicBezTo>
                <a:cubicBezTo>
                  <a:pt x="151257" y="411630"/>
                  <a:pt x="147568" y="430970"/>
                  <a:pt x="137423" y="440180"/>
                </a:cubicBezTo>
                <a:cubicBezTo>
                  <a:pt x="132811" y="467809"/>
                  <a:pt x="152180" y="470572"/>
                  <a:pt x="167859" y="475176"/>
                </a:cubicBezTo>
                <a:cubicBezTo>
                  <a:pt x="193684" y="483465"/>
                  <a:pt x="216741" y="485307"/>
                  <a:pt x="216741" y="518462"/>
                </a:cubicBezTo>
                <a:cubicBezTo>
                  <a:pt x="216741" y="525829"/>
                  <a:pt x="181693" y="532276"/>
                  <a:pt x="123588" y="533197"/>
                </a:cubicBezTo>
                <a:lnTo>
                  <a:pt x="116210" y="486228"/>
                </a:lnTo>
                <a:lnTo>
                  <a:pt x="119899" y="479781"/>
                </a:lnTo>
                <a:cubicBezTo>
                  <a:pt x="120821" y="478860"/>
                  <a:pt x="119899" y="477939"/>
                  <a:pt x="119899" y="477939"/>
                </a:cubicBezTo>
                <a:lnTo>
                  <a:pt x="109754" y="466888"/>
                </a:lnTo>
                <a:cubicBezTo>
                  <a:pt x="108832" y="465967"/>
                  <a:pt x="107909" y="465967"/>
                  <a:pt x="106987" y="466888"/>
                </a:cubicBezTo>
                <a:lnTo>
                  <a:pt x="96842" y="477939"/>
                </a:lnTo>
                <a:cubicBezTo>
                  <a:pt x="96842" y="477939"/>
                  <a:pt x="95919" y="478860"/>
                  <a:pt x="96842" y="479781"/>
                </a:cubicBezTo>
                <a:lnTo>
                  <a:pt x="100531" y="486228"/>
                </a:lnTo>
                <a:lnTo>
                  <a:pt x="93152" y="533197"/>
                </a:lnTo>
                <a:cubicBezTo>
                  <a:pt x="35047" y="532276"/>
                  <a:pt x="0" y="525829"/>
                  <a:pt x="0" y="518462"/>
                </a:cubicBezTo>
                <a:cubicBezTo>
                  <a:pt x="0" y="485307"/>
                  <a:pt x="23057" y="483465"/>
                  <a:pt x="48882" y="475176"/>
                </a:cubicBezTo>
                <a:cubicBezTo>
                  <a:pt x="64561" y="470572"/>
                  <a:pt x="83929" y="466888"/>
                  <a:pt x="79318" y="440180"/>
                </a:cubicBezTo>
                <a:cubicBezTo>
                  <a:pt x="69173" y="430970"/>
                  <a:pt x="65483" y="411630"/>
                  <a:pt x="65483" y="411630"/>
                </a:cubicBezTo>
                <a:cubicBezTo>
                  <a:pt x="65483" y="411630"/>
                  <a:pt x="51649" y="404262"/>
                  <a:pt x="49804" y="391369"/>
                </a:cubicBezTo>
                <a:cubicBezTo>
                  <a:pt x="48882" y="381238"/>
                  <a:pt x="54416" y="376634"/>
                  <a:pt x="54416" y="376634"/>
                </a:cubicBezTo>
                <a:lnTo>
                  <a:pt x="54416" y="363740"/>
                </a:lnTo>
                <a:cubicBezTo>
                  <a:pt x="54416" y="335190"/>
                  <a:pt x="78396" y="312166"/>
                  <a:pt x="107909" y="312166"/>
                </a:cubicBezTo>
                <a:close/>
                <a:moveTo>
                  <a:pt x="288717" y="237601"/>
                </a:moveTo>
                <a:cubicBezTo>
                  <a:pt x="297024" y="237601"/>
                  <a:pt x="303485" y="244048"/>
                  <a:pt x="303485" y="252338"/>
                </a:cubicBezTo>
                <a:lnTo>
                  <a:pt x="303485" y="331547"/>
                </a:lnTo>
                <a:lnTo>
                  <a:pt x="384708" y="398782"/>
                </a:lnTo>
                <a:cubicBezTo>
                  <a:pt x="390246" y="403387"/>
                  <a:pt x="391169" y="412598"/>
                  <a:pt x="386554" y="419045"/>
                </a:cubicBezTo>
                <a:cubicBezTo>
                  <a:pt x="383785" y="421808"/>
                  <a:pt x="379170" y="423650"/>
                  <a:pt x="375478" y="423650"/>
                </a:cubicBezTo>
                <a:cubicBezTo>
                  <a:pt x="371786" y="423650"/>
                  <a:pt x="369017" y="422729"/>
                  <a:pt x="366248" y="420887"/>
                </a:cubicBezTo>
                <a:lnTo>
                  <a:pt x="288717" y="356415"/>
                </a:lnTo>
                <a:lnTo>
                  <a:pt x="212108" y="420887"/>
                </a:lnTo>
                <a:cubicBezTo>
                  <a:pt x="205647" y="425492"/>
                  <a:pt x="196417" y="424571"/>
                  <a:pt x="191802" y="419045"/>
                </a:cubicBezTo>
                <a:cubicBezTo>
                  <a:pt x="186264" y="412598"/>
                  <a:pt x="187187" y="403387"/>
                  <a:pt x="193648" y="398782"/>
                </a:cubicBezTo>
                <a:lnTo>
                  <a:pt x="274872" y="331547"/>
                </a:lnTo>
                <a:lnTo>
                  <a:pt x="274872" y="252338"/>
                </a:lnTo>
                <a:cubicBezTo>
                  <a:pt x="274872" y="244048"/>
                  <a:pt x="281333" y="237601"/>
                  <a:pt x="288717" y="237601"/>
                </a:cubicBezTo>
                <a:close/>
                <a:moveTo>
                  <a:pt x="288699" y="0"/>
                </a:moveTo>
                <a:cubicBezTo>
                  <a:pt x="318213" y="0"/>
                  <a:pt x="343115" y="22103"/>
                  <a:pt x="343115" y="50653"/>
                </a:cubicBezTo>
                <a:lnTo>
                  <a:pt x="343115" y="63546"/>
                </a:lnTo>
                <a:cubicBezTo>
                  <a:pt x="343115" y="63546"/>
                  <a:pt x="348649" y="68151"/>
                  <a:pt x="346805" y="78282"/>
                </a:cubicBezTo>
                <a:cubicBezTo>
                  <a:pt x="345882" y="92096"/>
                  <a:pt x="332048" y="98543"/>
                  <a:pt x="332048" y="98543"/>
                </a:cubicBezTo>
                <a:cubicBezTo>
                  <a:pt x="332048" y="98543"/>
                  <a:pt x="328358" y="117883"/>
                  <a:pt x="318213" y="127093"/>
                </a:cubicBezTo>
                <a:cubicBezTo>
                  <a:pt x="313602" y="154722"/>
                  <a:pt x="332970" y="157484"/>
                  <a:pt x="348649" y="163010"/>
                </a:cubicBezTo>
                <a:cubicBezTo>
                  <a:pt x="374474" y="171299"/>
                  <a:pt x="397531" y="172220"/>
                  <a:pt x="397531" y="206295"/>
                </a:cubicBezTo>
                <a:cubicBezTo>
                  <a:pt x="397531" y="212742"/>
                  <a:pt x="362484" y="219189"/>
                  <a:pt x="304379" y="220110"/>
                </a:cubicBezTo>
                <a:lnTo>
                  <a:pt x="297000" y="173141"/>
                </a:lnTo>
                <a:lnTo>
                  <a:pt x="300689" y="167615"/>
                </a:lnTo>
                <a:cubicBezTo>
                  <a:pt x="300689" y="166694"/>
                  <a:pt x="300689" y="165773"/>
                  <a:pt x="300689" y="164852"/>
                </a:cubicBezTo>
                <a:lnTo>
                  <a:pt x="290544" y="154722"/>
                </a:lnTo>
                <a:cubicBezTo>
                  <a:pt x="289622" y="153801"/>
                  <a:pt x="287777" y="153801"/>
                  <a:pt x="287777" y="154722"/>
                </a:cubicBezTo>
                <a:lnTo>
                  <a:pt x="277632" y="164852"/>
                </a:lnTo>
                <a:cubicBezTo>
                  <a:pt x="276710" y="165773"/>
                  <a:pt x="276710" y="166694"/>
                  <a:pt x="277632" y="167615"/>
                </a:cubicBezTo>
                <a:lnTo>
                  <a:pt x="281321" y="173141"/>
                </a:lnTo>
                <a:lnTo>
                  <a:pt x="273943" y="221031"/>
                </a:lnTo>
                <a:cubicBezTo>
                  <a:pt x="215838" y="219189"/>
                  <a:pt x="180790" y="212742"/>
                  <a:pt x="180790" y="206295"/>
                </a:cubicBezTo>
                <a:cubicBezTo>
                  <a:pt x="180790" y="172220"/>
                  <a:pt x="203848" y="171299"/>
                  <a:pt x="228750" y="163010"/>
                </a:cubicBezTo>
                <a:cubicBezTo>
                  <a:pt x="244429" y="157484"/>
                  <a:pt x="264720" y="154722"/>
                  <a:pt x="260108" y="127093"/>
                </a:cubicBezTo>
                <a:cubicBezTo>
                  <a:pt x="249963" y="117883"/>
                  <a:pt x="246274" y="98543"/>
                  <a:pt x="246274" y="98543"/>
                </a:cubicBezTo>
                <a:cubicBezTo>
                  <a:pt x="246274" y="98543"/>
                  <a:pt x="232439" y="92096"/>
                  <a:pt x="230594" y="78282"/>
                </a:cubicBezTo>
                <a:cubicBezTo>
                  <a:pt x="229672" y="68151"/>
                  <a:pt x="235206" y="63546"/>
                  <a:pt x="235206" y="63546"/>
                </a:cubicBezTo>
                <a:lnTo>
                  <a:pt x="235206" y="50653"/>
                </a:lnTo>
                <a:cubicBezTo>
                  <a:pt x="235206" y="22103"/>
                  <a:pt x="259186" y="0"/>
                  <a:pt x="288699" y="0"/>
                </a:cubicBez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pitchFamily="34" charset="-122"/>
              <a:ea typeface="微软雅黑" panose="020B0503020204020204" pitchFamily="34" charset="-122"/>
            </a:endParaRPr>
          </a:p>
        </p:txBody>
      </p:sp>
      <p:sp>
        <p:nvSpPr>
          <p:cNvPr id="26" name="圆角矩形 14">
            <a:extLst>
              <a:ext uri="{FF2B5EF4-FFF2-40B4-BE49-F238E27FC236}">
                <a16:creationId xmlns:a16="http://schemas.microsoft.com/office/drawing/2014/main" id="{CF1FB53C-6AE5-4012-93C2-907F736DF60D}"/>
              </a:ext>
            </a:extLst>
          </p:cNvPr>
          <p:cNvSpPr/>
          <p:nvPr/>
        </p:nvSpPr>
        <p:spPr>
          <a:xfrm>
            <a:off x="11235963" y="6070026"/>
            <a:ext cx="413078" cy="397094"/>
          </a:xfrm>
          <a:custGeom>
            <a:avLst/>
            <a:gdLst>
              <a:gd name="connsiteX0" fmla="*/ 241391 w 516922"/>
              <a:gd name="connsiteY0" fmla="*/ 466920 h 496921"/>
              <a:gd name="connsiteX1" fmla="*/ 374792 w 516922"/>
              <a:gd name="connsiteY1" fmla="*/ 466920 h 496921"/>
              <a:gd name="connsiteX2" fmla="*/ 394157 w 516922"/>
              <a:gd name="connsiteY2" fmla="*/ 492438 h 496921"/>
              <a:gd name="connsiteX3" fmla="*/ 241391 w 516922"/>
              <a:gd name="connsiteY3" fmla="*/ 492438 h 496921"/>
              <a:gd name="connsiteX4" fmla="*/ 45175 w 516922"/>
              <a:gd name="connsiteY4" fmla="*/ 266910 h 496921"/>
              <a:gd name="connsiteX5" fmla="*/ 178975 w 516922"/>
              <a:gd name="connsiteY5" fmla="*/ 266910 h 496921"/>
              <a:gd name="connsiteX6" fmla="*/ 178975 w 516922"/>
              <a:gd name="connsiteY6" fmla="*/ 312085 h 496921"/>
              <a:gd name="connsiteX7" fmla="*/ 45175 w 516922"/>
              <a:gd name="connsiteY7" fmla="*/ 312085 h 496921"/>
              <a:gd name="connsiteX8" fmla="*/ 45175 w 516922"/>
              <a:gd name="connsiteY8" fmla="*/ 167939 h 496921"/>
              <a:gd name="connsiteX9" fmla="*/ 178975 w 516922"/>
              <a:gd name="connsiteY9" fmla="*/ 167939 h 496921"/>
              <a:gd name="connsiteX10" fmla="*/ 178975 w 516922"/>
              <a:gd name="connsiteY10" fmla="*/ 213114 h 496921"/>
              <a:gd name="connsiteX11" fmla="*/ 45175 w 516922"/>
              <a:gd name="connsiteY11" fmla="*/ 213114 h 496921"/>
              <a:gd name="connsiteX12" fmla="*/ 254150 w 516922"/>
              <a:gd name="connsiteY12" fmla="*/ 92418 h 496921"/>
              <a:gd name="connsiteX13" fmla="*/ 497537 w 516922"/>
              <a:gd name="connsiteY13" fmla="*/ 92418 h 496921"/>
              <a:gd name="connsiteX14" fmla="*/ 516922 w 516922"/>
              <a:gd name="connsiteY14" fmla="*/ 111788 h 496921"/>
              <a:gd name="connsiteX15" fmla="*/ 516922 w 516922"/>
              <a:gd name="connsiteY15" fmla="*/ 402340 h 496921"/>
              <a:gd name="connsiteX16" fmla="*/ 497537 w 516922"/>
              <a:gd name="connsiteY16" fmla="*/ 421710 h 496921"/>
              <a:gd name="connsiteX17" fmla="*/ 359690 w 516922"/>
              <a:gd name="connsiteY17" fmla="*/ 421710 h 496921"/>
              <a:gd name="connsiteX18" fmla="*/ 359690 w 516922"/>
              <a:gd name="connsiteY18" fmla="*/ 458298 h 496921"/>
              <a:gd name="connsiteX19" fmla="*/ 254150 w 516922"/>
              <a:gd name="connsiteY19" fmla="*/ 458298 h 496921"/>
              <a:gd name="connsiteX20" fmla="*/ 254150 w 516922"/>
              <a:gd name="connsiteY20" fmla="*/ 382970 h 496921"/>
              <a:gd name="connsiteX21" fmla="*/ 478152 w 516922"/>
              <a:gd name="connsiteY21" fmla="*/ 382970 h 496921"/>
              <a:gd name="connsiteX22" fmla="*/ 478152 w 516922"/>
              <a:gd name="connsiteY22" fmla="*/ 131158 h 496921"/>
              <a:gd name="connsiteX23" fmla="*/ 254150 w 516922"/>
              <a:gd name="connsiteY23" fmla="*/ 131158 h 496921"/>
              <a:gd name="connsiteX24" fmla="*/ 45175 w 516922"/>
              <a:gd name="connsiteY24" fmla="*/ 75176 h 496921"/>
              <a:gd name="connsiteX25" fmla="*/ 178975 w 516922"/>
              <a:gd name="connsiteY25" fmla="*/ 75176 h 496921"/>
              <a:gd name="connsiteX26" fmla="*/ 178975 w 516922"/>
              <a:gd name="connsiteY26" fmla="*/ 120351 h 496921"/>
              <a:gd name="connsiteX27" fmla="*/ 45175 w 516922"/>
              <a:gd name="connsiteY27" fmla="*/ 120351 h 496921"/>
              <a:gd name="connsiteX28" fmla="*/ 28019 w 516922"/>
              <a:gd name="connsiteY28" fmla="*/ 27965 h 496921"/>
              <a:gd name="connsiteX29" fmla="*/ 28019 w 516922"/>
              <a:gd name="connsiteY29" fmla="*/ 466805 h 496921"/>
              <a:gd name="connsiteX30" fmla="*/ 196130 w 516922"/>
              <a:gd name="connsiteY30" fmla="*/ 466805 h 496921"/>
              <a:gd name="connsiteX31" fmla="*/ 196130 w 516922"/>
              <a:gd name="connsiteY31" fmla="*/ 27965 h 496921"/>
              <a:gd name="connsiteX32" fmla="*/ 28019 w 516922"/>
              <a:gd name="connsiteY32" fmla="*/ 0 h 496921"/>
              <a:gd name="connsiteX33" fmla="*/ 196130 w 516922"/>
              <a:gd name="connsiteY33" fmla="*/ 0 h 496921"/>
              <a:gd name="connsiteX34" fmla="*/ 224149 w 516922"/>
              <a:gd name="connsiteY34" fmla="*/ 27965 h 496921"/>
              <a:gd name="connsiteX35" fmla="*/ 224149 w 516922"/>
              <a:gd name="connsiteY35" fmla="*/ 466805 h 496921"/>
              <a:gd name="connsiteX36" fmla="*/ 196130 w 516922"/>
              <a:gd name="connsiteY36" fmla="*/ 496921 h 496921"/>
              <a:gd name="connsiteX37" fmla="*/ 28019 w 516922"/>
              <a:gd name="connsiteY37" fmla="*/ 496921 h 496921"/>
              <a:gd name="connsiteX38" fmla="*/ 0 w 516922"/>
              <a:gd name="connsiteY38" fmla="*/ 466805 h 496921"/>
              <a:gd name="connsiteX39" fmla="*/ 0 w 516922"/>
              <a:gd name="connsiteY39" fmla="*/ 27965 h 496921"/>
              <a:gd name="connsiteX40" fmla="*/ 28019 w 516922"/>
              <a:gd name="connsiteY40" fmla="*/ 0 h 49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922" h="496921">
                <a:moveTo>
                  <a:pt x="241391" y="466920"/>
                </a:moveTo>
                <a:lnTo>
                  <a:pt x="374792" y="466920"/>
                </a:lnTo>
                <a:lnTo>
                  <a:pt x="394157" y="492438"/>
                </a:lnTo>
                <a:lnTo>
                  <a:pt x="241391" y="492438"/>
                </a:lnTo>
                <a:close/>
                <a:moveTo>
                  <a:pt x="45175" y="266910"/>
                </a:moveTo>
                <a:lnTo>
                  <a:pt x="178975" y="266910"/>
                </a:lnTo>
                <a:lnTo>
                  <a:pt x="178975" y="312085"/>
                </a:lnTo>
                <a:lnTo>
                  <a:pt x="45175" y="312085"/>
                </a:lnTo>
                <a:close/>
                <a:moveTo>
                  <a:pt x="45175" y="167939"/>
                </a:moveTo>
                <a:lnTo>
                  <a:pt x="178975" y="167939"/>
                </a:lnTo>
                <a:lnTo>
                  <a:pt x="178975" y="213114"/>
                </a:lnTo>
                <a:lnTo>
                  <a:pt x="45175" y="213114"/>
                </a:lnTo>
                <a:close/>
                <a:moveTo>
                  <a:pt x="254150" y="92418"/>
                </a:moveTo>
                <a:lnTo>
                  <a:pt x="497537" y="92418"/>
                </a:lnTo>
                <a:cubicBezTo>
                  <a:pt x="508307" y="92418"/>
                  <a:pt x="516922" y="101027"/>
                  <a:pt x="516922" y="111788"/>
                </a:cubicBezTo>
                <a:lnTo>
                  <a:pt x="516922" y="402340"/>
                </a:lnTo>
                <a:cubicBezTo>
                  <a:pt x="516922" y="413101"/>
                  <a:pt x="508307" y="421710"/>
                  <a:pt x="497537" y="421710"/>
                </a:cubicBezTo>
                <a:lnTo>
                  <a:pt x="359690" y="421710"/>
                </a:lnTo>
                <a:lnTo>
                  <a:pt x="359690" y="458298"/>
                </a:lnTo>
                <a:lnTo>
                  <a:pt x="254150" y="458298"/>
                </a:lnTo>
                <a:lnTo>
                  <a:pt x="254150" y="382970"/>
                </a:lnTo>
                <a:lnTo>
                  <a:pt x="478152" y="382970"/>
                </a:lnTo>
                <a:lnTo>
                  <a:pt x="478152" y="131158"/>
                </a:lnTo>
                <a:lnTo>
                  <a:pt x="254150" y="131158"/>
                </a:lnTo>
                <a:close/>
                <a:moveTo>
                  <a:pt x="45175" y="75176"/>
                </a:moveTo>
                <a:lnTo>
                  <a:pt x="178975" y="75176"/>
                </a:lnTo>
                <a:lnTo>
                  <a:pt x="178975" y="120351"/>
                </a:lnTo>
                <a:lnTo>
                  <a:pt x="45175" y="120351"/>
                </a:lnTo>
                <a:close/>
                <a:moveTo>
                  <a:pt x="28019" y="27965"/>
                </a:moveTo>
                <a:lnTo>
                  <a:pt x="28019" y="466805"/>
                </a:lnTo>
                <a:lnTo>
                  <a:pt x="196130" y="466805"/>
                </a:lnTo>
                <a:lnTo>
                  <a:pt x="196130" y="27965"/>
                </a:lnTo>
                <a:close/>
                <a:moveTo>
                  <a:pt x="28019" y="0"/>
                </a:moveTo>
                <a:lnTo>
                  <a:pt x="196130" y="0"/>
                </a:lnTo>
                <a:cubicBezTo>
                  <a:pt x="211217" y="0"/>
                  <a:pt x="224149" y="12907"/>
                  <a:pt x="224149" y="27965"/>
                </a:cubicBezTo>
                <a:lnTo>
                  <a:pt x="224149" y="466805"/>
                </a:lnTo>
                <a:cubicBezTo>
                  <a:pt x="224149" y="484014"/>
                  <a:pt x="211217" y="496921"/>
                  <a:pt x="196130" y="496921"/>
                </a:cubicBezTo>
                <a:lnTo>
                  <a:pt x="28019" y="496921"/>
                </a:lnTo>
                <a:cubicBezTo>
                  <a:pt x="12932" y="496921"/>
                  <a:pt x="0" y="484014"/>
                  <a:pt x="0" y="466805"/>
                </a:cubicBezTo>
                <a:lnTo>
                  <a:pt x="0" y="27965"/>
                </a:lnTo>
                <a:cubicBezTo>
                  <a:pt x="0" y="12907"/>
                  <a:pt x="12932" y="0"/>
                  <a:pt x="28019" y="0"/>
                </a:cubicBez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1410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D52E5B3B-E3A9-4E09-9C01-0EF0CFCC336D}"/>
              </a:ext>
            </a:extLst>
          </p:cNvPr>
          <p:cNvGrpSpPr/>
          <p:nvPr/>
        </p:nvGrpSpPr>
        <p:grpSpPr>
          <a:xfrm>
            <a:off x="0" y="0"/>
            <a:ext cx="12422188" cy="6858000"/>
            <a:chOff x="0" y="0"/>
            <a:chExt cx="12422188" cy="6858000"/>
          </a:xfrm>
        </p:grpSpPr>
        <p:sp>
          <p:nvSpPr>
            <p:cNvPr id="17" name="圆角矩形 69">
              <a:extLst>
                <a:ext uri="{FF2B5EF4-FFF2-40B4-BE49-F238E27FC236}">
                  <a16:creationId xmlns:a16="http://schemas.microsoft.com/office/drawing/2014/main" id="{1BDEE93F-9329-4012-A0DA-4339A16DD813}"/>
                </a:ext>
              </a:extLst>
            </p:cNvPr>
            <p:cNvSpPr>
              <a:spLocks noChangeArrowheads="1"/>
            </p:cNvSpPr>
            <p:nvPr/>
          </p:nvSpPr>
          <p:spPr bwMode="auto">
            <a:xfrm>
              <a:off x="0" y="0"/>
              <a:ext cx="12192000" cy="6858000"/>
            </a:xfrm>
            <a:prstGeom prst="roundRect">
              <a:avLst>
                <a:gd name="adj" fmla="val 0"/>
              </a:avLst>
            </a:prstGeom>
            <a:solidFill>
              <a:schemeClr val="bg1">
                <a:lumMod val="95000"/>
                <a:alpha val="50000"/>
              </a:schemeClr>
            </a:solidFill>
            <a:ln>
              <a:noFill/>
            </a:ln>
            <a:ex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等腰三角形 4">
              <a:extLst>
                <a:ext uri="{FF2B5EF4-FFF2-40B4-BE49-F238E27FC236}">
                  <a16:creationId xmlns:a16="http://schemas.microsoft.com/office/drawing/2014/main" id="{AD51FDFF-F891-4A64-8B8D-8C9D561E57C3}"/>
                </a:ext>
              </a:extLst>
            </p:cNvPr>
            <p:cNvSpPr>
              <a:spLocks noChangeArrowheads="1"/>
            </p:cNvSpPr>
            <p:nvPr/>
          </p:nvSpPr>
          <p:spPr bwMode="auto">
            <a:xfrm rot="18848016">
              <a:off x="-52387" y="5568950"/>
              <a:ext cx="1447800" cy="495300"/>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等腰三角形 5">
              <a:extLst>
                <a:ext uri="{FF2B5EF4-FFF2-40B4-BE49-F238E27FC236}">
                  <a16:creationId xmlns:a16="http://schemas.microsoft.com/office/drawing/2014/main" id="{9210FE66-3FB3-4E45-B5B0-4E01E0454280}"/>
                </a:ext>
              </a:extLst>
            </p:cNvPr>
            <p:cNvSpPr>
              <a:spLocks noChangeArrowheads="1"/>
            </p:cNvSpPr>
            <p:nvPr/>
          </p:nvSpPr>
          <p:spPr bwMode="auto">
            <a:xfrm rot="9949063">
              <a:off x="9910763" y="5480050"/>
              <a:ext cx="1219200" cy="512763"/>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0" name="等腰三角形 6">
              <a:extLst>
                <a:ext uri="{FF2B5EF4-FFF2-40B4-BE49-F238E27FC236}">
                  <a16:creationId xmlns:a16="http://schemas.microsoft.com/office/drawing/2014/main" id="{3DD9BF71-70F6-443C-A689-83FC0DEB3558}"/>
                </a:ext>
              </a:extLst>
            </p:cNvPr>
            <p:cNvSpPr>
              <a:spLocks noChangeArrowheads="1"/>
            </p:cNvSpPr>
            <p:nvPr/>
          </p:nvSpPr>
          <p:spPr bwMode="auto">
            <a:xfrm rot="1831200">
              <a:off x="11387138" y="14684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等腰三角形 8">
              <a:extLst>
                <a:ext uri="{FF2B5EF4-FFF2-40B4-BE49-F238E27FC236}">
                  <a16:creationId xmlns:a16="http://schemas.microsoft.com/office/drawing/2014/main" id="{A10D8A00-0BEF-42F8-91EE-44C8724B5F67}"/>
                </a:ext>
              </a:extLst>
            </p:cNvPr>
            <p:cNvSpPr>
              <a:spLocks noChangeArrowheads="1"/>
            </p:cNvSpPr>
            <p:nvPr/>
          </p:nvSpPr>
          <p:spPr bwMode="auto">
            <a:xfrm rot="10359249">
              <a:off x="8623027" y="936799"/>
              <a:ext cx="339725" cy="446087"/>
            </a:xfrm>
            <a:prstGeom prst="triangle">
              <a:avLst>
                <a:gd name="adj" fmla="val 83981"/>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2" name="标题 1">
            <a:extLst>
              <a:ext uri="{FF2B5EF4-FFF2-40B4-BE49-F238E27FC236}">
                <a16:creationId xmlns:a16="http://schemas.microsoft.com/office/drawing/2014/main" id="{E3B2CFAC-D1D2-403B-8A11-578255B60399}"/>
              </a:ext>
            </a:extLst>
          </p:cNvPr>
          <p:cNvSpPr>
            <a:spLocks noGrp="1"/>
          </p:cNvSpPr>
          <p:nvPr>
            <p:ph type="title"/>
          </p:nvPr>
        </p:nvSpPr>
        <p:spPr>
          <a:xfrm>
            <a:off x="1544982" y="433014"/>
            <a:ext cx="4102231" cy="1325563"/>
          </a:xfrm>
        </p:spPr>
        <p:txBody>
          <a:bodyPr>
            <a:noAutofit/>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交叉口情况</a:t>
            </a:r>
            <a:br>
              <a:rPr lang="zh-CN" altLang="zh-CN" sz="2800" dirty="0">
                <a:latin typeface="Times New Roman" panose="02020603050405020304" pitchFamily="18" charset="0"/>
                <a:ea typeface="微软雅黑" panose="020B0503020204020204" pitchFamily="34" charset="-122"/>
                <a:cs typeface="Times New Roman" panose="02020603050405020304" pitchFamily="18" charset="0"/>
              </a:rPr>
            </a:br>
            <a:endParaRPr lang="zh-CN" altLang="en-US" sz="28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内容占位符 2">
            <a:extLst>
              <a:ext uri="{FF2B5EF4-FFF2-40B4-BE49-F238E27FC236}">
                <a16:creationId xmlns:a16="http://schemas.microsoft.com/office/drawing/2014/main" id="{30AC6EC3-EBB2-4CBD-954A-192144095581}"/>
              </a:ext>
            </a:extLst>
          </p:cNvPr>
          <p:cNvSpPr>
            <a:spLocks noGrp="1"/>
          </p:cNvSpPr>
          <p:nvPr>
            <p:ph idx="1"/>
          </p:nvPr>
        </p:nvSpPr>
        <p:spPr>
          <a:xfrm>
            <a:off x="838200" y="2105467"/>
            <a:ext cx="10515600" cy="4695645"/>
          </a:xfrm>
        </p:spPr>
        <p:txBody>
          <a:bodyPr>
            <a:normAutofit/>
          </a:bodyPr>
          <a:lstStyle/>
          <a:p>
            <a:pPr lvl="1">
              <a:lnSpc>
                <a:spcPct val="150000"/>
              </a:lnSpc>
            </a:pPr>
            <a:r>
              <a:rPr lang="zh-CN" altLang="zh-CN" b="1">
                <a:latin typeface="Times New Roman" panose="02020603050405020304" pitchFamily="18" charset="0"/>
                <a:ea typeface="微软雅黑" panose="020B0503020204020204" pitchFamily="34" charset="-122"/>
                <a:cs typeface="Times New Roman" panose="02020603050405020304" pitchFamily="18" charset="0"/>
              </a:rPr>
              <a:t>东西</a:t>
            </a:r>
            <a:r>
              <a:rPr lang="zh-CN" altLang="zh-CN" b="1" dirty="0">
                <a:latin typeface="Times New Roman" panose="02020603050405020304" pitchFamily="18" charset="0"/>
                <a:ea typeface="微软雅黑" panose="020B0503020204020204" pitchFamily="34" charset="-122"/>
                <a:cs typeface="Times New Roman" panose="02020603050405020304" pitchFamily="18" charset="0"/>
              </a:rPr>
              <a:t>向为双向九车道</a:t>
            </a:r>
            <a:endParaRPr lang="en-US" altLang="zh-CN"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a:latin typeface="Times New Roman" panose="02020603050405020304" pitchFamily="18" charset="0"/>
                <a:ea typeface="微软雅黑" panose="020B0503020204020204" pitchFamily="34" charset="-122"/>
                <a:cs typeface="Times New Roman" panose="02020603050405020304" pitchFamily="18" charset="0"/>
              </a:rPr>
              <a:t>条</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直行车道</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a:latin typeface="Times New Roman" panose="02020603050405020304" pitchFamily="18" charset="0"/>
                <a:ea typeface="微软雅黑" panose="020B0503020204020204" pitchFamily="34" charset="-122"/>
                <a:cs typeface="Times New Roman" panose="02020603050405020304" pitchFamily="18" charset="0"/>
              </a:rPr>
              <a:t>条</a:t>
            </a:r>
            <a:r>
              <a:rPr lang="en-US" altLang="zh-CN">
                <a:latin typeface="Times New Roman" panose="02020603050405020304" pitchFamily="18" charset="0"/>
                <a:ea typeface="微软雅黑" panose="020B0503020204020204" pitchFamily="34" charset="-122"/>
                <a:cs typeface="Times New Roman" panose="02020603050405020304" pitchFamily="18" charset="0"/>
              </a:rPr>
              <a:t>BRT</a:t>
            </a:r>
            <a:r>
              <a:rPr lang="zh-CN" altLang="zh-CN">
                <a:latin typeface="Times New Roman" panose="02020603050405020304" pitchFamily="18" charset="0"/>
                <a:ea typeface="微软雅黑" panose="020B0503020204020204" pitchFamily="34" charset="-122"/>
                <a:cs typeface="Times New Roman" panose="02020603050405020304" pitchFamily="18" charset="0"/>
              </a:rPr>
              <a:t>专用车道</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a:latin typeface="Times New Roman" panose="02020603050405020304" pitchFamily="18" charset="0"/>
                <a:ea typeface="微软雅黑" panose="020B0503020204020204" pitchFamily="34" charset="-122"/>
                <a:cs typeface="Times New Roman" panose="02020603050405020304" pitchFamily="18" charset="0"/>
              </a:rPr>
              <a:t>条</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左转掉头专用车</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道</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zh-CN" b="1" dirty="0">
                <a:latin typeface="Times New Roman" panose="02020603050405020304" pitchFamily="18" charset="0"/>
                <a:ea typeface="微软雅黑" panose="020B0503020204020204" pitchFamily="34" charset="-122"/>
                <a:cs typeface="Times New Roman" panose="02020603050405020304" pitchFamily="18" charset="0"/>
              </a:rPr>
              <a:t>南北向为双向七车道</a:t>
            </a:r>
            <a:endParaRPr lang="en-US" altLang="zh-CN" b="1"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a:latin typeface="Times New Roman" panose="02020603050405020304" pitchFamily="18" charset="0"/>
                <a:ea typeface="微软雅黑" panose="020B0503020204020204" pitchFamily="34" charset="-122"/>
                <a:cs typeface="Times New Roman" panose="02020603050405020304" pitchFamily="18" charset="0"/>
              </a:rPr>
              <a:t>条</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直行车道</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a:p>
            <a:pPr lvl="2">
              <a:lnSpc>
                <a:spcPct val="1500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a:latin typeface="Times New Roman" panose="02020603050405020304" pitchFamily="18" charset="0"/>
                <a:ea typeface="微软雅黑" panose="020B0503020204020204" pitchFamily="34" charset="-122"/>
                <a:cs typeface="Times New Roman" panose="02020603050405020304" pitchFamily="18" charset="0"/>
              </a:rPr>
              <a:t>条</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左转专用车道</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438AAC8A-FFD4-4884-B70D-E3D6B6FCB940}"/>
              </a:ext>
            </a:extLst>
          </p:cNvPr>
          <p:cNvPicPr/>
          <p:nvPr/>
        </p:nvPicPr>
        <p:blipFill>
          <a:blip r:embed="rId2"/>
          <a:stretch>
            <a:fillRect/>
          </a:stretch>
        </p:blipFill>
        <p:spPr>
          <a:xfrm>
            <a:off x="6096000" y="2035656"/>
            <a:ext cx="4541980" cy="3363176"/>
          </a:xfrm>
          <a:prstGeom prst="rect">
            <a:avLst/>
          </a:prstGeom>
        </p:spPr>
      </p:pic>
      <p:grpSp>
        <p:nvGrpSpPr>
          <p:cNvPr id="5" name="组合 4">
            <a:extLst>
              <a:ext uri="{FF2B5EF4-FFF2-40B4-BE49-F238E27FC236}">
                <a16:creationId xmlns:a16="http://schemas.microsoft.com/office/drawing/2014/main" id="{39AAB6E4-E3DE-4319-8FCF-4DF08AE8E496}"/>
              </a:ext>
            </a:extLst>
          </p:cNvPr>
          <p:cNvGrpSpPr/>
          <p:nvPr/>
        </p:nvGrpSpPr>
        <p:grpSpPr>
          <a:xfrm>
            <a:off x="8693566" y="3431030"/>
            <a:ext cx="2094432" cy="2135130"/>
            <a:chOff x="9414856" y="1825625"/>
            <a:chExt cx="1678363" cy="1678363"/>
          </a:xfrm>
        </p:grpSpPr>
        <p:sp>
          <p:nvSpPr>
            <p:cNvPr id="6" name="任意多边形 13">
              <a:extLst>
                <a:ext uri="{FF2B5EF4-FFF2-40B4-BE49-F238E27FC236}">
                  <a16:creationId xmlns:a16="http://schemas.microsoft.com/office/drawing/2014/main" id="{2B7F4FB3-D97B-4736-A8B2-3D2433731E07}"/>
                </a:ext>
              </a:extLst>
            </p:cNvPr>
            <p:cNvSpPr/>
            <p:nvPr/>
          </p:nvSpPr>
          <p:spPr>
            <a:xfrm rot="5400000">
              <a:off x="10223503" y="2634272"/>
              <a:ext cx="1678363" cy="61069"/>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rgbClr val="323F4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任意多边形 13">
              <a:extLst>
                <a:ext uri="{FF2B5EF4-FFF2-40B4-BE49-F238E27FC236}">
                  <a16:creationId xmlns:a16="http://schemas.microsoft.com/office/drawing/2014/main" id="{F2744DEE-5C0B-49E0-BF56-B339D79940F5}"/>
                </a:ext>
              </a:extLst>
            </p:cNvPr>
            <p:cNvSpPr/>
            <p:nvPr/>
          </p:nvSpPr>
          <p:spPr>
            <a:xfrm flipV="1">
              <a:off x="9414856" y="3458269"/>
              <a:ext cx="1678363" cy="45719"/>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rgbClr val="323F4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14" name="组合 13">
            <a:extLst>
              <a:ext uri="{FF2B5EF4-FFF2-40B4-BE49-F238E27FC236}">
                <a16:creationId xmlns:a16="http://schemas.microsoft.com/office/drawing/2014/main" id="{68145D5F-644F-48F3-BC22-8DD73BCDD4D8}"/>
              </a:ext>
            </a:extLst>
          </p:cNvPr>
          <p:cNvGrpSpPr/>
          <p:nvPr/>
        </p:nvGrpSpPr>
        <p:grpSpPr>
          <a:xfrm>
            <a:off x="391005" y="402991"/>
            <a:ext cx="923740" cy="923740"/>
            <a:chOff x="419285" y="258948"/>
            <a:chExt cx="923740" cy="923740"/>
          </a:xfrm>
        </p:grpSpPr>
        <p:sp>
          <p:nvSpPr>
            <p:cNvPr id="15" name="任意多边形: 形状 14">
              <a:extLst>
                <a:ext uri="{FF2B5EF4-FFF2-40B4-BE49-F238E27FC236}">
                  <a16:creationId xmlns:a16="http://schemas.microsoft.com/office/drawing/2014/main" id="{B517D460-AA60-4C81-81F6-7941E6D9DE2C}"/>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16" name="任意多边形: 形状 15">
              <a:extLst>
                <a:ext uri="{FF2B5EF4-FFF2-40B4-BE49-F238E27FC236}">
                  <a16:creationId xmlns:a16="http://schemas.microsoft.com/office/drawing/2014/main" id="{92C8EB85-F7E5-4E7D-9066-397AB51265AD}"/>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F0"/>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C409E06F-1AEB-402B-8BFE-6364CCB4676D}"/>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02</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406254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69">
            <a:extLst>
              <a:ext uri="{FF2B5EF4-FFF2-40B4-BE49-F238E27FC236}">
                <a16:creationId xmlns:a16="http://schemas.microsoft.com/office/drawing/2014/main" id="{B18A07E4-4E5D-469A-8336-62BC34D7F618}"/>
              </a:ext>
            </a:extLst>
          </p:cNvPr>
          <p:cNvSpPr>
            <a:spLocks noChangeArrowheads="1"/>
          </p:cNvSpPr>
          <p:nvPr/>
        </p:nvSpPr>
        <p:spPr bwMode="auto">
          <a:xfrm>
            <a:off x="0" y="0"/>
            <a:ext cx="12192000" cy="6858000"/>
          </a:xfrm>
          <a:prstGeom prst="roundRect">
            <a:avLst>
              <a:gd name="adj" fmla="val 0"/>
            </a:avLst>
          </a:prstGeom>
          <a:solidFill>
            <a:schemeClr val="bg1">
              <a:lumMod val="95000"/>
              <a:alpha val="50000"/>
            </a:schemeClr>
          </a:solidFill>
          <a:ln>
            <a:noFill/>
          </a:ln>
          <a:ex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ea typeface="宋体" pitchFamily="2" charset="-122"/>
            </a:endParaRPr>
          </a:p>
        </p:txBody>
      </p:sp>
      <p:sp>
        <p:nvSpPr>
          <p:cNvPr id="12" name="等腰三角形 4">
            <a:extLst>
              <a:ext uri="{FF2B5EF4-FFF2-40B4-BE49-F238E27FC236}">
                <a16:creationId xmlns:a16="http://schemas.microsoft.com/office/drawing/2014/main" id="{9FF28550-0329-4A67-9D6D-CA863BC92FD8}"/>
              </a:ext>
            </a:extLst>
          </p:cNvPr>
          <p:cNvSpPr>
            <a:spLocks noChangeArrowheads="1"/>
          </p:cNvSpPr>
          <p:nvPr/>
        </p:nvSpPr>
        <p:spPr bwMode="auto">
          <a:xfrm rot="18848016">
            <a:off x="-52387" y="5568950"/>
            <a:ext cx="1447800" cy="495300"/>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3" name="等腰三角形 5">
            <a:extLst>
              <a:ext uri="{FF2B5EF4-FFF2-40B4-BE49-F238E27FC236}">
                <a16:creationId xmlns:a16="http://schemas.microsoft.com/office/drawing/2014/main" id="{F8C686E3-79D6-4505-A028-2BE97D49EC4F}"/>
              </a:ext>
            </a:extLst>
          </p:cNvPr>
          <p:cNvSpPr>
            <a:spLocks noChangeArrowheads="1"/>
          </p:cNvSpPr>
          <p:nvPr/>
        </p:nvSpPr>
        <p:spPr bwMode="auto">
          <a:xfrm rot="9949063">
            <a:off x="9910763" y="5480050"/>
            <a:ext cx="1219200" cy="512763"/>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4" name="等腰三角形 6">
            <a:extLst>
              <a:ext uri="{FF2B5EF4-FFF2-40B4-BE49-F238E27FC236}">
                <a16:creationId xmlns:a16="http://schemas.microsoft.com/office/drawing/2014/main" id="{EDE86058-F057-442E-8816-777DF91D6ACE}"/>
              </a:ext>
            </a:extLst>
          </p:cNvPr>
          <p:cNvSpPr>
            <a:spLocks noChangeArrowheads="1"/>
          </p:cNvSpPr>
          <p:nvPr/>
        </p:nvSpPr>
        <p:spPr bwMode="auto">
          <a:xfrm rot="1831200">
            <a:off x="11387138" y="14684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5" name="等腰三角形 9">
            <a:extLst>
              <a:ext uri="{FF2B5EF4-FFF2-40B4-BE49-F238E27FC236}">
                <a16:creationId xmlns:a16="http://schemas.microsoft.com/office/drawing/2014/main" id="{BA536943-0B17-4736-A0AD-89E8166C43BF}"/>
              </a:ext>
            </a:extLst>
          </p:cNvPr>
          <p:cNvSpPr>
            <a:spLocks noChangeArrowheads="1"/>
          </p:cNvSpPr>
          <p:nvPr/>
        </p:nvSpPr>
        <p:spPr bwMode="auto">
          <a:xfrm rot="18237801">
            <a:off x="10520363" y="3857625"/>
            <a:ext cx="306387" cy="163513"/>
          </a:xfrm>
          <a:prstGeom prst="triangle">
            <a:avLst>
              <a:gd name="adj" fmla="val 89630"/>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6" name="等腰三角形 14">
            <a:extLst>
              <a:ext uri="{FF2B5EF4-FFF2-40B4-BE49-F238E27FC236}">
                <a16:creationId xmlns:a16="http://schemas.microsoft.com/office/drawing/2014/main" id="{CD0911AF-F0F2-4312-964C-28C113E32164}"/>
              </a:ext>
            </a:extLst>
          </p:cNvPr>
          <p:cNvSpPr>
            <a:spLocks noChangeArrowheads="1"/>
          </p:cNvSpPr>
          <p:nvPr/>
        </p:nvSpPr>
        <p:spPr bwMode="auto">
          <a:xfrm rot="19833911">
            <a:off x="9899650" y="2236788"/>
            <a:ext cx="246063" cy="196850"/>
          </a:xfrm>
          <a:prstGeom prst="triangle">
            <a:avLst>
              <a:gd name="adj" fmla="val 89630"/>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8" name="等腰三角形 8">
            <a:extLst>
              <a:ext uri="{FF2B5EF4-FFF2-40B4-BE49-F238E27FC236}">
                <a16:creationId xmlns:a16="http://schemas.microsoft.com/office/drawing/2014/main" id="{93170801-0CCB-4A8E-9BAD-79837CB101E4}"/>
              </a:ext>
            </a:extLst>
          </p:cNvPr>
          <p:cNvSpPr>
            <a:spLocks noChangeArrowheads="1"/>
          </p:cNvSpPr>
          <p:nvPr/>
        </p:nvSpPr>
        <p:spPr bwMode="auto">
          <a:xfrm rot="10359249">
            <a:off x="336277" y="4309226"/>
            <a:ext cx="339725" cy="446087"/>
          </a:xfrm>
          <a:prstGeom prst="triangle">
            <a:avLst>
              <a:gd name="adj" fmla="val 83981"/>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19" name="等腰三角形 15">
            <a:extLst>
              <a:ext uri="{FF2B5EF4-FFF2-40B4-BE49-F238E27FC236}">
                <a16:creationId xmlns:a16="http://schemas.microsoft.com/office/drawing/2014/main" id="{49808291-85C9-48D9-9E29-FE84295E7F5A}"/>
              </a:ext>
            </a:extLst>
          </p:cNvPr>
          <p:cNvSpPr>
            <a:spLocks noChangeArrowheads="1"/>
          </p:cNvSpPr>
          <p:nvPr/>
        </p:nvSpPr>
        <p:spPr bwMode="auto">
          <a:xfrm rot="1831200">
            <a:off x="-370749" y="111410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endParaRPr>
          </a:p>
        </p:txBody>
      </p:sp>
      <p:sp>
        <p:nvSpPr>
          <p:cNvPr id="3" name="内容占位符 2">
            <a:extLst>
              <a:ext uri="{FF2B5EF4-FFF2-40B4-BE49-F238E27FC236}">
                <a16:creationId xmlns:a16="http://schemas.microsoft.com/office/drawing/2014/main" id="{7885D80D-2E8C-41DE-9209-0A0A9CAA7CB4}"/>
              </a:ext>
            </a:extLst>
          </p:cNvPr>
          <p:cNvSpPr>
            <a:spLocks noGrp="1"/>
          </p:cNvSpPr>
          <p:nvPr>
            <p:ph idx="1"/>
          </p:nvPr>
        </p:nvSpPr>
        <p:spPr>
          <a:xfrm>
            <a:off x="843607" y="1449387"/>
            <a:ext cx="10595918" cy="4351338"/>
          </a:xfrm>
        </p:spPr>
        <p:txBody>
          <a:bodyPr>
            <a:normAutofit/>
          </a:bodyPr>
          <a:lstStyle/>
          <a:p>
            <a:pPr lvl="1">
              <a:lnSpc>
                <a:spcPct val="150000"/>
              </a:lnSpc>
            </a:pP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信号为</a:t>
            </a:r>
            <a:r>
              <a:rPr lang="en-US" altLang="zh-CN" sz="2800" b="1"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2800" b="1">
                <a:latin typeface="微软雅黑" panose="020B0503020204020204" pitchFamily="34" charset="-122"/>
                <a:ea typeface="微软雅黑" panose="020B0503020204020204" pitchFamily="34" charset="-122"/>
                <a:cs typeface="Times New Roman" panose="02020603050405020304" pitchFamily="18" charset="0"/>
              </a:rPr>
              <a:t>相位机制</a:t>
            </a:r>
            <a:endParaRPr lang="en-US" altLang="zh-CN" sz="2800" b="1"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70000"/>
              </a:lnSpc>
            </a:pP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主要相位为</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东西</a:t>
            </a:r>
            <a:r>
              <a:rPr lang="zh-CN" altLang="zh-CN" sz="2400" dirty="0">
                <a:latin typeface="微软雅黑" panose="020B0503020204020204" pitchFamily="34" charset="-122"/>
                <a:ea typeface="微软雅黑" panose="020B0503020204020204" pitchFamily="34" charset="-122"/>
                <a:cs typeface="Times New Roman" panose="02020603050405020304" pitchFamily="18" charset="0"/>
              </a:rPr>
              <a:t>向直行和南北向</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直行</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右转与直行无明显关联</a:t>
            </a:r>
            <a:endParaRPr lang="en-US" altLang="zh-CN" sz="2400"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70000"/>
              </a:lnSpc>
            </a:pPr>
            <a:r>
              <a:rPr lang="en-US" altLang="zh-CN" sz="2400" dirty="0">
                <a:latin typeface="微软雅黑" panose="020B0503020204020204" pitchFamily="34" charset="-122"/>
                <a:ea typeface="微软雅黑" panose="020B0503020204020204" pitchFamily="34" charset="-122"/>
                <a:cs typeface="Times New Roman" panose="02020603050405020304" pitchFamily="18" charset="0"/>
              </a:rPr>
              <a:t>BRT</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专用道与</a:t>
            </a:r>
            <a:r>
              <a:rPr lang="zh-CN" altLang="zh-CN" sz="2400" dirty="0">
                <a:latin typeface="微软雅黑" panose="020B0503020204020204" pitchFamily="34" charset="-122"/>
                <a:ea typeface="微软雅黑" panose="020B0503020204020204" pitchFamily="34" charset="-122"/>
                <a:cs typeface="Times New Roman" panose="02020603050405020304" pitchFamily="18" charset="0"/>
              </a:rPr>
              <a:t>同方向的直行车道信号配时相同</a:t>
            </a:r>
            <a:endParaRPr lang="zh-CN" altLang="zh-CN" sz="1400"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70000"/>
              </a:lnSpc>
            </a:pP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直行</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信号控制采用</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非</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固定周期信号</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配时（</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周期在</a:t>
            </a:r>
            <a:r>
              <a:rPr lang="en-US" altLang="zh-CN" sz="2400">
                <a:latin typeface="微软雅黑" panose="020B0503020204020204" pitchFamily="34" charset="-122"/>
                <a:ea typeface="微软雅黑" panose="020B0503020204020204" pitchFamily="34" charset="-122"/>
                <a:cs typeface="Times New Roman" panose="02020603050405020304" pitchFamily="18" charset="0"/>
              </a:rPr>
              <a:t>90-110s</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之间浮动</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70000"/>
              </a:lnSpc>
            </a:pP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右转</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信号控制</a:t>
            </a:r>
            <a:r>
              <a:rPr lang="zh-CN" altLang="zh-CN" sz="2400" dirty="0">
                <a:latin typeface="微软雅黑" panose="020B0503020204020204" pitchFamily="34" charset="-122"/>
                <a:ea typeface="微软雅黑" panose="020B0503020204020204" pitchFamily="34" charset="-122"/>
                <a:cs typeface="Times New Roman" panose="02020603050405020304" pitchFamily="18" charset="0"/>
              </a:rPr>
              <a:t>采用固定</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周期信号</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配时，</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为</a:t>
            </a:r>
            <a:r>
              <a:rPr lang="en-US" altLang="zh-CN" sz="2400">
                <a:latin typeface="微软雅黑" panose="020B0503020204020204" pitchFamily="34" charset="-122"/>
                <a:ea typeface="微软雅黑" panose="020B0503020204020204" pitchFamily="34" charset="-122"/>
                <a:cs typeface="Times New Roman" panose="02020603050405020304" pitchFamily="18" charset="0"/>
              </a:rPr>
              <a:t>32s</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绿灯</a:t>
            </a:r>
            <a:r>
              <a:rPr lang="en-US" altLang="zh-CN" sz="2400">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秒黄灯</a:t>
            </a:r>
            <a:r>
              <a:rPr lang="en-US" altLang="zh-CN" sz="2400">
                <a:latin typeface="微软雅黑" panose="020B0503020204020204" pitchFamily="34" charset="-122"/>
                <a:ea typeface="微软雅黑" panose="020B0503020204020204" pitchFamily="34" charset="-122"/>
                <a:cs typeface="Times New Roman" panose="02020603050405020304" pitchFamily="18" charset="0"/>
              </a:rPr>
              <a:t>+12</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秒红灯</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行人</a:t>
            </a:r>
            <a:r>
              <a:rPr lang="zh-CN" altLang="zh-CN" sz="2400" dirty="0">
                <a:latin typeface="微软雅黑" panose="020B0503020204020204" pitchFamily="34" charset="-122"/>
                <a:ea typeface="微软雅黑" panose="020B0503020204020204" pitchFamily="34" charset="-122"/>
                <a:cs typeface="Times New Roman" panose="02020603050405020304" pitchFamily="18" charset="0"/>
              </a:rPr>
              <a:t>过街按钮</a:t>
            </a:r>
            <a:r>
              <a:rPr lang="zh-CN" altLang="zh-CN" sz="2400">
                <a:latin typeface="微软雅黑" panose="020B0503020204020204" pitchFamily="34" charset="-122"/>
                <a:ea typeface="微软雅黑" panose="020B0503020204020204" pitchFamily="34" charset="-122"/>
                <a:cs typeface="Times New Roman" panose="02020603050405020304" pitchFamily="18" charset="0"/>
              </a:rPr>
              <a:t>无作用</a:t>
            </a:r>
            <a:endParaRPr lang="zh-CN" altLang="zh-CN" sz="1400" dirty="0">
              <a:latin typeface="微软雅黑" panose="020B0503020204020204" pitchFamily="34" charset="-122"/>
              <a:ea typeface="微软雅黑" panose="020B0503020204020204" pitchFamily="34" charset="-122"/>
              <a:cs typeface="Times New Roman" panose="02020603050405020304" pitchFamily="18" charset="0"/>
            </a:endParaRPr>
          </a:p>
          <a:p>
            <a:pPr lvl="2">
              <a:lnSpc>
                <a:spcPct val="170000"/>
              </a:lnSpc>
            </a:pPr>
            <a:endParaRPr lang="zh-CN" altLang="zh-CN" sz="1200" dirty="0"/>
          </a:p>
          <a:p>
            <a:pPr lvl="2"/>
            <a:endParaRPr lang="zh-CN" altLang="zh-CN" sz="1200" dirty="0"/>
          </a:p>
        </p:txBody>
      </p:sp>
      <p:sp>
        <p:nvSpPr>
          <p:cNvPr id="11" name="标题 1">
            <a:extLst>
              <a:ext uri="{FF2B5EF4-FFF2-40B4-BE49-F238E27FC236}">
                <a16:creationId xmlns:a16="http://schemas.microsoft.com/office/drawing/2014/main" id="{7DDFE3E2-4ADF-4A3A-B230-F0ED8DC23C00}"/>
              </a:ext>
            </a:extLst>
          </p:cNvPr>
          <p:cNvSpPr>
            <a:spLocks noGrp="1"/>
          </p:cNvSpPr>
          <p:nvPr>
            <p:ph type="title"/>
          </p:nvPr>
        </p:nvSpPr>
        <p:spPr>
          <a:xfrm>
            <a:off x="1544982" y="433014"/>
            <a:ext cx="4102231" cy="1325563"/>
          </a:xfrm>
        </p:spPr>
        <p:txBody>
          <a:bodyPr>
            <a:noAutofit/>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交叉口情况</a:t>
            </a:r>
            <a:br>
              <a:rPr lang="zh-CN" altLang="zh-CN" sz="2800" dirty="0">
                <a:latin typeface="Times New Roman" panose="02020603050405020304" pitchFamily="18" charset="0"/>
                <a:ea typeface="微软雅黑" panose="020B0503020204020204" pitchFamily="34" charset="-122"/>
                <a:cs typeface="Times New Roman" panose="02020603050405020304" pitchFamily="18" charset="0"/>
              </a:rPr>
            </a:br>
            <a:endParaRPr lang="zh-CN" altLang="en-US" sz="2800"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7" name="组合 16">
            <a:extLst>
              <a:ext uri="{FF2B5EF4-FFF2-40B4-BE49-F238E27FC236}">
                <a16:creationId xmlns:a16="http://schemas.microsoft.com/office/drawing/2014/main" id="{A07183F7-04E4-4210-9B9C-AECFFB68A987}"/>
              </a:ext>
            </a:extLst>
          </p:cNvPr>
          <p:cNvGrpSpPr/>
          <p:nvPr/>
        </p:nvGrpSpPr>
        <p:grpSpPr>
          <a:xfrm>
            <a:off x="391005" y="402991"/>
            <a:ext cx="923740" cy="923740"/>
            <a:chOff x="419285" y="258948"/>
            <a:chExt cx="923740" cy="923740"/>
          </a:xfrm>
        </p:grpSpPr>
        <p:sp>
          <p:nvSpPr>
            <p:cNvPr id="20" name="任意多边形: 形状 19">
              <a:extLst>
                <a:ext uri="{FF2B5EF4-FFF2-40B4-BE49-F238E27FC236}">
                  <a16:creationId xmlns:a16="http://schemas.microsoft.com/office/drawing/2014/main" id="{801FCC7C-59EF-4ABC-9986-9C7EA07E7FBB}"/>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22" name="任意多边形: 形状 21">
              <a:extLst>
                <a:ext uri="{FF2B5EF4-FFF2-40B4-BE49-F238E27FC236}">
                  <a16:creationId xmlns:a16="http://schemas.microsoft.com/office/drawing/2014/main" id="{DE8F45C7-EE42-4776-A2EA-3593B7868913}"/>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F0"/>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D8997D80-3E43-4488-AD7A-7B1301BED6B7}"/>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02</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385095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 calcmode="lin" valueType="num">
                                      <p:cBhvr>
                                        <p:cTn id="9" dur="250" fill="hold"/>
                                        <p:tgtEl>
                                          <p:spTgt spid="13"/>
                                        </p:tgtEl>
                                        <p:attrNameLst>
                                          <p:attrName>ppt_x</p:attrName>
                                        </p:attrNameLst>
                                      </p:cBhvr>
                                      <p:tavLst>
                                        <p:tav tm="0">
                                          <p:val>
                                            <p:fltVal val="0.5"/>
                                          </p:val>
                                        </p:tav>
                                        <p:tav tm="100000">
                                          <p:val>
                                            <p:strVal val="#ppt_x"/>
                                          </p:val>
                                        </p:tav>
                                      </p:tavLst>
                                    </p:anim>
                                    <p:anim calcmode="lin" valueType="num">
                                      <p:cBhvr>
                                        <p:cTn id="10" dur="250" fill="hold"/>
                                        <p:tgtEl>
                                          <p:spTgt spid="13"/>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00" fill="hold"/>
                                        <p:tgtEl>
                                          <p:spTgt spid="12"/>
                                        </p:tgtEl>
                                        <p:attrNameLst>
                                          <p:attrName>ppt_w</p:attrName>
                                        </p:attrNameLst>
                                      </p:cBhvr>
                                      <p:tavLst>
                                        <p:tav tm="0">
                                          <p:val>
                                            <p:fltVal val="0"/>
                                          </p:val>
                                        </p:tav>
                                        <p:tav tm="100000">
                                          <p:val>
                                            <p:strVal val="#ppt_w"/>
                                          </p:val>
                                        </p:tav>
                                      </p:tavLst>
                                    </p:anim>
                                    <p:anim calcmode="lin" valueType="num">
                                      <p:cBhvr>
                                        <p:cTn id="14" dur="200" fill="hold"/>
                                        <p:tgtEl>
                                          <p:spTgt spid="12"/>
                                        </p:tgtEl>
                                        <p:attrNameLst>
                                          <p:attrName>ppt_h</p:attrName>
                                        </p:attrNameLst>
                                      </p:cBhvr>
                                      <p:tavLst>
                                        <p:tav tm="0">
                                          <p:val>
                                            <p:fltVal val="0"/>
                                          </p:val>
                                        </p:tav>
                                        <p:tav tm="100000">
                                          <p:val>
                                            <p:strVal val="#ppt_h"/>
                                          </p:val>
                                        </p:tav>
                                      </p:tavLst>
                                    </p:anim>
                                    <p:anim calcmode="lin" valueType="num">
                                      <p:cBhvr>
                                        <p:cTn id="15" dur="200" fill="hold"/>
                                        <p:tgtEl>
                                          <p:spTgt spid="12"/>
                                        </p:tgtEl>
                                        <p:attrNameLst>
                                          <p:attrName>ppt_x</p:attrName>
                                        </p:attrNameLst>
                                      </p:cBhvr>
                                      <p:tavLst>
                                        <p:tav tm="0">
                                          <p:val>
                                            <p:fltVal val="0.5"/>
                                          </p:val>
                                        </p:tav>
                                        <p:tav tm="100000">
                                          <p:val>
                                            <p:strVal val="#ppt_x"/>
                                          </p:val>
                                        </p:tav>
                                      </p:tavLst>
                                    </p:anim>
                                    <p:anim calcmode="lin" valueType="num">
                                      <p:cBhvr>
                                        <p:cTn id="16" dur="200" fill="hold"/>
                                        <p:tgtEl>
                                          <p:spTgt spid="1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fltVal val="0"/>
                                          </p:val>
                                        </p:tav>
                                        <p:tav tm="100000">
                                          <p:val>
                                            <p:strVal val="#ppt_w"/>
                                          </p:val>
                                        </p:tav>
                                      </p:tavLst>
                                    </p:anim>
                                    <p:anim calcmode="lin" valueType="num">
                                      <p:cBhvr>
                                        <p:cTn id="20" dur="250" fill="hold"/>
                                        <p:tgtEl>
                                          <p:spTgt spid="18"/>
                                        </p:tgtEl>
                                        <p:attrNameLst>
                                          <p:attrName>ppt_h</p:attrName>
                                        </p:attrNameLst>
                                      </p:cBhvr>
                                      <p:tavLst>
                                        <p:tav tm="0">
                                          <p:val>
                                            <p:fltVal val="0"/>
                                          </p:val>
                                        </p:tav>
                                        <p:tav tm="100000">
                                          <p:val>
                                            <p:strVal val="#ppt_h"/>
                                          </p:val>
                                        </p:tav>
                                      </p:tavLst>
                                    </p:anim>
                                    <p:anim calcmode="lin" valueType="num">
                                      <p:cBhvr>
                                        <p:cTn id="21" dur="250" fill="hold"/>
                                        <p:tgtEl>
                                          <p:spTgt spid="18"/>
                                        </p:tgtEl>
                                        <p:attrNameLst>
                                          <p:attrName>ppt_x</p:attrName>
                                        </p:attrNameLst>
                                      </p:cBhvr>
                                      <p:tavLst>
                                        <p:tav tm="0">
                                          <p:val>
                                            <p:fltVal val="0.5"/>
                                          </p:val>
                                        </p:tav>
                                        <p:tav tm="100000">
                                          <p:val>
                                            <p:strVal val="#ppt_x"/>
                                          </p:val>
                                        </p:tav>
                                      </p:tavLst>
                                    </p:anim>
                                    <p:anim calcmode="lin" valueType="num">
                                      <p:cBhvr>
                                        <p:cTn id="22" dur="250" fill="hold"/>
                                        <p:tgtEl>
                                          <p:spTgt spid="1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50" fill="hold"/>
                                        <p:tgtEl>
                                          <p:spTgt spid="15"/>
                                        </p:tgtEl>
                                        <p:attrNameLst>
                                          <p:attrName>ppt_w</p:attrName>
                                        </p:attrNameLst>
                                      </p:cBhvr>
                                      <p:tavLst>
                                        <p:tav tm="0">
                                          <p:val>
                                            <p:fltVal val="0"/>
                                          </p:val>
                                        </p:tav>
                                        <p:tav tm="100000">
                                          <p:val>
                                            <p:strVal val="#ppt_w"/>
                                          </p:val>
                                        </p:tav>
                                      </p:tavLst>
                                    </p:anim>
                                    <p:anim calcmode="lin" valueType="num">
                                      <p:cBhvr>
                                        <p:cTn id="26" dur="250" fill="hold"/>
                                        <p:tgtEl>
                                          <p:spTgt spid="15"/>
                                        </p:tgtEl>
                                        <p:attrNameLst>
                                          <p:attrName>ppt_h</p:attrName>
                                        </p:attrNameLst>
                                      </p:cBhvr>
                                      <p:tavLst>
                                        <p:tav tm="0">
                                          <p:val>
                                            <p:fltVal val="0"/>
                                          </p:val>
                                        </p:tav>
                                        <p:tav tm="100000">
                                          <p:val>
                                            <p:strVal val="#ppt_h"/>
                                          </p:val>
                                        </p:tav>
                                      </p:tavLst>
                                    </p:anim>
                                    <p:anim calcmode="lin" valueType="num">
                                      <p:cBhvr>
                                        <p:cTn id="27" dur="250" fill="hold"/>
                                        <p:tgtEl>
                                          <p:spTgt spid="15"/>
                                        </p:tgtEl>
                                        <p:attrNameLst>
                                          <p:attrName>ppt_x</p:attrName>
                                        </p:attrNameLst>
                                      </p:cBhvr>
                                      <p:tavLst>
                                        <p:tav tm="0">
                                          <p:val>
                                            <p:fltVal val="0.5"/>
                                          </p:val>
                                        </p:tav>
                                        <p:tav tm="100000">
                                          <p:val>
                                            <p:strVal val="#ppt_x"/>
                                          </p:val>
                                        </p:tav>
                                      </p:tavLst>
                                    </p:anim>
                                    <p:anim calcmode="lin" valueType="num">
                                      <p:cBhvr>
                                        <p:cTn id="28" dur="250" fill="hold"/>
                                        <p:tgtEl>
                                          <p:spTgt spid="1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5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fltVal val="0"/>
                                          </p:val>
                                        </p:tav>
                                        <p:tav tm="100000">
                                          <p:val>
                                            <p:strVal val="#ppt_h"/>
                                          </p:val>
                                        </p:tav>
                                      </p:tavLst>
                                    </p:anim>
                                    <p:anim calcmode="lin" valueType="num">
                                      <p:cBhvr>
                                        <p:cTn id="33" dur="250" fill="hold"/>
                                        <p:tgtEl>
                                          <p:spTgt spid="16"/>
                                        </p:tgtEl>
                                        <p:attrNameLst>
                                          <p:attrName>ppt_x</p:attrName>
                                        </p:attrNameLst>
                                      </p:cBhvr>
                                      <p:tavLst>
                                        <p:tav tm="0">
                                          <p:val>
                                            <p:fltVal val="0.5"/>
                                          </p:val>
                                        </p:tav>
                                        <p:tav tm="100000">
                                          <p:val>
                                            <p:strVal val="#ppt_x"/>
                                          </p:val>
                                        </p:tav>
                                      </p:tavLst>
                                    </p:anim>
                                    <p:anim calcmode="lin" valueType="num">
                                      <p:cBhvr>
                                        <p:cTn id="34" dur="250" fill="hold"/>
                                        <p:tgtEl>
                                          <p:spTgt spid="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8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300" fill="hold"/>
                                        <p:tgtEl>
                                          <p:spTgt spid="14"/>
                                        </p:tgtEl>
                                        <p:attrNameLst>
                                          <p:attrName>ppt_w</p:attrName>
                                        </p:attrNameLst>
                                      </p:cBhvr>
                                      <p:tavLst>
                                        <p:tav tm="0">
                                          <p:val>
                                            <p:fltVal val="0"/>
                                          </p:val>
                                        </p:tav>
                                        <p:tav tm="100000">
                                          <p:val>
                                            <p:strVal val="#ppt_w"/>
                                          </p:val>
                                        </p:tav>
                                      </p:tavLst>
                                    </p:anim>
                                    <p:anim calcmode="lin" valueType="num">
                                      <p:cBhvr>
                                        <p:cTn id="38" dur="300" fill="hold"/>
                                        <p:tgtEl>
                                          <p:spTgt spid="14"/>
                                        </p:tgtEl>
                                        <p:attrNameLst>
                                          <p:attrName>ppt_h</p:attrName>
                                        </p:attrNameLst>
                                      </p:cBhvr>
                                      <p:tavLst>
                                        <p:tav tm="0">
                                          <p:val>
                                            <p:fltVal val="0"/>
                                          </p:val>
                                        </p:tav>
                                        <p:tav tm="100000">
                                          <p:val>
                                            <p:strVal val="#ppt_h"/>
                                          </p:val>
                                        </p:tav>
                                      </p:tavLst>
                                    </p:anim>
                                    <p:anim calcmode="lin" valueType="num">
                                      <p:cBhvr>
                                        <p:cTn id="39" dur="300" fill="hold"/>
                                        <p:tgtEl>
                                          <p:spTgt spid="14"/>
                                        </p:tgtEl>
                                        <p:attrNameLst>
                                          <p:attrName>ppt_x</p:attrName>
                                        </p:attrNameLst>
                                      </p:cBhvr>
                                      <p:tavLst>
                                        <p:tav tm="0">
                                          <p:val>
                                            <p:fltVal val="0.5"/>
                                          </p:val>
                                        </p:tav>
                                        <p:tav tm="100000">
                                          <p:val>
                                            <p:strVal val="#ppt_x"/>
                                          </p:val>
                                        </p:tav>
                                      </p:tavLst>
                                    </p:anim>
                                    <p:anim calcmode="lin" valueType="num">
                                      <p:cBhvr>
                                        <p:cTn id="40" dur="300" fill="hold"/>
                                        <p:tgtEl>
                                          <p:spTgt spid="1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550"/>
                                  </p:stCondLst>
                                  <p:childTnLst>
                                    <p:set>
                                      <p:cBhvr>
                                        <p:cTn id="42" dur="1" fill="hold">
                                          <p:stCondLst>
                                            <p:cond delay="0"/>
                                          </p:stCondLst>
                                        </p:cTn>
                                        <p:tgtEl>
                                          <p:spTgt spid="19"/>
                                        </p:tgtEl>
                                        <p:attrNameLst>
                                          <p:attrName>style.visibility</p:attrName>
                                        </p:attrNameLst>
                                      </p:cBhvr>
                                      <p:to>
                                        <p:strVal val="visible"/>
                                      </p:to>
                                    </p:set>
                                    <p:anim calcmode="lin" valueType="num">
                                      <p:cBhvr>
                                        <p:cTn id="43" dur="250" fill="hold"/>
                                        <p:tgtEl>
                                          <p:spTgt spid="19"/>
                                        </p:tgtEl>
                                        <p:attrNameLst>
                                          <p:attrName>ppt_w</p:attrName>
                                        </p:attrNameLst>
                                      </p:cBhvr>
                                      <p:tavLst>
                                        <p:tav tm="0">
                                          <p:val>
                                            <p:fltVal val="0"/>
                                          </p:val>
                                        </p:tav>
                                        <p:tav tm="100000">
                                          <p:val>
                                            <p:strVal val="#ppt_w"/>
                                          </p:val>
                                        </p:tav>
                                      </p:tavLst>
                                    </p:anim>
                                    <p:anim calcmode="lin" valueType="num">
                                      <p:cBhvr>
                                        <p:cTn id="44" dur="250" fill="hold"/>
                                        <p:tgtEl>
                                          <p:spTgt spid="19"/>
                                        </p:tgtEl>
                                        <p:attrNameLst>
                                          <p:attrName>ppt_h</p:attrName>
                                        </p:attrNameLst>
                                      </p:cBhvr>
                                      <p:tavLst>
                                        <p:tav tm="0">
                                          <p:val>
                                            <p:fltVal val="0"/>
                                          </p:val>
                                        </p:tav>
                                        <p:tav tm="100000">
                                          <p:val>
                                            <p:strVal val="#ppt_h"/>
                                          </p:val>
                                        </p:tav>
                                      </p:tavLst>
                                    </p:anim>
                                    <p:anim calcmode="lin" valueType="num">
                                      <p:cBhvr>
                                        <p:cTn id="45" dur="250" fill="hold"/>
                                        <p:tgtEl>
                                          <p:spTgt spid="19"/>
                                        </p:tgtEl>
                                        <p:attrNameLst>
                                          <p:attrName>ppt_x</p:attrName>
                                        </p:attrNameLst>
                                      </p:cBhvr>
                                      <p:tavLst>
                                        <p:tav tm="0">
                                          <p:val>
                                            <p:fltVal val="0.5"/>
                                          </p:val>
                                        </p:tav>
                                        <p:tav tm="100000">
                                          <p:val>
                                            <p:strVal val="#ppt_x"/>
                                          </p:val>
                                        </p:tav>
                                      </p:tavLst>
                                    </p:anim>
                                    <p:anim calcmode="lin" valueType="num">
                                      <p:cBhvr>
                                        <p:cTn id="46" dur="250" fill="hold"/>
                                        <p:tgtEl>
                                          <p:spTgt spid="19"/>
                                        </p:tgtEl>
                                        <p:attrNameLst>
                                          <p:attrName>ppt_y</p:attrName>
                                        </p:attrNameLst>
                                      </p:cBhvr>
                                      <p:tavLst>
                                        <p:tav tm="0">
                                          <p:val>
                                            <p:fltVal val="0.5"/>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 end="1"/>
                                            </p:txEl>
                                          </p:spTgt>
                                        </p:tgtEl>
                                        <p:attrNameLst>
                                          <p:attrName>style.visibility</p:attrName>
                                        </p:attrNameLst>
                                      </p:cBhvr>
                                      <p:to>
                                        <p:strVal val="visible"/>
                                      </p:to>
                                    </p:set>
                                    <p:animEffect transition="in" filter="fade">
                                      <p:cBhvr>
                                        <p:cTn id="51" dur="500"/>
                                        <p:tgtEl>
                                          <p:spTgt spid="3">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2" end="2"/>
                                            </p:txEl>
                                          </p:spTgt>
                                        </p:tgtEl>
                                        <p:attrNameLst>
                                          <p:attrName>style.visibility</p:attrName>
                                        </p:attrNameLst>
                                      </p:cBhvr>
                                      <p:to>
                                        <p:strVal val="visible"/>
                                      </p:to>
                                    </p:set>
                                    <p:animEffect transition="in" filter="fade">
                                      <p:cBhvr>
                                        <p:cTn id="56" dur="500"/>
                                        <p:tgtEl>
                                          <p:spTgt spid="3">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fade">
                                      <p:cBhvr>
                                        <p:cTn id="61" dur="500"/>
                                        <p:tgtEl>
                                          <p:spTgt spid="3">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
                                            <p:txEl>
                                              <p:pRg st="4" end="4"/>
                                            </p:txEl>
                                          </p:spTgt>
                                        </p:tgtEl>
                                        <p:attrNameLst>
                                          <p:attrName>style.visibility</p:attrName>
                                        </p:attrNameLst>
                                      </p:cBhvr>
                                      <p:to>
                                        <p:strVal val="visible"/>
                                      </p:to>
                                    </p:set>
                                    <p:animEffect transition="in" filter="fade">
                                      <p:cBhvr>
                                        <p:cTn id="6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autoUpdateAnimBg="0"/>
      <p:bldP spid="15" grpId="0" animBg="1" autoUpdateAnimBg="0"/>
      <p:bldP spid="16" grpId="0" animBg="1" autoUpdateAnimBg="0"/>
      <p:bldP spid="18" grpId="0" animBg="1" autoUpdateAnimBg="0"/>
      <p:bldP spid="19"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870591E6-3B7C-44E0-BFE0-7FA6E8400E51}"/>
              </a:ext>
            </a:extLst>
          </p:cNvPr>
          <p:cNvGrpSpPr/>
          <p:nvPr/>
        </p:nvGrpSpPr>
        <p:grpSpPr>
          <a:xfrm>
            <a:off x="-336698" y="-9525"/>
            <a:ext cx="12758886" cy="6858000"/>
            <a:chOff x="-336698" y="0"/>
            <a:chExt cx="12758886" cy="6858000"/>
          </a:xfrm>
        </p:grpSpPr>
        <p:sp>
          <p:nvSpPr>
            <p:cNvPr id="11" name="圆角矩形 69">
              <a:extLst>
                <a:ext uri="{FF2B5EF4-FFF2-40B4-BE49-F238E27FC236}">
                  <a16:creationId xmlns:a16="http://schemas.microsoft.com/office/drawing/2014/main" id="{3B451B07-B568-431A-873A-DA401159B23A}"/>
                </a:ext>
              </a:extLst>
            </p:cNvPr>
            <p:cNvSpPr>
              <a:spLocks noChangeArrowheads="1"/>
            </p:cNvSpPr>
            <p:nvPr/>
          </p:nvSpPr>
          <p:spPr bwMode="auto">
            <a:xfrm>
              <a:off x="0" y="0"/>
              <a:ext cx="12192000" cy="6858000"/>
            </a:xfrm>
            <a:prstGeom prst="roundRect">
              <a:avLst>
                <a:gd name="adj" fmla="val 0"/>
              </a:avLst>
            </a:prstGeom>
            <a:solidFill>
              <a:schemeClr val="bg1">
                <a:lumMod val="95000"/>
                <a:alpha val="50000"/>
              </a:schemeClr>
            </a:solidFill>
            <a:ln>
              <a:noFill/>
            </a:ln>
            <a:ex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等腰三角形 4">
              <a:extLst>
                <a:ext uri="{FF2B5EF4-FFF2-40B4-BE49-F238E27FC236}">
                  <a16:creationId xmlns:a16="http://schemas.microsoft.com/office/drawing/2014/main" id="{32EF5895-1166-42B9-9A71-37E6DAAEE182}"/>
                </a:ext>
              </a:extLst>
            </p:cNvPr>
            <p:cNvSpPr>
              <a:spLocks noChangeArrowheads="1"/>
            </p:cNvSpPr>
            <p:nvPr/>
          </p:nvSpPr>
          <p:spPr bwMode="auto">
            <a:xfrm rot="18848016">
              <a:off x="-52387" y="5568950"/>
              <a:ext cx="1447800" cy="495300"/>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 name="等腰三角形 5">
              <a:extLst>
                <a:ext uri="{FF2B5EF4-FFF2-40B4-BE49-F238E27FC236}">
                  <a16:creationId xmlns:a16="http://schemas.microsoft.com/office/drawing/2014/main" id="{99A7D650-00A3-4B83-97C9-B5D3479C0A90}"/>
                </a:ext>
              </a:extLst>
            </p:cNvPr>
            <p:cNvSpPr>
              <a:spLocks noChangeArrowheads="1"/>
            </p:cNvSpPr>
            <p:nvPr/>
          </p:nvSpPr>
          <p:spPr bwMode="auto">
            <a:xfrm rot="9949063">
              <a:off x="9910763" y="5480050"/>
              <a:ext cx="1219200" cy="512763"/>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0" name="等腰三角形 6">
              <a:extLst>
                <a:ext uri="{FF2B5EF4-FFF2-40B4-BE49-F238E27FC236}">
                  <a16:creationId xmlns:a16="http://schemas.microsoft.com/office/drawing/2014/main" id="{75BC1356-D8FF-41CA-B0CF-266D372AEA34}"/>
                </a:ext>
              </a:extLst>
            </p:cNvPr>
            <p:cNvSpPr>
              <a:spLocks noChangeArrowheads="1"/>
            </p:cNvSpPr>
            <p:nvPr/>
          </p:nvSpPr>
          <p:spPr bwMode="auto">
            <a:xfrm rot="1831200">
              <a:off x="11387138" y="14684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1" name="等腰三角形 8">
              <a:extLst>
                <a:ext uri="{FF2B5EF4-FFF2-40B4-BE49-F238E27FC236}">
                  <a16:creationId xmlns:a16="http://schemas.microsoft.com/office/drawing/2014/main" id="{EB02F787-D655-4DB9-A53D-9F4BB7021635}"/>
                </a:ext>
              </a:extLst>
            </p:cNvPr>
            <p:cNvSpPr>
              <a:spLocks noChangeArrowheads="1"/>
            </p:cNvSpPr>
            <p:nvPr/>
          </p:nvSpPr>
          <p:spPr bwMode="auto">
            <a:xfrm rot="10359249">
              <a:off x="8623027" y="936799"/>
              <a:ext cx="339725" cy="446087"/>
            </a:xfrm>
            <a:prstGeom prst="triangle">
              <a:avLst>
                <a:gd name="adj" fmla="val 83981"/>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2" name="等腰三角形 15">
              <a:extLst>
                <a:ext uri="{FF2B5EF4-FFF2-40B4-BE49-F238E27FC236}">
                  <a16:creationId xmlns:a16="http://schemas.microsoft.com/office/drawing/2014/main" id="{94CEC73B-D4B3-499B-A6C8-34ED14E22B78}"/>
                </a:ext>
              </a:extLst>
            </p:cNvPr>
            <p:cNvSpPr>
              <a:spLocks noChangeArrowheads="1"/>
            </p:cNvSpPr>
            <p:nvPr/>
          </p:nvSpPr>
          <p:spPr bwMode="auto">
            <a:xfrm rot="1831200">
              <a:off x="-336698" y="169190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algn="ctr" eaLnBrk="1" hangingPunct="1"/>
              <a:endParaRPr lang="zh-CN" altLang="en-US" dirty="0">
                <a:solidFill>
                  <a:srgbClr val="FFFFFF"/>
                </a:solidFill>
                <a:latin typeface="微软雅黑" panose="020B0503020204020204" pitchFamily="34" charset="-122"/>
                <a:ea typeface="微软雅黑" panose="020B0503020204020204" pitchFamily="34" charset="-122"/>
              </a:endParaRPr>
            </a:p>
          </p:txBody>
        </p:sp>
      </p:grpSp>
      <p:sp>
        <p:nvSpPr>
          <p:cNvPr id="2" name="标题 1">
            <a:extLst>
              <a:ext uri="{FF2B5EF4-FFF2-40B4-BE49-F238E27FC236}">
                <a16:creationId xmlns:a16="http://schemas.microsoft.com/office/drawing/2014/main" id="{27B86EC0-4AF0-44CD-90F7-55540896247C}"/>
              </a:ext>
            </a:extLst>
          </p:cNvPr>
          <p:cNvSpPr>
            <a:spLocks noGrp="1"/>
          </p:cNvSpPr>
          <p:nvPr>
            <p:ph type="title"/>
          </p:nvPr>
        </p:nvSpPr>
        <p:spPr>
          <a:xfrm>
            <a:off x="1314745" y="68296"/>
            <a:ext cx="3917619" cy="1593130"/>
          </a:xfrm>
        </p:spPr>
        <p:txBody>
          <a:bodyPr>
            <a:normAutofit/>
          </a:bodyPr>
          <a:lstStyle/>
          <a:p>
            <a:r>
              <a:rPr lang="zh-CN" altLang="en-US" dirty="0">
                <a:latin typeface="微软雅黑" panose="020B0503020204020204" pitchFamily="34" charset="-122"/>
                <a:ea typeface="微软雅黑" panose="020B0503020204020204" pitchFamily="34" charset="-122"/>
              </a:rPr>
              <a:t>调查时间</a:t>
            </a:r>
          </a:p>
        </p:txBody>
      </p:sp>
      <p:sp>
        <p:nvSpPr>
          <p:cNvPr id="6" name="内容占位符 5">
            <a:extLst>
              <a:ext uri="{FF2B5EF4-FFF2-40B4-BE49-F238E27FC236}">
                <a16:creationId xmlns:a16="http://schemas.microsoft.com/office/drawing/2014/main" id="{5ABB997E-2AE6-431D-B511-DA5027D8114D}"/>
              </a:ext>
            </a:extLst>
          </p:cNvPr>
          <p:cNvSpPr>
            <a:spLocks noGrp="1"/>
          </p:cNvSpPr>
          <p:nvPr>
            <p:ph idx="1"/>
          </p:nvPr>
        </p:nvSpPr>
        <p:spPr>
          <a:xfrm>
            <a:off x="838200" y="1859388"/>
            <a:ext cx="10492819" cy="4371730"/>
          </a:xfrm>
        </p:spPr>
        <p:txBody>
          <a:bodyPr/>
          <a:lstStyle/>
          <a:p>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a:latin typeface="Times New Roman" panose="02020603050405020304" pitchFamily="18" charset="0"/>
                <a:ea typeface="微软雅黑" panose="020B0503020204020204" pitchFamily="34" charset="-122"/>
                <a:cs typeface="Times New Roman" panose="02020603050405020304" pitchFamily="18" charset="0"/>
              </a:rPr>
              <a:t>早高峰：  </a:t>
            </a:r>
            <a:r>
              <a:rPr lang="en-US" altLang="zh-CN">
                <a:latin typeface="Times New Roman" panose="02020603050405020304" pitchFamily="18" charset="0"/>
                <a:ea typeface="微软雅黑" panose="020B0503020204020204" pitchFamily="34" charset="-122"/>
                <a:cs typeface="Times New Roman" panose="02020603050405020304" pitchFamily="18" charset="0"/>
              </a:rPr>
              <a:t>7:00-8:00  </a:t>
            </a:r>
            <a:endParaRPr lang="zh-CN" altLang="zh-CN" dirty="0">
              <a:latin typeface="Times New Roman" panose="02020603050405020304" pitchFamily="18" charset="0"/>
              <a:ea typeface="微软雅黑" panose="020B0503020204020204" pitchFamily="34" charset="-122"/>
              <a:cs typeface="Times New Roman" panose="02020603050405020304" pitchFamily="18" charset="0"/>
            </a:endParaRPr>
          </a:p>
          <a:p>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a:latin typeface="Times New Roman" panose="02020603050405020304" pitchFamily="18" charset="0"/>
                <a:ea typeface="微软雅黑" panose="020B0503020204020204" pitchFamily="34" charset="-122"/>
                <a:cs typeface="Times New Roman" panose="02020603050405020304" pitchFamily="18" charset="0"/>
              </a:rPr>
              <a:t>平峰：    </a:t>
            </a:r>
            <a:r>
              <a:rPr lang="en-US" altLang="zh-CN">
                <a:latin typeface="Times New Roman" panose="02020603050405020304" pitchFamily="18" charset="0"/>
                <a:ea typeface="微软雅黑" panose="020B0503020204020204" pitchFamily="34" charset="-122"/>
                <a:cs typeface="Times New Roman" panose="02020603050405020304" pitchFamily="18" charset="0"/>
              </a:rPr>
              <a:t>10:00-11</a:t>
            </a:r>
            <a:r>
              <a:rPr lang="zh-CN" altLang="en-US">
                <a:latin typeface="Times New Roman" panose="02020603050405020304" pitchFamily="18" charset="0"/>
                <a:ea typeface="微软雅黑" panose="020B0503020204020204" pitchFamily="34" charset="-122"/>
                <a:cs typeface="Times New Roman" panose="02020603050405020304" pitchFamily="18" charset="0"/>
              </a:rPr>
              <a:t>：</a:t>
            </a:r>
            <a:r>
              <a:rPr lang="en-US" altLang="zh-CN">
                <a:latin typeface="Times New Roman" panose="02020603050405020304" pitchFamily="18" charset="0"/>
                <a:ea typeface="微软雅黑" panose="020B0503020204020204" pitchFamily="34" charset="-122"/>
                <a:cs typeface="Times New Roman" panose="02020603050405020304" pitchFamily="18" charset="0"/>
              </a:rPr>
              <a:t>00 </a:t>
            </a:r>
          </a:p>
          <a:p>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a:latin typeface="Times New Roman" panose="02020603050405020304" pitchFamily="18" charset="0"/>
                <a:ea typeface="微软雅黑" panose="020B0503020204020204" pitchFamily="34" charset="-122"/>
                <a:cs typeface="Times New Roman" panose="02020603050405020304" pitchFamily="18" charset="0"/>
              </a:rPr>
              <a:t>晚高峰：</a:t>
            </a:r>
            <a:r>
              <a:rPr lang="en-US" altLang="zh-CN">
                <a:latin typeface="Times New Roman" panose="02020603050405020304" pitchFamily="18" charset="0"/>
                <a:ea typeface="微软雅黑" panose="020B0503020204020204" pitchFamily="34" charset="-122"/>
                <a:cs typeface="Times New Roman" panose="02020603050405020304" pitchFamily="18" charset="0"/>
              </a:rPr>
              <a:t>17:30-18:30</a:t>
            </a:r>
          </a:p>
          <a:p>
            <a:pPr marL="0" indent="0">
              <a:buNone/>
            </a:pPr>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4" name="图片 13">
            <a:extLst>
              <a:ext uri="{FF2B5EF4-FFF2-40B4-BE49-F238E27FC236}">
                <a16:creationId xmlns:a16="http://schemas.microsoft.com/office/drawing/2014/main" id="{96854BDE-8674-4E3B-8BFC-1B92F10F0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790" y="3567488"/>
            <a:ext cx="4126886" cy="3095165"/>
          </a:xfrm>
          <a:prstGeom prst="rect">
            <a:avLst/>
          </a:prstGeom>
        </p:spPr>
      </p:pic>
      <p:grpSp>
        <p:nvGrpSpPr>
          <p:cNvPr id="16" name="组合 15">
            <a:extLst>
              <a:ext uri="{FF2B5EF4-FFF2-40B4-BE49-F238E27FC236}">
                <a16:creationId xmlns:a16="http://schemas.microsoft.com/office/drawing/2014/main" id="{F18A2161-CEC7-4FD2-840F-381A11F9725A}"/>
              </a:ext>
            </a:extLst>
          </p:cNvPr>
          <p:cNvGrpSpPr/>
          <p:nvPr/>
        </p:nvGrpSpPr>
        <p:grpSpPr>
          <a:xfrm>
            <a:off x="391005" y="402991"/>
            <a:ext cx="923740" cy="923740"/>
            <a:chOff x="419285" y="258948"/>
            <a:chExt cx="923740" cy="923740"/>
          </a:xfrm>
        </p:grpSpPr>
        <p:sp>
          <p:nvSpPr>
            <p:cNvPr id="17" name="任意多边形: 形状 16">
              <a:extLst>
                <a:ext uri="{FF2B5EF4-FFF2-40B4-BE49-F238E27FC236}">
                  <a16:creationId xmlns:a16="http://schemas.microsoft.com/office/drawing/2014/main" id="{FCF0216B-4786-42A1-A3CB-984C7D015D54}"/>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18" name="任意多边形: 形状 17">
              <a:extLst>
                <a:ext uri="{FF2B5EF4-FFF2-40B4-BE49-F238E27FC236}">
                  <a16:creationId xmlns:a16="http://schemas.microsoft.com/office/drawing/2014/main" id="{DFD6D34F-2891-410B-8E15-05C5B57F1085}"/>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F0"/>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5F1E3ABA-8958-451E-929D-483763DB3179}"/>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03</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3" name="图片 2">
            <a:extLst>
              <a:ext uri="{FF2B5EF4-FFF2-40B4-BE49-F238E27FC236}">
                <a16:creationId xmlns:a16="http://schemas.microsoft.com/office/drawing/2014/main" id="{C51D8498-ACAC-4653-B567-A6AB70D18199}"/>
              </a:ext>
            </a:extLst>
          </p:cNvPr>
          <p:cNvPicPr>
            <a:picLocks noChangeAspect="1"/>
          </p:cNvPicPr>
          <p:nvPr/>
        </p:nvPicPr>
        <p:blipFill>
          <a:blip r:embed="rId3"/>
          <a:stretch>
            <a:fillRect/>
          </a:stretch>
        </p:blipFill>
        <p:spPr>
          <a:xfrm>
            <a:off x="7153431" y="244357"/>
            <a:ext cx="4813722" cy="6418296"/>
          </a:xfrm>
          <a:prstGeom prst="rect">
            <a:avLst/>
          </a:prstGeom>
        </p:spPr>
      </p:pic>
    </p:spTree>
    <p:extLst>
      <p:ext uri="{BB962C8B-B14F-4D97-AF65-F5344CB8AC3E}">
        <p14:creationId xmlns:p14="http://schemas.microsoft.com/office/powerpoint/2010/main" val="3473363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69">
            <a:extLst>
              <a:ext uri="{FF2B5EF4-FFF2-40B4-BE49-F238E27FC236}">
                <a16:creationId xmlns:a16="http://schemas.microsoft.com/office/drawing/2014/main" id="{B18A07E4-4E5D-469A-8336-62BC34D7F618}"/>
              </a:ext>
            </a:extLst>
          </p:cNvPr>
          <p:cNvSpPr>
            <a:spLocks noChangeArrowheads="1"/>
          </p:cNvSpPr>
          <p:nvPr/>
        </p:nvSpPr>
        <p:spPr bwMode="auto">
          <a:xfrm>
            <a:off x="0" y="-7556"/>
            <a:ext cx="12192000" cy="6858000"/>
          </a:xfrm>
          <a:prstGeom prst="roundRect">
            <a:avLst>
              <a:gd name="adj" fmla="val 0"/>
            </a:avLst>
          </a:prstGeom>
          <a:solidFill>
            <a:schemeClr val="bg1">
              <a:lumMod val="95000"/>
              <a:alpha val="50000"/>
            </a:schemeClr>
          </a:solidFill>
          <a:ln>
            <a:noFill/>
          </a:ln>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12" name="等腰三角形 4">
            <a:extLst>
              <a:ext uri="{FF2B5EF4-FFF2-40B4-BE49-F238E27FC236}">
                <a16:creationId xmlns:a16="http://schemas.microsoft.com/office/drawing/2014/main" id="{9FF28550-0329-4A67-9D6D-CA863BC92FD8}"/>
              </a:ext>
            </a:extLst>
          </p:cNvPr>
          <p:cNvSpPr>
            <a:spLocks noChangeArrowheads="1"/>
          </p:cNvSpPr>
          <p:nvPr/>
        </p:nvSpPr>
        <p:spPr bwMode="auto">
          <a:xfrm rot="18848016">
            <a:off x="-52387" y="5568950"/>
            <a:ext cx="1447800" cy="495300"/>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3" name="等腰三角形 5">
            <a:extLst>
              <a:ext uri="{FF2B5EF4-FFF2-40B4-BE49-F238E27FC236}">
                <a16:creationId xmlns:a16="http://schemas.microsoft.com/office/drawing/2014/main" id="{F8C686E3-79D6-4505-A028-2BE97D49EC4F}"/>
              </a:ext>
            </a:extLst>
          </p:cNvPr>
          <p:cNvSpPr>
            <a:spLocks noChangeArrowheads="1"/>
          </p:cNvSpPr>
          <p:nvPr/>
        </p:nvSpPr>
        <p:spPr bwMode="auto">
          <a:xfrm rot="9949063">
            <a:off x="9910763" y="5480050"/>
            <a:ext cx="1219200" cy="512763"/>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4" name="等腰三角形 6">
            <a:extLst>
              <a:ext uri="{FF2B5EF4-FFF2-40B4-BE49-F238E27FC236}">
                <a16:creationId xmlns:a16="http://schemas.microsoft.com/office/drawing/2014/main" id="{EDE86058-F057-442E-8816-777DF91D6ACE}"/>
              </a:ext>
            </a:extLst>
          </p:cNvPr>
          <p:cNvSpPr>
            <a:spLocks noChangeArrowheads="1"/>
          </p:cNvSpPr>
          <p:nvPr/>
        </p:nvSpPr>
        <p:spPr bwMode="auto">
          <a:xfrm rot="1831200">
            <a:off x="11387138" y="146843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5" name="等腰三角形 9">
            <a:extLst>
              <a:ext uri="{FF2B5EF4-FFF2-40B4-BE49-F238E27FC236}">
                <a16:creationId xmlns:a16="http://schemas.microsoft.com/office/drawing/2014/main" id="{BA536943-0B17-4736-A0AD-89E8166C43BF}"/>
              </a:ext>
            </a:extLst>
          </p:cNvPr>
          <p:cNvSpPr>
            <a:spLocks noChangeArrowheads="1"/>
          </p:cNvSpPr>
          <p:nvPr/>
        </p:nvSpPr>
        <p:spPr bwMode="auto">
          <a:xfrm rot="18237801">
            <a:off x="10520363" y="3857625"/>
            <a:ext cx="306387" cy="163513"/>
          </a:xfrm>
          <a:prstGeom prst="triangle">
            <a:avLst>
              <a:gd name="adj" fmla="val 89630"/>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6" name="等腰三角形 14">
            <a:extLst>
              <a:ext uri="{FF2B5EF4-FFF2-40B4-BE49-F238E27FC236}">
                <a16:creationId xmlns:a16="http://schemas.microsoft.com/office/drawing/2014/main" id="{CD0911AF-F0F2-4312-964C-28C113E32164}"/>
              </a:ext>
            </a:extLst>
          </p:cNvPr>
          <p:cNvSpPr>
            <a:spLocks noChangeArrowheads="1"/>
          </p:cNvSpPr>
          <p:nvPr/>
        </p:nvSpPr>
        <p:spPr bwMode="auto">
          <a:xfrm rot="19833911">
            <a:off x="9899650" y="2236788"/>
            <a:ext cx="246063" cy="196850"/>
          </a:xfrm>
          <a:prstGeom prst="triangle">
            <a:avLst>
              <a:gd name="adj" fmla="val 89630"/>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8" name="等腰三角形 8">
            <a:extLst>
              <a:ext uri="{FF2B5EF4-FFF2-40B4-BE49-F238E27FC236}">
                <a16:creationId xmlns:a16="http://schemas.microsoft.com/office/drawing/2014/main" id="{93170801-0CCB-4A8E-9BAD-79837CB101E4}"/>
              </a:ext>
            </a:extLst>
          </p:cNvPr>
          <p:cNvSpPr>
            <a:spLocks noChangeArrowheads="1"/>
          </p:cNvSpPr>
          <p:nvPr/>
        </p:nvSpPr>
        <p:spPr bwMode="auto">
          <a:xfrm rot="10359249">
            <a:off x="336277" y="4309226"/>
            <a:ext cx="339725" cy="446087"/>
          </a:xfrm>
          <a:prstGeom prst="triangle">
            <a:avLst>
              <a:gd name="adj" fmla="val 83981"/>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9" name="等腰三角形 15">
            <a:extLst>
              <a:ext uri="{FF2B5EF4-FFF2-40B4-BE49-F238E27FC236}">
                <a16:creationId xmlns:a16="http://schemas.microsoft.com/office/drawing/2014/main" id="{49808291-85C9-48D9-9E29-FE84295E7F5A}"/>
              </a:ext>
            </a:extLst>
          </p:cNvPr>
          <p:cNvSpPr>
            <a:spLocks noChangeArrowheads="1"/>
          </p:cNvSpPr>
          <p:nvPr/>
        </p:nvSpPr>
        <p:spPr bwMode="auto">
          <a:xfrm rot="1831200">
            <a:off x="-370749" y="1114108"/>
            <a:ext cx="1035050" cy="354012"/>
          </a:xfrm>
          <a:prstGeom prst="triangle">
            <a:avLst>
              <a:gd name="adj" fmla="val 65787"/>
            </a:avLst>
          </a:prstGeom>
          <a:solidFill>
            <a:schemeClr val="bg1">
              <a:lumMod val="85000"/>
            </a:schemeClr>
          </a:solidFill>
          <a:ln w="9525">
            <a:solidFill>
              <a:schemeClr val="bg1">
                <a:lumMod val="85000"/>
              </a:schemeClr>
            </a:solidFill>
            <a:miter lim="800000"/>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1" name="标题 1">
            <a:extLst>
              <a:ext uri="{FF2B5EF4-FFF2-40B4-BE49-F238E27FC236}">
                <a16:creationId xmlns:a16="http://schemas.microsoft.com/office/drawing/2014/main" id="{7DDFE3E2-4ADF-4A3A-B230-F0ED8DC23C00}"/>
              </a:ext>
            </a:extLst>
          </p:cNvPr>
          <p:cNvSpPr>
            <a:spLocks noGrp="1"/>
          </p:cNvSpPr>
          <p:nvPr>
            <p:ph type="title"/>
          </p:nvPr>
        </p:nvSpPr>
        <p:spPr>
          <a:xfrm>
            <a:off x="1544982" y="433014"/>
            <a:ext cx="4102231" cy="1325563"/>
          </a:xfrm>
        </p:spPr>
        <p:txBody>
          <a:bodyPr>
            <a:noAutofit/>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调查工具</a:t>
            </a:r>
            <a:br>
              <a:rPr lang="zh-CN" altLang="zh-CN" sz="2800" dirty="0">
                <a:latin typeface="Times New Roman" panose="02020603050405020304" pitchFamily="18" charset="0"/>
                <a:ea typeface="微软雅黑" panose="020B0503020204020204" pitchFamily="34" charset="-122"/>
                <a:cs typeface="Times New Roman" panose="02020603050405020304" pitchFamily="18" charset="0"/>
              </a:rPr>
            </a:br>
            <a:endParaRPr lang="zh-CN" altLang="en-US" sz="2800"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7" name="组合 16">
            <a:extLst>
              <a:ext uri="{FF2B5EF4-FFF2-40B4-BE49-F238E27FC236}">
                <a16:creationId xmlns:a16="http://schemas.microsoft.com/office/drawing/2014/main" id="{A07183F7-04E4-4210-9B9C-AECFFB68A987}"/>
              </a:ext>
            </a:extLst>
          </p:cNvPr>
          <p:cNvGrpSpPr/>
          <p:nvPr/>
        </p:nvGrpSpPr>
        <p:grpSpPr>
          <a:xfrm>
            <a:off x="391005" y="402991"/>
            <a:ext cx="923740" cy="923740"/>
            <a:chOff x="419285" y="258948"/>
            <a:chExt cx="923740" cy="923740"/>
          </a:xfrm>
        </p:grpSpPr>
        <p:sp>
          <p:nvSpPr>
            <p:cNvPr id="20" name="任意多边形: 形状 19">
              <a:extLst>
                <a:ext uri="{FF2B5EF4-FFF2-40B4-BE49-F238E27FC236}">
                  <a16:creationId xmlns:a16="http://schemas.microsoft.com/office/drawing/2014/main" id="{801FCC7C-59EF-4ABC-9986-9C7EA07E7FBB}"/>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任意多边形: 形状 21">
              <a:extLst>
                <a:ext uri="{FF2B5EF4-FFF2-40B4-BE49-F238E27FC236}">
                  <a16:creationId xmlns:a16="http://schemas.microsoft.com/office/drawing/2014/main" id="{DE8F45C7-EE42-4776-A2EA-3593B7868913}"/>
                </a:ext>
              </a:extLst>
            </p:cNvPr>
            <p:cNvSpPr/>
            <p:nvPr/>
          </p:nvSpPr>
          <p:spPr>
            <a:xfrm>
              <a:off x="419285" y="258948"/>
              <a:ext cx="923740"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sp>
          <p:nvSpPr>
            <p:cNvPr id="23" name="文本框 22">
              <a:extLst>
                <a:ext uri="{FF2B5EF4-FFF2-40B4-BE49-F238E27FC236}">
                  <a16:creationId xmlns:a16="http://schemas.microsoft.com/office/drawing/2014/main" id="{D8997D80-3E43-4488-AD7A-7B1301BED6B7}"/>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04</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 name="内容占位符 3">
            <a:extLst>
              <a:ext uri="{FF2B5EF4-FFF2-40B4-BE49-F238E27FC236}">
                <a16:creationId xmlns:a16="http://schemas.microsoft.com/office/drawing/2014/main" id="{C57A101D-BCE0-49A9-968A-3B2DDAA91C1C}"/>
              </a:ext>
            </a:extLst>
          </p:cNvPr>
          <p:cNvSpPr>
            <a:spLocks noGrp="1"/>
          </p:cNvSpPr>
          <p:nvPr>
            <p:ph idx="1"/>
          </p:nvPr>
        </p:nvSpPr>
        <p:spPr>
          <a:xfrm>
            <a:off x="1167062" y="1783018"/>
            <a:ext cx="10515600" cy="4351338"/>
          </a:xfrm>
        </p:spPr>
        <p:txBody>
          <a:bodyPr/>
          <a:lstStyle/>
          <a:p>
            <a:pPr lvl="0">
              <a:lnSpc>
                <a:spcPct val="150000"/>
              </a:lnSpc>
            </a:pP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记录板</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个</a:t>
            </a: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调查表</a:t>
            </a: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若干</a:t>
            </a:r>
            <a:endPar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lvl="0">
              <a:lnSpc>
                <a:spcPct val="150000"/>
              </a:lnSpc>
            </a:pP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手机</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部</a:t>
            </a: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三脚架</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个</a:t>
            </a:r>
            <a:endPar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lvl="0">
              <a:lnSpc>
                <a:spcPct val="150000"/>
              </a:lnSpc>
            </a:pP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反光衣</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件，调查证</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件</a:t>
            </a:r>
            <a:endPar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秒表</a:t>
            </a:r>
            <a:r>
              <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个</a:t>
            </a:r>
            <a:endParaRPr lang="en-US" altLang="zh-CN">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lvl="0">
              <a:lnSpc>
                <a:spcPct val="150000"/>
              </a:lnSpc>
            </a:pPr>
            <a:endParaRPr lang="zh-CN" altLang="en-US">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endParaRPr lang="zh-CN" altLang="en-US">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18792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 calcmode="lin" valueType="num">
                                      <p:cBhvr>
                                        <p:cTn id="9" dur="250" fill="hold"/>
                                        <p:tgtEl>
                                          <p:spTgt spid="13"/>
                                        </p:tgtEl>
                                        <p:attrNameLst>
                                          <p:attrName>ppt_x</p:attrName>
                                        </p:attrNameLst>
                                      </p:cBhvr>
                                      <p:tavLst>
                                        <p:tav tm="0">
                                          <p:val>
                                            <p:fltVal val="0.5"/>
                                          </p:val>
                                        </p:tav>
                                        <p:tav tm="100000">
                                          <p:val>
                                            <p:strVal val="#ppt_x"/>
                                          </p:val>
                                        </p:tav>
                                      </p:tavLst>
                                    </p:anim>
                                    <p:anim calcmode="lin" valueType="num">
                                      <p:cBhvr>
                                        <p:cTn id="10" dur="250" fill="hold"/>
                                        <p:tgtEl>
                                          <p:spTgt spid="13"/>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00" fill="hold"/>
                                        <p:tgtEl>
                                          <p:spTgt spid="12"/>
                                        </p:tgtEl>
                                        <p:attrNameLst>
                                          <p:attrName>ppt_w</p:attrName>
                                        </p:attrNameLst>
                                      </p:cBhvr>
                                      <p:tavLst>
                                        <p:tav tm="0">
                                          <p:val>
                                            <p:fltVal val="0"/>
                                          </p:val>
                                        </p:tav>
                                        <p:tav tm="100000">
                                          <p:val>
                                            <p:strVal val="#ppt_w"/>
                                          </p:val>
                                        </p:tav>
                                      </p:tavLst>
                                    </p:anim>
                                    <p:anim calcmode="lin" valueType="num">
                                      <p:cBhvr>
                                        <p:cTn id="14" dur="200" fill="hold"/>
                                        <p:tgtEl>
                                          <p:spTgt spid="12"/>
                                        </p:tgtEl>
                                        <p:attrNameLst>
                                          <p:attrName>ppt_h</p:attrName>
                                        </p:attrNameLst>
                                      </p:cBhvr>
                                      <p:tavLst>
                                        <p:tav tm="0">
                                          <p:val>
                                            <p:fltVal val="0"/>
                                          </p:val>
                                        </p:tav>
                                        <p:tav tm="100000">
                                          <p:val>
                                            <p:strVal val="#ppt_h"/>
                                          </p:val>
                                        </p:tav>
                                      </p:tavLst>
                                    </p:anim>
                                    <p:anim calcmode="lin" valueType="num">
                                      <p:cBhvr>
                                        <p:cTn id="15" dur="200" fill="hold"/>
                                        <p:tgtEl>
                                          <p:spTgt spid="12"/>
                                        </p:tgtEl>
                                        <p:attrNameLst>
                                          <p:attrName>ppt_x</p:attrName>
                                        </p:attrNameLst>
                                      </p:cBhvr>
                                      <p:tavLst>
                                        <p:tav tm="0">
                                          <p:val>
                                            <p:fltVal val="0.5"/>
                                          </p:val>
                                        </p:tav>
                                        <p:tav tm="100000">
                                          <p:val>
                                            <p:strVal val="#ppt_x"/>
                                          </p:val>
                                        </p:tav>
                                      </p:tavLst>
                                    </p:anim>
                                    <p:anim calcmode="lin" valueType="num">
                                      <p:cBhvr>
                                        <p:cTn id="16" dur="200" fill="hold"/>
                                        <p:tgtEl>
                                          <p:spTgt spid="1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fltVal val="0"/>
                                          </p:val>
                                        </p:tav>
                                        <p:tav tm="100000">
                                          <p:val>
                                            <p:strVal val="#ppt_w"/>
                                          </p:val>
                                        </p:tav>
                                      </p:tavLst>
                                    </p:anim>
                                    <p:anim calcmode="lin" valueType="num">
                                      <p:cBhvr>
                                        <p:cTn id="20" dur="250" fill="hold"/>
                                        <p:tgtEl>
                                          <p:spTgt spid="18"/>
                                        </p:tgtEl>
                                        <p:attrNameLst>
                                          <p:attrName>ppt_h</p:attrName>
                                        </p:attrNameLst>
                                      </p:cBhvr>
                                      <p:tavLst>
                                        <p:tav tm="0">
                                          <p:val>
                                            <p:fltVal val="0"/>
                                          </p:val>
                                        </p:tav>
                                        <p:tav tm="100000">
                                          <p:val>
                                            <p:strVal val="#ppt_h"/>
                                          </p:val>
                                        </p:tav>
                                      </p:tavLst>
                                    </p:anim>
                                    <p:anim calcmode="lin" valueType="num">
                                      <p:cBhvr>
                                        <p:cTn id="21" dur="250" fill="hold"/>
                                        <p:tgtEl>
                                          <p:spTgt spid="18"/>
                                        </p:tgtEl>
                                        <p:attrNameLst>
                                          <p:attrName>ppt_x</p:attrName>
                                        </p:attrNameLst>
                                      </p:cBhvr>
                                      <p:tavLst>
                                        <p:tav tm="0">
                                          <p:val>
                                            <p:fltVal val="0.5"/>
                                          </p:val>
                                        </p:tav>
                                        <p:tav tm="100000">
                                          <p:val>
                                            <p:strVal val="#ppt_x"/>
                                          </p:val>
                                        </p:tav>
                                      </p:tavLst>
                                    </p:anim>
                                    <p:anim calcmode="lin" valueType="num">
                                      <p:cBhvr>
                                        <p:cTn id="22" dur="250" fill="hold"/>
                                        <p:tgtEl>
                                          <p:spTgt spid="1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50" fill="hold"/>
                                        <p:tgtEl>
                                          <p:spTgt spid="15"/>
                                        </p:tgtEl>
                                        <p:attrNameLst>
                                          <p:attrName>ppt_w</p:attrName>
                                        </p:attrNameLst>
                                      </p:cBhvr>
                                      <p:tavLst>
                                        <p:tav tm="0">
                                          <p:val>
                                            <p:fltVal val="0"/>
                                          </p:val>
                                        </p:tav>
                                        <p:tav tm="100000">
                                          <p:val>
                                            <p:strVal val="#ppt_w"/>
                                          </p:val>
                                        </p:tav>
                                      </p:tavLst>
                                    </p:anim>
                                    <p:anim calcmode="lin" valueType="num">
                                      <p:cBhvr>
                                        <p:cTn id="26" dur="250" fill="hold"/>
                                        <p:tgtEl>
                                          <p:spTgt spid="15"/>
                                        </p:tgtEl>
                                        <p:attrNameLst>
                                          <p:attrName>ppt_h</p:attrName>
                                        </p:attrNameLst>
                                      </p:cBhvr>
                                      <p:tavLst>
                                        <p:tav tm="0">
                                          <p:val>
                                            <p:fltVal val="0"/>
                                          </p:val>
                                        </p:tav>
                                        <p:tav tm="100000">
                                          <p:val>
                                            <p:strVal val="#ppt_h"/>
                                          </p:val>
                                        </p:tav>
                                      </p:tavLst>
                                    </p:anim>
                                    <p:anim calcmode="lin" valueType="num">
                                      <p:cBhvr>
                                        <p:cTn id="27" dur="250" fill="hold"/>
                                        <p:tgtEl>
                                          <p:spTgt spid="15"/>
                                        </p:tgtEl>
                                        <p:attrNameLst>
                                          <p:attrName>ppt_x</p:attrName>
                                        </p:attrNameLst>
                                      </p:cBhvr>
                                      <p:tavLst>
                                        <p:tav tm="0">
                                          <p:val>
                                            <p:fltVal val="0.5"/>
                                          </p:val>
                                        </p:tav>
                                        <p:tav tm="100000">
                                          <p:val>
                                            <p:strVal val="#ppt_x"/>
                                          </p:val>
                                        </p:tav>
                                      </p:tavLst>
                                    </p:anim>
                                    <p:anim calcmode="lin" valueType="num">
                                      <p:cBhvr>
                                        <p:cTn id="28" dur="250" fill="hold"/>
                                        <p:tgtEl>
                                          <p:spTgt spid="1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5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fltVal val="0"/>
                                          </p:val>
                                        </p:tav>
                                        <p:tav tm="100000">
                                          <p:val>
                                            <p:strVal val="#ppt_h"/>
                                          </p:val>
                                        </p:tav>
                                      </p:tavLst>
                                    </p:anim>
                                    <p:anim calcmode="lin" valueType="num">
                                      <p:cBhvr>
                                        <p:cTn id="33" dur="250" fill="hold"/>
                                        <p:tgtEl>
                                          <p:spTgt spid="16"/>
                                        </p:tgtEl>
                                        <p:attrNameLst>
                                          <p:attrName>ppt_x</p:attrName>
                                        </p:attrNameLst>
                                      </p:cBhvr>
                                      <p:tavLst>
                                        <p:tav tm="0">
                                          <p:val>
                                            <p:fltVal val="0.5"/>
                                          </p:val>
                                        </p:tav>
                                        <p:tav tm="100000">
                                          <p:val>
                                            <p:strVal val="#ppt_x"/>
                                          </p:val>
                                        </p:tav>
                                      </p:tavLst>
                                    </p:anim>
                                    <p:anim calcmode="lin" valueType="num">
                                      <p:cBhvr>
                                        <p:cTn id="34" dur="250" fill="hold"/>
                                        <p:tgtEl>
                                          <p:spTgt spid="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8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300" fill="hold"/>
                                        <p:tgtEl>
                                          <p:spTgt spid="14"/>
                                        </p:tgtEl>
                                        <p:attrNameLst>
                                          <p:attrName>ppt_w</p:attrName>
                                        </p:attrNameLst>
                                      </p:cBhvr>
                                      <p:tavLst>
                                        <p:tav tm="0">
                                          <p:val>
                                            <p:fltVal val="0"/>
                                          </p:val>
                                        </p:tav>
                                        <p:tav tm="100000">
                                          <p:val>
                                            <p:strVal val="#ppt_w"/>
                                          </p:val>
                                        </p:tav>
                                      </p:tavLst>
                                    </p:anim>
                                    <p:anim calcmode="lin" valueType="num">
                                      <p:cBhvr>
                                        <p:cTn id="38" dur="300" fill="hold"/>
                                        <p:tgtEl>
                                          <p:spTgt spid="14"/>
                                        </p:tgtEl>
                                        <p:attrNameLst>
                                          <p:attrName>ppt_h</p:attrName>
                                        </p:attrNameLst>
                                      </p:cBhvr>
                                      <p:tavLst>
                                        <p:tav tm="0">
                                          <p:val>
                                            <p:fltVal val="0"/>
                                          </p:val>
                                        </p:tav>
                                        <p:tav tm="100000">
                                          <p:val>
                                            <p:strVal val="#ppt_h"/>
                                          </p:val>
                                        </p:tav>
                                      </p:tavLst>
                                    </p:anim>
                                    <p:anim calcmode="lin" valueType="num">
                                      <p:cBhvr>
                                        <p:cTn id="39" dur="300" fill="hold"/>
                                        <p:tgtEl>
                                          <p:spTgt spid="14"/>
                                        </p:tgtEl>
                                        <p:attrNameLst>
                                          <p:attrName>ppt_x</p:attrName>
                                        </p:attrNameLst>
                                      </p:cBhvr>
                                      <p:tavLst>
                                        <p:tav tm="0">
                                          <p:val>
                                            <p:fltVal val="0.5"/>
                                          </p:val>
                                        </p:tav>
                                        <p:tav tm="100000">
                                          <p:val>
                                            <p:strVal val="#ppt_x"/>
                                          </p:val>
                                        </p:tav>
                                      </p:tavLst>
                                    </p:anim>
                                    <p:anim calcmode="lin" valueType="num">
                                      <p:cBhvr>
                                        <p:cTn id="40" dur="300" fill="hold"/>
                                        <p:tgtEl>
                                          <p:spTgt spid="1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550"/>
                                  </p:stCondLst>
                                  <p:childTnLst>
                                    <p:set>
                                      <p:cBhvr>
                                        <p:cTn id="42" dur="1" fill="hold">
                                          <p:stCondLst>
                                            <p:cond delay="0"/>
                                          </p:stCondLst>
                                        </p:cTn>
                                        <p:tgtEl>
                                          <p:spTgt spid="19"/>
                                        </p:tgtEl>
                                        <p:attrNameLst>
                                          <p:attrName>style.visibility</p:attrName>
                                        </p:attrNameLst>
                                      </p:cBhvr>
                                      <p:to>
                                        <p:strVal val="visible"/>
                                      </p:to>
                                    </p:set>
                                    <p:anim calcmode="lin" valueType="num">
                                      <p:cBhvr>
                                        <p:cTn id="43" dur="250" fill="hold"/>
                                        <p:tgtEl>
                                          <p:spTgt spid="19"/>
                                        </p:tgtEl>
                                        <p:attrNameLst>
                                          <p:attrName>ppt_w</p:attrName>
                                        </p:attrNameLst>
                                      </p:cBhvr>
                                      <p:tavLst>
                                        <p:tav tm="0">
                                          <p:val>
                                            <p:fltVal val="0"/>
                                          </p:val>
                                        </p:tav>
                                        <p:tav tm="100000">
                                          <p:val>
                                            <p:strVal val="#ppt_w"/>
                                          </p:val>
                                        </p:tav>
                                      </p:tavLst>
                                    </p:anim>
                                    <p:anim calcmode="lin" valueType="num">
                                      <p:cBhvr>
                                        <p:cTn id="44" dur="250" fill="hold"/>
                                        <p:tgtEl>
                                          <p:spTgt spid="19"/>
                                        </p:tgtEl>
                                        <p:attrNameLst>
                                          <p:attrName>ppt_h</p:attrName>
                                        </p:attrNameLst>
                                      </p:cBhvr>
                                      <p:tavLst>
                                        <p:tav tm="0">
                                          <p:val>
                                            <p:fltVal val="0"/>
                                          </p:val>
                                        </p:tav>
                                        <p:tav tm="100000">
                                          <p:val>
                                            <p:strVal val="#ppt_h"/>
                                          </p:val>
                                        </p:tav>
                                      </p:tavLst>
                                    </p:anim>
                                    <p:anim calcmode="lin" valueType="num">
                                      <p:cBhvr>
                                        <p:cTn id="45" dur="250" fill="hold"/>
                                        <p:tgtEl>
                                          <p:spTgt spid="19"/>
                                        </p:tgtEl>
                                        <p:attrNameLst>
                                          <p:attrName>ppt_x</p:attrName>
                                        </p:attrNameLst>
                                      </p:cBhvr>
                                      <p:tavLst>
                                        <p:tav tm="0">
                                          <p:val>
                                            <p:fltVal val="0.5"/>
                                          </p:val>
                                        </p:tav>
                                        <p:tav tm="100000">
                                          <p:val>
                                            <p:strVal val="#ppt_x"/>
                                          </p:val>
                                        </p:tav>
                                      </p:tavLst>
                                    </p:anim>
                                    <p:anim calcmode="lin" valueType="num">
                                      <p:cBhvr>
                                        <p:cTn id="46" dur="250" fill="hold"/>
                                        <p:tgtEl>
                                          <p:spTgt spid="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autoUpdateAnimBg="0"/>
      <p:bldP spid="15" grpId="0" animBg="1" autoUpdateAnimBg="0"/>
      <p:bldP spid="16" grpId="0" animBg="1" autoUpdateAnimBg="0"/>
      <p:bldP spid="18" grpId="0" animBg="1" autoUpdateAnimBg="0"/>
      <p:bldP spid="19"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84B14B29-BFFC-4DBF-8507-1AF4F0AC713E}"/>
              </a:ext>
            </a:extLst>
          </p:cNvPr>
          <p:cNvGrpSpPr/>
          <p:nvPr/>
        </p:nvGrpSpPr>
        <p:grpSpPr>
          <a:xfrm>
            <a:off x="6242117" y="1825625"/>
            <a:ext cx="5838334" cy="4103241"/>
            <a:chOff x="6363816" y="1765007"/>
            <a:chExt cx="5838334" cy="4103241"/>
          </a:xfrm>
        </p:grpSpPr>
        <p:pic>
          <p:nvPicPr>
            <p:cNvPr id="5" name="图片 4" descr="C:\Users\11\AppData\Local\Temp\WeChat Files\786061243622377221.jpg">
              <a:extLst>
                <a:ext uri="{FF2B5EF4-FFF2-40B4-BE49-F238E27FC236}">
                  <a16:creationId xmlns:a16="http://schemas.microsoft.com/office/drawing/2014/main" id="{D4FCF0BF-A6D0-4E01-93CE-D520D96E316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63816" y="1765007"/>
              <a:ext cx="5838334" cy="4103241"/>
            </a:xfrm>
            <a:prstGeom prst="rect">
              <a:avLst/>
            </a:prstGeom>
            <a:noFill/>
            <a:ln>
              <a:noFill/>
            </a:ln>
          </p:spPr>
        </p:pic>
        <p:sp>
          <p:nvSpPr>
            <p:cNvPr id="6" name="文本框 5">
              <a:extLst>
                <a:ext uri="{FF2B5EF4-FFF2-40B4-BE49-F238E27FC236}">
                  <a16:creationId xmlns:a16="http://schemas.microsoft.com/office/drawing/2014/main" id="{3B483DE7-47B4-4E3C-89DD-A9FEB29F4CEE}"/>
                </a:ext>
              </a:extLst>
            </p:cNvPr>
            <p:cNvSpPr txBox="1"/>
            <p:nvPr/>
          </p:nvSpPr>
          <p:spPr>
            <a:xfrm>
              <a:off x="9230288" y="2972079"/>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4F6CBB77-1A15-4048-95A1-EDB775101223}"/>
                </a:ext>
              </a:extLst>
            </p:cNvPr>
            <p:cNvSpPr txBox="1"/>
            <p:nvPr/>
          </p:nvSpPr>
          <p:spPr>
            <a:xfrm>
              <a:off x="7879114" y="2972079"/>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A6340A0F-48A3-41B2-A7FD-E2C9AAD077F2}"/>
                </a:ext>
              </a:extLst>
            </p:cNvPr>
            <p:cNvSpPr txBox="1"/>
            <p:nvPr/>
          </p:nvSpPr>
          <p:spPr>
            <a:xfrm>
              <a:off x="7468693" y="4180862"/>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79AACA1D-2698-4C84-8BD3-2B7EF10526C7}"/>
                </a:ext>
              </a:extLst>
            </p:cNvPr>
            <p:cNvSpPr txBox="1"/>
            <p:nvPr/>
          </p:nvSpPr>
          <p:spPr>
            <a:xfrm>
              <a:off x="8976489" y="4082265"/>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A9736119-ED9A-4792-813C-260A0788BF9D}"/>
                </a:ext>
              </a:extLst>
            </p:cNvPr>
            <p:cNvSpPr txBox="1"/>
            <p:nvPr/>
          </p:nvSpPr>
          <p:spPr>
            <a:xfrm>
              <a:off x="8222591" y="3897599"/>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4BEDA188-4AD9-4495-8276-B01C0E989E2A}"/>
                </a:ext>
              </a:extLst>
            </p:cNvPr>
            <p:cNvSpPr txBox="1"/>
            <p:nvPr/>
          </p:nvSpPr>
          <p:spPr>
            <a:xfrm>
              <a:off x="8529085" y="3244334"/>
              <a:ext cx="300082" cy="369332"/>
            </a:xfrm>
            <a:prstGeom prst="rect">
              <a:avLst/>
            </a:prstGeom>
            <a:noFill/>
          </p:spPr>
          <p:txBody>
            <a:bodyPr wrap="none" rtlCol="0">
              <a:spAutoFit/>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2" name="标题 1">
            <a:extLst>
              <a:ext uri="{FF2B5EF4-FFF2-40B4-BE49-F238E27FC236}">
                <a16:creationId xmlns:a16="http://schemas.microsoft.com/office/drawing/2014/main" id="{7F4D2021-58D8-4095-AFD6-DB52345BFBBF}"/>
              </a:ext>
            </a:extLst>
          </p:cNvPr>
          <p:cNvSpPr>
            <a:spLocks noGrp="1"/>
          </p:cNvSpPr>
          <p:nvPr>
            <p:ph type="title"/>
          </p:nvPr>
        </p:nvSpPr>
        <p:spPr>
          <a:xfrm>
            <a:off x="2089194" y="197966"/>
            <a:ext cx="4698105" cy="1325563"/>
          </a:xfrm>
        </p:spPr>
        <p:txBody>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人员站位</a:t>
            </a:r>
            <a:r>
              <a:rPr lang="en-US" altLang="zh-CN">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直行</a:t>
            </a:r>
          </a:p>
        </p:txBody>
      </p:sp>
      <p:sp>
        <p:nvSpPr>
          <p:cNvPr id="3" name="内容占位符 2">
            <a:extLst>
              <a:ext uri="{FF2B5EF4-FFF2-40B4-BE49-F238E27FC236}">
                <a16:creationId xmlns:a16="http://schemas.microsoft.com/office/drawing/2014/main" id="{9FC01E61-52BC-4FD1-BB9D-7F560716DB25}"/>
              </a:ext>
            </a:extLst>
          </p:cNvPr>
          <p:cNvSpPr>
            <a:spLocks noGrp="1"/>
          </p:cNvSpPr>
          <p:nvPr>
            <p:ph idx="1"/>
          </p:nvPr>
        </p:nvSpPr>
        <p:spPr>
          <a:xfrm>
            <a:off x="585711" y="1825625"/>
            <a:ext cx="5600307" cy="4351338"/>
          </a:xfrm>
        </p:spPr>
        <p:txBody>
          <a:bodyPr>
            <a:normAutofit fontScale="77500" lnSpcReduction="20000"/>
          </a:bodyPr>
          <a:lstStyle/>
          <a:p>
            <a:pPr>
              <a:lnSpc>
                <a:spcPct val="150000"/>
              </a:lnSpc>
            </a:pPr>
            <a:r>
              <a:rPr lang="zh-CN" altLang="zh-CN"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红色</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位点（天桥）</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谷淑娴，手机拍摄东西</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向</a:t>
            </a: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车流并记录东西向相位时长与周期时长</a:t>
            </a:r>
          </a:p>
          <a:p>
            <a:pPr>
              <a:lnSpc>
                <a:spcPct val="150000"/>
              </a:lnSpc>
            </a:pPr>
            <a:r>
              <a:rPr lang="zh-CN"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绿色</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位点（</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zh-CN" sz="1800">
                <a:latin typeface="Times New Roman" panose="02020603050405020304" pitchFamily="18" charset="0"/>
                <a:ea typeface="微软雅黑" panose="020B0503020204020204" pitchFamily="34" charset="-122"/>
                <a:cs typeface="Times New Roman" panose="02020603050405020304" pitchFamily="18" charset="0"/>
              </a:rPr>
              <a:t>龚楚棋，用</a:t>
            </a: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秒表记录</a:t>
            </a:r>
            <a:r>
              <a:rPr lang="zh-CN" altLang="zh-CN" sz="1800">
                <a:latin typeface="Times New Roman" panose="02020603050405020304" pitchFamily="18" charset="0"/>
                <a:ea typeface="微软雅黑" panose="020B0503020204020204" pitchFamily="34" charset="-122"/>
                <a:cs typeface="Times New Roman" panose="02020603050405020304" pitchFamily="18" charset="0"/>
              </a:rPr>
              <a:t>南北向相位</a:t>
            </a: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时长与周期时长</a:t>
            </a:r>
          </a:p>
          <a:p>
            <a:pPr>
              <a:lnSpc>
                <a:spcPct val="150000"/>
              </a:lnSpc>
            </a:pPr>
            <a:r>
              <a:rPr lang="zh-CN" altLang="zh-CN" sz="2400" b="1" dirty="0">
                <a:solidFill>
                  <a:srgbClr val="FFC000"/>
                </a:solidFill>
                <a:latin typeface="Times New Roman" panose="02020603050405020304" pitchFamily="18" charset="0"/>
                <a:ea typeface="微软雅黑" panose="020B0503020204020204" pitchFamily="34" charset="-122"/>
                <a:cs typeface="Times New Roman" panose="02020603050405020304" pitchFamily="18" charset="0"/>
              </a:rPr>
              <a:t>黄色</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位点（</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5</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付怿昕，在安全岛用手机拍摄北方向来车，同时现场计数</a:t>
            </a:r>
          </a:p>
          <a:p>
            <a:pPr>
              <a:lnSpc>
                <a:spcPct val="150000"/>
              </a:lnSpc>
            </a:pPr>
            <a:r>
              <a:rPr lang="zh-CN" altLang="zh-CN" sz="2400" b="1"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蓝色</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位点（</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pPr>
            <a:r>
              <a:rPr lang="zh-CN" altLang="zh-CN" sz="1800" dirty="0">
                <a:latin typeface="Times New Roman" panose="02020603050405020304" pitchFamily="18" charset="0"/>
                <a:ea typeface="微软雅黑" panose="020B0503020204020204" pitchFamily="34" charset="-122"/>
                <a:cs typeface="Times New Roman" panose="02020603050405020304" pitchFamily="18" charset="0"/>
              </a:rPr>
              <a:t>古皓允，在安全岛用手机拍摄南方向来车，同时现场计数</a:t>
            </a:r>
          </a:p>
          <a:p>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3" name="组合 12">
            <a:extLst>
              <a:ext uri="{FF2B5EF4-FFF2-40B4-BE49-F238E27FC236}">
                <a16:creationId xmlns:a16="http://schemas.microsoft.com/office/drawing/2014/main" id="{52605F84-3559-4BA3-959D-CE2774F26A16}"/>
              </a:ext>
            </a:extLst>
          </p:cNvPr>
          <p:cNvGrpSpPr/>
          <p:nvPr/>
        </p:nvGrpSpPr>
        <p:grpSpPr>
          <a:xfrm>
            <a:off x="405352" y="329938"/>
            <a:ext cx="1461156" cy="923740"/>
            <a:chOff x="419284" y="258948"/>
            <a:chExt cx="1282045" cy="923740"/>
          </a:xfrm>
        </p:grpSpPr>
        <p:sp>
          <p:nvSpPr>
            <p:cNvPr id="14" name="任意多边形: 形状 13">
              <a:extLst>
                <a:ext uri="{FF2B5EF4-FFF2-40B4-BE49-F238E27FC236}">
                  <a16:creationId xmlns:a16="http://schemas.microsoft.com/office/drawing/2014/main" id="{3C36F599-55B3-4297-8C6C-3A2C9A9DD795}"/>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任意多边形: 形状 14">
              <a:extLst>
                <a:ext uri="{FF2B5EF4-FFF2-40B4-BE49-F238E27FC236}">
                  <a16:creationId xmlns:a16="http://schemas.microsoft.com/office/drawing/2014/main" id="{86CD0EA4-4DE9-4D96-BD48-A9FD925A233F}"/>
                </a:ext>
              </a:extLst>
            </p:cNvPr>
            <p:cNvSpPr/>
            <p:nvPr/>
          </p:nvSpPr>
          <p:spPr>
            <a:xfrm>
              <a:off x="419286" y="258948"/>
              <a:ext cx="1282043"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文本框 15">
              <a:extLst>
                <a:ext uri="{FF2B5EF4-FFF2-40B4-BE49-F238E27FC236}">
                  <a16:creationId xmlns:a16="http://schemas.microsoft.com/office/drawing/2014/main" id="{29778BE6-12C7-49E9-94B9-F54B24ED0FB0}"/>
                </a:ext>
              </a:extLst>
            </p:cNvPr>
            <p:cNvSpPr txBox="1"/>
            <p:nvPr/>
          </p:nvSpPr>
          <p:spPr>
            <a:xfrm>
              <a:off x="419284" y="366875"/>
              <a:ext cx="1282045"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05-1</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17" name="圆角矩形 4">
            <a:extLst>
              <a:ext uri="{FF2B5EF4-FFF2-40B4-BE49-F238E27FC236}">
                <a16:creationId xmlns:a16="http://schemas.microsoft.com/office/drawing/2014/main" id="{DE5C4C93-B887-44B2-9A67-DFE3E4707731}"/>
              </a:ext>
            </a:extLst>
          </p:cNvPr>
          <p:cNvSpPr>
            <a:spLocks noChangeArrowheads="1"/>
          </p:cNvSpPr>
          <p:nvPr/>
        </p:nvSpPr>
        <p:spPr bwMode="auto">
          <a:xfrm>
            <a:off x="6242115" y="1825625"/>
            <a:ext cx="5838335" cy="4103241"/>
          </a:xfrm>
          <a:prstGeom prst="roundRect">
            <a:avLst>
              <a:gd name="adj" fmla="val 13333"/>
            </a:avLst>
          </a:prstGeom>
          <a:noFill/>
          <a:ln w="19050" cmpd="sng">
            <a:solidFill>
              <a:schemeClr val="tx1">
                <a:lumMod val="85000"/>
                <a:lumOff val="15000"/>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962409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9A058-1C0B-4E1F-8544-7FD2AA1D43DB}"/>
              </a:ext>
            </a:extLst>
          </p:cNvPr>
          <p:cNvSpPr>
            <a:spLocks noGrp="1"/>
          </p:cNvSpPr>
          <p:nvPr>
            <p:ph type="title"/>
          </p:nvPr>
        </p:nvSpPr>
        <p:spPr>
          <a:xfrm>
            <a:off x="2096324" y="317738"/>
            <a:ext cx="10515600" cy="1325563"/>
          </a:xfrm>
        </p:spPr>
        <p:txBody>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人员站位</a:t>
            </a:r>
            <a:r>
              <a:rPr lang="en-US" altLang="zh-CN">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右转</a:t>
            </a:r>
          </a:p>
        </p:txBody>
      </p:sp>
      <p:sp>
        <p:nvSpPr>
          <p:cNvPr id="3" name="内容占位符 2">
            <a:extLst>
              <a:ext uri="{FF2B5EF4-FFF2-40B4-BE49-F238E27FC236}">
                <a16:creationId xmlns:a16="http://schemas.microsoft.com/office/drawing/2014/main" id="{D4079A9E-30F2-4DCF-B71E-95E34806F611}"/>
              </a:ext>
            </a:extLst>
          </p:cNvPr>
          <p:cNvSpPr>
            <a:spLocks noGrp="1"/>
          </p:cNvSpPr>
          <p:nvPr>
            <p:ph idx="1"/>
          </p:nvPr>
        </p:nvSpPr>
        <p:spPr>
          <a:xfrm>
            <a:off x="838200" y="1825625"/>
            <a:ext cx="5257800" cy="4103240"/>
          </a:xfrm>
        </p:spPr>
        <p:txBody>
          <a:bodyPr>
            <a:normAutofit/>
          </a:bodyPr>
          <a:lstStyle/>
          <a:p>
            <a:pPr>
              <a:lnSpc>
                <a:spcPct val="200000"/>
              </a:lnSpc>
            </a:pP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每人调查</a:t>
            </a:r>
            <a:r>
              <a:rPr lang="zh-CN" altLang="en-US" sz="2600">
                <a:latin typeface="Times New Roman" panose="02020603050405020304" pitchFamily="18" charset="0"/>
                <a:ea typeface="微软雅黑" panose="020B0503020204020204" pitchFamily="34" charset="-122"/>
                <a:cs typeface="Times New Roman" panose="02020603050405020304" pitchFamily="18" charset="0"/>
              </a:rPr>
              <a:t>一个右转进道口</a:t>
            </a:r>
            <a:endParaRPr lang="en-US" altLang="zh-CN" sz="2600">
              <a:latin typeface="Times New Roman" panose="02020603050405020304" pitchFamily="18" charset="0"/>
              <a:ea typeface="微软雅黑" panose="020B0503020204020204" pitchFamily="34" charset="-122"/>
              <a:cs typeface="Times New Roman" panose="02020603050405020304" pitchFamily="18" charset="0"/>
            </a:endParaRPr>
          </a:p>
          <a:p>
            <a:pPr>
              <a:lnSpc>
                <a:spcPct val="200000"/>
              </a:lnSpc>
            </a:pPr>
            <a:r>
              <a:rPr lang="zh-CN" altLang="en-US" sz="2600">
                <a:latin typeface="Times New Roman" panose="02020603050405020304" pitchFamily="18" charset="0"/>
                <a:ea typeface="微软雅黑" panose="020B0503020204020204" pitchFamily="34" charset="-122"/>
                <a:cs typeface="Times New Roman" panose="02020603050405020304" pitchFamily="18" charset="0"/>
              </a:rPr>
              <a:t>同步拍摄</a:t>
            </a:r>
            <a:endParaRPr lang="en-US" altLang="zh-CN" sz="2600">
              <a:latin typeface="Times New Roman" panose="02020603050405020304" pitchFamily="18" charset="0"/>
              <a:ea typeface="微软雅黑" panose="020B0503020204020204" pitchFamily="34" charset="-122"/>
              <a:cs typeface="Times New Roman" panose="02020603050405020304" pitchFamily="18" charset="0"/>
            </a:endParaRPr>
          </a:p>
          <a:p>
            <a:pPr>
              <a:lnSpc>
                <a:spcPct val="200000"/>
              </a:lnSpc>
            </a:pPr>
            <a:r>
              <a:rPr lang="zh-CN" altLang="en-US" sz="2600">
                <a:latin typeface="Times New Roman" panose="02020603050405020304" pitchFamily="18" charset="0"/>
                <a:ea typeface="微软雅黑" panose="020B0503020204020204" pitchFamily="34" charset="-122"/>
                <a:cs typeface="Times New Roman" panose="02020603050405020304" pitchFamily="18" charset="0"/>
              </a:rPr>
              <a:t>定时信号灯进道口饱和流率</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记录信号相位</a:t>
            </a:r>
            <a:r>
              <a:rPr lang="zh-CN" altLang="en-US" sz="2600">
                <a:latin typeface="Times New Roman" panose="02020603050405020304" pitchFamily="18" charset="0"/>
                <a:ea typeface="微软雅黑" panose="020B0503020204020204" pitchFamily="34" charset="-122"/>
                <a:cs typeface="Times New Roman" panose="02020603050405020304" pitchFamily="18" charset="0"/>
              </a:rPr>
              <a:t>和</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车流量</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2" name="组合 11">
            <a:extLst>
              <a:ext uri="{FF2B5EF4-FFF2-40B4-BE49-F238E27FC236}">
                <a16:creationId xmlns:a16="http://schemas.microsoft.com/office/drawing/2014/main" id="{1C3DBD2D-F76F-4D40-97FC-38718D2AC134}"/>
              </a:ext>
            </a:extLst>
          </p:cNvPr>
          <p:cNvGrpSpPr/>
          <p:nvPr/>
        </p:nvGrpSpPr>
        <p:grpSpPr>
          <a:xfrm>
            <a:off x="424206" y="440816"/>
            <a:ext cx="1461156" cy="923740"/>
            <a:chOff x="419284" y="258948"/>
            <a:chExt cx="1282045" cy="923740"/>
          </a:xfrm>
        </p:grpSpPr>
        <p:sp>
          <p:nvSpPr>
            <p:cNvPr id="13" name="任意多边形: 形状 12">
              <a:extLst>
                <a:ext uri="{FF2B5EF4-FFF2-40B4-BE49-F238E27FC236}">
                  <a16:creationId xmlns:a16="http://schemas.microsoft.com/office/drawing/2014/main" id="{5387F7A5-C4D1-4242-A059-BF53158CD4D4}"/>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任意多边形: 形状 13">
              <a:extLst>
                <a:ext uri="{FF2B5EF4-FFF2-40B4-BE49-F238E27FC236}">
                  <a16:creationId xmlns:a16="http://schemas.microsoft.com/office/drawing/2014/main" id="{CE9B9FC8-1BFF-4A46-AF59-ACCF7A1AC607}"/>
                </a:ext>
              </a:extLst>
            </p:cNvPr>
            <p:cNvSpPr/>
            <p:nvPr/>
          </p:nvSpPr>
          <p:spPr>
            <a:xfrm>
              <a:off x="419285" y="258948"/>
              <a:ext cx="1282044"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文本框 14">
              <a:extLst>
                <a:ext uri="{FF2B5EF4-FFF2-40B4-BE49-F238E27FC236}">
                  <a16:creationId xmlns:a16="http://schemas.microsoft.com/office/drawing/2014/main" id="{555075CB-C0A9-4948-B943-8BFB4F4BA7F0}"/>
                </a:ext>
              </a:extLst>
            </p:cNvPr>
            <p:cNvSpPr txBox="1"/>
            <p:nvPr/>
          </p:nvSpPr>
          <p:spPr>
            <a:xfrm>
              <a:off x="419284" y="366875"/>
              <a:ext cx="1282045"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05-2</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16" name="圆角矩形 4">
            <a:extLst>
              <a:ext uri="{FF2B5EF4-FFF2-40B4-BE49-F238E27FC236}">
                <a16:creationId xmlns:a16="http://schemas.microsoft.com/office/drawing/2014/main" id="{18FCCCDF-4EB5-4F80-8422-213E2F913336}"/>
              </a:ext>
            </a:extLst>
          </p:cNvPr>
          <p:cNvSpPr>
            <a:spLocks noChangeArrowheads="1"/>
          </p:cNvSpPr>
          <p:nvPr/>
        </p:nvSpPr>
        <p:spPr bwMode="auto">
          <a:xfrm>
            <a:off x="6096001" y="1825626"/>
            <a:ext cx="5880755" cy="4103240"/>
          </a:xfrm>
          <a:prstGeom prst="roundRect">
            <a:avLst>
              <a:gd name="adj" fmla="val 13333"/>
            </a:avLst>
          </a:prstGeom>
          <a:noFill/>
          <a:ln w="19050" cmpd="sng">
            <a:solidFill>
              <a:schemeClr val="tx1">
                <a:lumMod val="85000"/>
                <a:lumOff val="15000"/>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8" name="图片 17">
            <a:extLst>
              <a:ext uri="{FF2B5EF4-FFF2-40B4-BE49-F238E27FC236}">
                <a16:creationId xmlns:a16="http://schemas.microsoft.com/office/drawing/2014/main" id="{993E6CDB-5D75-4E71-A3C0-C70121ADD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2975" y="2380420"/>
            <a:ext cx="5632250" cy="3228529"/>
          </a:xfrm>
          <a:prstGeom prst="rect">
            <a:avLst/>
          </a:prstGeom>
        </p:spPr>
      </p:pic>
    </p:spTree>
    <p:extLst>
      <p:ext uri="{BB962C8B-B14F-4D97-AF65-F5344CB8AC3E}">
        <p14:creationId xmlns:p14="http://schemas.microsoft.com/office/powerpoint/2010/main" val="87740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7FF68-89D3-4E15-A24A-B85C5EAB09D1}"/>
              </a:ext>
            </a:extLst>
          </p:cNvPr>
          <p:cNvSpPr>
            <a:spLocks noGrp="1"/>
          </p:cNvSpPr>
          <p:nvPr>
            <p:ph type="title"/>
          </p:nvPr>
        </p:nvSpPr>
        <p:spPr>
          <a:xfrm>
            <a:off x="1381125" y="438447"/>
            <a:ext cx="10515600" cy="1325563"/>
          </a:xfrm>
        </p:spPr>
        <p:txBody>
          <a:bodyPr/>
          <a:lstStyle/>
          <a:p>
            <a:r>
              <a:rPr lang="zh-CN" altLang="en-US">
                <a:latin typeface="Times New Roman" panose="02020603050405020304" pitchFamily="18" charset="0"/>
                <a:ea typeface="微软雅黑" panose="020B0503020204020204" pitchFamily="34" charset="-122"/>
                <a:cs typeface="Times New Roman" panose="02020603050405020304" pitchFamily="18" charset="0"/>
              </a:rPr>
              <a:t>信号</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配时</a:t>
            </a:r>
          </a:p>
        </p:txBody>
      </p:sp>
      <p:grpSp>
        <p:nvGrpSpPr>
          <p:cNvPr id="4" name="组合 3">
            <a:extLst>
              <a:ext uri="{FF2B5EF4-FFF2-40B4-BE49-F238E27FC236}">
                <a16:creationId xmlns:a16="http://schemas.microsoft.com/office/drawing/2014/main" id="{3AEC0D4E-49D4-4789-8FF9-F548AC77BB16}"/>
              </a:ext>
            </a:extLst>
          </p:cNvPr>
          <p:cNvGrpSpPr/>
          <p:nvPr/>
        </p:nvGrpSpPr>
        <p:grpSpPr>
          <a:xfrm>
            <a:off x="376329" y="639359"/>
            <a:ext cx="923741" cy="903241"/>
            <a:chOff x="419284" y="279447"/>
            <a:chExt cx="923741" cy="903241"/>
          </a:xfrm>
        </p:grpSpPr>
        <p:sp>
          <p:nvSpPr>
            <p:cNvPr id="5" name="任意多边形: 形状 4">
              <a:extLst>
                <a:ext uri="{FF2B5EF4-FFF2-40B4-BE49-F238E27FC236}">
                  <a16:creationId xmlns:a16="http://schemas.microsoft.com/office/drawing/2014/main" id="{DAB518A4-D17C-4BC9-ABFD-1AB449A208B0}"/>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65BD8202-D6B5-4BF4-BF05-A677CEF1B399}"/>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9F1988E-285E-4896-BDEB-D5AEE9489A6E}"/>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06</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graphicFrame>
        <p:nvGraphicFramePr>
          <p:cNvPr id="15" name="图表 14">
            <a:extLst>
              <a:ext uri="{FF2B5EF4-FFF2-40B4-BE49-F238E27FC236}">
                <a16:creationId xmlns:a16="http://schemas.microsoft.com/office/drawing/2014/main" id="{9453AC49-C22C-4429-AAF3-DE4B4BCF2ED5}"/>
              </a:ext>
            </a:extLst>
          </p:cNvPr>
          <p:cNvGraphicFramePr>
            <a:graphicFrameLocks/>
          </p:cNvGraphicFramePr>
          <p:nvPr>
            <p:extLst>
              <p:ext uri="{D42A27DB-BD31-4B8C-83A1-F6EECF244321}">
                <p14:modId xmlns:p14="http://schemas.microsoft.com/office/powerpoint/2010/main" val="3668890873"/>
              </p:ext>
            </p:extLst>
          </p:nvPr>
        </p:nvGraphicFramePr>
        <p:xfrm>
          <a:off x="804861" y="1542600"/>
          <a:ext cx="8215315" cy="52074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496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7FF68-89D3-4E15-A24A-B85C5EAB09D1}"/>
              </a:ext>
            </a:extLst>
          </p:cNvPr>
          <p:cNvSpPr>
            <a:spLocks noGrp="1"/>
          </p:cNvSpPr>
          <p:nvPr>
            <p:ph type="title"/>
          </p:nvPr>
        </p:nvSpPr>
        <p:spPr>
          <a:xfrm>
            <a:off x="1381125" y="438447"/>
            <a:ext cx="10515600" cy="1325563"/>
          </a:xfrm>
        </p:spPr>
        <p:txBody>
          <a:bodyPr/>
          <a:lstStyle/>
          <a:p>
            <a:r>
              <a:rPr lang="zh-CN" altLang="en-US">
                <a:latin typeface="微软雅黑" panose="020B0503020204020204" pitchFamily="34" charset="-122"/>
                <a:ea typeface="微软雅黑" panose="020B0503020204020204" pitchFamily="34" charset="-122"/>
                <a:cs typeface="Times New Roman" panose="02020603050405020304" pitchFamily="18" charset="0"/>
              </a:rPr>
              <a:t>信号</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配时</a:t>
            </a:r>
          </a:p>
        </p:txBody>
      </p:sp>
      <p:grpSp>
        <p:nvGrpSpPr>
          <p:cNvPr id="4" name="组合 3">
            <a:extLst>
              <a:ext uri="{FF2B5EF4-FFF2-40B4-BE49-F238E27FC236}">
                <a16:creationId xmlns:a16="http://schemas.microsoft.com/office/drawing/2014/main" id="{3AEC0D4E-49D4-4789-8FF9-F548AC77BB16}"/>
              </a:ext>
            </a:extLst>
          </p:cNvPr>
          <p:cNvGrpSpPr/>
          <p:nvPr/>
        </p:nvGrpSpPr>
        <p:grpSpPr>
          <a:xfrm>
            <a:off x="376329" y="639359"/>
            <a:ext cx="923741" cy="903241"/>
            <a:chOff x="419284" y="279447"/>
            <a:chExt cx="923741" cy="903241"/>
          </a:xfrm>
        </p:grpSpPr>
        <p:sp>
          <p:nvSpPr>
            <p:cNvPr id="5" name="任意多边形: 形状 4">
              <a:extLst>
                <a:ext uri="{FF2B5EF4-FFF2-40B4-BE49-F238E27FC236}">
                  <a16:creationId xmlns:a16="http://schemas.microsoft.com/office/drawing/2014/main" id="{DAB518A4-D17C-4BC9-ABFD-1AB449A208B0}"/>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65BD8202-D6B5-4BF4-BF05-A677CEF1B399}"/>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9F1988E-285E-4896-BDEB-D5AEE9489A6E}"/>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06</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graphicFrame>
        <p:nvGraphicFramePr>
          <p:cNvPr id="11" name="图表 10">
            <a:extLst>
              <a:ext uri="{FF2B5EF4-FFF2-40B4-BE49-F238E27FC236}">
                <a16:creationId xmlns:a16="http://schemas.microsoft.com/office/drawing/2014/main" id="{6AE66BE1-17DF-446F-A10A-05B7C96F0487}"/>
              </a:ext>
            </a:extLst>
          </p:cNvPr>
          <p:cNvGraphicFramePr>
            <a:graphicFrameLocks/>
          </p:cNvGraphicFramePr>
          <p:nvPr>
            <p:extLst>
              <p:ext uri="{D42A27DB-BD31-4B8C-83A1-F6EECF244321}">
                <p14:modId xmlns:p14="http://schemas.microsoft.com/office/powerpoint/2010/main" val="2201387821"/>
              </p:ext>
            </p:extLst>
          </p:nvPr>
        </p:nvGraphicFramePr>
        <p:xfrm>
          <a:off x="1152525" y="2117953"/>
          <a:ext cx="8191500" cy="4301600"/>
        </p:xfrm>
        <a:graphic>
          <a:graphicData uri="http://schemas.openxmlformats.org/drawingml/2006/chart">
            <c:chart xmlns:c="http://schemas.openxmlformats.org/drawingml/2006/chart" xmlns:r="http://schemas.openxmlformats.org/officeDocument/2006/relationships" r:id="rId2"/>
          </a:graphicData>
        </a:graphic>
      </p:graphicFrame>
      <p:sp>
        <p:nvSpPr>
          <p:cNvPr id="10" name="文本框 9">
            <a:extLst>
              <a:ext uri="{FF2B5EF4-FFF2-40B4-BE49-F238E27FC236}">
                <a16:creationId xmlns:a16="http://schemas.microsoft.com/office/drawing/2014/main" id="{E8A5710E-C24A-4537-94CD-BDDCD7A9F365}"/>
              </a:ext>
            </a:extLst>
          </p:cNvPr>
          <p:cNvSpPr txBox="1"/>
          <p:nvPr/>
        </p:nvSpPr>
        <p:spPr>
          <a:xfrm>
            <a:off x="3400425" y="1717843"/>
            <a:ext cx="3371850" cy="400110"/>
          </a:xfrm>
          <a:prstGeom prst="rect">
            <a:avLst/>
          </a:prstGeom>
          <a:noFill/>
        </p:spPr>
        <p:txBody>
          <a:bodyPr wrap="square" rtlCol="0">
            <a:spAutoFit/>
          </a:bodyPr>
          <a:lstStyle/>
          <a:p>
            <a:r>
              <a:rPr lang="zh-CN" altLang="en-US" sz="2000">
                <a:latin typeface="微软雅黑" panose="020B0503020204020204" pitchFamily="34" charset="-122"/>
                <a:ea typeface="微软雅黑" panose="020B0503020204020204" pitchFamily="34" charset="-122"/>
              </a:rPr>
              <a:t>南北向直行机动车信号配时</a:t>
            </a:r>
          </a:p>
        </p:txBody>
      </p:sp>
      <p:sp>
        <p:nvSpPr>
          <p:cNvPr id="12" name="文本框 11">
            <a:extLst>
              <a:ext uri="{FF2B5EF4-FFF2-40B4-BE49-F238E27FC236}">
                <a16:creationId xmlns:a16="http://schemas.microsoft.com/office/drawing/2014/main" id="{432CB1F0-1E47-4C77-BBE0-A05088E90C6D}"/>
              </a:ext>
            </a:extLst>
          </p:cNvPr>
          <p:cNvSpPr txBox="1"/>
          <p:nvPr/>
        </p:nvSpPr>
        <p:spPr>
          <a:xfrm>
            <a:off x="8410574" y="2571750"/>
            <a:ext cx="2314575"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平均周期长度</a:t>
            </a:r>
            <a:r>
              <a:rPr lang="en-US" altLang="zh-CN">
                <a:latin typeface="微软雅黑" panose="020B0503020204020204" pitchFamily="34" charset="-122"/>
                <a:ea typeface="微软雅黑" panose="020B0503020204020204" pitchFamily="34" charset="-122"/>
              </a:rPr>
              <a:t>101s</a:t>
            </a:r>
            <a:endParaRPr lang="zh-CN" altLang="en-US">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FE738019-E641-4908-81FE-921CFF502C27}"/>
              </a:ext>
            </a:extLst>
          </p:cNvPr>
          <p:cNvSpPr txBox="1"/>
          <p:nvPr/>
        </p:nvSpPr>
        <p:spPr>
          <a:xfrm>
            <a:off x="8410573" y="3624362"/>
            <a:ext cx="2314575"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平均周期长度</a:t>
            </a:r>
            <a:r>
              <a:rPr lang="en-US" altLang="zh-CN">
                <a:latin typeface="微软雅黑" panose="020B0503020204020204" pitchFamily="34" charset="-122"/>
                <a:ea typeface="微软雅黑" panose="020B0503020204020204" pitchFamily="34" charset="-122"/>
              </a:rPr>
              <a:t>106s</a:t>
            </a:r>
            <a:endParaRPr lang="zh-CN" altLang="en-US">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C0E8603D-41B2-49BB-B94B-0771FB8D2F26}"/>
              </a:ext>
            </a:extLst>
          </p:cNvPr>
          <p:cNvSpPr txBox="1"/>
          <p:nvPr/>
        </p:nvSpPr>
        <p:spPr>
          <a:xfrm>
            <a:off x="8410572" y="4750594"/>
            <a:ext cx="2314575"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平均周期长度</a:t>
            </a:r>
            <a:r>
              <a:rPr lang="en-US" altLang="zh-CN">
                <a:latin typeface="微软雅黑" panose="020B0503020204020204" pitchFamily="34" charset="-122"/>
                <a:ea typeface="微软雅黑" panose="020B0503020204020204" pitchFamily="34" charset="-122"/>
              </a:rPr>
              <a:t>100s</a:t>
            </a: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188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7FF68-89D3-4E15-A24A-B85C5EAB09D1}"/>
              </a:ext>
            </a:extLst>
          </p:cNvPr>
          <p:cNvSpPr>
            <a:spLocks noGrp="1"/>
          </p:cNvSpPr>
          <p:nvPr>
            <p:ph type="title"/>
          </p:nvPr>
        </p:nvSpPr>
        <p:spPr>
          <a:xfrm>
            <a:off x="1381125" y="438447"/>
            <a:ext cx="10515600" cy="1325563"/>
          </a:xfrm>
        </p:spPr>
        <p:txBody>
          <a:bodyPr/>
          <a:lstStyle/>
          <a:p>
            <a:r>
              <a:rPr lang="zh-CN" altLang="en-US">
                <a:latin typeface="微软雅黑" panose="020B0503020204020204" pitchFamily="34" charset="-122"/>
                <a:ea typeface="微软雅黑" panose="020B0503020204020204" pitchFamily="34" charset="-122"/>
                <a:cs typeface="Times New Roman" panose="02020603050405020304" pitchFamily="18" charset="0"/>
              </a:rPr>
              <a:t>信号</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配时</a:t>
            </a:r>
          </a:p>
        </p:txBody>
      </p:sp>
      <p:grpSp>
        <p:nvGrpSpPr>
          <p:cNvPr id="4" name="组合 3">
            <a:extLst>
              <a:ext uri="{FF2B5EF4-FFF2-40B4-BE49-F238E27FC236}">
                <a16:creationId xmlns:a16="http://schemas.microsoft.com/office/drawing/2014/main" id="{3AEC0D4E-49D4-4789-8FF9-F548AC77BB16}"/>
              </a:ext>
            </a:extLst>
          </p:cNvPr>
          <p:cNvGrpSpPr/>
          <p:nvPr/>
        </p:nvGrpSpPr>
        <p:grpSpPr>
          <a:xfrm>
            <a:off x="376329" y="639359"/>
            <a:ext cx="923741" cy="903241"/>
            <a:chOff x="419284" y="279447"/>
            <a:chExt cx="923741" cy="903241"/>
          </a:xfrm>
        </p:grpSpPr>
        <p:sp>
          <p:nvSpPr>
            <p:cNvPr id="5" name="任意多边形: 形状 4">
              <a:extLst>
                <a:ext uri="{FF2B5EF4-FFF2-40B4-BE49-F238E27FC236}">
                  <a16:creationId xmlns:a16="http://schemas.microsoft.com/office/drawing/2014/main" id="{DAB518A4-D17C-4BC9-ABFD-1AB449A208B0}"/>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65BD8202-D6B5-4BF4-BF05-A677CEF1B399}"/>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9F1988E-285E-4896-BDEB-D5AEE9489A6E}"/>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06</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3" name="文本框 2">
            <a:extLst>
              <a:ext uri="{FF2B5EF4-FFF2-40B4-BE49-F238E27FC236}">
                <a16:creationId xmlns:a16="http://schemas.microsoft.com/office/drawing/2014/main" id="{8F7BAE63-02C0-4356-B7CE-F51AF11CFC52}"/>
              </a:ext>
            </a:extLst>
          </p:cNvPr>
          <p:cNvSpPr txBox="1"/>
          <p:nvPr/>
        </p:nvSpPr>
        <p:spPr>
          <a:xfrm>
            <a:off x="683966" y="2500666"/>
            <a:ext cx="4915556" cy="1200329"/>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对于右转相位而言，任何时间段的相位分配都是固定不变的</a:t>
            </a:r>
            <a:r>
              <a:rPr lang="zh-CN" altLang="en-US" sz="2400"/>
              <a:t>。</a:t>
            </a:r>
            <a:endParaRPr lang="en-US" altLang="zh-CN" sz="2400"/>
          </a:p>
          <a:p>
            <a:endParaRPr lang="zh-CN" altLang="en-US" sz="2400"/>
          </a:p>
        </p:txBody>
      </p:sp>
      <p:graphicFrame>
        <p:nvGraphicFramePr>
          <p:cNvPr id="8" name="表格 7">
            <a:extLst>
              <a:ext uri="{FF2B5EF4-FFF2-40B4-BE49-F238E27FC236}">
                <a16:creationId xmlns:a16="http://schemas.microsoft.com/office/drawing/2014/main" id="{F2B17D85-9E76-455F-A158-D4FEDF44D3C2}"/>
              </a:ext>
            </a:extLst>
          </p:cNvPr>
          <p:cNvGraphicFramePr>
            <a:graphicFrameLocks noGrp="1"/>
          </p:cNvGraphicFramePr>
          <p:nvPr>
            <p:extLst>
              <p:ext uri="{D42A27DB-BD31-4B8C-83A1-F6EECF244321}">
                <p14:modId xmlns:p14="http://schemas.microsoft.com/office/powerpoint/2010/main" val="3065479857"/>
              </p:ext>
            </p:extLst>
          </p:nvPr>
        </p:nvGraphicFramePr>
        <p:xfrm>
          <a:off x="683966" y="3806055"/>
          <a:ext cx="8128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283622829"/>
                    </a:ext>
                  </a:extLst>
                </a:gridCol>
                <a:gridCol w="2032000">
                  <a:extLst>
                    <a:ext uri="{9D8B030D-6E8A-4147-A177-3AD203B41FA5}">
                      <a16:colId xmlns:a16="http://schemas.microsoft.com/office/drawing/2014/main" val="1283000033"/>
                    </a:ext>
                  </a:extLst>
                </a:gridCol>
                <a:gridCol w="2032000">
                  <a:extLst>
                    <a:ext uri="{9D8B030D-6E8A-4147-A177-3AD203B41FA5}">
                      <a16:colId xmlns:a16="http://schemas.microsoft.com/office/drawing/2014/main" val="3765939870"/>
                    </a:ext>
                  </a:extLst>
                </a:gridCol>
                <a:gridCol w="2032000">
                  <a:extLst>
                    <a:ext uri="{9D8B030D-6E8A-4147-A177-3AD203B41FA5}">
                      <a16:colId xmlns:a16="http://schemas.microsoft.com/office/drawing/2014/main" val="3830179911"/>
                    </a:ext>
                  </a:extLst>
                </a:gridCol>
              </a:tblGrid>
              <a:tr h="370840">
                <a:tc>
                  <a:txBody>
                    <a:bodyPr/>
                    <a:lstStyle/>
                    <a:p>
                      <a:endParaRPr lang="zh-CN" altLang="en-US"/>
                    </a:p>
                  </a:txBody>
                  <a:tcPr/>
                </a:tc>
                <a:tc>
                  <a:txBody>
                    <a:bodyPr/>
                    <a:lstStyle/>
                    <a:p>
                      <a:r>
                        <a:rPr lang="zh-CN" altLang="en-US"/>
                        <a:t>绿灯</a:t>
                      </a:r>
                    </a:p>
                  </a:txBody>
                  <a:tcPr/>
                </a:tc>
                <a:tc>
                  <a:txBody>
                    <a:bodyPr/>
                    <a:lstStyle/>
                    <a:p>
                      <a:r>
                        <a:rPr lang="zh-CN" altLang="en-US"/>
                        <a:t>黄灯</a:t>
                      </a:r>
                    </a:p>
                  </a:txBody>
                  <a:tcPr/>
                </a:tc>
                <a:tc>
                  <a:txBody>
                    <a:bodyPr/>
                    <a:lstStyle/>
                    <a:p>
                      <a:r>
                        <a:rPr lang="zh-CN" altLang="en-US"/>
                        <a:t>红灯</a:t>
                      </a:r>
                    </a:p>
                  </a:txBody>
                  <a:tcPr/>
                </a:tc>
                <a:extLst>
                  <a:ext uri="{0D108BD9-81ED-4DB2-BD59-A6C34878D82A}">
                    <a16:rowId xmlns:a16="http://schemas.microsoft.com/office/drawing/2014/main" val="3321299375"/>
                  </a:ext>
                </a:extLst>
              </a:tr>
              <a:tr h="370840">
                <a:tc>
                  <a:txBody>
                    <a:bodyPr/>
                    <a:lstStyle/>
                    <a:p>
                      <a:r>
                        <a:rPr lang="zh-CN" altLang="en-US"/>
                        <a:t>机动车相位</a:t>
                      </a:r>
                    </a:p>
                  </a:txBody>
                  <a:tcPr/>
                </a:tc>
                <a:tc>
                  <a:txBody>
                    <a:bodyPr/>
                    <a:lstStyle/>
                    <a:p>
                      <a:r>
                        <a:rPr lang="en-US" altLang="zh-CN"/>
                        <a:t>32</a:t>
                      </a:r>
                      <a:endParaRPr lang="zh-CN" altLang="en-US"/>
                    </a:p>
                  </a:txBody>
                  <a:tcPr/>
                </a:tc>
                <a:tc>
                  <a:txBody>
                    <a:bodyPr/>
                    <a:lstStyle/>
                    <a:p>
                      <a:r>
                        <a:rPr lang="en-US" altLang="zh-CN"/>
                        <a:t>3</a:t>
                      </a:r>
                      <a:endParaRPr lang="zh-CN" altLang="en-US"/>
                    </a:p>
                  </a:txBody>
                  <a:tcPr/>
                </a:tc>
                <a:tc>
                  <a:txBody>
                    <a:bodyPr/>
                    <a:lstStyle/>
                    <a:p>
                      <a:r>
                        <a:rPr lang="en-US" altLang="zh-CN"/>
                        <a:t>12</a:t>
                      </a:r>
                      <a:endParaRPr lang="zh-CN" altLang="en-US"/>
                    </a:p>
                  </a:txBody>
                  <a:tcPr/>
                </a:tc>
                <a:extLst>
                  <a:ext uri="{0D108BD9-81ED-4DB2-BD59-A6C34878D82A}">
                    <a16:rowId xmlns:a16="http://schemas.microsoft.com/office/drawing/2014/main" val="3668188780"/>
                  </a:ext>
                </a:extLst>
              </a:tr>
              <a:tr h="370840">
                <a:tc>
                  <a:txBody>
                    <a:bodyPr/>
                    <a:lstStyle/>
                    <a:p>
                      <a:r>
                        <a:rPr lang="zh-CN" altLang="en-US"/>
                        <a:t>行人相位</a:t>
                      </a:r>
                    </a:p>
                  </a:txBody>
                  <a:tcPr/>
                </a:tc>
                <a:tc>
                  <a:txBody>
                    <a:bodyPr/>
                    <a:lstStyle/>
                    <a:p>
                      <a:r>
                        <a:rPr lang="en-US" altLang="zh-CN"/>
                        <a:t>12</a:t>
                      </a:r>
                      <a:endParaRPr lang="zh-CN" altLang="en-US"/>
                    </a:p>
                  </a:txBody>
                  <a:tcPr/>
                </a:tc>
                <a:tc>
                  <a:txBody>
                    <a:bodyPr/>
                    <a:lstStyle/>
                    <a:p>
                      <a:endParaRPr lang="zh-CN" altLang="en-US"/>
                    </a:p>
                  </a:txBody>
                  <a:tcPr/>
                </a:tc>
                <a:tc>
                  <a:txBody>
                    <a:bodyPr/>
                    <a:lstStyle/>
                    <a:p>
                      <a:r>
                        <a:rPr lang="en-US" altLang="zh-CN"/>
                        <a:t>35</a:t>
                      </a:r>
                      <a:endParaRPr lang="zh-CN" altLang="en-US"/>
                    </a:p>
                  </a:txBody>
                  <a:tcPr/>
                </a:tc>
                <a:extLst>
                  <a:ext uri="{0D108BD9-81ED-4DB2-BD59-A6C34878D82A}">
                    <a16:rowId xmlns:a16="http://schemas.microsoft.com/office/drawing/2014/main" val="1003079953"/>
                  </a:ext>
                </a:extLst>
              </a:tr>
            </a:tbl>
          </a:graphicData>
        </a:graphic>
      </p:graphicFrame>
    </p:spTree>
    <p:extLst>
      <p:ext uri="{BB962C8B-B14F-4D97-AF65-F5344CB8AC3E}">
        <p14:creationId xmlns:p14="http://schemas.microsoft.com/office/powerpoint/2010/main" val="224581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AB461A19-5313-48F8-91A5-8802E50CF1AC}"/>
              </a:ext>
            </a:extLst>
          </p:cNvPr>
          <p:cNvGrpSpPr/>
          <p:nvPr/>
        </p:nvGrpSpPr>
        <p:grpSpPr>
          <a:xfrm>
            <a:off x="376329" y="639359"/>
            <a:ext cx="923741" cy="903241"/>
            <a:chOff x="419284" y="279447"/>
            <a:chExt cx="923741" cy="903241"/>
          </a:xfrm>
        </p:grpSpPr>
        <p:sp>
          <p:nvSpPr>
            <p:cNvPr id="5" name="任意多边形: 形状 4">
              <a:extLst>
                <a:ext uri="{FF2B5EF4-FFF2-40B4-BE49-F238E27FC236}">
                  <a16:creationId xmlns:a16="http://schemas.microsoft.com/office/drawing/2014/main" id="{14EC597B-EA36-42C2-9359-1B4F43B5A355}"/>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128DDEF7-486F-476F-9C55-64EDA6799DC8}"/>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7289C35C-D13B-4B2B-B5FA-B0AE960DA559}"/>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07</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8" name="文本框 7">
            <a:extLst>
              <a:ext uri="{FF2B5EF4-FFF2-40B4-BE49-F238E27FC236}">
                <a16:creationId xmlns:a16="http://schemas.microsoft.com/office/drawing/2014/main" id="{33123A49-6D41-45F2-A673-9DD982648D33}"/>
              </a:ext>
            </a:extLst>
          </p:cNvPr>
          <p:cNvSpPr txBox="1"/>
          <p:nvPr/>
        </p:nvSpPr>
        <p:spPr>
          <a:xfrm>
            <a:off x="1495426" y="726787"/>
            <a:ext cx="2933700" cy="707886"/>
          </a:xfrm>
          <a:prstGeom prst="rect">
            <a:avLst/>
          </a:prstGeom>
          <a:noFill/>
        </p:spPr>
        <p:txBody>
          <a:bodyPr wrap="square" rtlCol="0">
            <a:spAutoFit/>
          </a:bodyPr>
          <a:lstStyle/>
          <a:p>
            <a:r>
              <a:rPr lang="zh-CN" altLang="en-US" sz="4000">
                <a:latin typeface="微软雅黑" panose="020B0503020204020204" pitchFamily="34" charset="-122"/>
                <a:ea typeface="微软雅黑" panose="020B0503020204020204" pitchFamily="34" charset="-122"/>
              </a:rPr>
              <a:t>饱和流率</a:t>
            </a:r>
          </a:p>
        </p:txBody>
      </p:sp>
      <p:graphicFrame>
        <p:nvGraphicFramePr>
          <p:cNvPr id="14" name="图表 13">
            <a:extLst>
              <a:ext uri="{FF2B5EF4-FFF2-40B4-BE49-F238E27FC236}">
                <a16:creationId xmlns:a16="http://schemas.microsoft.com/office/drawing/2014/main" id="{9A5286EF-17A9-47F0-9402-CD56A580B6CD}"/>
              </a:ext>
            </a:extLst>
          </p:cNvPr>
          <p:cNvGraphicFramePr/>
          <p:nvPr>
            <p:extLst>
              <p:ext uri="{D42A27DB-BD31-4B8C-83A1-F6EECF244321}">
                <p14:modId xmlns:p14="http://schemas.microsoft.com/office/powerpoint/2010/main" val="1457391796"/>
              </p:ext>
            </p:extLst>
          </p:nvPr>
        </p:nvGraphicFramePr>
        <p:xfrm>
          <a:off x="641350" y="1896543"/>
          <a:ext cx="6683375" cy="4340963"/>
        </p:xfrm>
        <a:graphic>
          <a:graphicData uri="http://schemas.openxmlformats.org/drawingml/2006/chart">
            <c:chart xmlns:c="http://schemas.openxmlformats.org/drawingml/2006/chart" xmlns:r="http://schemas.openxmlformats.org/officeDocument/2006/relationships" r:id="rId2"/>
          </a:graphicData>
        </a:graphic>
      </p:graphicFrame>
      <p:sp>
        <p:nvSpPr>
          <p:cNvPr id="15" name="文本框 14">
            <a:extLst>
              <a:ext uri="{FF2B5EF4-FFF2-40B4-BE49-F238E27FC236}">
                <a16:creationId xmlns:a16="http://schemas.microsoft.com/office/drawing/2014/main" id="{13C376BF-E5A6-4084-A550-D63439CDDECE}"/>
              </a:ext>
            </a:extLst>
          </p:cNvPr>
          <p:cNvSpPr txBox="1"/>
          <p:nvPr/>
        </p:nvSpPr>
        <p:spPr>
          <a:xfrm>
            <a:off x="8048625" y="2292740"/>
            <a:ext cx="3048000" cy="335104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rPr>
              <a:t>采用的是非定周期饱和流量测量法，每周期分为三个观测单元</a:t>
            </a:r>
            <a:endParaRPr lang="en-US" altLang="zh-CN" sz="240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rPr>
              <a:t>南进口的饱和流率明显小于北进口</a:t>
            </a:r>
          </a:p>
        </p:txBody>
      </p:sp>
    </p:spTree>
    <p:extLst>
      <p:ext uri="{BB962C8B-B14F-4D97-AF65-F5344CB8AC3E}">
        <p14:creationId xmlns:p14="http://schemas.microsoft.com/office/powerpoint/2010/main" val="228470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AB461A19-5313-48F8-91A5-8802E50CF1AC}"/>
              </a:ext>
            </a:extLst>
          </p:cNvPr>
          <p:cNvGrpSpPr/>
          <p:nvPr/>
        </p:nvGrpSpPr>
        <p:grpSpPr>
          <a:xfrm>
            <a:off x="376329" y="639359"/>
            <a:ext cx="923741" cy="903241"/>
            <a:chOff x="419284" y="279447"/>
            <a:chExt cx="923741" cy="903241"/>
          </a:xfrm>
        </p:grpSpPr>
        <p:sp>
          <p:nvSpPr>
            <p:cNvPr id="5" name="任意多边形: 形状 4">
              <a:extLst>
                <a:ext uri="{FF2B5EF4-FFF2-40B4-BE49-F238E27FC236}">
                  <a16:creationId xmlns:a16="http://schemas.microsoft.com/office/drawing/2014/main" id="{14EC597B-EA36-42C2-9359-1B4F43B5A355}"/>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128DDEF7-486F-476F-9C55-64EDA6799DC8}"/>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7289C35C-D13B-4B2B-B5FA-B0AE960DA559}"/>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07</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8" name="文本框 7">
            <a:extLst>
              <a:ext uri="{FF2B5EF4-FFF2-40B4-BE49-F238E27FC236}">
                <a16:creationId xmlns:a16="http://schemas.microsoft.com/office/drawing/2014/main" id="{33123A49-6D41-45F2-A673-9DD982648D33}"/>
              </a:ext>
            </a:extLst>
          </p:cNvPr>
          <p:cNvSpPr txBox="1"/>
          <p:nvPr/>
        </p:nvSpPr>
        <p:spPr>
          <a:xfrm>
            <a:off x="1495426" y="726787"/>
            <a:ext cx="2933700" cy="707886"/>
          </a:xfrm>
          <a:prstGeom prst="rect">
            <a:avLst/>
          </a:prstGeom>
          <a:noFill/>
        </p:spPr>
        <p:txBody>
          <a:bodyPr wrap="square" rtlCol="0">
            <a:spAutoFit/>
          </a:bodyPr>
          <a:lstStyle/>
          <a:p>
            <a:r>
              <a:rPr lang="zh-CN" altLang="en-US" sz="4000">
                <a:latin typeface="微软雅黑" panose="020B0503020204020204" pitchFamily="34" charset="-122"/>
                <a:ea typeface="微软雅黑" panose="020B0503020204020204" pitchFamily="34" charset="-122"/>
              </a:rPr>
              <a:t>饱和流率</a:t>
            </a:r>
          </a:p>
        </p:txBody>
      </p:sp>
      <p:graphicFrame>
        <p:nvGraphicFramePr>
          <p:cNvPr id="14" name="图表 13">
            <a:extLst>
              <a:ext uri="{FF2B5EF4-FFF2-40B4-BE49-F238E27FC236}">
                <a16:creationId xmlns:a16="http://schemas.microsoft.com/office/drawing/2014/main" id="{9A5286EF-17A9-47F0-9402-CD56A580B6CD}"/>
              </a:ext>
            </a:extLst>
          </p:cNvPr>
          <p:cNvGraphicFramePr/>
          <p:nvPr>
            <p:extLst>
              <p:ext uri="{D42A27DB-BD31-4B8C-83A1-F6EECF244321}">
                <p14:modId xmlns:p14="http://schemas.microsoft.com/office/powerpoint/2010/main" val="81617871"/>
              </p:ext>
            </p:extLst>
          </p:nvPr>
        </p:nvGraphicFramePr>
        <p:xfrm>
          <a:off x="641350" y="1896543"/>
          <a:ext cx="6683375" cy="4340963"/>
        </p:xfrm>
        <a:graphic>
          <a:graphicData uri="http://schemas.openxmlformats.org/drawingml/2006/chart">
            <c:chart xmlns:c="http://schemas.openxmlformats.org/drawingml/2006/chart" xmlns:r="http://schemas.openxmlformats.org/officeDocument/2006/relationships" r:id="rId2"/>
          </a:graphicData>
        </a:graphic>
      </p:graphicFrame>
      <p:sp>
        <p:nvSpPr>
          <p:cNvPr id="15" name="文本框 14">
            <a:extLst>
              <a:ext uri="{FF2B5EF4-FFF2-40B4-BE49-F238E27FC236}">
                <a16:creationId xmlns:a16="http://schemas.microsoft.com/office/drawing/2014/main" id="{13C376BF-E5A6-4084-A550-D63439CDDECE}"/>
              </a:ext>
            </a:extLst>
          </p:cNvPr>
          <p:cNvSpPr txBox="1"/>
          <p:nvPr/>
        </p:nvSpPr>
        <p:spPr>
          <a:xfrm>
            <a:off x="8048625" y="2292740"/>
            <a:ext cx="3048000" cy="22430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rPr>
              <a:t>采用的是定周期饱和流量测量法，每</a:t>
            </a:r>
            <a:r>
              <a:rPr lang="en-US" altLang="zh-CN" sz="2400">
                <a:latin typeface="微软雅黑" panose="020B0503020204020204" pitchFamily="34" charset="-122"/>
                <a:ea typeface="微软雅黑" panose="020B0503020204020204" pitchFamily="34" charset="-122"/>
              </a:rPr>
              <a:t>6</a:t>
            </a:r>
            <a:r>
              <a:rPr lang="zh-CN" altLang="en-US" sz="2400">
                <a:latin typeface="微软雅黑" panose="020B0503020204020204" pitchFamily="34" charset="-122"/>
                <a:ea typeface="微软雅黑" panose="020B0503020204020204" pitchFamily="34" charset="-122"/>
              </a:rPr>
              <a:t>秒为一个观测单元</a:t>
            </a:r>
            <a:endParaRPr lang="en-US" altLang="zh-CN" sz="24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206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58095B-B3D6-4817-92E6-7259C523A78A}"/>
              </a:ext>
            </a:extLst>
          </p:cNvPr>
          <p:cNvSpPr>
            <a:spLocks noGrp="1"/>
          </p:cNvSpPr>
          <p:nvPr>
            <p:ph type="title"/>
          </p:nvPr>
        </p:nvSpPr>
        <p:spPr>
          <a:xfrm>
            <a:off x="2186233" y="62976"/>
            <a:ext cx="7485668" cy="1325563"/>
          </a:xfrm>
        </p:spPr>
        <p:txBody>
          <a:bodyPr/>
          <a:lstStyle/>
          <a:p>
            <a:r>
              <a:rPr lang="en-US" altLang="zh-CN">
                <a:latin typeface="Times New Roman" panose="02020603050405020304" pitchFamily="18" charset="0"/>
                <a:ea typeface="微软雅黑" panose="020B0503020204020204" pitchFamily="34" charset="-122"/>
                <a:cs typeface="Times New Roman" panose="02020603050405020304" pitchFamily="18" charset="0"/>
              </a:rPr>
              <a:t>PLAN  A: </a:t>
            </a:r>
            <a:r>
              <a:rPr lang="zh-CN" altLang="en-US" sz="2800">
                <a:latin typeface="Times New Roman" panose="02020603050405020304" pitchFamily="18" charset="0"/>
                <a:ea typeface="微软雅黑" panose="020B0503020204020204" pitchFamily="34" charset="-122"/>
                <a:cs typeface="Times New Roman" panose="02020603050405020304" pitchFamily="18" charset="0"/>
              </a:rPr>
              <a:t>以交通量为参数进行信号配时</a:t>
            </a:r>
            <a:endParaRPr lang="zh-CN" altLang="en-US" sz="2800" dirty="0">
              <a:latin typeface="Times New Roman" panose="02020603050405020304" pitchFamily="18" charset="0"/>
              <a:ea typeface="微软雅黑" panose="020B0503020204020204" pitchFamily="34"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E1E7FF94-3415-4109-81E2-C9BC55597A61}"/>
                  </a:ext>
                </a:extLst>
              </p:cNvPr>
              <p:cNvSpPr>
                <a:spLocks noGrp="1"/>
              </p:cNvSpPr>
              <p:nvPr>
                <p:ph idx="1"/>
              </p:nvPr>
            </p:nvSpPr>
            <p:spPr>
              <a:xfrm>
                <a:off x="385800" y="1981690"/>
                <a:ext cx="5185442" cy="4290669"/>
              </a:xfrm>
            </p:spPr>
            <p:txBody>
              <a:bodyPr>
                <a:normAutofit/>
              </a:bodyPr>
              <a:lstStyle/>
              <a:p>
                <a:pPr marL="0" indent="0">
                  <a:lnSpc>
                    <a:spcPct val="150000"/>
                  </a:lnSpc>
                  <a:buNone/>
                </a:pPr>
                <a:r>
                  <a:rPr lang="en-US" altLang="zh-CN" sz="2000" b="1">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b="1">
                    <a:latin typeface="Times New Roman" panose="02020603050405020304" pitchFamily="18" charset="0"/>
                    <a:ea typeface="微软雅黑" panose="020B0503020204020204" pitchFamily="34" charset="-122"/>
                    <a:cs typeface="Times New Roman" panose="02020603050405020304" pitchFamily="18" charset="0"/>
                  </a:rPr>
                  <a:t>将交叉口</a:t>
                </a:r>
                <a:r>
                  <a:rPr lang="zh-CN" altLang="zh-CN" sz="2000" b="1" dirty="0">
                    <a:latin typeface="Times New Roman" panose="02020603050405020304" pitchFamily="18" charset="0"/>
                    <a:ea typeface="微软雅黑" panose="020B0503020204020204" pitchFamily="34" charset="-122"/>
                    <a:cs typeface="Times New Roman" panose="02020603050405020304" pitchFamily="18" charset="0"/>
                  </a:rPr>
                  <a:t>交通量换算成</a:t>
                </a:r>
                <a:r>
                  <a:rPr lang="zh-CN" altLang="zh-CN" sz="2000" b="1">
                    <a:latin typeface="Times New Roman" panose="02020603050405020304" pitchFamily="18" charset="0"/>
                    <a:ea typeface="微软雅黑" panose="020B0503020204020204" pitchFamily="34" charset="-122"/>
                    <a:cs typeface="Times New Roman" panose="02020603050405020304" pitchFamily="18" charset="0"/>
                  </a:rPr>
                  <a:t>等效交通量</a:t>
                </a:r>
                <a:r>
                  <a:rPr lang="zh-CN" altLang="en-US" sz="2000" b="1">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𝑉</m:t>
                        </m:r>
                      </m:e>
                      <m:sub>
                        <m:r>
                          <a:rPr lang="en-US" altLang="zh-CN" i="1">
                            <a:latin typeface="Cambria Math" panose="02040503050406030204" pitchFamily="18" charset="0"/>
                          </a:rPr>
                          <m:t>𝑒</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𝑉</m:t>
                        </m:r>
                        <m:r>
                          <a:rPr lang="en-US" altLang="zh-CN" i="1">
                            <a:latin typeface="Cambria Math" panose="02040503050406030204" pitchFamily="18" charset="0"/>
                          </a:rPr>
                          <m:t>+0.5</m:t>
                        </m:r>
                        <m:r>
                          <a:rPr lang="en-US" altLang="zh-CN" i="1">
                            <a:latin typeface="Cambria Math" panose="02040503050406030204" pitchFamily="18" charset="0"/>
                          </a:rPr>
                          <m:t>𝐻</m:t>
                        </m:r>
                        <m:r>
                          <a:rPr lang="en-US" altLang="zh-CN" i="1">
                            <a:latin typeface="Cambria Math" panose="02040503050406030204" pitchFamily="18" charset="0"/>
                          </a:rPr>
                          <m:t>+0.6</m:t>
                        </m:r>
                        <m:r>
                          <a:rPr lang="en-US" altLang="zh-CN" i="1">
                            <a:latin typeface="Cambria Math" panose="02040503050406030204" pitchFamily="18" charset="0"/>
                          </a:rPr>
                          <m:t>𝐿</m:t>
                        </m:r>
                      </m:num>
                      <m:den>
                        <m:r>
                          <a:rPr lang="en-US" altLang="zh-CN" i="1">
                            <a:latin typeface="Cambria Math" panose="02040503050406030204" pitchFamily="18" charset="0"/>
                          </a:rPr>
                          <m:t>𝑛</m:t>
                        </m:r>
                      </m:den>
                    </m:f>
                  </m:oMath>
                </a14:m>
                <a:endParaRPr lang="zh-CN" altLang="zh-CN">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sSub>
                      <m:sSubPr>
                        <m:ctrlPr>
                          <a:rPr lang="zh-CN" altLang="zh-CN" sz="1600" i="1">
                            <a:latin typeface="Cambria Math" panose="02040503050406030204" pitchFamily="18" charset="0"/>
                          </a:rPr>
                        </m:ctrlPr>
                      </m:sSubPr>
                      <m:e>
                        <m:r>
                          <a:rPr lang="en-US" altLang="zh-CN" sz="1600" i="1">
                            <a:latin typeface="Cambria Math" panose="02040503050406030204" pitchFamily="18" charset="0"/>
                          </a:rPr>
                          <m:t>𝑉</m:t>
                        </m:r>
                      </m:e>
                      <m:sub>
                        <m:r>
                          <a:rPr lang="en-US" altLang="zh-CN" sz="1600" i="1">
                            <a:latin typeface="Cambria Math" panose="02040503050406030204" pitchFamily="18" charset="0"/>
                          </a:rPr>
                          <m:t>𝑒</m:t>
                        </m:r>
                      </m:sub>
                    </m:sSub>
                  </m:oMath>
                </a14:m>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——等效交通量（辆</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，直</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行）</a:t>
                </a:r>
                <a:endParaRPr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a:rPr lang="en-US" altLang="zh-CN" sz="1600" i="1">
                        <a:latin typeface="Cambria Math" panose="02040503050406030204" pitchFamily="18" charset="0"/>
                      </a:rPr>
                      <m:t>𝑉</m:t>
                    </m:r>
                  </m:oMath>
                </a14:m>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——交叉口进口实际交通量（辆</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a:rPr lang="en-US" altLang="zh-CN" sz="1600" i="1">
                        <a:latin typeface="Cambria Math" panose="02040503050406030204" pitchFamily="18" charset="0"/>
                      </a:rPr>
                      <m:t>𝐻</m:t>
                    </m:r>
                  </m:oMath>
                </a14:m>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——公交车、货车车辆数（辆</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a:rPr lang="en-US" altLang="zh-CN" sz="1600" i="1">
                        <a:latin typeface="Cambria Math" panose="02040503050406030204" pitchFamily="18" charset="0"/>
                      </a:rPr>
                      <m:t>𝐿</m:t>
                    </m:r>
                  </m:oMath>
                </a14:m>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——左转车车辆数（辆</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600" i="1">
                    <a:latin typeface="Times New Roman" panose="02020603050405020304" pitchFamily="18" charset="0"/>
                    <a:ea typeface="微软雅黑" panose="020B0503020204020204" pitchFamily="34" charset="-122"/>
                    <a:cs typeface="Times New Roman" panose="02020603050405020304" pitchFamily="18" charset="0"/>
                  </a:rPr>
                  <a:t>n </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进口有效</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车道数</a:t>
                </a:r>
                <a:endParaRPr lang="en-US" altLang="zh-CN" sz="1600">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p:sp>
            <p:nvSpPr>
              <p:cNvPr id="3" name="内容占位符 2">
                <a:extLst>
                  <a:ext uri="{FF2B5EF4-FFF2-40B4-BE49-F238E27FC236}">
                    <a16:creationId xmlns:a16="http://schemas.microsoft.com/office/drawing/2014/main" id="{E1E7FF94-3415-4109-81E2-C9BC55597A61}"/>
                  </a:ext>
                </a:extLst>
              </p:cNvPr>
              <p:cNvSpPr>
                <a:spLocks noGrp="1" noRot="1" noChangeAspect="1" noMove="1" noResize="1" noEditPoints="1" noAdjustHandles="1" noChangeArrowheads="1" noChangeShapeType="1" noTextEdit="1"/>
              </p:cNvSpPr>
              <p:nvPr>
                <p:ph idx="1"/>
              </p:nvPr>
            </p:nvSpPr>
            <p:spPr>
              <a:xfrm>
                <a:off x="385800" y="1981690"/>
                <a:ext cx="5185442" cy="4290669"/>
              </a:xfrm>
              <a:blipFill>
                <a:blip r:embed="rId2"/>
                <a:stretch>
                  <a:fillRect/>
                </a:stretch>
              </a:blipFill>
            </p:spPr>
            <p:txBody>
              <a:bodyPr/>
              <a:lstStyle/>
              <a:p>
                <a:r>
                  <a:rPr lang="zh-CN" altLang="en-US">
                    <a:noFill/>
                  </a:rPr>
                  <a:t> </a:t>
                </a:r>
              </a:p>
            </p:txBody>
          </p:sp>
        </mc:Fallback>
      </mc:AlternateContent>
      <p:cxnSp>
        <p:nvCxnSpPr>
          <p:cNvPr id="10" name="直接连接符 9">
            <a:extLst>
              <a:ext uri="{FF2B5EF4-FFF2-40B4-BE49-F238E27FC236}">
                <a16:creationId xmlns:a16="http://schemas.microsoft.com/office/drawing/2014/main" id="{732E201B-335A-432A-ACC7-88A2038EF35B}"/>
              </a:ext>
            </a:extLst>
          </p:cNvPr>
          <p:cNvCxnSpPr/>
          <p:nvPr/>
        </p:nvCxnSpPr>
        <p:spPr>
          <a:xfrm>
            <a:off x="5797485" y="1502791"/>
            <a:ext cx="0" cy="5050506"/>
          </a:xfrm>
          <a:prstGeom prst="line">
            <a:avLst/>
          </a:prstGeom>
          <a:ln w="28575">
            <a:gradFill>
              <a:gsLst>
                <a:gs pos="0">
                  <a:srgbClr val="06B2F0"/>
                </a:gs>
                <a:gs pos="100000">
                  <a:srgbClr val="404040"/>
                </a:gs>
              </a:gsLst>
              <a:lin ang="5400000" scaled="1"/>
            </a:gra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1" name="内容占位符 2">
                <a:extLst>
                  <a:ext uri="{FF2B5EF4-FFF2-40B4-BE49-F238E27FC236}">
                    <a16:creationId xmlns:a16="http://schemas.microsoft.com/office/drawing/2014/main" id="{8B090FA4-26E9-419D-A287-AF8683BC1EFE}"/>
                  </a:ext>
                </a:extLst>
              </p:cNvPr>
              <p:cNvSpPr txBox="1">
                <a:spLocks/>
              </p:cNvSpPr>
              <p:nvPr/>
            </p:nvSpPr>
            <p:spPr>
              <a:xfrm>
                <a:off x="6096000" y="2016235"/>
                <a:ext cx="5568884" cy="429066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000" b="1">
                    <a:latin typeface="Times New Roman" panose="02020603050405020304" pitchFamily="18" charset="0"/>
                    <a:ea typeface="微软雅黑" panose="020B0503020204020204" pitchFamily="34" charset="-122"/>
                    <a:cs typeface="Times New Roman" panose="02020603050405020304" pitchFamily="18" charset="0"/>
                  </a:rPr>
                  <a:t>早高峰</a:t>
                </a:r>
                <a:endParaRPr lang="en-US" altLang="zh-CN" sz="2000" b="1">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𝑁𝑆</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北进道口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640</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a:t>
                </a:r>
              </a:p>
              <a:p>
                <a:pPr marL="0" indent="0">
                  <a:buNone/>
                </a:pP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𝐸𝑊</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东进道口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319.75</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				</a:t>
                </a:r>
                <a:endParaRPr lang="zh-CN" altLang="zh-CN" sz="18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zh-CN" sz="2000" b="1">
                    <a:latin typeface="Times New Roman" panose="02020603050405020304" pitchFamily="18" charset="0"/>
                    <a:ea typeface="微软雅黑" panose="020B0503020204020204" pitchFamily="34" charset="-122"/>
                    <a:cs typeface="Times New Roman" panose="02020603050405020304" pitchFamily="18" charset="0"/>
                  </a:rPr>
                  <a:t>平峰</a:t>
                </a:r>
                <a:endParaRPr lang="en-US" altLang="zh-CN" sz="2000" b="1">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𝑁𝑆</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北进道口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631</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a:t>
                </a:r>
              </a:p>
              <a:p>
                <a:pPr marL="0" indent="0">
                  <a:buNone/>
                </a:pP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𝐸𝑊</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西进道口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299</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a:t>
                </a:r>
                <a:endParaRPr lang="zh-CN" altLang="zh-CN" sz="2000">
                  <a:latin typeface="Times New Roman" panose="02020603050405020304" pitchFamily="18" charset="0"/>
                  <a:ea typeface="微软雅黑" panose="020B0503020204020204" pitchFamily="34" charset="-122"/>
                  <a:cs typeface="Times New Roman" panose="02020603050405020304" pitchFamily="18" charset="0"/>
                </a:endParaRPr>
              </a:p>
              <a:p>
                <a:pPr marL="0" indent="0">
                  <a:buFont typeface="Arial" panose="020B0604020202020204" pitchFamily="34" charset="0"/>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180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zh-CN" sz="2000" b="1">
                    <a:latin typeface="Times New Roman" panose="02020603050405020304" pitchFamily="18" charset="0"/>
                    <a:ea typeface="微软雅黑" panose="020B0503020204020204" pitchFamily="34" charset="-122"/>
                    <a:cs typeface="Times New Roman" panose="02020603050405020304" pitchFamily="18" charset="0"/>
                  </a:rPr>
                  <a:t>晚高峰</a:t>
                </a:r>
                <a:endParaRPr lang="en-US" altLang="zh-CN" sz="2000" b="1">
                  <a:latin typeface="Times New Roman" panose="02020603050405020304" pitchFamily="18" charset="0"/>
                  <a:ea typeface="微软雅黑" panose="020B0503020204020204" pitchFamily="34" charset="-122"/>
                  <a:cs typeface="Times New Roman" panose="02020603050405020304" pitchFamily="18" charset="0"/>
                </a:endParaRPr>
              </a:p>
              <a:p>
                <a:pPr marL="0" indent="0">
                  <a:buNone/>
                </a:pP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𝑁𝑆</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北进道口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544</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a:t>
                </a:r>
              </a:p>
              <a:p>
                <a:pPr marL="0" indent="0">
                  <a:buNone/>
                </a:pP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𝑚𝑎𝑥</m:t>
                        </m:r>
                      </m:e>
                      <m:sub>
                        <m:r>
                          <a:rPr lang="en-US" altLang="zh-CN" sz="2000" i="1">
                            <a:latin typeface="Cambria Math" panose="02040503050406030204" pitchFamily="18" charset="0"/>
                          </a:rPr>
                          <m:t>𝐸𝑊</m:t>
                        </m:r>
                      </m:sub>
                    </m:sSub>
                  </m:oMath>
                </a14:m>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东进道口</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348.5</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辆</a:t>
                </a: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/h</a:t>
                </a:r>
              </a:p>
              <a:p>
                <a:pPr marL="0" indent="0">
                  <a:buFont typeface="Arial" panose="020B0604020202020204" pitchFamily="34" charset="0"/>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endParaRPr lang="zh-CN" altLang="zh-CN" sz="1800">
                  <a:latin typeface="Times New Roman" panose="02020603050405020304" pitchFamily="18" charset="0"/>
                  <a:ea typeface="微软雅黑" panose="020B0503020204020204" pitchFamily="34" charset="-122"/>
                  <a:cs typeface="Times New Roman" panose="02020603050405020304" pitchFamily="18" charset="0"/>
                </a:endParaRPr>
              </a:p>
              <a:p>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p:sp>
            <p:nvSpPr>
              <p:cNvPr id="11" name="内容占位符 2">
                <a:extLst>
                  <a:ext uri="{FF2B5EF4-FFF2-40B4-BE49-F238E27FC236}">
                    <a16:creationId xmlns:a16="http://schemas.microsoft.com/office/drawing/2014/main" id="{8B090FA4-26E9-419D-A287-AF8683BC1EFE}"/>
                  </a:ext>
                </a:extLst>
              </p:cNvPr>
              <p:cNvSpPr txBox="1">
                <a:spLocks noRot="1" noChangeAspect="1" noMove="1" noResize="1" noEditPoints="1" noAdjustHandles="1" noChangeArrowheads="1" noChangeShapeType="1" noTextEdit="1"/>
              </p:cNvSpPr>
              <p:nvPr/>
            </p:nvSpPr>
            <p:spPr>
              <a:xfrm>
                <a:off x="6096000" y="2016235"/>
                <a:ext cx="5568884" cy="4290668"/>
              </a:xfrm>
              <a:prstGeom prst="rect">
                <a:avLst/>
              </a:prstGeom>
              <a:blipFill>
                <a:blip r:embed="rId3"/>
                <a:stretch>
                  <a:fillRect l="-985" t="-2273"/>
                </a:stretch>
              </a:blipFill>
            </p:spPr>
            <p:txBody>
              <a:bodyPr/>
              <a:lstStyle/>
              <a:p>
                <a:r>
                  <a:rPr lang="zh-CN" altLang="en-US">
                    <a:noFill/>
                  </a:rPr>
                  <a:t> </a:t>
                </a:r>
              </a:p>
            </p:txBody>
          </p:sp>
        </mc:Fallback>
      </mc:AlternateContent>
      <p:sp>
        <p:nvSpPr>
          <p:cNvPr id="9" name="箭头: 右 8">
            <a:extLst>
              <a:ext uri="{FF2B5EF4-FFF2-40B4-BE49-F238E27FC236}">
                <a16:creationId xmlns:a16="http://schemas.microsoft.com/office/drawing/2014/main" id="{03ABDFDF-8D2E-4878-B5E7-8B7AA8A52F0D}"/>
              </a:ext>
            </a:extLst>
          </p:cNvPr>
          <p:cNvSpPr/>
          <p:nvPr/>
        </p:nvSpPr>
        <p:spPr>
          <a:xfrm>
            <a:off x="7279064" y="2483963"/>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2" name="箭头: 右 11">
            <a:extLst>
              <a:ext uri="{FF2B5EF4-FFF2-40B4-BE49-F238E27FC236}">
                <a16:creationId xmlns:a16="http://schemas.microsoft.com/office/drawing/2014/main" id="{5FB4D437-847B-4F9A-8E65-33ACFF466E14}"/>
              </a:ext>
            </a:extLst>
          </p:cNvPr>
          <p:cNvSpPr/>
          <p:nvPr/>
        </p:nvSpPr>
        <p:spPr>
          <a:xfrm>
            <a:off x="7279063" y="2832755"/>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3" name="箭头: 右 12">
            <a:extLst>
              <a:ext uri="{FF2B5EF4-FFF2-40B4-BE49-F238E27FC236}">
                <a16:creationId xmlns:a16="http://schemas.microsoft.com/office/drawing/2014/main" id="{18A5EBF3-3757-4AFF-AF4A-DEA8F40D3226}"/>
              </a:ext>
            </a:extLst>
          </p:cNvPr>
          <p:cNvSpPr/>
          <p:nvPr/>
        </p:nvSpPr>
        <p:spPr>
          <a:xfrm>
            <a:off x="7279062" y="3814272"/>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4" name="箭头: 右 13">
            <a:extLst>
              <a:ext uri="{FF2B5EF4-FFF2-40B4-BE49-F238E27FC236}">
                <a16:creationId xmlns:a16="http://schemas.microsoft.com/office/drawing/2014/main" id="{7E8301F2-AAB8-46A2-8EC9-847CFBA80E00}"/>
              </a:ext>
            </a:extLst>
          </p:cNvPr>
          <p:cNvSpPr/>
          <p:nvPr/>
        </p:nvSpPr>
        <p:spPr>
          <a:xfrm>
            <a:off x="7279062" y="4189850"/>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48B37267-CA27-40CF-AFDB-65C6BC2540FC}"/>
              </a:ext>
            </a:extLst>
          </p:cNvPr>
          <p:cNvSpPr/>
          <p:nvPr/>
        </p:nvSpPr>
        <p:spPr>
          <a:xfrm>
            <a:off x="7279062" y="5283281"/>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3C5D9A77-ED5F-4F4B-9670-13F70746D9E9}"/>
              </a:ext>
            </a:extLst>
          </p:cNvPr>
          <p:cNvSpPr/>
          <p:nvPr/>
        </p:nvSpPr>
        <p:spPr>
          <a:xfrm>
            <a:off x="7279061" y="5696110"/>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29" name="组合 28">
            <a:extLst>
              <a:ext uri="{FF2B5EF4-FFF2-40B4-BE49-F238E27FC236}">
                <a16:creationId xmlns:a16="http://schemas.microsoft.com/office/drawing/2014/main" id="{0977A5D8-D8B6-4849-8305-4DCEE8E4D784}"/>
              </a:ext>
            </a:extLst>
          </p:cNvPr>
          <p:cNvGrpSpPr/>
          <p:nvPr/>
        </p:nvGrpSpPr>
        <p:grpSpPr>
          <a:xfrm>
            <a:off x="385799" y="335791"/>
            <a:ext cx="1475690" cy="923740"/>
            <a:chOff x="406532" y="258948"/>
            <a:chExt cx="1294797" cy="923740"/>
          </a:xfrm>
        </p:grpSpPr>
        <p:sp>
          <p:nvSpPr>
            <p:cNvPr id="30" name="任意多边形: 形状 29">
              <a:extLst>
                <a:ext uri="{FF2B5EF4-FFF2-40B4-BE49-F238E27FC236}">
                  <a16:creationId xmlns:a16="http://schemas.microsoft.com/office/drawing/2014/main" id="{8275383E-20E9-493E-9B64-4DC115229E11}"/>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1" name="任意多边形: 形状 30">
              <a:extLst>
                <a:ext uri="{FF2B5EF4-FFF2-40B4-BE49-F238E27FC236}">
                  <a16:creationId xmlns:a16="http://schemas.microsoft.com/office/drawing/2014/main" id="{2B74FAFA-E103-4E62-A79C-2B387D8BB509}"/>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2" name="文本框 31">
              <a:extLst>
                <a:ext uri="{FF2B5EF4-FFF2-40B4-BE49-F238E27FC236}">
                  <a16:creationId xmlns:a16="http://schemas.microsoft.com/office/drawing/2014/main" id="{D400B3EC-1BB4-427A-972E-CC228111D464}"/>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08-1</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4" name="文本框 3">
            <a:extLst>
              <a:ext uri="{FF2B5EF4-FFF2-40B4-BE49-F238E27FC236}">
                <a16:creationId xmlns:a16="http://schemas.microsoft.com/office/drawing/2014/main" id="{D9591625-F300-44D6-95BF-1BC8208BF054}"/>
              </a:ext>
            </a:extLst>
          </p:cNvPr>
          <p:cNvSpPr txBox="1"/>
          <p:nvPr/>
        </p:nvSpPr>
        <p:spPr>
          <a:xfrm>
            <a:off x="6096000" y="6177135"/>
            <a:ext cx="4100652" cy="369332"/>
          </a:xfrm>
          <a:prstGeom prst="rect">
            <a:avLst/>
          </a:prstGeom>
          <a:noFill/>
        </p:spPr>
        <p:txBody>
          <a:bodyPr wrap="square" rtlCol="0">
            <a:spAutoFit/>
          </a:bodyPr>
          <a:lstStyle/>
          <a:p>
            <a:r>
              <a:rPr lang="zh-CN" altLang="en-US">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数据来源：交通量小组</a:t>
            </a:r>
            <a:endParaRPr lang="zh-CN" altLang="zh-CN"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208927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2CD49A57-FA52-41C9-ACE9-24925CE47B5D}"/>
              </a:ext>
            </a:extLst>
          </p:cNvPr>
          <p:cNvGrpSpPr/>
          <p:nvPr/>
        </p:nvGrpSpPr>
        <p:grpSpPr>
          <a:xfrm>
            <a:off x="155542" y="219167"/>
            <a:ext cx="1475690" cy="923740"/>
            <a:chOff x="406532" y="258948"/>
            <a:chExt cx="1294797" cy="923740"/>
          </a:xfrm>
        </p:grpSpPr>
        <p:sp>
          <p:nvSpPr>
            <p:cNvPr id="9" name="任意多边形: 形状 8">
              <a:extLst>
                <a:ext uri="{FF2B5EF4-FFF2-40B4-BE49-F238E27FC236}">
                  <a16:creationId xmlns:a16="http://schemas.microsoft.com/office/drawing/2014/main" id="{4BAE3351-3707-46AD-8A68-7E79E0FC5692}"/>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任意多边形: 形状 9">
              <a:extLst>
                <a:ext uri="{FF2B5EF4-FFF2-40B4-BE49-F238E27FC236}">
                  <a16:creationId xmlns:a16="http://schemas.microsoft.com/office/drawing/2014/main" id="{5CD89AC7-6293-49A4-9901-B76DE7274CFD}"/>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98C4D8FB-B42F-4D84-B1E5-59099DEF7514}"/>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08-1</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8EA07EC0-1E42-43C8-B747-2BDD4FF2FF4B}"/>
                  </a:ext>
                </a:extLst>
              </p:cNvPr>
              <p:cNvSpPr txBox="1"/>
              <p:nvPr/>
            </p:nvSpPr>
            <p:spPr>
              <a:xfrm>
                <a:off x="6394516" y="1689270"/>
                <a:ext cx="4449451" cy="4350678"/>
              </a:xfrm>
              <a:prstGeom prst="rect">
                <a:avLst/>
              </a:prstGeom>
              <a:noFill/>
            </p:spPr>
            <p:txBody>
              <a:bodyPr wrap="square" rtlCol="0">
                <a:spAutoFit/>
              </a:bodyPr>
              <a:lstStyle/>
              <a:p>
                <a:pPr marL="228600" lvl="0" indent="-228600">
                  <a:lnSpc>
                    <a:spcPct val="150000"/>
                  </a:lnSpc>
                  <a:spcBef>
                    <a:spcPts val="1000"/>
                  </a:spcBef>
                  <a:buFont typeface="Arial" panose="020B0604020202020204" pitchFamily="34" charset="0"/>
                  <a:buChar char="•"/>
                </a:pPr>
                <a:r>
                  <a:rPr lang="zh-CN" altLang="en-US"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早高峰</a:t>
                </a:r>
                <a:endParaRPr lang="en-US" altLang="zh-CN"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lvl="0">
                  <a:lnSpc>
                    <a:spcPct val="150000"/>
                  </a:lnSpc>
                  <a:spcBef>
                    <a:spcPts val="1000"/>
                  </a:spcBef>
                </a:pPr>
                <a:r>
                  <a:rPr lang="en-US" altLang="zh-CN" sz="200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T</a:t>
                </a:r>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000" i="1">
                            <a:solidFill>
                              <a:prstClr val="black"/>
                            </a:solidFill>
                            <a:latin typeface="Cambria Math" panose="02040503050406030204" pitchFamily="18" charset="0"/>
                          </a:rPr>
                        </m:ctrlPr>
                      </m:fPr>
                      <m:num>
                        <m:r>
                          <a:rPr lang="en-US" altLang="zh-CN" sz="2000" i="1">
                            <a:solidFill>
                              <a:prstClr val="black"/>
                            </a:solidFill>
                            <a:latin typeface="Cambria Math" panose="02040503050406030204" pitchFamily="18" charset="0"/>
                          </a:rPr>
                          <m:t>13330∗2</m:t>
                        </m:r>
                      </m:num>
                      <m:den>
                        <m:r>
                          <a:rPr lang="en-US" altLang="zh-CN" sz="2000" i="1">
                            <a:solidFill>
                              <a:prstClr val="black"/>
                            </a:solidFill>
                            <a:latin typeface="Cambria Math" panose="02040503050406030204" pitchFamily="18" charset="0"/>
                          </a:rPr>
                          <m:t>1333−</m:t>
                        </m:r>
                        <m:r>
                          <a:rPr lang="zh-CN" altLang="zh-CN" sz="2000" i="1">
                            <a:solidFill>
                              <a:prstClr val="black"/>
                            </a:solidFill>
                            <a:latin typeface="Cambria Math" panose="02040503050406030204" pitchFamily="18" charset="0"/>
                          </a:rPr>
                          <m:t>（</m:t>
                        </m:r>
                        <m:r>
                          <a:rPr lang="en-US" altLang="zh-CN" sz="2000" i="1">
                            <a:solidFill>
                              <a:prstClr val="black"/>
                            </a:solidFill>
                            <a:latin typeface="Cambria Math" panose="02040503050406030204" pitchFamily="18" charset="0"/>
                          </a:rPr>
                          <m:t>640+319.75</m:t>
                        </m:r>
                        <m:r>
                          <a:rPr lang="zh-CN" altLang="zh-CN" sz="2000" i="1">
                            <a:solidFill>
                              <a:prstClr val="black"/>
                            </a:solidFill>
                            <a:latin typeface="Cambria Math" panose="02040503050406030204" pitchFamily="18" charset="0"/>
                          </a:rPr>
                          <m:t>）</m:t>
                        </m:r>
                      </m:den>
                    </m:f>
                  </m:oMath>
                </a14:m>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=72s</a:t>
                </a:r>
              </a:p>
              <a:p>
                <a:pPr marL="228600" lvl="0" indent="-228600">
                  <a:lnSpc>
                    <a:spcPct val="150000"/>
                  </a:lnSpc>
                  <a:spcBef>
                    <a:spcPts val="1000"/>
                  </a:spcBef>
                  <a:buFont typeface="Arial" panose="020B0604020202020204" pitchFamily="34" charset="0"/>
                  <a:buChar char="•"/>
                </a:pPr>
                <a:r>
                  <a:rPr lang="zh-CN" altLang="en-US"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平峰</a:t>
                </a:r>
                <a:endParaRPr lang="en-US" altLang="zh-CN"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lvl="0">
                  <a:lnSpc>
                    <a:spcPct val="150000"/>
                  </a:lnSpc>
                  <a:spcBef>
                    <a:spcPts val="1000"/>
                  </a:spcBef>
                </a:pPr>
                <a:r>
                  <a:rPr lang="en-US" altLang="zh-CN" sz="200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T</a:t>
                </a:r>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000" i="1">
                            <a:solidFill>
                              <a:prstClr val="black"/>
                            </a:solidFill>
                            <a:latin typeface="Cambria Math" panose="02040503050406030204" pitchFamily="18" charset="0"/>
                          </a:rPr>
                        </m:ctrlPr>
                      </m:fPr>
                      <m:num>
                        <m:r>
                          <a:rPr lang="en-US" altLang="zh-CN" sz="2000" i="1">
                            <a:solidFill>
                              <a:prstClr val="black"/>
                            </a:solidFill>
                            <a:latin typeface="Cambria Math" panose="02040503050406030204" pitchFamily="18" charset="0"/>
                          </a:rPr>
                          <m:t>13330∗2</m:t>
                        </m:r>
                      </m:num>
                      <m:den>
                        <m:r>
                          <a:rPr lang="en-US" altLang="zh-CN" sz="2000" i="1">
                            <a:solidFill>
                              <a:prstClr val="black"/>
                            </a:solidFill>
                            <a:latin typeface="Cambria Math" panose="02040503050406030204" pitchFamily="18" charset="0"/>
                          </a:rPr>
                          <m:t>1333−</m:t>
                        </m:r>
                        <m:r>
                          <a:rPr lang="zh-CN" altLang="zh-CN" sz="2000" i="1">
                            <a:solidFill>
                              <a:prstClr val="black"/>
                            </a:solidFill>
                            <a:latin typeface="Cambria Math" panose="02040503050406030204" pitchFamily="18" charset="0"/>
                          </a:rPr>
                          <m:t>（</m:t>
                        </m:r>
                        <m:r>
                          <a:rPr lang="en-US" altLang="zh-CN" sz="2000" i="1">
                            <a:solidFill>
                              <a:prstClr val="black"/>
                            </a:solidFill>
                            <a:latin typeface="Cambria Math" panose="02040503050406030204" pitchFamily="18" charset="0"/>
                          </a:rPr>
                          <m:t>631+299</m:t>
                        </m:r>
                        <m:r>
                          <a:rPr lang="zh-CN" altLang="zh-CN" sz="2000" i="1">
                            <a:solidFill>
                              <a:prstClr val="black"/>
                            </a:solidFill>
                            <a:latin typeface="Cambria Math" panose="02040503050406030204" pitchFamily="18" charset="0"/>
                          </a:rPr>
                          <m:t>）</m:t>
                        </m:r>
                      </m:den>
                    </m:f>
                  </m:oMath>
                </a14:m>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=66s</a:t>
                </a:r>
              </a:p>
              <a:p>
                <a:pPr marL="228600" lvl="0" indent="-228600">
                  <a:lnSpc>
                    <a:spcPct val="150000"/>
                  </a:lnSpc>
                  <a:spcBef>
                    <a:spcPts val="1000"/>
                  </a:spcBef>
                  <a:buFont typeface="Arial" panose="020B0604020202020204" pitchFamily="34" charset="0"/>
                  <a:buChar char="•"/>
                </a:pPr>
                <a:r>
                  <a:rPr lang="zh-CN" altLang="en-US"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晚高峰</a:t>
                </a:r>
                <a:endParaRPr lang="en-US" altLang="zh-CN" sz="2000" b="1">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lvl="0">
                  <a:lnSpc>
                    <a:spcPct val="150000"/>
                  </a:lnSpc>
                  <a:spcBef>
                    <a:spcPts val="1000"/>
                  </a:spcBef>
                </a:pPr>
                <a:r>
                  <a:rPr lang="en-US" altLang="zh-CN" sz="200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T</a:t>
                </a:r>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f>
                      <m:fPr>
                        <m:ctrlPr>
                          <a:rPr lang="zh-CN" altLang="zh-CN" sz="2000" i="1">
                            <a:solidFill>
                              <a:prstClr val="black"/>
                            </a:solidFill>
                            <a:latin typeface="Cambria Math" panose="02040503050406030204" pitchFamily="18" charset="0"/>
                          </a:rPr>
                        </m:ctrlPr>
                      </m:fPr>
                      <m:num>
                        <m:r>
                          <a:rPr lang="en-US" altLang="zh-CN" sz="2000" i="1">
                            <a:solidFill>
                              <a:prstClr val="black"/>
                            </a:solidFill>
                            <a:latin typeface="Cambria Math" panose="02040503050406030204" pitchFamily="18" charset="0"/>
                          </a:rPr>
                          <m:t>13330∗2</m:t>
                        </m:r>
                      </m:num>
                      <m:den>
                        <m:r>
                          <a:rPr lang="en-US" altLang="zh-CN" sz="2000" i="1">
                            <a:solidFill>
                              <a:prstClr val="black"/>
                            </a:solidFill>
                            <a:latin typeface="Cambria Math" panose="02040503050406030204" pitchFamily="18" charset="0"/>
                          </a:rPr>
                          <m:t>1333−</m:t>
                        </m:r>
                        <m:r>
                          <a:rPr lang="zh-CN" altLang="zh-CN" sz="2000" i="1">
                            <a:solidFill>
                              <a:prstClr val="black"/>
                            </a:solidFill>
                            <a:latin typeface="Cambria Math" panose="02040503050406030204" pitchFamily="18" charset="0"/>
                          </a:rPr>
                          <m:t>（</m:t>
                        </m:r>
                        <m:r>
                          <a:rPr lang="en-US" altLang="zh-CN" sz="2000" i="1">
                            <a:solidFill>
                              <a:prstClr val="black"/>
                            </a:solidFill>
                            <a:latin typeface="Cambria Math" panose="02040503050406030204" pitchFamily="18" charset="0"/>
                          </a:rPr>
                          <m:t>544+348.5</m:t>
                        </m:r>
                        <m:r>
                          <a:rPr lang="zh-CN" altLang="zh-CN" sz="2000" i="1">
                            <a:solidFill>
                              <a:prstClr val="black"/>
                            </a:solidFill>
                            <a:latin typeface="Cambria Math" panose="02040503050406030204" pitchFamily="18" charset="0"/>
                          </a:rPr>
                          <m:t>）</m:t>
                        </m:r>
                      </m:den>
                    </m:f>
                  </m:oMath>
                </a14:m>
                <a:r>
                  <a:rPr lang="en-US" altLang="zh-CN"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=61s</a:t>
                </a:r>
                <a:endParaRPr lang="zh-CN" altLang="en-US" sz="2000">
                  <a:latin typeface="微软雅黑" panose="020B0503020204020204" pitchFamily="34" charset="-122"/>
                  <a:ea typeface="微软雅黑" panose="020B0503020204020204" pitchFamily="34" charset="-122"/>
                </a:endParaRPr>
              </a:p>
            </p:txBody>
          </p:sp>
        </mc:Choice>
        <mc:Fallback xmlns="">
          <p:sp>
            <p:nvSpPr>
              <p:cNvPr id="4" name="文本框 3">
                <a:extLst>
                  <a:ext uri="{FF2B5EF4-FFF2-40B4-BE49-F238E27FC236}">
                    <a16:creationId xmlns:a16="http://schemas.microsoft.com/office/drawing/2014/main" id="{8EA07EC0-1E42-43C8-B747-2BDD4FF2FF4B}"/>
                  </a:ext>
                </a:extLst>
              </p:cNvPr>
              <p:cNvSpPr txBox="1">
                <a:spLocks noRot="1" noChangeAspect="1" noMove="1" noResize="1" noEditPoints="1" noAdjustHandles="1" noChangeArrowheads="1" noChangeShapeType="1" noTextEdit="1"/>
              </p:cNvSpPr>
              <p:nvPr/>
            </p:nvSpPr>
            <p:spPr>
              <a:xfrm>
                <a:off x="6394516" y="1689270"/>
                <a:ext cx="4449451" cy="4350678"/>
              </a:xfrm>
              <a:prstGeom prst="rect">
                <a:avLst/>
              </a:prstGeom>
              <a:blipFill>
                <a:blip r:embed="rId2"/>
                <a:stretch>
                  <a:fillRect l="-1507" b="-84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 name="内容占位符 2">
                <a:extLst>
                  <a:ext uri="{FF2B5EF4-FFF2-40B4-BE49-F238E27FC236}">
                    <a16:creationId xmlns:a16="http://schemas.microsoft.com/office/drawing/2014/main" id="{20825CE0-0F9C-4036-8E12-1A75A7F437C8}"/>
                  </a:ext>
                </a:extLst>
              </p:cNvPr>
              <p:cNvSpPr txBox="1">
                <a:spLocks/>
              </p:cNvSpPr>
              <p:nvPr/>
            </p:nvSpPr>
            <p:spPr>
              <a:xfrm>
                <a:off x="471340" y="1697761"/>
                <a:ext cx="5624660" cy="374484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zh-CN" sz="2200" b="1">
                    <a:latin typeface="Times New Roman" panose="02020603050405020304" pitchFamily="18" charset="0"/>
                    <a:ea typeface="微软雅黑" panose="020B0503020204020204" pitchFamily="34" charset="-122"/>
                    <a:cs typeface="Times New Roman" panose="02020603050405020304" pitchFamily="18" charset="0"/>
                  </a:rPr>
                  <a:t>周期</a:t>
                </a:r>
                <a:r>
                  <a:rPr lang="zh-CN" altLang="zh-CN" sz="2200" b="1" dirty="0">
                    <a:latin typeface="Times New Roman" panose="02020603050405020304" pitchFamily="18" charset="0"/>
                    <a:ea typeface="微软雅黑" panose="020B0503020204020204" pitchFamily="34" charset="-122"/>
                    <a:cs typeface="Times New Roman" panose="02020603050405020304" pitchFamily="18" charset="0"/>
                  </a:rPr>
                  <a:t>长度、相位数、等效交通量之间有以下</a:t>
                </a:r>
                <a:r>
                  <a:rPr lang="zh-CN" altLang="zh-CN" sz="2200" b="1">
                    <a:latin typeface="Times New Roman" panose="02020603050405020304" pitchFamily="18" charset="0"/>
                    <a:ea typeface="微软雅黑" panose="020B0503020204020204" pitchFamily="34" charset="-122"/>
                    <a:cs typeface="Times New Roman" panose="02020603050405020304" pitchFamily="18" charset="0"/>
                  </a:rPr>
                  <a:t>关系</a:t>
                </a:r>
                <a:r>
                  <a:rPr lang="zh-CN" altLang="zh-CN" sz="20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a:latin typeface="Cambria Math" panose="02040503050406030204" pitchFamily="18" charset="0"/>
                      </a:rPr>
                      <m:t>T</m:t>
                    </m:r>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13330</m:t>
                        </m:r>
                        <m:r>
                          <a:rPr lang="en-US" altLang="zh-CN" i="1">
                            <a:latin typeface="Cambria Math" panose="02040503050406030204" pitchFamily="18" charset="0"/>
                          </a:rPr>
                          <m:t>𝑃</m:t>
                        </m:r>
                      </m:num>
                      <m:den>
                        <m:r>
                          <a:rPr lang="en-US" altLang="zh-CN" i="1">
                            <a:latin typeface="Cambria Math" panose="02040503050406030204" pitchFamily="18" charset="0"/>
                          </a:rPr>
                          <m:t>1333−</m:t>
                        </m:r>
                        <m:sSub>
                          <m:sSubPr>
                            <m:ctrlPr>
                              <a:rPr lang="zh-CN" altLang="zh-CN" i="1">
                                <a:latin typeface="Cambria Math" panose="02040503050406030204" pitchFamily="18" charset="0"/>
                              </a:rPr>
                            </m:ctrlPr>
                          </m:sSubPr>
                          <m:e>
                            <m:r>
                              <a:rPr lang="en-US" altLang="zh-CN" i="1">
                                <a:latin typeface="Cambria Math" panose="02040503050406030204" pitchFamily="18" charset="0"/>
                              </a:rPr>
                              <m:t>𝑉</m:t>
                            </m:r>
                          </m:e>
                          <m:sub>
                            <m:r>
                              <a:rPr lang="en-US" altLang="zh-CN" i="1">
                                <a:latin typeface="Cambria Math" panose="02040503050406030204" pitchFamily="18" charset="0"/>
                              </a:rPr>
                              <m:t>𝑒</m:t>
                            </m:r>
                          </m:sub>
                        </m:sSub>
                      </m:den>
                    </m:f>
                  </m:oMath>
                </a14:m>
                <a:endParaRPr lang="zh-CN" altLang="zh-CN">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Font typeface="Arial" panose="020B0604020202020204" pitchFamily="34" charset="0"/>
                  <a:buNone/>
                </a:pP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700">
                    <a:latin typeface="Times New Roman" panose="02020603050405020304" pitchFamily="18" charset="0"/>
                    <a:ea typeface="微软雅黑" panose="020B0503020204020204" pitchFamily="34" charset="-122"/>
                    <a:cs typeface="Times New Roman" panose="02020603050405020304" pitchFamily="18" charset="0"/>
                  </a:rPr>
                  <a:t>式中：      </a:t>
                </a:r>
                <a:r>
                  <a:rPr lang="en-US" altLang="zh-CN" sz="17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1700">
                        <a:latin typeface="Cambria Math" panose="02040503050406030204" pitchFamily="18" charset="0"/>
                      </a:rPr>
                      <m:t>T</m:t>
                    </m:r>
                  </m:oMath>
                </a14:m>
                <a:r>
                  <a:rPr lang="zh-CN" altLang="zh-CN" sz="1700" dirty="0">
                    <a:latin typeface="Times New Roman" panose="02020603050405020304" pitchFamily="18" charset="0"/>
                    <a:ea typeface="微软雅黑" panose="020B0503020204020204" pitchFamily="34" charset="-122"/>
                    <a:cs typeface="Times New Roman" panose="02020603050405020304" pitchFamily="18" charset="0"/>
                  </a:rPr>
                  <a:t>——周期时间（</a:t>
                </a:r>
                <a:r>
                  <a:rPr lang="en-US" altLang="zh-CN" sz="170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17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7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17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700">
                    <a:latin typeface="Times New Roman" panose="02020603050405020304" pitchFamily="18" charset="0"/>
                    <a:ea typeface="微软雅黑" panose="020B0503020204020204" pitchFamily="34" charset="-122"/>
                    <a:cs typeface="Times New Roman" panose="02020603050405020304" pitchFamily="18" charset="0"/>
                  </a:rPr>
                  <a:t> P</a:t>
                </a:r>
                <a:r>
                  <a:rPr lang="zh-CN" altLang="zh-CN" sz="1700">
                    <a:latin typeface="Times New Roman" panose="02020603050405020304" pitchFamily="18" charset="0"/>
                    <a:ea typeface="微软雅黑" panose="020B0503020204020204" pitchFamily="34" charset="-122"/>
                    <a:cs typeface="Times New Roman" panose="02020603050405020304" pitchFamily="18" charset="0"/>
                  </a:rPr>
                  <a:t>——相位数</a:t>
                </a:r>
                <a:endParaRPr lang="zh-CN" altLang="zh-CN" sz="17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buNone/>
                </a:pPr>
                <a:r>
                  <a:rPr lang="en-US" altLang="zh-CN" sz="17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sSub>
                      <m:sSubPr>
                        <m:ctrlPr>
                          <a:rPr lang="zh-CN" altLang="zh-CN" sz="1700" i="1">
                            <a:latin typeface="Cambria Math" panose="02040503050406030204" pitchFamily="18" charset="0"/>
                          </a:rPr>
                        </m:ctrlPr>
                      </m:sSubPr>
                      <m:e>
                        <m:r>
                          <a:rPr lang="en-US" altLang="zh-CN" sz="1700" i="1">
                            <a:latin typeface="Cambria Math" panose="02040503050406030204" pitchFamily="18" charset="0"/>
                          </a:rPr>
                          <m:t>𝑉</m:t>
                        </m:r>
                      </m:e>
                      <m:sub>
                        <m:r>
                          <a:rPr lang="en-US" altLang="zh-CN" sz="1700" i="1">
                            <a:latin typeface="Cambria Math" panose="02040503050406030204" pitchFamily="18" charset="0"/>
                          </a:rPr>
                          <m:t>𝑒</m:t>
                        </m:r>
                      </m:sub>
                    </m:sSub>
                  </m:oMath>
                </a14:m>
                <a:r>
                  <a:rPr lang="zh-CN" altLang="zh-CN" sz="1700" dirty="0">
                    <a:latin typeface="Times New Roman" panose="02020603050405020304" pitchFamily="18" charset="0"/>
                    <a:ea typeface="微软雅黑" panose="020B0503020204020204" pitchFamily="34" charset="-122"/>
                    <a:cs typeface="Times New Roman" panose="02020603050405020304" pitchFamily="18" charset="0"/>
                  </a:rPr>
                  <a:t>——等效交通量</a:t>
                </a:r>
                <a:endParaRPr lang="zh-CN" altLang="en-US" sz="1700"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p:sp>
            <p:nvSpPr>
              <p:cNvPr id="13" name="内容占位符 2">
                <a:extLst>
                  <a:ext uri="{FF2B5EF4-FFF2-40B4-BE49-F238E27FC236}">
                    <a16:creationId xmlns:a16="http://schemas.microsoft.com/office/drawing/2014/main" id="{20825CE0-0F9C-4036-8E12-1A75A7F437C8}"/>
                  </a:ext>
                </a:extLst>
              </p:cNvPr>
              <p:cNvSpPr txBox="1">
                <a:spLocks noRot="1" noChangeAspect="1" noMove="1" noResize="1" noEditPoints="1" noAdjustHandles="1" noChangeArrowheads="1" noChangeShapeType="1" noTextEdit="1"/>
              </p:cNvSpPr>
              <p:nvPr/>
            </p:nvSpPr>
            <p:spPr>
              <a:xfrm>
                <a:off x="471340" y="1697761"/>
                <a:ext cx="5624660" cy="3744848"/>
              </a:xfrm>
              <a:prstGeom prst="rect">
                <a:avLst/>
              </a:prstGeom>
              <a:blipFill>
                <a:blip r:embed="rId3"/>
                <a:stretch>
                  <a:fillRect l="-975"/>
                </a:stretch>
              </a:blipFill>
            </p:spPr>
            <p:txBody>
              <a:bodyPr/>
              <a:lstStyle/>
              <a:p>
                <a:r>
                  <a:rPr lang="zh-CN" altLang="en-US">
                    <a:noFill/>
                  </a:rPr>
                  <a:t> </a:t>
                </a:r>
              </a:p>
            </p:txBody>
          </p:sp>
        </mc:Fallback>
      </mc:AlternateContent>
      <p:cxnSp>
        <p:nvCxnSpPr>
          <p:cNvPr id="14" name="直接连接符 13">
            <a:extLst>
              <a:ext uri="{FF2B5EF4-FFF2-40B4-BE49-F238E27FC236}">
                <a16:creationId xmlns:a16="http://schemas.microsoft.com/office/drawing/2014/main" id="{DBE1C406-2F92-4B74-A98F-68FC24D61D4C}"/>
              </a:ext>
            </a:extLst>
          </p:cNvPr>
          <p:cNvCxnSpPr/>
          <p:nvPr/>
        </p:nvCxnSpPr>
        <p:spPr>
          <a:xfrm>
            <a:off x="5797485" y="1502791"/>
            <a:ext cx="0" cy="5050506"/>
          </a:xfrm>
          <a:prstGeom prst="line">
            <a:avLst/>
          </a:prstGeom>
          <a:ln w="28575">
            <a:gradFill>
              <a:gsLst>
                <a:gs pos="0">
                  <a:srgbClr val="06B2F0"/>
                </a:gs>
                <a:gs pos="100000">
                  <a:srgbClr val="404040"/>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435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2CD49A57-FA52-41C9-ACE9-24925CE47B5D}"/>
              </a:ext>
            </a:extLst>
          </p:cNvPr>
          <p:cNvGrpSpPr/>
          <p:nvPr/>
        </p:nvGrpSpPr>
        <p:grpSpPr>
          <a:xfrm>
            <a:off x="155542" y="219167"/>
            <a:ext cx="1475690" cy="923740"/>
            <a:chOff x="406532" y="258948"/>
            <a:chExt cx="1294797" cy="923740"/>
          </a:xfrm>
        </p:grpSpPr>
        <p:sp>
          <p:nvSpPr>
            <p:cNvPr id="9" name="任意多边形: 形状 8">
              <a:extLst>
                <a:ext uri="{FF2B5EF4-FFF2-40B4-BE49-F238E27FC236}">
                  <a16:creationId xmlns:a16="http://schemas.microsoft.com/office/drawing/2014/main" id="{4BAE3351-3707-46AD-8A68-7E79E0FC5692}"/>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任意多边形: 形状 9">
              <a:extLst>
                <a:ext uri="{FF2B5EF4-FFF2-40B4-BE49-F238E27FC236}">
                  <a16:creationId xmlns:a16="http://schemas.microsoft.com/office/drawing/2014/main" id="{5CD89AC7-6293-49A4-9901-B76DE7274CFD}"/>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98C4D8FB-B42F-4D84-B1E5-59099DEF7514}"/>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08-1</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13" name="内容占位符 2">
            <a:extLst>
              <a:ext uri="{FF2B5EF4-FFF2-40B4-BE49-F238E27FC236}">
                <a16:creationId xmlns:a16="http://schemas.microsoft.com/office/drawing/2014/main" id="{20825CE0-0F9C-4036-8E12-1A75A7F437C8}"/>
              </a:ext>
            </a:extLst>
          </p:cNvPr>
          <p:cNvSpPr txBox="1">
            <a:spLocks/>
          </p:cNvSpPr>
          <p:nvPr/>
        </p:nvSpPr>
        <p:spPr>
          <a:xfrm>
            <a:off x="471340" y="1697761"/>
            <a:ext cx="5624660" cy="37448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zh-CN" altLang="en-US" sz="17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4" name="直接连接符 13">
            <a:extLst>
              <a:ext uri="{FF2B5EF4-FFF2-40B4-BE49-F238E27FC236}">
                <a16:creationId xmlns:a16="http://schemas.microsoft.com/office/drawing/2014/main" id="{DBE1C406-2F92-4B74-A98F-68FC24D61D4C}"/>
              </a:ext>
            </a:extLst>
          </p:cNvPr>
          <p:cNvCxnSpPr/>
          <p:nvPr/>
        </p:nvCxnSpPr>
        <p:spPr>
          <a:xfrm>
            <a:off x="5797485" y="1502791"/>
            <a:ext cx="0" cy="5050506"/>
          </a:xfrm>
          <a:prstGeom prst="line">
            <a:avLst/>
          </a:prstGeom>
          <a:ln w="28575">
            <a:gradFill>
              <a:gsLst>
                <a:gs pos="0">
                  <a:srgbClr val="06B2F0"/>
                </a:gs>
                <a:gs pos="100000">
                  <a:srgbClr val="404040"/>
                </a:gs>
              </a:gsLst>
              <a:lin ang="5400000" scaled="1"/>
            </a:gra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B239F6B8-2BCF-4C64-BBDE-851B03269E20}"/>
                  </a:ext>
                </a:extLst>
              </p:cNvPr>
              <p:cNvSpPr txBox="1"/>
              <p:nvPr/>
            </p:nvSpPr>
            <p:spPr>
              <a:xfrm>
                <a:off x="948985" y="1695823"/>
                <a:ext cx="4132061" cy="400110"/>
              </a:xfrm>
              <a:prstGeom prst="rect">
                <a:avLst/>
              </a:prstGeom>
              <a:noFill/>
            </p:spPr>
            <p:txBody>
              <a:bodyPr wrap="square" rtlCol="0">
                <a:spAutoFit/>
              </a:bodyPr>
              <a:lstStyle/>
              <a:p>
                <a:r>
                  <a:rPr lang="zh-CN" altLang="en-US" sz="2000">
                    <a:latin typeface="微软雅黑" panose="020B0503020204020204" pitchFamily="34" charset="-122"/>
                    <a:ea typeface="微软雅黑" panose="020B0503020204020204" pitchFamily="34" charset="-122"/>
                  </a:rPr>
                  <a:t>总绿灯时间</a:t>
                </a:r>
                <a14:m>
                  <m:oMath xmlns:m="http://schemas.openxmlformats.org/officeDocument/2006/math">
                    <m:r>
                      <a:rPr lang="en-US" altLang="zh-CN" sz="2000" b="0" i="0" smtClean="0">
                        <a:latin typeface="Cambria Math" panose="02040503050406030204" pitchFamily="18" charset="0"/>
                      </a:rPr>
                      <m:t>  </m:t>
                    </m:r>
                    <m:r>
                      <a:rPr lang="en-US" altLang="zh-CN" sz="2000" b="0" i="1" smtClean="0">
                        <a:latin typeface="Cambria Math" panose="02040503050406030204" pitchFamily="18" charset="0"/>
                      </a:rPr>
                      <m:t>𝐺</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𝑇</m:t>
                    </m:r>
                    <m:r>
                      <a:rPr lang="en-US" altLang="zh-CN" sz="2000" b="0" i="1" smtClean="0">
                        <a:latin typeface="Cambria Math" panose="02040503050406030204" pitchFamily="18" charset="0"/>
                      </a:rPr>
                      <m:t>−2</m:t>
                    </m:r>
                  </m:oMath>
                </a14:m>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黄灯时间</a:t>
                </a:r>
              </a:p>
            </p:txBody>
          </p:sp>
        </mc:Choice>
        <mc:Fallback xmlns="">
          <p:sp>
            <p:nvSpPr>
              <p:cNvPr id="6" name="文本框 5">
                <a:extLst>
                  <a:ext uri="{FF2B5EF4-FFF2-40B4-BE49-F238E27FC236}">
                    <a16:creationId xmlns:a16="http://schemas.microsoft.com/office/drawing/2014/main" id="{B239F6B8-2BCF-4C64-BBDE-851B03269E20}"/>
                  </a:ext>
                </a:extLst>
              </p:cNvPr>
              <p:cNvSpPr txBox="1">
                <a:spLocks noRot="1" noChangeAspect="1" noMove="1" noResize="1" noEditPoints="1" noAdjustHandles="1" noChangeArrowheads="1" noChangeShapeType="1" noTextEdit="1"/>
              </p:cNvSpPr>
              <p:nvPr/>
            </p:nvSpPr>
            <p:spPr>
              <a:xfrm>
                <a:off x="948985" y="1695823"/>
                <a:ext cx="4132061" cy="400110"/>
              </a:xfrm>
              <a:prstGeom prst="rect">
                <a:avLst/>
              </a:prstGeom>
              <a:blipFill>
                <a:blip r:embed="rId2"/>
                <a:stretch>
                  <a:fillRect l="-1622" t="-7576" b="-25758"/>
                </a:stretch>
              </a:blipFill>
            </p:spPr>
            <p:txBody>
              <a:bodyPr/>
              <a:lstStyle/>
              <a:p>
                <a:r>
                  <a:rPr lang="zh-CN" altLang="en-US">
                    <a:noFill/>
                  </a:rPr>
                  <a:t> </a:t>
                </a:r>
              </a:p>
            </p:txBody>
          </p:sp>
        </mc:Fallback>
      </mc:AlternateContent>
      <p:sp>
        <p:nvSpPr>
          <p:cNvPr id="15" name="箭头: 右 14">
            <a:extLst>
              <a:ext uri="{FF2B5EF4-FFF2-40B4-BE49-F238E27FC236}">
                <a16:creationId xmlns:a16="http://schemas.microsoft.com/office/drawing/2014/main" id="{051D0A00-1408-4FA8-8D31-8E178A84E752}"/>
              </a:ext>
            </a:extLst>
          </p:cNvPr>
          <p:cNvSpPr/>
          <p:nvPr/>
        </p:nvSpPr>
        <p:spPr>
          <a:xfrm rot="5400000">
            <a:off x="2196445" y="2780475"/>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092FDBBF-FC74-4C6D-B42E-D6F82883BDB3}"/>
                  </a:ext>
                </a:extLst>
              </p:cNvPr>
              <p:cNvSpPr txBox="1"/>
              <p:nvPr/>
            </p:nvSpPr>
            <p:spPr>
              <a:xfrm>
                <a:off x="846863" y="3513427"/>
                <a:ext cx="4524845" cy="542777"/>
              </a:xfrm>
              <a:prstGeom prst="rect">
                <a:avLst/>
              </a:prstGeom>
              <a:noFill/>
            </p:spPr>
            <p:txBody>
              <a:bodyPr wrap="square" rtlCol="0">
                <a:spAutoFit/>
              </a:bodyPr>
              <a:lstStyle/>
              <a:p>
                <a:r>
                  <a:rPr lang="zh-CN" altLang="en-US" sz="2000">
                    <a:latin typeface="微软雅黑" panose="020B0503020204020204" pitchFamily="34" charset="-122"/>
                    <a:ea typeface="微软雅黑" panose="020B0503020204020204" pitchFamily="34" charset="-122"/>
                  </a:rPr>
                  <a:t>南北相位</a:t>
                </a:r>
                <a14:m>
                  <m:oMath xmlns:m="http://schemas.openxmlformats.org/officeDocument/2006/math">
                    <m:r>
                      <a:rPr lang="zh-CN" altLang="en-US" sz="2000" b="0" i="1">
                        <a:latin typeface="Cambria Math" panose="02040503050406030204" pitchFamily="18" charset="0"/>
                      </a:rPr>
                      <m:t>绿灯</m:t>
                    </m:r>
                    <m:r>
                      <a:rPr lang="en-US" altLang="zh-CN" sz="2000" b="0" i="0" smtClean="0">
                        <a:latin typeface="Cambria Math" panose="02040503050406030204" pitchFamily="18" charset="0"/>
                      </a:rPr>
                      <m:t>  </m:t>
                    </m:r>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𝐺</m:t>
                        </m:r>
                      </m:e>
                      <m:sub>
                        <m:r>
                          <a:rPr lang="en-US" altLang="zh-CN" sz="2000" b="0" i="1" smtClean="0">
                            <a:latin typeface="Cambria Math" panose="02040503050406030204" pitchFamily="18" charset="0"/>
                          </a:rPr>
                          <m:t>𝑁𝑆</m:t>
                        </m:r>
                      </m:sub>
                    </m:sSub>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𝑁𝑆</m:t>
                            </m:r>
                          </m:sub>
                        </m:sSub>
                      </m:num>
                      <m:den>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𝑁𝑆</m:t>
                            </m:r>
                          </m:sub>
                        </m:sSub>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𝐸𝑊</m:t>
                            </m:r>
                          </m:sub>
                        </m:sSub>
                      </m:den>
                    </m:f>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𝐺</m:t>
                    </m:r>
                  </m:oMath>
                </a14:m>
                <a:endParaRPr lang="zh-CN" altLang="en-US" sz="2000">
                  <a:latin typeface="微软雅黑" panose="020B0503020204020204" pitchFamily="34" charset="-122"/>
                  <a:ea typeface="微软雅黑" panose="020B0503020204020204" pitchFamily="34" charset="-122"/>
                </a:endParaRPr>
              </a:p>
            </p:txBody>
          </p:sp>
        </mc:Choice>
        <mc:Fallback xmlns="">
          <p:sp>
            <p:nvSpPr>
              <p:cNvPr id="16" name="文本框 15">
                <a:extLst>
                  <a:ext uri="{FF2B5EF4-FFF2-40B4-BE49-F238E27FC236}">
                    <a16:creationId xmlns:a16="http://schemas.microsoft.com/office/drawing/2014/main" id="{092FDBBF-FC74-4C6D-B42E-D6F82883BDB3}"/>
                  </a:ext>
                </a:extLst>
              </p:cNvPr>
              <p:cNvSpPr txBox="1">
                <a:spLocks noRot="1" noChangeAspect="1" noMove="1" noResize="1" noEditPoints="1" noAdjustHandles="1" noChangeArrowheads="1" noChangeShapeType="1" noTextEdit="1"/>
              </p:cNvSpPr>
              <p:nvPr/>
            </p:nvSpPr>
            <p:spPr>
              <a:xfrm>
                <a:off x="846863" y="3513427"/>
                <a:ext cx="4524845" cy="542777"/>
              </a:xfrm>
              <a:prstGeom prst="rect">
                <a:avLst/>
              </a:prstGeom>
              <a:blipFill>
                <a:blip r:embed="rId3"/>
                <a:stretch>
                  <a:fillRect l="-1482" b="-1124"/>
                </a:stretch>
              </a:blipFill>
            </p:spPr>
            <p:txBody>
              <a:bodyPr/>
              <a:lstStyle/>
              <a:p>
                <a:r>
                  <a:rPr lang="zh-CN" altLang="en-US">
                    <a:noFill/>
                  </a:rPr>
                  <a:t> </a:t>
                </a:r>
              </a:p>
            </p:txBody>
          </p:sp>
        </mc:Fallback>
      </mc:AlternateContent>
      <p:sp>
        <p:nvSpPr>
          <p:cNvPr id="17" name="箭头: 右 16">
            <a:extLst>
              <a:ext uri="{FF2B5EF4-FFF2-40B4-BE49-F238E27FC236}">
                <a16:creationId xmlns:a16="http://schemas.microsoft.com/office/drawing/2014/main" id="{DA4B663E-D4AD-49E8-A7BB-89897103DAA4}"/>
              </a:ext>
            </a:extLst>
          </p:cNvPr>
          <p:cNvSpPr/>
          <p:nvPr/>
        </p:nvSpPr>
        <p:spPr>
          <a:xfrm rot="5400000">
            <a:off x="2201159" y="4740746"/>
            <a:ext cx="641023" cy="197963"/>
          </a:xfrm>
          <a:prstGeom prst="rightArrow">
            <a:avLst/>
          </a:prstGeom>
          <a:solidFill>
            <a:schemeClr val="bg1"/>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2F1E3844-67AC-4651-959D-63FC5CC348C4}"/>
                  </a:ext>
                </a:extLst>
              </p:cNvPr>
              <p:cNvSpPr txBox="1"/>
              <p:nvPr/>
            </p:nvSpPr>
            <p:spPr>
              <a:xfrm>
                <a:off x="846864" y="5552926"/>
                <a:ext cx="4524849" cy="542777"/>
              </a:xfrm>
              <a:prstGeom prst="rect">
                <a:avLst/>
              </a:prstGeom>
              <a:noFill/>
            </p:spPr>
            <p:txBody>
              <a:bodyPr wrap="square" rtlCol="0">
                <a:spAutoFit/>
              </a:bodyPr>
              <a:lstStyle/>
              <a:p>
                <a:r>
                  <a:rPr lang="zh-CN" altLang="en-US" sz="2000">
                    <a:latin typeface="微软雅黑" panose="020B0503020204020204" pitchFamily="34" charset="-122"/>
                    <a:ea typeface="微软雅黑" panose="020B0503020204020204" pitchFamily="34" charset="-122"/>
                  </a:rPr>
                  <a:t>东西相位绿灯  </a:t>
                </a:r>
                <a14:m>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𝐺</m:t>
                        </m:r>
                      </m:e>
                      <m:sub>
                        <m:r>
                          <a:rPr lang="en-US" altLang="zh-CN" sz="2000" b="0" i="1" smtClean="0">
                            <a:latin typeface="Cambria Math" panose="02040503050406030204" pitchFamily="18" charset="0"/>
                          </a:rPr>
                          <m:t>𝐸𝑊</m:t>
                        </m:r>
                      </m:sub>
                    </m:sSub>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𝐸𝑊</m:t>
                            </m:r>
                          </m:sub>
                        </m:sSub>
                      </m:num>
                      <m:den>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𝑁𝑆</m:t>
                            </m:r>
                          </m:sub>
                        </m:sSub>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𝑚𝑎𝑥</m:t>
                            </m:r>
                          </m:e>
                          <m:sub>
                            <m:r>
                              <a:rPr lang="en-US" altLang="zh-CN" sz="2000" b="0" i="1" smtClean="0">
                                <a:latin typeface="Cambria Math" panose="02040503050406030204" pitchFamily="18" charset="0"/>
                              </a:rPr>
                              <m:t>𝐸𝑊</m:t>
                            </m:r>
                          </m:sub>
                        </m:sSub>
                      </m:den>
                    </m:f>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𝐺</m:t>
                    </m:r>
                  </m:oMath>
                </a14:m>
                <a:endParaRPr lang="zh-CN" altLang="en-US" sz="2000">
                  <a:latin typeface="微软雅黑" panose="020B0503020204020204" pitchFamily="34" charset="-122"/>
                  <a:ea typeface="微软雅黑" panose="020B0503020204020204" pitchFamily="34" charset="-122"/>
                </a:endParaRPr>
              </a:p>
            </p:txBody>
          </p:sp>
        </mc:Choice>
        <mc:Fallback xmlns="">
          <p:sp>
            <p:nvSpPr>
              <p:cNvPr id="18" name="文本框 17">
                <a:extLst>
                  <a:ext uri="{FF2B5EF4-FFF2-40B4-BE49-F238E27FC236}">
                    <a16:creationId xmlns:a16="http://schemas.microsoft.com/office/drawing/2014/main" id="{2F1E3844-67AC-4651-959D-63FC5CC348C4}"/>
                  </a:ext>
                </a:extLst>
              </p:cNvPr>
              <p:cNvSpPr txBox="1">
                <a:spLocks noRot="1" noChangeAspect="1" noMove="1" noResize="1" noEditPoints="1" noAdjustHandles="1" noChangeArrowheads="1" noChangeShapeType="1" noTextEdit="1"/>
              </p:cNvSpPr>
              <p:nvPr/>
            </p:nvSpPr>
            <p:spPr>
              <a:xfrm>
                <a:off x="846864" y="5552926"/>
                <a:ext cx="4524849" cy="542777"/>
              </a:xfrm>
              <a:prstGeom prst="rect">
                <a:avLst/>
              </a:prstGeom>
              <a:blipFill>
                <a:blip r:embed="rId4"/>
                <a:stretch>
                  <a:fillRect l="-1482"/>
                </a:stretch>
              </a:blipFill>
            </p:spPr>
            <p:txBody>
              <a:bodyPr/>
              <a:lstStyle/>
              <a:p>
                <a:r>
                  <a:rPr lang="zh-CN" altLang="en-US">
                    <a:noFill/>
                  </a:rPr>
                  <a:t> </a:t>
                </a:r>
              </a:p>
            </p:txBody>
          </p:sp>
        </mc:Fallback>
      </mc:AlternateContent>
      <p:graphicFrame>
        <p:nvGraphicFramePr>
          <p:cNvPr id="22" name="表格 21">
            <a:extLst>
              <a:ext uri="{FF2B5EF4-FFF2-40B4-BE49-F238E27FC236}">
                <a16:creationId xmlns:a16="http://schemas.microsoft.com/office/drawing/2014/main" id="{5878DE98-B8FA-4CFC-9904-A2774E5F6F47}"/>
              </a:ext>
            </a:extLst>
          </p:cNvPr>
          <p:cNvGraphicFramePr>
            <a:graphicFrameLocks noGrp="1"/>
          </p:cNvGraphicFramePr>
          <p:nvPr>
            <p:extLst>
              <p:ext uri="{D42A27DB-BD31-4B8C-83A1-F6EECF244321}">
                <p14:modId xmlns:p14="http://schemas.microsoft.com/office/powerpoint/2010/main" val="3091020188"/>
              </p:ext>
            </p:extLst>
          </p:nvPr>
        </p:nvGraphicFramePr>
        <p:xfrm>
          <a:off x="6223258" y="2558945"/>
          <a:ext cx="5624660" cy="1675812"/>
        </p:xfrm>
        <a:graphic>
          <a:graphicData uri="http://schemas.openxmlformats.org/drawingml/2006/table">
            <a:tbl>
              <a:tblPr firstRow="1" bandRow="1">
                <a:tableStyleId>{5C22544A-7EE6-4342-B048-85BDC9FD1C3A}</a:tableStyleId>
              </a:tblPr>
              <a:tblGrid>
                <a:gridCol w="1406165">
                  <a:extLst>
                    <a:ext uri="{9D8B030D-6E8A-4147-A177-3AD203B41FA5}">
                      <a16:colId xmlns:a16="http://schemas.microsoft.com/office/drawing/2014/main" val="4030477389"/>
                    </a:ext>
                  </a:extLst>
                </a:gridCol>
                <a:gridCol w="1406165">
                  <a:extLst>
                    <a:ext uri="{9D8B030D-6E8A-4147-A177-3AD203B41FA5}">
                      <a16:colId xmlns:a16="http://schemas.microsoft.com/office/drawing/2014/main" val="887368561"/>
                    </a:ext>
                  </a:extLst>
                </a:gridCol>
                <a:gridCol w="1406165">
                  <a:extLst>
                    <a:ext uri="{9D8B030D-6E8A-4147-A177-3AD203B41FA5}">
                      <a16:colId xmlns:a16="http://schemas.microsoft.com/office/drawing/2014/main" val="661813140"/>
                    </a:ext>
                  </a:extLst>
                </a:gridCol>
                <a:gridCol w="1406165">
                  <a:extLst>
                    <a:ext uri="{9D8B030D-6E8A-4147-A177-3AD203B41FA5}">
                      <a16:colId xmlns:a16="http://schemas.microsoft.com/office/drawing/2014/main" val="3846419184"/>
                    </a:ext>
                  </a:extLst>
                </a:gridCol>
              </a:tblGrid>
              <a:tr h="395652">
                <a:tc>
                  <a:txBody>
                    <a:bodyPr/>
                    <a:lstStyle/>
                    <a:p>
                      <a:endParaRPr lang="zh-CN" altLang="en-US"/>
                    </a:p>
                  </a:txBody>
                  <a:tcPr/>
                </a:tc>
                <a:tc>
                  <a:txBody>
                    <a:bodyPr/>
                    <a:lstStyle/>
                    <a:p>
                      <a:r>
                        <a:rPr lang="zh-CN" altLang="en-US"/>
                        <a:t>早高峰</a:t>
                      </a:r>
                    </a:p>
                  </a:txBody>
                  <a:tcPr/>
                </a:tc>
                <a:tc>
                  <a:txBody>
                    <a:bodyPr/>
                    <a:lstStyle/>
                    <a:p>
                      <a:r>
                        <a:rPr lang="zh-CN" altLang="en-US"/>
                        <a:t>平峰</a:t>
                      </a:r>
                    </a:p>
                  </a:txBody>
                  <a:tcPr/>
                </a:tc>
                <a:tc>
                  <a:txBody>
                    <a:bodyPr/>
                    <a:lstStyle/>
                    <a:p>
                      <a:r>
                        <a:rPr lang="zh-CN" altLang="en-US"/>
                        <a:t>晚高峰</a:t>
                      </a:r>
                    </a:p>
                  </a:txBody>
                  <a:tcPr/>
                </a:tc>
                <a:extLst>
                  <a:ext uri="{0D108BD9-81ED-4DB2-BD59-A6C34878D82A}">
                    <a16:rowId xmlns:a16="http://schemas.microsoft.com/office/drawing/2014/main" val="3250401069"/>
                  </a:ext>
                </a:extLst>
              </a:tr>
              <a:tr h="395652">
                <a:tc>
                  <a:txBody>
                    <a:bodyPr/>
                    <a:lstStyle/>
                    <a:p>
                      <a:r>
                        <a:rPr lang="zh-CN" altLang="en-US"/>
                        <a:t>南北相位绿灯</a:t>
                      </a:r>
                    </a:p>
                  </a:txBody>
                  <a:tcPr/>
                </a:tc>
                <a:tc>
                  <a:txBody>
                    <a:bodyPr/>
                    <a:lstStyle/>
                    <a:p>
                      <a:r>
                        <a:rPr lang="en-US" altLang="zh-CN"/>
                        <a:t>44</a:t>
                      </a:r>
                      <a:endParaRPr lang="zh-CN" altLang="en-US"/>
                    </a:p>
                  </a:txBody>
                  <a:tcPr/>
                </a:tc>
                <a:tc>
                  <a:txBody>
                    <a:bodyPr/>
                    <a:lstStyle/>
                    <a:p>
                      <a:r>
                        <a:rPr lang="en-US" altLang="zh-CN"/>
                        <a:t>41</a:t>
                      </a:r>
                      <a:endParaRPr lang="zh-CN" altLang="en-US"/>
                    </a:p>
                  </a:txBody>
                  <a:tcPr/>
                </a:tc>
                <a:tc>
                  <a:txBody>
                    <a:bodyPr/>
                    <a:lstStyle/>
                    <a:p>
                      <a:r>
                        <a:rPr lang="en-US" altLang="zh-CN"/>
                        <a:t>34</a:t>
                      </a:r>
                      <a:endParaRPr lang="zh-CN" altLang="en-US"/>
                    </a:p>
                  </a:txBody>
                  <a:tcPr/>
                </a:tc>
                <a:extLst>
                  <a:ext uri="{0D108BD9-81ED-4DB2-BD59-A6C34878D82A}">
                    <a16:rowId xmlns:a16="http://schemas.microsoft.com/office/drawing/2014/main" val="2551796400"/>
                  </a:ext>
                </a:extLst>
              </a:tr>
              <a:tr h="395652">
                <a:tc>
                  <a:txBody>
                    <a:bodyPr/>
                    <a:lstStyle/>
                    <a:p>
                      <a:r>
                        <a:rPr lang="zh-CN" altLang="en-US"/>
                        <a:t>东西相位绿灯</a:t>
                      </a:r>
                    </a:p>
                  </a:txBody>
                  <a:tcPr/>
                </a:tc>
                <a:tc>
                  <a:txBody>
                    <a:bodyPr/>
                    <a:lstStyle/>
                    <a:p>
                      <a:r>
                        <a:rPr lang="en-US" altLang="zh-CN"/>
                        <a:t>22</a:t>
                      </a:r>
                      <a:endParaRPr lang="zh-CN" altLang="en-US"/>
                    </a:p>
                  </a:txBody>
                  <a:tcPr/>
                </a:tc>
                <a:tc>
                  <a:txBody>
                    <a:bodyPr/>
                    <a:lstStyle/>
                    <a:p>
                      <a:r>
                        <a:rPr lang="en-US" altLang="zh-CN"/>
                        <a:t>19</a:t>
                      </a:r>
                      <a:endParaRPr lang="zh-CN" altLang="en-US"/>
                    </a:p>
                  </a:txBody>
                  <a:tcPr/>
                </a:tc>
                <a:tc>
                  <a:txBody>
                    <a:bodyPr/>
                    <a:lstStyle/>
                    <a:p>
                      <a:r>
                        <a:rPr lang="en-US" altLang="zh-CN"/>
                        <a:t>21</a:t>
                      </a:r>
                      <a:endParaRPr lang="zh-CN" altLang="en-US"/>
                    </a:p>
                  </a:txBody>
                  <a:tcPr/>
                </a:tc>
                <a:extLst>
                  <a:ext uri="{0D108BD9-81ED-4DB2-BD59-A6C34878D82A}">
                    <a16:rowId xmlns:a16="http://schemas.microsoft.com/office/drawing/2014/main" val="4139582389"/>
                  </a:ext>
                </a:extLst>
              </a:tr>
            </a:tbl>
          </a:graphicData>
        </a:graphic>
      </p:graphicFrame>
      <p:sp>
        <p:nvSpPr>
          <p:cNvPr id="24" name="文本框 23">
            <a:extLst>
              <a:ext uri="{FF2B5EF4-FFF2-40B4-BE49-F238E27FC236}">
                <a16:creationId xmlns:a16="http://schemas.microsoft.com/office/drawing/2014/main" id="{28503455-9EEB-4690-ADDE-874482B3D562}"/>
              </a:ext>
            </a:extLst>
          </p:cNvPr>
          <p:cNvSpPr txBox="1"/>
          <p:nvPr/>
        </p:nvSpPr>
        <p:spPr>
          <a:xfrm>
            <a:off x="8138470" y="4334550"/>
            <a:ext cx="2278149"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理论信号配时周期表</a:t>
            </a:r>
          </a:p>
        </p:txBody>
      </p:sp>
    </p:spTree>
    <p:extLst>
      <p:ext uri="{BB962C8B-B14F-4D97-AF65-F5344CB8AC3E}">
        <p14:creationId xmlns:p14="http://schemas.microsoft.com/office/powerpoint/2010/main" val="75476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F89F4A-27B7-4921-B113-3AB572116143}"/>
              </a:ext>
            </a:extLst>
          </p:cNvPr>
          <p:cNvSpPr>
            <a:spLocks noGrp="1"/>
          </p:cNvSpPr>
          <p:nvPr>
            <p:ph type="title"/>
          </p:nvPr>
        </p:nvSpPr>
        <p:spPr>
          <a:xfrm>
            <a:off x="1872418" y="219167"/>
            <a:ext cx="10515600" cy="1119188"/>
          </a:xfrm>
        </p:spPr>
        <p:txBody>
          <a:bodyPr>
            <a:normAutofit/>
          </a:bodyPr>
          <a:lstStyle/>
          <a:p>
            <a:r>
              <a:rPr lang="zh-CN" altLang="zh-CN" sz="3200" dirty="0">
                <a:latin typeface="Times New Roman" panose="02020603050405020304" pitchFamily="18" charset="0"/>
                <a:ea typeface="微软雅黑" panose="020B0503020204020204" pitchFamily="34" charset="-122"/>
                <a:cs typeface="Times New Roman" panose="02020603050405020304" pitchFamily="18" charset="0"/>
              </a:rPr>
              <a:t>利用绿灯</a:t>
            </a:r>
            <a:r>
              <a:rPr lang="zh-CN" altLang="zh-CN" sz="3200">
                <a:latin typeface="Times New Roman" panose="02020603050405020304" pitchFamily="18" charset="0"/>
                <a:ea typeface="微软雅黑" panose="020B0503020204020204" pitchFamily="34" charset="-122"/>
                <a:cs typeface="Times New Roman" panose="02020603050405020304" pitchFamily="18" charset="0"/>
              </a:rPr>
              <a:t>检验公式</a:t>
            </a:r>
            <a:r>
              <a:rPr lang="zh-CN" altLang="en-US" sz="3200">
                <a:latin typeface="Times New Roman" panose="02020603050405020304" pitchFamily="18" charset="0"/>
                <a:ea typeface="微软雅黑" panose="020B0503020204020204" pitchFamily="34" charset="-122"/>
                <a:cs typeface="Times New Roman" panose="02020603050405020304" pitchFamily="18" charset="0"/>
              </a:rPr>
              <a:t>检验信号配时优劣</a:t>
            </a:r>
            <a:endParaRPr lang="zh-CN" altLang="en-US" sz="3200" dirty="0">
              <a:latin typeface="Times New Roman" panose="02020603050405020304" pitchFamily="18" charset="0"/>
              <a:ea typeface="微软雅黑" panose="020B0503020204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3803CC3E-84B4-462A-A4FA-3BC0AA94C1E4}"/>
                  </a:ext>
                </a:extLst>
              </p:cNvPr>
              <p:cNvSpPr>
                <a:spLocks noGrp="1"/>
              </p:cNvSpPr>
              <p:nvPr>
                <p:ph idx="1"/>
              </p:nvPr>
            </p:nvSpPr>
            <p:spPr>
              <a:xfrm>
                <a:off x="170077" y="1496850"/>
                <a:ext cx="5529963" cy="4351338"/>
              </a:xfrm>
            </p:spPr>
            <p:txBody>
              <a:bodyPr>
                <a:normAutofit/>
              </a:bodyPr>
              <a:lstStyle/>
              <a:p>
                <a:pPr>
                  <a:lnSpc>
                    <a:spcPct val="200000"/>
                  </a:lnSpc>
                </a:pPr>
                <a14:m>
                  <m:oMath xmlns:m="http://schemas.openxmlformats.org/officeDocument/2006/math">
                    <m:sSub>
                      <m:sSubPr>
                        <m:ctrlPr>
                          <a:rPr lang="zh-CN" altLang="zh-CN" i="1" smtClean="0">
                            <a:latin typeface="Cambria Math" panose="02040503050406030204" pitchFamily="18" charset="0"/>
                          </a:rPr>
                        </m:ctrlPr>
                      </m:sSubPr>
                      <m:e>
                        <m:r>
                          <a:rPr lang="en-US" altLang="zh-CN" i="1">
                            <a:latin typeface="Cambria Math" panose="02040503050406030204" pitchFamily="18" charset="0"/>
                          </a:rPr>
                          <m:t>𝐺</m:t>
                        </m:r>
                      </m:e>
                      <m:sub>
                        <m:r>
                          <a:rPr lang="en-US" altLang="zh-CN" i="1">
                            <a:latin typeface="Cambria Math" panose="02040503050406030204" pitchFamily="18" charset="0"/>
                          </a:rPr>
                          <m:t>0</m:t>
                        </m:r>
                      </m:sub>
                    </m:sSub>
                    <m:r>
                      <a:rPr lang="en-US" altLang="zh-CN" i="1">
                        <a:latin typeface="Cambria Math" panose="02040503050406030204" pitchFamily="18" charset="0"/>
                      </a:rPr>
                      <m:t>=2.1</m:t>
                    </m:r>
                    <m:r>
                      <a:rPr lang="en-US" altLang="zh-CN" i="1">
                        <a:latin typeface="Cambria Math" panose="02040503050406030204" pitchFamily="18" charset="0"/>
                      </a:rPr>
                      <m:t>𝑋</m:t>
                    </m:r>
                    <m:r>
                      <a:rPr lang="en-US" altLang="zh-CN" i="1">
                        <a:latin typeface="Cambria Math" panose="02040503050406030204" pitchFamily="18" charset="0"/>
                      </a:rPr>
                      <m:t>+3.7</m:t>
                    </m:r>
                    <m:r>
                      <a:rPr lang="en-US" altLang="zh-CN" b="0" i="0" smtClean="0">
                        <a:latin typeface="Cambria Math" panose="02040503050406030204" pitchFamily="18" charset="0"/>
                      </a:rPr>
                      <m:t> </m:t>
                    </m:r>
                  </m:oMath>
                </a14:m>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(s)</a:t>
                </a:r>
                <a:r>
                  <a:rPr lang="en-US" altLang="zh-CN">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3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200000"/>
                  </a:lnSpc>
                  <a:buNone/>
                </a:pPr>
                <a:r>
                  <a:rPr lang="en-US" altLang="zh-CN" sz="23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sSub>
                      <m:sSubPr>
                        <m:ctrlPr>
                          <a:rPr lang="zh-CN" altLang="zh-CN" sz="1900" i="1">
                            <a:latin typeface="Cambria Math" panose="02040503050406030204" pitchFamily="18" charset="0"/>
                          </a:rPr>
                        </m:ctrlPr>
                      </m:sSubPr>
                      <m:e>
                        <m:r>
                          <a:rPr lang="en-US" altLang="zh-CN" sz="1900" i="1">
                            <a:latin typeface="Cambria Math" panose="02040503050406030204" pitchFamily="18" charset="0"/>
                          </a:rPr>
                          <m:t>𝐺</m:t>
                        </m:r>
                      </m:e>
                      <m:sub>
                        <m:r>
                          <a:rPr lang="en-US" altLang="zh-CN" sz="1900" i="1">
                            <a:latin typeface="Cambria Math" panose="02040503050406030204" pitchFamily="18" charset="0"/>
                          </a:rPr>
                          <m:t>0</m:t>
                        </m:r>
                      </m:sub>
                    </m:sSub>
                  </m:oMath>
                </a14:m>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某一</a:t>
                </a:r>
                <a:r>
                  <a:rPr lang="zh-CN" altLang="en-US" sz="1900">
                    <a:latin typeface="Times New Roman" panose="02020603050405020304" pitchFamily="18" charset="0"/>
                    <a:ea typeface="微软雅黑" panose="020B0503020204020204" pitchFamily="34" charset="-122"/>
                    <a:cs typeface="Times New Roman" panose="02020603050405020304" pitchFamily="18" charset="0"/>
                  </a:rPr>
                  <a:t>相</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位</a:t>
                </a:r>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车辆放行所需要的时间（</a:t>
                </a:r>
                <a:r>
                  <a:rPr lang="en-US" altLang="zh-CN" sz="1900" dirty="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19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200000"/>
                  </a:lnSpc>
                  <a:buNone/>
                </a:pPr>
                <a:r>
                  <a:rPr lang="en-US" altLang="zh-CN" sz="19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a:rPr lang="en-US" altLang="zh-CN" sz="1900" i="1">
                        <a:latin typeface="Cambria Math" panose="02040503050406030204" pitchFamily="18" charset="0"/>
                      </a:rPr>
                      <m:t>𝑋</m:t>
                    </m:r>
                  </m:oMath>
                </a14:m>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——周期内的来车数（</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辆）</a:t>
                </a:r>
                <a:r>
                  <a:rPr lang="zh-CN" altLang="en-US" sz="19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根据</a:t>
                </a:r>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置信</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度和</a:t>
                </a:r>
                <a:endParaRPr lang="en-US" altLang="zh-CN" sz="190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200000"/>
                  </a:lnSpc>
                  <a:buNone/>
                </a:pPr>
                <a:r>
                  <a:rPr lang="en-US" altLang="zh-CN" sz="190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900">
                    <a:latin typeface="Times New Roman" panose="02020603050405020304" pitchFamily="18" charset="0"/>
                    <a:ea typeface="微软雅黑" panose="020B0503020204020204" pitchFamily="34" charset="-122"/>
                    <a:cs typeface="Times New Roman" panose="02020603050405020304" pitchFamily="18" charset="0"/>
                  </a:rPr>
                  <a:t>泊</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松</a:t>
                </a:r>
                <a:r>
                  <a:rPr lang="zh-CN" altLang="zh-CN" sz="1900" dirty="0">
                    <a:latin typeface="Times New Roman" panose="02020603050405020304" pitchFamily="18" charset="0"/>
                    <a:ea typeface="微软雅黑" panose="020B0503020204020204" pitchFamily="34" charset="-122"/>
                    <a:cs typeface="Times New Roman" panose="02020603050405020304" pitchFamily="18" charset="0"/>
                  </a:rPr>
                  <a:t>流车辆到达率表</a:t>
                </a:r>
                <a:r>
                  <a:rPr lang="zh-CN" altLang="zh-CN" sz="1900">
                    <a:latin typeface="Times New Roman" panose="02020603050405020304" pitchFamily="18" charset="0"/>
                    <a:ea typeface="微软雅黑" panose="020B0503020204020204" pitchFamily="34" charset="-122"/>
                    <a:cs typeface="Times New Roman" panose="02020603050405020304" pitchFamily="18" charset="0"/>
                  </a:rPr>
                  <a:t>来决定</a:t>
                </a:r>
                <a:endParaRPr lang="en-US" altLang="zh-CN" sz="19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200000"/>
                  </a:lnSpc>
                </a:pPr>
                <a:r>
                  <a:rPr lang="en-US" altLang="zh-CN" sz="2000">
                    <a:latin typeface="Times New Roman" panose="02020603050405020304" pitchFamily="18" charset="0"/>
                    <a:ea typeface="微软雅黑" panose="020B0503020204020204" pitchFamily="34" charset="-122"/>
                    <a:cs typeface="Times New Roman" panose="02020603050405020304" pitchFamily="18" charset="0"/>
                  </a:rPr>
                  <a:t>90%</a:t>
                </a:r>
                <a:r>
                  <a:rPr lang="zh-CN" altLang="en-US" sz="2000">
                    <a:latin typeface="Times New Roman" panose="02020603050405020304" pitchFamily="18" charset="0"/>
                    <a:ea typeface="微软雅黑" panose="020B0503020204020204" pitchFamily="34" charset="-122"/>
                    <a:cs typeface="Times New Roman" panose="02020603050405020304" pitchFamily="18" charset="0"/>
                  </a:rPr>
                  <a:t>置信度</a:t>
                </a:r>
                <a:endParaRPr lang="zh-CN" altLang="en-US" sz="2000"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3803CC3E-84B4-462A-A4FA-3BC0AA94C1E4}"/>
                  </a:ext>
                </a:extLst>
              </p:cNvPr>
              <p:cNvSpPr>
                <a:spLocks noGrp="1" noRot="1" noChangeAspect="1" noMove="1" noResize="1" noEditPoints="1" noAdjustHandles="1" noChangeArrowheads="1" noChangeShapeType="1" noTextEdit="1"/>
              </p:cNvSpPr>
              <p:nvPr>
                <p:ph idx="1"/>
              </p:nvPr>
            </p:nvSpPr>
            <p:spPr>
              <a:xfrm>
                <a:off x="170077" y="1496850"/>
                <a:ext cx="5529963" cy="4351338"/>
              </a:xfrm>
              <a:blipFill>
                <a:blip r:embed="rId3"/>
                <a:stretch>
                  <a:fillRect l="-992"/>
                </a:stretch>
              </a:blipFill>
            </p:spPr>
            <p:txBody>
              <a:bodyPr/>
              <a:lstStyle/>
              <a:p>
                <a:r>
                  <a:rPr lang="zh-CN" altLang="en-US">
                    <a:noFill/>
                  </a:rPr>
                  <a:t> </a:t>
                </a:r>
              </a:p>
            </p:txBody>
          </p:sp>
        </mc:Fallback>
      </mc:AlternateContent>
      <p:cxnSp>
        <p:nvCxnSpPr>
          <p:cNvPr id="7" name="连接符: 肘形 6">
            <a:extLst>
              <a:ext uri="{FF2B5EF4-FFF2-40B4-BE49-F238E27FC236}">
                <a16:creationId xmlns:a16="http://schemas.microsoft.com/office/drawing/2014/main" id="{E7770DD9-6102-488C-95B5-E689C2F42D61}"/>
              </a:ext>
            </a:extLst>
          </p:cNvPr>
          <p:cNvCxnSpPr>
            <a:cxnSpLocks/>
          </p:cNvCxnSpPr>
          <p:nvPr/>
        </p:nvCxnSpPr>
        <p:spPr>
          <a:xfrm>
            <a:off x="0" y="5800725"/>
            <a:ext cx="3190875" cy="752475"/>
          </a:xfrm>
          <a:prstGeom prst="bentConnector3">
            <a:avLst>
              <a:gd name="adj1" fmla="val 10298"/>
            </a:avLst>
          </a:prstGeom>
          <a:ln>
            <a:solidFill>
              <a:srgbClr val="00B050"/>
            </a:solidFill>
          </a:ln>
          <a:effectLst>
            <a:glow rad="635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DAE7B6C6-F098-461B-B146-6A175FF663D4}"/>
              </a:ext>
            </a:extLst>
          </p:cNvPr>
          <p:cNvSpPr/>
          <p:nvPr/>
        </p:nvSpPr>
        <p:spPr>
          <a:xfrm>
            <a:off x="3190875" y="6505575"/>
            <a:ext cx="95250" cy="95250"/>
          </a:xfrm>
          <a:prstGeom prst="ellipse">
            <a:avLst/>
          </a:prstGeom>
          <a:solidFill>
            <a:srgbClr val="00B050"/>
          </a:solidFill>
          <a:ln>
            <a:solidFill>
              <a:srgbClr val="00B050"/>
            </a:solid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6" name="组合 5">
            <a:extLst>
              <a:ext uri="{FF2B5EF4-FFF2-40B4-BE49-F238E27FC236}">
                <a16:creationId xmlns:a16="http://schemas.microsoft.com/office/drawing/2014/main" id="{1EF6393C-FE1B-4EF3-8A76-A6DF3AA6F41A}"/>
              </a:ext>
            </a:extLst>
          </p:cNvPr>
          <p:cNvGrpSpPr/>
          <p:nvPr/>
        </p:nvGrpSpPr>
        <p:grpSpPr>
          <a:xfrm>
            <a:off x="155542" y="219167"/>
            <a:ext cx="1475690" cy="923740"/>
            <a:chOff x="406532" y="258948"/>
            <a:chExt cx="1294797" cy="923740"/>
          </a:xfrm>
        </p:grpSpPr>
        <p:sp>
          <p:nvSpPr>
            <p:cNvPr id="8" name="任意多边形: 形状 7">
              <a:extLst>
                <a:ext uri="{FF2B5EF4-FFF2-40B4-BE49-F238E27FC236}">
                  <a16:creationId xmlns:a16="http://schemas.microsoft.com/office/drawing/2014/main" id="{195D1528-EED8-4872-B39A-9CED3BE43A69}"/>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任意多边形: 形状 8">
              <a:extLst>
                <a:ext uri="{FF2B5EF4-FFF2-40B4-BE49-F238E27FC236}">
                  <a16:creationId xmlns:a16="http://schemas.microsoft.com/office/drawing/2014/main" id="{0052444A-139E-4129-AA5C-B655ED3B9855}"/>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25336363-95D4-4A08-8876-22A63F603B91}"/>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08-1</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aphicFrame>
        <p:nvGraphicFramePr>
          <p:cNvPr id="5" name="对象 4">
            <a:extLst>
              <a:ext uri="{FF2B5EF4-FFF2-40B4-BE49-F238E27FC236}">
                <a16:creationId xmlns:a16="http://schemas.microsoft.com/office/drawing/2014/main" id="{23A0F8B9-1E5E-4274-A7CE-828770D13E3A}"/>
              </a:ext>
            </a:extLst>
          </p:cNvPr>
          <p:cNvGraphicFramePr>
            <a:graphicFrameLocks noChangeAspect="1"/>
          </p:cNvGraphicFramePr>
          <p:nvPr>
            <p:extLst>
              <p:ext uri="{D42A27DB-BD31-4B8C-83A1-F6EECF244321}">
                <p14:modId xmlns:p14="http://schemas.microsoft.com/office/powerpoint/2010/main" val="2800693489"/>
              </p:ext>
            </p:extLst>
          </p:nvPr>
        </p:nvGraphicFramePr>
        <p:xfrm>
          <a:off x="5481638" y="3248025"/>
          <a:ext cx="1227137" cy="358775"/>
        </p:xfrm>
        <a:graphic>
          <a:graphicData uri="http://schemas.openxmlformats.org/presentationml/2006/ole">
            <mc:AlternateContent xmlns:mc="http://schemas.openxmlformats.org/markup-compatibility/2006">
              <mc:Choice xmlns:v="urn:schemas-microsoft-com:vml" Requires="v">
                <p:oleObj spid="_x0000_s1033" name="Worksheet" r:id="rId4" imgW="1226833" imgH="358030" progId="Excel.Sheet.12">
                  <p:embed/>
                </p:oleObj>
              </mc:Choice>
              <mc:Fallback>
                <p:oleObj name="Worksheet" r:id="rId4" imgW="1226833" imgH="358030" progId="Excel.Sheet.12">
                  <p:embed/>
                  <p:pic>
                    <p:nvPicPr>
                      <p:cNvPr id="0" name=""/>
                      <p:cNvPicPr/>
                      <p:nvPr/>
                    </p:nvPicPr>
                    <p:blipFill>
                      <a:blip r:embed="rId5"/>
                      <a:stretch>
                        <a:fillRect/>
                      </a:stretch>
                    </p:blipFill>
                    <p:spPr>
                      <a:xfrm>
                        <a:off x="5481638" y="3248025"/>
                        <a:ext cx="1227137" cy="358775"/>
                      </a:xfrm>
                      <a:prstGeom prst="rect">
                        <a:avLst/>
                      </a:prstGeom>
                    </p:spPr>
                  </p:pic>
                </p:oleObj>
              </mc:Fallback>
            </mc:AlternateContent>
          </a:graphicData>
        </a:graphic>
      </p:graphicFrame>
      <p:graphicFrame>
        <p:nvGraphicFramePr>
          <p:cNvPr id="11" name="表格 10">
            <a:extLst>
              <a:ext uri="{FF2B5EF4-FFF2-40B4-BE49-F238E27FC236}">
                <a16:creationId xmlns:a16="http://schemas.microsoft.com/office/drawing/2014/main" id="{A6C436D7-3D4B-4077-88F9-71393655C583}"/>
              </a:ext>
            </a:extLst>
          </p:cNvPr>
          <p:cNvGraphicFramePr>
            <a:graphicFrameLocks noGrp="1"/>
          </p:cNvGraphicFramePr>
          <p:nvPr>
            <p:extLst>
              <p:ext uri="{D42A27DB-BD31-4B8C-83A1-F6EECF244321}">
                <p14:modId xmlns:p14="http://schemas.microsoft.com/office/powerpoint/2010/main" val="745452850"/>
              </p:ext>
            </p:extLst>
          </p:nvPr>
        </p:nvGraphicFramePr>
        <p:xfrm>
          <a:off x="6491960" y="1250435"/>
          <a:ext cx="4605568" cy="5168987"/>
        </p:xfrm>
        <a:graphic>
          <a:graphicData uri="http://schemas.openxmlformats.org/drawingml/2006/table">
            <a:tbl>
              <a:tblPr>
                <a:tableStyleId>{073A0DAA-6AF3-43AB-8588-CEC1D06C72B9}</a:tableStyleId>
              </a:tblPr>
              <a:tblGrid>
                <a:gridCol w="2114712">
                  <a:extLst>
                    <a:ext uri="{9D8B030D-6E8A-4147-A177-3AD203B41FA5}">
                      <a16:colId xmlns:a16="http://schemas.microsoft.com/office/drawing/2014/main" val="2994545091"/>
                    </a:ext>
                  </a:extLst>
                </a:gridCol>
                <a:gridCol w="2490856">
                  <a:extLst>
                    <a:ext uri="{9D8B030D-6E8A-4147-A177-3AD203B41FA5}">
                      <a16:colId xmlns:a16="http://schemas.microsoft.com/office/drawing/2014/main" val="3161648616"/>
                    </a:ext>
                  </a:extLst>
                </a:gridCol>
              </a:tblGrid>
              <a:tr h="323841">
                <a:tc>
                  <a:txBody>
                    <a:bodyPr/>
                    <a:lstStyle/>
                    <a:p>
                      <a:pPr algn="l" fontAlgn="ctr"/>
                      <a:r>
                        <a:rPr lang="en-US" altLang="zh-CN" sz="1400" u="none" strike="noStrike">
                          <a:effectLst/>
                        </a:rPr>
                        <a:t> m</a:t>
                      </a:r>
                      <a:r>
                        <a:rPr lang="zh-CN" altLang="en-US" sz="1400" u="none" strike="noStrike">
                          <a:effectLst/>
                        </a:rPr>
                        <a:t>（周期内平均来车数）</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1400" u="none" strike="noStrike">
                          <a:effectLst/>
                        </a:rPr>
                        <a:t>   X</a:t>
                      </a:r>
                      <a:r>
                        <a:rPr lang="zh-CN" altLang="en-US" sz="1400" u="none" strike="noStrike">
                          <a:effectLst/>
                        </a:rPr>
                        <a:t>（周期内平均来车数）</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3110626"/>
                  </a:ext>
                </a:extLst>
              </a:tr>
              <a:tr h="167074">
                <a:tc>
                  <a:txBody>
                    <a:bodyPr/>
                    <a:lstStyle/>
                    <a:p>
                      <a:pPr algn="ctr" fontAlgn="ctr"/>
                      <a:r>
                        <a:rPr lang="en-US" altLang="zh-CN" sz="900" u="none" strike="noStrike">
                          <a:effectLst/>
                        </a:rPr>
                        <a:t> 0.0-0.1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0</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214839"/>
                  </a:ext>
                </a:extLst>
              </a:tr>
              <a:tr h="167074">
                <a:tc>
                  <a:txBody>
                    <a:bodyPr/>
                    <a:lstStyle/>
                    <a:p>
                      <a:pPr algn="ctr" fontAlgn="ctr"/>
                      <a:r>
                        <a:rPr lang="en-US" altLang="zh-CN" sz="900" u="none" strike="noStrike">
                          <a:effectLst/>
                        </a:rPr>
                        <a:t>0.2-0.5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3729111"/>
                  </a:ext>
                </a:extLst>
              </a:tr>
              <a:tr h="167074">
                <a:tc>
                  <a:txBody>
                    <a:bodyPr/>
                    <a:lstStyle/>
                    <a:p>
                      <a:pPr algn="ctr" fontAlgn="ctr"/>
                      <a:r>
                        <a:rPr lang="en-US" altLang="zh-CN" sz="900" u="none" strike="noStrike">
                          <a:effectLst/>
                        </a:rPr>
                        <a:t>0.6-1.1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0936213"/>
                  </a:ext>
                </a:extLst>
              </a:tr>
              <a:tr h="167074">
                <a:tc>
                  <a:txBody>
                    <a:bodyPr/>
                    <a:lstStyle/>
                    <a:p>
                      <a:pPr algn="ctr" fontAlgn="ctr"/>
                      <a:r>
                        <a:rPr lang="en-US" altLang="zh-CN" sz="900" u="none" strike="noStrike">
                          <a:effectLst/>
                        </a:rPr>
                        <a:t>1.2-1.7</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0716190"/>
                  </a:ext>
                </a:extLst>
              </a:tr>
              <a:tr h="167074">
                <a:tc>
                  <a:txBody>
                    <a:bodyPr/>
                    <a:lstStyle/>
                    <a:p>
                      <a:pPr algn="ctr" fontAlgn="ctr"/>
                      <a:r>
                        <a:rPr lang="en-US" altLang="zh-CN" sz="900" u="none" strike="noStrike">
                          <a:effectLst/>
                        </a:rPr>
                        <a:t>1.8-2.4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4804298"/>
                  </a:ext>
                </a:extLst>
              </a:tr>
              <a:tr h="167074">
                <a:tc>
                  <a:txBody>
                    <a:bodyPr/>
                    <a:lstStyle/>
                    <a:p>
                      <a:pPr algn="ctr" fontAlgn="ctr"/>
                      <a:r>
                        <a:rPr lang="en-US" altLang="zh-CN" sz="900" u="none" strike="noStrike">
                          <a:effectLst/>
                        </a:rPr>
                        <a:t>2.5-3.1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268345"/>
                  </a:ext>
                </a:extLst>
              </a:tr>
              <a:tr h="167074">
                <a:tc>
                  <a:txBody>
                    <a:bodyPr/>
                    <a:lstStyle/>
                    <a:p>
                      <a:pPr algn="ctr" fontAlgn="ctr"/>
                      <a:r>
                        <a:rPr lang="en-US" altLang="zh-CN" sz="900" u="none" strike="noStrike">
                          <a:effectLst/>
                        </a:rPr>
                        <a:t>3.2-3.8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9787489"/>
                  </a:ext>
                </a:extLst>
              </a:tr>
              <a:tr h="167074">
                <a:tc>
                  <a:txBody>
                    <a:bodyPr/>
                    <a:lstStyle/>
                    <a:p>
                      <a:pPr algn="ctr" fontAlgn="ctr"/>
                      <a:r>
                        <a:rPr lang="en-US" altLang="zh-CN" sz="900" u="none" strike="noStrike">
                          <a:effectLst/>
                        </a:rPr>
                        <a:t>3.9-4.6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7</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9706517"/>
                  </a:ext>
                </a:extLst>
              </a:tr>
              <a:tr h="167074">
                <a:tc>
                  <a:txBody>
                    <a:bodyPr/>
                    <a:lstStyle/>
                    <a:p>
                      <a:pPr algn="ctr" fontAlgn="ctr"/>
                      <a:r>
                        <a:rPr lang="en-US" altLang="zh-CN" sz="900" u="none" strike="noStrike">
                          <a:effectLst/>
                        </a:rPr>
                        <a:t>4.7-5.4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5567368"/>
                  </a:ext>
                </a:extLst>
              </a:tr>
              <a:tr h="167074">
                <a:tc>
                  <a:txBody>
                    <a:bodyPr/>
                    <a:lstStyle/>
                    <a:p>
                      <a:pPr algn="ctr" fontAlgn="ctr"/>
                      <a:r>
                        <a:rPr lang="en-US" altLang="zh-CN" sz="900" u="none" strike="noStrike">
                          <a:effectLst/>
                        </a:rPr>
                        <a:t>5.5-6.1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9</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354371"/>
                  </a:ext>
                </a:extLst>
              </a:tr>
              <a:tr h="167074">
                <a:tc>
                  <a:txBody>
                    <a:bodyPr/>
                    <a:lstStyle/>
                    <a:p>
                      <a:pPr algn="ctr" fontAlgn="ctr"/>
                      <a:r>
                        <a:rPr lang="en-US" altLang="zh-CN" sz="900" u="none" strike="noStrike">
                          <a:effectLst/>
                        </a:rPr>
                        <a:t>6.2-7.0</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10</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8045162"/>
                  </a:ext>
                </a:extLst>
              </a:tr>
              <a:tr h="167074">
                <a:tc>
                  <a:txBody>
                    <a:bodyPr/>
                    <a:lstStyle/>
                    <a:p>
                      <a:pPr algn="ctr" fontAlgn="ctr"/>
                      <a:r>
                        <a:rPr lang="en-US" altLang="zh-CN" sz="900" u="none" strike="noStrike">
                          <a:effectLst/>
                        </a:rPr>
                        <a:t>7.1-7.8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6588284"/>
                  </a:ext>
                </a:extLst>
              </a:tr>
              <a:tr h="167074">
                <a:tc>
                  <a:txBody>
                    <a:bodyPr/>
                    <a:lstStyle/>
                    <a:p>
                      <a:pPr algn="ctr" fontAlgn="ctr"/>
                      <a:r>
                        <a:rPr lang="en-US" altLang="zh-CN" sz="900" u="none" strike="noStrike">
                          <a:effectLst/>
                        </a:rPr>
                        <a:t>7.9-8.6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12</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5099547"/>
                  </a:ext>
                </a:extLst>
              </a:tr>
              <a:tr h="167074">
                <a:tc>
                  <a:txBody>
                    <a:bodyPr/>
                    <a:lstStyle/>
                    <a:p>
                      <a:pPr algn="ctr" fontAlgn="ctr"/>
                      <a:r>
                        <a:rPr lang="en-US" altLang="zh-CN" sz="900" u="none" strike="noStrike">
                          <a:effectLst/>
                        </a:rPr>
                        <a:t>8.7-9.4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17963"/>
                  </a:ext>
                </a:extLst>
              </a:tr>
              <a:tr h="167074">
                <a:tc>
                  <a:txBody>
                    <a:bodyPr/>
                    <a:lstStyle/>
                    <a:p>
                      <a:pPr algn="ctr" fontAlgn="ctr"/>
                      <a:r>
                        <a:rPr lang="en-US" altLang="zh-CN" sz="900" u="none" strike="noStrike">
                          <a:effectLst/>
                        </a:rPr>
                        <a:t>9.5-10.3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95832"/>
                  </a:ext>
                </a:extLst>
              </a:tr>
              <a:tr h="167074">
                <a:tc>
                  <a:txBody>
                    <a:bodyPr/>
                    <a:lstStyle/>
                    <a:p>
                      <a:pPr algn="ctr" fontAlgn="ctr"/>
                      <a:r>
                        <a:rPr lang="en-US" altLang="zh-CN" sz="900" u="none" strike="noStrike">
                          <a:effectLst/>
                        </a:rPr>
                        <a:t>10.4-11.1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98737"/>
                  </a:ext>
                </a:extLst>
              </a:tr>
              <a:tr h="167074">
                <a:tc>
                  <a:txBody>
                    <a:bodyPr/>
                    <a:lstStyle/>
                    <a:p>
                      <a:pPr algn="ctr" fontAlgn="ctr"/>
                      <a:r>
                        <a:rPr lang="en-US" altLang="zh-CN" sz="900" u="none" strike="noStrike">
                          <a:effectLst/>
                        </a:rPr>
                        <a:t>11.2-11.9</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428440"/>
                  </a:ext>
                </a:extLst>
              </a:tr>
              <a:tr h="167074">
                <a:tc>
                  <a:txBody>
                    <a:bodyPr/>
                    <a:lstStyle/>
                    <a:p>
                      <a:pPr algn="ctr" fontAlgn="ctr"/>
                      <a:r>
                        <a:rPr lang="en-US" altLang="zh-CN" sz="900" u="none" strike="noStrike">
                          <a:effectLst/>
                        </a:rPr>
                        <a:t>12.0-12.8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17</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490116"/>
                  </a:ext>
                </a:extLst>
              </a:tr>
              <a:tr h="167074">
                <a:tc>
                  <a:txBody>
                    <a:bodyPr/>
                    <a:lstStyle/>
                    <a:p>
                      <a:pPr algn="ctr" fontAlgn="ctr"/>
                      <a:r>
                        <a:rPr lang="en-US" altLang="zh-CN" sz="900" u="none" strike="noStrike">
                          <a:effectLst/>
                        </a:rPr>
                        <a:t>12.9-13.6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9155104"/>
                  </a:ext>
                </a:extLst>
              </a:tr>
              <a:tr h="167074">
                <a:tc>
                  <a:txBody>
                    <a:bodyPr/>
                    <a:lstStyle/>
                    <a:p>
                      <a:pPr algn="ctr" fontAlgn="ctr"/>
                      <a:r>
                        <a:rPr lang="en-US" altLang="zh-CN" sz="900" u="none" strike="noStrike">
                          <a:effectLst/>
                        </a:rPr>
                        <a:t>13.7-14.5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19</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1784117"/>
                  </a:ext>
                </a:extLst>
              </a:tr>
              <a:tr h="167074">
                <a:tc>
                  <a:txBody>
                    <a:bodyPr/>
                    <a:lstStyle/>
                    <a:p>
                      <a:pPr algn="ctr" fontAlgn="ctr"/>
                      <a:r>
                        <a:rPr lang="en-US" altLang="zh-CN" sz="900" u="none" strike="noStrike">
                          <a:effectLst/>
                        </a:rPr>
                        <a:t>14.6-15.3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20</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851087"/>
                  </a:ext>
                </a:extLst>
              </a:tr>
              <a:tr h="167074">
                <a:tc>
                  <a:txBody>
                    <a:bodyPr/>
                    <a:lstStyle/>
                    <a:p>
                      <a:pPr algn="ctr" fontAlgn="ctr"/>
                      <a:r>
                        <a:rPr lang="en-US" altLang="zh-CN" sz="900" u="none" strike="noStrike">
                          <a:effectLst/>
                        </a:rPr>
                        <a:t>15.4-16.2</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21</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146496"/>
                  </a:ext>
                </a:extLst>
              </a:tr>
              <a:tr h="167074">
                <a:tc>
                  <a:txBody>
                    <a:bodyPr/>
                    <a:lstStyle/>
                    <a:p>
                      <a:pPr algn="ctr" fontAlgn="ctr"/>
                      <a:r>
                        <a:rPr lang="en-US" altLang="zh-CN" sz="900" u="none" strike="noStrike">
                          <a:effectLst/>
                        </a:rPr>
                        <a:t>16.3-17.0</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22</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0983872"/>
                  </a:ext>
                </a:extLst>
              </a:tr>
              <a:tr h="167074">
                <a:tc>
                  <a:txBody>
                    <a:bodyPr/>
                    <a:lstStyle/>
                    <a:p>
                      <a:pPr algn="ctr" fontAlgn="ctr"/>
                      <a:r>
                        <a:rPr lang="en-US" altLang="zh-CN" sz="900" u="none" strike="noStrike">
                          <a:effectLst/>
                        </a:rPr>
                        <a:t>17.1-17.9</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4052868"/>
                  </a:ext>
                </a:extLst>
              </a:tr>
              <a:tr h="167074">
                <a:tc>
                  <a:txBody>
                    <a:bodyPr/>
                    <a:lstStyle/>
                    <a:p>
                      <a:pPr algn="ctr" fontAlgn="ctr"/>
                      <a:r>
                        <a:rPr lang="en-US" altLang="zh-CN" sz="900" u="none" strike="noStrike">
                          <a:effectLst/>
                        </a:rPr>
                        <a:t>18.0-18.8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24</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4345344"/>
                  </a:ext>
                </a:extLst>
              </a:tr>
              <a:tr h="167074">
                <a:tc>
                  <a:txBody>
                    <a:bodyPr/>
                    <a:lstStyle/>
                    <a:p>
                      <a:pPr algn="ctr" fontAlgn="ctr"/>
                      <a:r>
                        <a:rPr lang="en-US" altLang="zh-CN" sz="900" u="none" strike="noStrike">
                          <a:effectLst/>
                        </a:rPr>
                        <a:t>18.9-19.7</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1949274"/>
                  </a:ext>
                </a:extLst>
              </a:tr>
              <a:tr h="167074">
                <a:tc>
                  <a:txBody>
                    <a:bodyPr/>
                    <a:lstStyle/>
                    <a:p>
                      <a:pPr algn="ctr" fontAlgn="ctr"/>
                      <a:r>
                        <a:rPr lang="en-US" altLang="zh-CN" sz="900" u="none" strike="noStrike">
                          <a:effectLst/>
                        </a:rPr>
                        <a:t>19.8-20.6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26</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5457467"/>
                  </a:ext>
                </a:extLst>
              </a:tr>
              <a:tr h="167074">
                <a:tc>
                  <a:txBody>
                    <a:bodyPr/>
                    <a:lstStyle/>
                    <a:p>
                      <a:pPr algn="ctr" fontAlgn="ctr"/>
                      <a:r>
                        <a:rPr lang="en-US" altLang="zh-CN" sz="900" u="none" strike="noStrike">
                          <a:effectLst/>
                        </a:rPr>
                        <a:t>20.7-21.5</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27</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3172511"/>
                  </a:ext>
                </a:extLst>
              </a:tr>
              <a:tr h="167074">
                <a:tc>
                  <a:txBody>
                    <a:bodyPr/>
                    <a:lstStyle/>
                    <a:p>
                      <a:pPr algn="ctr" fontAlgn="ctr"/>
                      <a:r>
                        <a:rPr lang="en-US" altLang="zh-CN" sz="900" u="none" strike="noStrike">
                          <a:effectLst/>
                        </a:rPr>
                        <a:t>21.6-22.3</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900" u="none" strike="noStrike">
                          <a:effectLst/>
                        </a:rPr>
                        <a:t>28</a:t>
                      </a:r>
                      <a:endParaRPr lang="en-US" altLang="zh-CN" sz="900" b="0" i="0" u="none" strike="noStrike">
                        <a:solidFill>
                          <a:srgbClr val="000000"/>
                        </a:solidFill>
                        <a:effectLst/>
                        <a:latin typeface="等线" panose="02010600030101010101" pitchFamily="2" charset="-122"/>
                        <a:ea typeface="等线" panose="02010600030101010101" pitchFamily="2" charset="-122"/>
                      </a:endParaRPr>
                    </a:p>
                  </a:txBody>
                  <a:tcPr marL="6111" marR="6111" marT="61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386177"/>
                  </a:ext>
                </a:extLst>
              </a:tr>
            </a:tbl>
          </a:graphicData>
        </a:graphic>
      </p:graphicFrame>
    </p:spTree>
    <p:extLst>
      <p:ext uri="{BB962C8B-B14F-4D97-AF65-F5344CB8AC3E}">
        <p14:creationId xmlns:p14="http://schemas.microsoft.com/office/powerpoint/2010/main" val="1200413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微信图片_20181202223909">
            <a:extLst>
              <a:ext uri="{FF2B5EF4-FFF2-40B4-BE49-F238E27FC236}">
                <a16:creationId xmlns:a16="http://schemas.microsoft.com/office/drawing/2014/main" id="{C7F3AB8B-3BD4-4150-9B9C-E2261A25A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941922"/>
            <a:ext cx="6004644" cy="37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a:extLst>
              <a:ext uri="{FF2B5EF4-FFF2-40B4-BE49-F238E27FC236}">
                <a16:creationId xmlns:a16="http://schemas.microsoft.com/office/drawing/2014/main" id="{8757625B-9A6A-4A8C-8494-097563E222D7}"/>
              </a:ext>
            </a:extLst>
          </p:cNvPr>
          <p:cNvGrpSpPr/>
          <p:nvPr/>
        </p:nvGrpSpPr>
        <p:grpSpPr>
          <a:xfrm>
            <a:off x="155542" y="219167"/>
            <a:ext cx="1475690" cy="923740"/>
            <a:chOff x="406532" y="258948"/>
            <a:chExt cx="1294797" cy="923740"/>
          </a:xfrm>
        </p:grpSpPr>
        <p:sp>
          <p:nvSpPr>
            <p:cNvPr id="5" name="任意多边形: 形状 4">
              <a:extLst>
                <a:ext uri="{FF2B5EF4-FFF2-40B4-BE49-F238E27FC236}">
                  <a16:creationId xmlns:a16="http://schemas.microsoft.com/office/drawing/2014/main" id="{AE25C405-4AD8-4565-92B9-741F9C92A67C}"/>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8ED35C25-E598-47BD-84C4-791BEF4ED7F7}"/>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D92AA049-5305-4DDB-853B-75C5FBD563E8}"/>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08-1</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aphicFrame>
        <p:nvGraphicFramePr>
          <p:cNvPr id="8" name="表格 7">
            <a:extLst>
              <a:ext uri="{FF2B5EF4-FFF2-40B4-BE49-F238E27FC236}">
                <a16:creationId xmlns:a16="http://schemas.microsoft.com/office/drawing/2014/main" id="{72808E95-B7B4-41ED-85AC-EBEEA7E3A461}"/>
              </a:ext>
            </a:extLst>
          </p:cNvPr>
          <p:cNvGraphicFramePr>
            <a:graphicFrameLocks noGrp="1"/>
          </p:cNvGraphicFramePr>
          <p:nvPr>
            <p:extLst>
              <p:ext uri="{D42A27DB-BD31-4B8C-83A1-F6EECF244321}">
                <p14:modId xmlns:p14="http://schemas.microsoft.com/office/powerpoint/2010/main" val="1763744697"/>
              </p:ext>
            </p:extLst>
          </p:nvPr>
        </p:nvGraphicFramePr>
        <p:xfrm>
          <a:off x="633164" y="1753324"/>
          <a:ext cx="5624660" cy="1675812"/>
        </p:xfrm>
        <a:graphic>
          <a:graphicData uri="http://schemas.openxmlformats.org/drawingml/2006/table">
            <a:tbl>
              <a:tblPr firstRow="1" bandRow="1">
                <a:tableStyleId>{5C22544A-7EE6-4342-B048-85BDC9FD1C3A}</a:tableStyleId>
              </a:tblPr>
              <a:tblGrid>
                <a:gridCol w="1406165">
                  <a:extLst>
                    <a:ext uri="{9D8B030D-6E8A-4147-A177-3AD203B41FA5}">
                      <a16:colId xmlns:a16="http://schemas.microsoft.com/office/drawing/2014/main" val="4030477389"/>
                    </a:ext>
                  </a:extLst>
                </a:gridCol>
                <a:gridCol w="1406165">
                  <a:extLst>
                    <a:ext uri="{9D8B030D-6E8A-4147-A177-3AD203B41FA5}">
                      <a16:colId xmlns:a16="http://schemas.microsoft.com/office/drawing/2014/main" val="887368561"/>
                    </a:ext>
                  </a:extLst>
                </a:gridCol>
                <a:gridCol w="1406165">
                  <a:extLst>
                    <a:ext uri="{9D8B030D-6E8A-4147-A177-3AD203B41FA5}">
                      <a16:colId xmlns:a16="http://schemas.microsoft.com/office/drawing/2014/main" val="661813140"/>
                    </a:ext>
                  </a:extLst>
                </a:gridCol>
                <a:gridCol w="1406165">
                  <a:extLst>
                    <a:ext uri="{9D8B030D-6E8A-4147-A177-3AD203B41FA5}">
                      <a16:colId xmlns:a16="http://schemas.microsoft.com/office/drawing/2014/main" val="3846419184"/>
                    </a:ext>
                  </a:extLst>
                </a:gridCol>
              </a:tblGrid>
              <a:tr h="395652">
                <a:tc>
                  <a:txBody>
                    <a:bodyPr/>
                    <a:lstStyle/>
                    <a:p>
                      <a:endParaRPr lang="zh-CN" altLang="en-US"/>
                    </a:p>
                  </a:txBody>
                  <a:tcPr/>
                </a:tc>
                <a:tc>
                  <a:txBody>
                    <a:bodyPr/>
                    <a:lstStyle/>
                    <a:p>
                      <a:r>
                        <a:rPr lang="zh-CN" altLang="en-US"/>
                        <a:t>早高峰</a:t>
                      </a:r>
                    </a:p>
                  </a:txBody>
                  <a:tcPr/>
                </a:tc>
                <a:tc>
                  <a:txBody>
                    <a:bodyPr/>
                    <a:lstStyle/>
                    <a:p>
                      <a:r>
                        <a:rPr lang="zh-CN" altLang="en-US"/>
                        <a:t>平峰</a:t>
                      </a:r>
                    </a:p>
                  </a:txBody>
                  <a:tcPr/>
                </a:tc>
                <a:tc>
                  <a:txBody>
                    <a:bodyPr/>
                    <a:lstStyle/>
                    <a:p>
                      <a:r>
                        <a:rPr lang="zh-CN" altLang="en-US"/>
                        <a:t>晚高峰</a:t>
                      </a:r>
                    </a:p>
                  </a:txBody>
                  <a:tcPr/>
                </a:tc>
                <a:extLst>
                  <a:ext uri="{0D108BD9-81ED-4DB2-BD59-A6C34878D82A}">
                    <a16:rowId xmlns:a16="http://schemas.microsoft.com/office/drawing/2014/main" val="3250401069"/>
                  </a:ext>
                </a:extLst>
              </a:tr>
              <a:tr h="395652">
                <a:tc>
                  <a:txBody>
                    <a:bodyPr/>
                    <a:lstStyle/>
                    <a:p>
                      <a:r>
                        <a:rPr lang="zh-CN" altLang="en-US"/>
                        <a:t>南北相位绿灯</a:t>
                      </a:r>
                    </a:p>
                  </a:txBody>
                  <a:tcPr/>
                </a:tc>
                <a:tc>
                  <a:txBody>
                    <a:bodyPr/>
                    <a:lstStyle/>
                    <a:p>
                      <a:r>
                        <a:rPr lang="en-US" altLang="zh-CN"/>
                        <a:t>44</a:t>
                      </a:r>
                      <a:endParaRPr lang="zh-CN" altLang="en-US"/>
                    </a:p>
                  </a:txBody>
                  <a:tcPr/>
                </a:tc>
                <a:tc>
                  <a:txBody>
                    <a:bodyPr/>
                    <a:lstStyle/>
                    <a:p>
                      <a:r>
                        <a:rPr lang="en-US" altLang="zh-CN"/>
                        <a:t>41</a:t>
                      </a:r>
                      <a:endParaRPr lang="zh-CN" altLang="en-US"/>
                    </a:p>
                  </a:txBody>
                  <a:tcPr/>
                </a:tc>
                <a:tc>
                  <a:txBody>
                    <a:bodyPr/>
                    <a:lstStyle/>
                    <a:p>
                      <a:r>
                        <a:rPr lang="en-US" altLang="zh-CN"/>
                        <a:t>34</a:t>
                      </a:r>
                      <a:endParaRPr lang="zh-CN" altLang="en-US"/>
                    </a:p>
                  </a:txBody>
                  <a:tcPr/>
                </a:tc>
                <a:extLst>
                  <a:ext uri="{0D108BD9-81ED-4DB2-BD59-A6C34878D82A}">
                    <a16:rowId xmlns:a16="http://schemas.microsoft.com/office/drawing/2014/main" val="2551796400"/>
                  </a:ext>
                </a:extLst>
              </a:tr>
              <a:tr h="395652">
                <a:tc>
                  <a:txBody>
                    <a:bodyPr/>
                    <a:lstStyle/>
                    <a:p>
                      <a:r>
                        <a:rPr lang="zh-CN" altLang="en-US"/>
                        <a:t>东西相位绿灯</a:t>
                      </a:r>
                    </a:p>
                  </a:txBody>
                  <a:tcPr/>
                </a:tc>
                <a:tc>
                  <a:txBody>
                    <a:bodyPr/>
                    <a:lstStyle/>
                    <a:p>
                      <a:r>
                        <a:rPr lang="en-US" altLang="zh-CN"/>
                        <a:t>22</a:t>
                      </a:r>
                      <a:endParaRPr lang="zh-CN" altLang="en-US"/>
                    </a:p>
                  </a:txBody>
                  <a:tcPr/>
                </a:tc>
                <a:tc>
                  <a:txBody>
                    <a:bodyPr/>
                    <a:lstStyle/>
                    <a:p>
                      <a:r>
                        <a:rPr lang="en-US" altLang="zh-CN"/>
                        <a:t>19</a:t>
                      </a:r>
                      <a:endParaRPr lang="zh-CN" altLang="en-US"/>
                    </a:p>
                  </a:txBody>
                  <a:tcPr/>
                </a:tc>
                <a:tc>
                  <a:txBody>
                    <a:bodyPr/>
                    <a:lstStyle/>
                    <a:p>
                      <a:r>
                        <a:rPr lang="en-US" altLang="zh-CN"/>
                        <a:t>21</a:t>
                      </a:r>
                      <a:endParaRPr lang="zh-CN" altLang="en-US"/>
                    </a:p>
                  </a:txBody>
                  <a:tcPr/>
                </a:tc>
                <a:extLst>
                  <a:ext uri="{0D108BD9-81ED-4DB2-BD59-A6C34878D82A}">
                    <a16:rowId xmlns:a16="http://schemas.microsoft.com/office/drawing/2014/main" val="4139582389"/>
                  </a:ext>
                </a:extLst>
              </a:tr>
            </a:tbl>
          </a:graphicData>
        </a:graphic>
      </p:graphicFrame>
      <p:graphicFrame>
        <p:nvGraphicFramePr>
          <p:cNvPr id="9" name="表格 8">
            <a:extLst>
              <a:ext uri="{FF2B5EF4-FFF2-40B4-BE49-F238E27FC236}">
                <a16:creationId xmlns:a16="http://schemas.microsoft.com/office/drawing/2014/main" id="{5E0F7D58-5039-4A2F-868B-71966D737131}"/>
              </a:ext>
            </a:extLst>
          </p:cNvPr>
          <p:cNvGraphicFramePr>
            <a:graphicFrameLocks noGrp="1"/>
          </p:cNvGraphicFramePr>
          <p:nvPr>
            <p:extLst>
              <p:ext uri="{D42A27DB-BD31-4B8C-83A1-F6EECF244321}">
                <p14:modId xmlns:p14="http://schemas.microsoft.com/office/powerpoint/2010/main" val="1368235016"/>
              </p:ext>
            </p:extLst>
          </p:nvPr>
        </p:nvGraphicFramePr>
        <p:xfrm>
          <a:off x="633164" y="4216828"/>
          <a:ext cx="5624660" cy="1675812"/>
        </p:xfrm>
        <a:graphic>
          <a:graphicData uri="http://schemas.openxmlformats.org/drawingml/2006/table">
            <a:tbl>
              <a:tblPr firstRow="1" bandRow="1">
                <a:tableStyleId>{5C22544A-7EE6-4342-B048-85BDC9FD1C3A}</a:tableStyleId>
              </a:tblPr>
              <a:tblGrid>
                <a:gridCol w="1406165">
                  <a:extLst>
                    <a:ext uri="{9D8B030D-6E8A-4147-A177-3AD203B41FA5}">
                      <a16:colId xmlns:a16="http://schemas.microsoft.com/office/drawing/2014/main" val="4030477389"/>
                    </a:ext>
                  </a:extLst>
                </a:gridCol>
                <a:gridCol w="1406165">
                  <a:extLst>
                    <a:ext uri="{9D8B030D-6E8A-4147-A177-3AD203B41FA5}">
                      <a16:colId xmlns:a16="http://schemas.microsoft.com/office/drawing/2014/main" val="887368561"/>
                    </a:ext>
                  </a:extLst>
                </a:gridCol>
                <a:gridCol w="1406165">
                  <a:extLst>
                    <a:ext uri="{9D8B030D-6E8A-4147-A177-3AD203B41FA5}">
                      <a16:colId xmlns:a16="http://schemas.microsoft.com/office/drawing/2014/main" val="661813140"/>
                    </a:ext>
                  </a:extLst>
                </a:gridCol>
                <a:gridCol w="1406165">
                  <a:extLst>
                    <a:ext uri="{9D8B030D-6E8A-4147-A177-3AD203B41FA5}">
                      <a16:colId xmlns:a16="http://schemas.microsoft.com/office/drawing/2014/main" val="3846419184"/>
                    </a:ext>
                  </a:extLst>
                </a:gridCol>
              </a:tblGrid>
              <a:tr h="395652">
                <a:tc>
                  <a:txBody>
                    <a:bodyPr/>
                    <a:lstStyle/>
                    <a:p>
                      <a:endParaRPr lang="zh-CN" altLang="en-US"/>
                    </a:p>
                  </a:txBody>
                  <a:tcPr/>
                </a:tc>
                <a:tc>
                  <a:txBody>
                    <a:bodyPr/>
                    <a:lstStyle/>
                    <a:p>
                      <a:r>
                        <a:rPr lang="zh-CN" altLang="en-US"/>
                        <a:t>早高峰</a:t>
                      </a:r>
                    </a:p>
                  </a:txBody>
                  <a:tcPr/>
                </a:tc>
                <a:tc>
                  <a:txBody>
                    <a:bodyPr/>
                    <a:lstStyle/>
                    <a:p>
                      <a:r>
                        <a:rPr lang="zh-CN" altLang="en-US"/>
                        <a:t>平峰</a:t>
                      </a:r>
                    </a:p>
                  </a:txBody>
                  <a:tcPr/>
                </a:tc>
                <a:tc>
                  <a:txBody>
                    <a:bodyPr/>
                    <a:lstStyle/>
                    <a:p>
                      <a:r>
                        <a:rPr lang="zh-CN" altLang="en-US"/>
                        <a:t>晚高峰</a:t>
                      </a:r>
                    </a:p>
                  </a:txBody>
                  <a:tcPr/>
                </a:tc>
                <a:extLst>
                  <a:ext uri="{0D108BD9-81ED-4DB2-BD59-A6C34878D82A}">
                    <a16:rowId xmlns:a16="http://schemas.microsoft.com/office/drawing/2014/main" val="3250401069"/>
                  </a:ext>
                </a:extLst>
              </a:tr>
              <a:tr h="395652">
                <a:tc>
                  <a:txBody>
                    <a:bodyPr/>
                    <a:lstStyle/>
                    <a:p>
                      <a:r>
                        <a:rPr lang="zh-CN" altLang="en-US"/>
                        <a:t>南北相位绿灯</a:t>
                      </a:r>
                    </a:p>
                  </a:txBody>
                  <a:tcPr/>
                </a:tc>
                <a:tc>
                  <a:txBody>
                    <a:bodyPr/>
                    <a:lstStyle/>
                    <a:p>
                      <a:r>
                        <a:rPr lang="en-US" altLang="zh-CN"/>
                        <a:t>39</a:t>
                      </a:r>
                      <a:endParaRPr lang="zh-CN" altLang="en-US"/>
                    </a:p>
                  </a:txBody>
                  <a:tcPr/>
                </a:tc>
                <a:tc>
                  <a:txBody>
                    <a:bodyPr/>
                    <a:lstStyle/>
                    <a:p>
                      <a:r>
                        <a:rPr lang="en-US" altLang="zh-CN"/>
                        <a:t>37</a:t>
                      </a:r>
                      <a:endParaRPr lang="zh-CN" altLang="en-US"/>
                    </a:p>
                  </a:txBody>
                  <a:tcPr/>
                </a:tc>
                <a:tc>
                  <a:txBody>
                    <a:bodyPr/>
                    <a:lstStyle/>
                    <a:p>
                      <a:r>
                        <a:rPr lang="en-US" altLang="zh-CN"/>
                        <a:t>31</a:t>
                      </a:r>
                      <a:endParaRPr lang="zh-CN" altLang="en-US"/>
                    </a:p>
                  </a:txBody>
                  <a:tcPr/>
                </a:tc>
                <a:extLst>
                  <a:ext uri="{0D108BD9-81ED-4DB2-BD59-A6C34878D82A}">
                    <a16:rowId xmlns:a16="http://schemas.microsoft.com/office/drawing/2014/main" val="2551796400"/>
                  </a:ext>
                </a:extLst>
              </a:tr>
              <a:tr h="395652">
                <a:tc>
                  <a:txBody>
                    <a:bodyPr/>
                    <a:lstStyle/>
                    <a:p>
                      <a:r>
                        <a:rPr lang="zh-CN" altLang="en-US"/>
                        <a:t>东西相位绿灯</a:t>
                      </a:r>
                    </a:p>
                  </a:txBody>
                  <a:tcPr/>
                </a:tc>
                <a:tc>
                  <a:txBody>
                    <a:bodyPr/>
                    <a:lstStyle/>
                    <a:p>
                      <a:r>
                        <a:rPr lang="en-US" altLang="zh-CN"/>
                        <a:t>25</a:t>
                      </a:r>
                      <a:endParaRPr lang="zh-CN" altLang="en-US"/>
                    </a:p>
                  </a:txBody>
                  <a:tcPr/>
                </a:tc>
                <a:tc>
                  <a:txBody>
                    <a:bodyPr/>
                    <a:lstStyle/>
                    <a:p>
                      <a:r>
                        <a:rPr lang="en-US" altLang="zh-CN"/>
                        <a:t>23</a:t>
                      </a:r>
                      <a:endParaRPr lang="zh-CN" altLang="en-US"/>
                    </a:p>
                  </a:txBody>
                  <a:tcPr/>
                </a:tc>
                <a:tc>
                  <a:txBody>
                    <a:bodyPr/>
                    <a:lstStyle/>
                    <a:p>
                      <a:r>
                        <a:rPr lang="en-US" altLang="zh-CN"/>
                        <a:t>23</a:t>
                      </a:r>
                      <a:endParaRPr lang="zh-CN" altLang="en-US"/>
                    </a:p>
                  </a:txBody>
                  <a:tcPr/>
                </a:tc>
                <a:extLst>
                  <a:ext uri="{0D108BD9-81ED-4DB2-BD59-A6C34878D82A}">
                    <a16:rowId xmlns:a16="http://schemas.microsoft.com/office/drawing/2014/main" val="4139582389"/>
                  </a:ext>
                </a:extLst>
              </a:tr>
            </a:tbl>
          </a:graphicData>
        </a:graphic>
      </p:graphicFrame>
      <p:sp>
        <p:nvSpPr>
          <p:cNvPr id="3" name="文本框 2">
            <a:extLst>
              <a:ext uri="{FF2B5EF4-FFF2-40B4-BE49-F238E27FC236}">
                <a16:creationId xmlns:a16="http://schemas.microsoft.com/office/drawing/2014/main" id="{FB1B46CB-FBA5-4FB7-9241-F0799B82E099}"/>
              </a:ext>
            </a:extLst>
          </p:cNvPr>
          <p:cNvSpPr txBox="1"/>
          <p:nvPr/>
        </p:nvSpPr>
        <p:spPr>
          <a:xfrm>
            <a:off x="1725105" y="3553905"/>
            <a:ext cx="3007151" cy="369332"/>
          </a:xfrm>
          <a:prstGeom prst="rect">
            <a:avLst/>
          </a:prstGeom>
          <a:noFill/>
        </p:spPr>
        <p:txBody>
          <a:bodyPr wrap="square" rtlCol="0">
            <a:spAutoFit/>
          </a:bodyPr>
          <a:lstStyle/>
          <a:p>
            <a:r>
              <a:rPr lang="zh-CN" altLang="en-US"/>
              <a:t>理论信号配时</a:t>
            </a:r>
          </a:p>
        </p:txBody>
      </p:sp>
      <p:sp>
        <p:nvSpPr>
          <p:cNvPr id="11" name="文本框 10">
            <a:extLst>
              <a:ext uri="{FF2B5EF4-FFF2-40B4-BE49-F238E27FC236}">
                <a16:creationId xmlns:a16="http://schemas.microsoft.com/office/drawing/2014/main" id="{39C3AEFA-8DAB-471D-A86A-E9174F325CD9}"/>
              </a:ext>
            </a:extLst>
          </p:cNvPr>
          <p:cNvSpPr txBox="1"/>
          <p:nvPr/>
        </p:nvSpPr>
        <p:spPr>
          <a:xfrm>
            <a:off x="1725104" y="6001565"/>
            <a:ext cx="3007151" cy="369332"/>
          </a:xfrm>
          <a:prstGeom prst="rect">
            <a:avLst/>
          </a:prstGeom>
          <a:noFill/>
        </p:spPr>
        <p:txBody>
          <a:bodyPr wrap="square" rtlCol="0">
            <a:spAutoFit/>
          </a:bodyPr>
          <a:lstStyle/>
          <a:p>
            <a:r>
              <a:rPr lang="zh-CN" altLang="en-US"/>
              <a:t>绿灯检验信号配时</a:t>
            </a:r>
          </a:p>
        </p:txBody>
      </p:sp>
    </p:spTree>
    <p:extLst>
      <p:ext uri="{BB962C8B-B14F-4D97-AF65-F5344CB8AC3E}">
        <p14:creationId xmlns:p14="http://schemas.microsoft.com/office/powerpoint/2010/main" val="1133165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25370-47ED-4BDC-B530-400E83910FED}"/>
              </a:ext>
            </a:extLst>
          </p:cNvPr>
          <p:cNvSpPr>
            <a:spLocks noGrp="1"/>
          </p:cNvSpPr>
          <p:nvPr>
            <p:ph type="title"/>
          </p:nvPr>
        </p:nvSpPr>
        <p:spPr>
          <a:xfrm>
            <a:off x="1805005" y="34845"/>
            <a:ext cx="10515600" cy="1325563"/>
          </a:xfrm>
        </p:spPr>
        <p:txBody>
          <a:bodyPr>
            <a:normAutofit/>
          </a:bodyPr>
          <a:lstStyle/>
          <a:p>
            <a:r>
              <a:rPr lang="en-US" altLang="zh-CN" sz="3600">
                <a:latin typeface="Times New Roman" panose="02020603050405020304" pitchFamily="18" charset="0"/>
                <a:ea typeface="微软雅黑" panose="020B0503020204020204" pitchFamily="34" charset="-122"/>
                <a:cs typeface="Times New Roman" panose="02020603050405020304" pitchFamily="18" charset="0"/>
              </a:rPr>
              <a:t>PLAN B: </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Webster</a:t>
            </a:r>
            <a:r>
              <a:rPr lang="zh-CN" altLang="en-US" sz="3200">
                <a:latin typeface="Times New Roman" panose="02020603050405020304" pitchFamily="18" charset="0"/>
                <a:ea typeface="微软雅黑" panose="020B0503020204020204" pitchFamily="34" charset="-122"/>
                <a:cs typeface="Times New Roman" panose="02020603050405020304" pitchFamily="18" charset="0"/>
              </a:rPr>
              <a:t>配时法</a:t>
            </a:r>
            <a:endParaRPr lang="zh-CN" altLang="en-US" sz="3200" dirty="0">
              <a:latin typeface="Times New Roman" panose="02020603050405020304" pitchFamily="18" charset="0"/>
              <a:ea typeface="微软雅黑" panose="020B0503020204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057C192-B844-498F-9970-1D89B9F1C28D}"/>
                  </a:ext>
                </a:extLst>
              </p:cNvPr>
              <p:cNvSpPr>
                <a:spLocks noGrp="1"/>
              </p:cNvSpPr>
              <p:nvPr>
                <p:ph idx="1"/>
              </p:nvPr>
            </p:nvSpPr>
            <p:spPr>
              <a:xfrm>
                <a:off x="688354" y="925044"/>
                <a:ext cx="4747999" cy="5191125"/>
              </a:xfrm>
            </p:spPr>
            <p:txBody>
              <a:bodyPr>
                <a:normAutofit/>
              </a:bodyPr>
              <a:lstStyle/>
              <a:p>
                <a:pPr marL="0" indent="0">
                  <a:lnSpc>
                    <a:spcPct val="100000"/>
                  </a:lnSpc>
                  <a:buNone/>
                </a:pPr>
                <a:endParaRPr lang="zh-CN" altLang="zh-CN" sz="1600" dirty="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Webster</a:t>
                </a:r>
                <a:r>
                  <a:rPr lang="zh-CN" altLang="zh-CN" sz="2400">
                    <a:latin typeface="微软雅黑" panose="020B0503020204020204" pitchFamily="34" charset="-122"/>
                    <a:ea typeface="微软雅黑" panose="020B0503020204020204" pitchFamily="34" charset="-122"/>
                  </a:rPr>
                  <a:t>最佳</a:t>
                </a:r>
                <a:r>
                  <a:rPr lang="zh-CN" altLang="zh-CN" sz="2400" dirty="0">
                    <a:latin typeface="微软雅黑" panose="020B0503020204020204" pitchFamily="34" charset="-122"/>
                    <a:ea typeface="微软雅黑" panose="020B0503020204020204" pitchFamily="34" charset="-122"/>
                  </a:rPr>
                  <a:t>周期计算公式：</a:t>
                </a:r>
              </a:p>
              <a:p>
                <a:pPr marL="0" indent="0">
                  <a:lnSpc>
                    <a:spcPct val="150000"/>
                  </a:lnSpc>
                  <a:buNone/>
                </a:pPr>
                <a:r>
                  <a:rPr lang="en-US" altLang="zh-CN" sz="2400" dirty="0">
                    <a:latin typeface="微软雅黑" panose="020B0503020204020204" pitchFamily="34" charset="-122"/>
                    <a:ea typeface="微软雅黑" panose="020B0503020204020204" pitchFamily="34" charset="-122"/>
                  </a:rPr>
                  <a:t>	</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𝐶</m:t>
                        </m:r>
                      </m:e>
                      <m:sub>
                        <m:r>
                          <a:rPr lang="en-US" altLang="zh-CN" sz="2400" i="1">
                            <a:latin typeface="Cambria Math" panose="02040503050406030204" pitchFamily="18" charset="0"/>
                          </a:rPr>
                          <m:t>0</m:t>
                        </m:r>
                      </m:sub>
                    </m:sSub>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1.5</m:t>
                        </m:r>
                        <m:r>
                          <a:rPr lang="en-US" altLang="zh-CN" sz="2400" i="1">
                            <a:latin typeface="Cambria Math" panose="02040503050406030204" pitchFamily="18" charset="0"/>
                          </a:rPr>
                          <m:t>𝐿</m:t>
                        </m:r>
                        <m:r>
                          <a:rPr lang="en-US" altLang="zh-CN" sz="2400" i="1">
                            <a:latin typeface="Cambria Math" panose="02040503050406030204" pitchFamily="18" charset="0"/>
                          </a:rPr>
                          <m:t>+5</m:t>
                        </m:r>
                      </m:num>
                      <m:den>
                        <m:r>
                          <a:rPr lang="en-US" altLang="zh-CN" sz="2400" i="1">
                            <a:latin typeface="Cambria Math" panose="02040503050406030204" pitchFamily="18" charset="0"/>
                          </a:rPr>
                          <m:t>1−</m:t>
                        </m:r>
                        <m:r>
                          <a:rPr lang="en-US" altLang="zh-CN" sz="2400" i="1">
                            <a:latin typeface="Cambria Math" panose="02040503050406030204" pitchFamily="18" charset="0"/>
                          </a:rPr>
                          <m:t>𝑌</m:t>
                        </m:r>
                      </m:den>
                    </m:f>
                  </m:oMath>
                </a14:m>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000" dirty="0">
                    <a:latin typeface="微软雅黑" panose="020B0503020204020204" pitchFamily="34" charset="-122"/>
                    <a:ea typeface="微软雅黑" panose="020B0503020204020204" pitchFamily="34" charset="-122"/>
                  </a:rPr>
                  <a:t>	</a:t>
                </a:r>
                <a14:m>
                  <m:oMath xmlns:m="http://schemas.openxmlformats.org/officeDocument/2006/math">
                    <m:sSub>
                      <m:sSubPr>
                        <m:ctrlPr>
                          <a:rPr lang="zh-CN" altLang="zh-CN" sz="1600" i="1">
                            <a:latin typeface="Cambria Math" panose="02040503050406030204" pitchFamily="18" charset="0"/>
                          </a:rPr>
                        </m:ctrlPr>
                      </m:sSubPr>
                      <m:e>
                        <m:r>
                          <a:rPr lang="en-US" altLang="zh-CN" sz="1600" i="1">
                            <a:latin typeface="Cambria Math" panose="02040503050406030204" pitchFamily="18" charset="0"/>
                          </a:rPr>
                          <m:t>𝐶</m:t>
                        </m:r>
                      </m:e>
                      <m:sub>
                        <m:r>
                          <a:rPr lang="en-US" altLang="zh-CN" sz="1600" i="1">
                            <a:latin typeface="Cambria Math" panose="02040503050406030204" pitchFamily="18" charset="0"/>
                          </a:rPr>
                          <m:t>0</m:t>
                        </m:r>
                      </m:sub>
                    </m:sSub>
                  </m:oMath>
                </a14:m>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最佳</a:t>
                </a:r>
                <a:r>
                  <a:rPr lang="zh-CN" altLang="zh-CN" sz="1600">
                    <a:latin typeface="微软雅黑" panose="020B0503020204020204" pitchFamily="34" charset="-122"/>
                    <a:ea typeface="微软雅黑" panose="020B0503020204020204" pitchFamily="34" charset="-122"/>
                  </a:rPr>
                  <a:t>周期长度</a:t>
                </a:r>
                <a:r>
                  <a:rPr lang="zh-CN" altLang="en-US" sz="1600">
                    <a:latin typeface="微软雅黑" panose="020B0503020204020204" pitchFamily="34" charset="-122"/>
                    <a:ea typeface="微软雅黑" panose="020B0503020204020204" pitchFamily="34" charset="-122"/>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s</a:t>
                </a:r>
                <a:r>
                  <a:rPr lang="zh-CN" altLang="en-US" sz="160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marL="457200" lvl="1" indent="0">
                  <a:lnSpc>
                    <a:spcPct val="150000"/>
                  </a:lnSpc>
                  <a:buNone/>
                </a:pPr>
                <a:r>
                  <a:rPr lang="en-US" altLang="zh-CN" sz="1600" dirty="0">
                    <a:latin typeface="微软雅黑" panose="020B0503020204020204" pitchFamily="34" charset="-122"/>
                    <a:ea typeface="微软雅黑" panose="020B0503020204020204" pitchFamily="34" charset="-122"/>
                  </a:rPr>
                  <a:t>	</a:t>
                </a:r>
                <a:r>
                  <a:rPr lang="en-US" altLang="zh-CN" sz="1600"/>
                  <a:t> </a:t>
                </a:r>
                <a14:m>
                  <m:oMath xmlns:m="http://schemas.openxmlformats.org/officeDocument/2006/math">
                    <m:r>
                      <a:rPr lang="en-US" altLang="zh-CN" sz="1600" i="1">
                        <a:latin typeface="Cambria Math" panose="02040503050406030204" pitchFamily="18" charset="0"/>
                      </a:rPr>
                      <m:t>𝐿</m:t>
                    </m:r>
                  </m:oMath>
                </a14:m>
                <a:r>
                  <a:rPr lang="zh-CN" altLang="zh-CN" sz="1600" dirty="0">
                    <a:latin typeface="微软雅黑" panose="020B0503020204020204" pitchFamily="34" charset="-122"/>
                    <a:ea typeface="微软雅黑" panose="020B0503020204020204" pitchFamily="34" charset="-122"/>
                  </a:rPr>
                  <a:t>——总</a:t>
                </a:r>
                <a:r>
                  <a:rPr lang="zh-CN" altLang="zh-CN" sz="1600">
                    <a:latin typeface="微软雅黑" panose="020B0503020204020204" pitchFamily="34" charset="-122"/>
                    <a:ea typeface="微软雅黑" panose="020B0503020204020204" pitchFamily="34" charset="-122"/>
                  </a:rPr>
                  <a:t>损失时间</a:t>
                </a:r>
                <a:r>
                  <a:rPr lang="zh-CN" altLang="en-US" sz="1600">
                    <a:latin typeface="微软雅黑" panose="020B0503020204020204" pitchFamily="34" charset="-122"/>
                    <a:ea typeface="微软雅黑" panose="020B0503020204020204" pitchFamily="34" charset="-122"/>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s</a:t>
                </a:r>
                <a:r>
                  <a:rPr lang="zh-CN" altLang="en-US" sz="1600">
                    <a:latin typeface="微软雅黑" panose="020B0503020204020204" pitchFamily="34" charset="-122"/>
                    <a:ea typeface="微软雅黑" panose="020B0503020204020204" pitchFamily="34" charset="-122"/>
                  </a:rPr>
                  <a:t>）</a:t>
                </a:r>
                <a:endParaRPr lang="zh-CN" altLang="zh-CN" sz="16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1600" dirty="0">
                    <a:latin typeface="微软雅黑" panose="020B0503020204020204" pitchFamily="34" charset="-122"/>
                    <a:ea typeface="微软雅黑" panose="020B0503020204020204" pitchFamily="34" charset="-122"/>
                  </a:rPr>
                  <a:t>	</a:t>
                </a:r>
                <a:r>
                  <a:rPr lang="en-US" altLang="zh-CN" sz="1600"/>
                  <a:t> </a:t>
                </a:r>
                <a14:m>
                  <m:oMath xmlns:m="http://schemas.openxmlformats.org/officeDocument/2006/math">
                    <m:r>
                      <a:rPr lang="en-US" altLang="zh-CN" sz="1600" i="1">
                        <a:latin typeface="Cambria Math" panose="02040503050406030204" pitchFamily="18" charset="0"/>
                      </a:rPr>
                      <m:t>𝑌</m:t>
                    </m:r>
                  </m:oMath>
                </a14:m>
                <a:r>
                  <a:rPr lang="zh-CN" altLang="zh-CN" sz="1600" dirty="0">
                    <a:latin typeface="微软雅黑" panose="020B0503020204020204" pitchFamily="34" charset="-122"/>
                    <a:ea typeface="微软雅黑" panose="020B0503020204020204" pitchFamily="34" charset="-122"/>
                  </a:rPr>
                  <a:t>——交叉口交通流量比</a:t>
                </a:r>
              </a:p>
            </p:txBody>
          </p:sp>
        </mc:Choice>
        <mc:Fallback xmlns="">
          <p:sp>
            <p:nvSpPr>
              <p:cNvPr id="3" name="内容占位符 2">
                <a:extLst>
                  <a:ext uri="{FF2B5EF4-FFF2-40B4-BE49-F238E27FC236}">
                    <a16:creationId xmlns:a16="http://schemas.microsoft.com/office/drawing/2014/main" id="{E057C192-B844-498F-9970-1D89B9F1C28D}"/>
                  </a:ext>
                </a:extLst>
              </p:cNvPr>
              <p:cNvSpPr>
                <a:spLocks noGrp="1" noRot="1" noChangeAspect="1" noMove="1" noResize="1" noEditPoints="1" noAdjustHandles="1" noChangeArrowheads="1" noChangeShapeType="1" noTextEdit="1"/>
              </p:cNvSpPr>
              <p:nvPr>
                <p:ph idx="1"/>
              </p:nvPr>
            </p:nvSpPr>
            <p:spPr>
              <a:xfrm>
                <a:off x="688354" y="925044"/>
                <a:ext cx="4747999" cy="5191125"/>
              </a:xfrm>
              <a:blipFill>
                <a:blip r:embed="rId2"/>
                <a:stretch>
                  <a:fillRect l="-1797"/>
                </a:stretch>
              </a:blipFill>
            </p:spPr>
            <p:txBody>
              <a:bodyPr/>
              <a:lstStyle/>
              <a:p>
                <a:r>
                  <a:rPr lang="zh-CN" altLang="en-US">
                    <a:noFill/>
                  </a:rPr>
                  <a:t> </a:t>
                </a:r>
              </a:p>
            </p:txBody>
          </p:sp>
        </mc:Fallback>
      </mc:AlternateContent>
      <p:grpSp>
        <p:nvGrpSpPr>
          <p:cNvPr id="5" name="组合 4">
            <a:extLst>
              <a:ext uri="{FF2B5EF4-FFF2-40B4-BE49-F238E27FC236}">
                <a16:creationId xmlns:a16="http://schemas.microsoft.com/office/drawing/2014/main" id="{39997910-4546-4099-B9F0-0909D87B0E82}"/>
              </a:ext>
            </a:extLst>
          </p:cNvPr>
          <p:cNvGrpSpPr/>
          <p:nvPr/>
        </p:nvGrpSpPr>
        <p:grpSpPr>
          <a:xfrm>
            <a:off x="155542" y="219167"/>
            <a:ext cx="1475690" cy="923740"/>
            <a:chOff x="406532" y="258948"/>
            <a:chExt cx="1294797" cy="923740"/>
          </a:xfrm>
        </p:grpSpPr>
        <p:sp>
          <p:nvSpPr>
            <p:cNvPr id="6" name="任意多边形: 形状 5">
              <a:extLst>
                <a:ext uri="{FF2B5EF4-FFF2-40B4-BE49-F238E27FC236}">
                  <a16:creationId xmlns:a16="http://schemas.microsoft.com/office/drawing/2014/main" id="{2780C308-5194-476E-AD61-25818B8E3518}"/>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任意多边形: 形状 6">
              <a:extLst>
                <a:ext uri="{FF2B5EF4-FFF2-40B4-BE49-F238E27FC236}">
                  <a16:creationId xmlns:a16="http://schemas.microsoft.com/office/drawing/2014/main" id="{123E6970-23D2-4144-A220-8D4C663049AD}"/>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6D3141F8-A9FC-400D-AF02-A642D8F89DB6}"/>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08-2</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637CA64B-5B02-46B2-A055-D2A03BCA9BDE}"/>
                  </a:ext>
                </a:extLst>
              </p:cNvPr>
              <p:cNvSpPr/>
              <p:nvPr/>
            </p:nvSpPr>
            <p:spPr>
              <a:xfrm>
                <a:off x="5624660" y="1313198"/>
                <a:ext cx="6096000" cy="2818720"/>
              </a:xfrm>
              <a:prstGeom prst="rect">
                <a:avLst/>
              </a:prstGeom>
            </p:spPr>
            <p:txBody>
              <a:bodyPr>
                <a:spAutoFit/>
              </a:bodyPr>
              <a:lstStyle/>
              <a:p>
                <a:pPr marL="342900" indent="-342900">
                  <a:lnSpc>
                    <a:spcPct val="150000"/>
                  </a:lnSpc>
                  <a:buFont typeface="Arial" panose="020B0604020202020204" pitchFamily="34" charset="0"/>
                  <a:buChar char="•"/>
                </a:pPr>
                <a:r>
                  <a:rPr lang="zh-CN" altLang="zh-CN" sz="2400" dirty="0">
                    <a:latin typeface="微软雅黑" panose="020B0503020204020204" pitchFamily="34" charset="-122"/>
                    <a:ea typeface="微软雅黑" panose="020B0503020204020204" pitchFamily="34" charset="-122"/>
                  </a:rPr>
                  <a:t>总损失时间</a:t>
                </a:r>
                <a:r>
                  <a:rPr lang="en-US" altLang="zh-CN" sz="2400" dirty="0">
                    <a:latin typeface="微软雅黑" panose="020B0503020204020204" pitchFamily="34" charset="-122"/>
                    <a:ea typeface="微软雅黑" panose="020B0503020204020204" pitchFamily="34" charset="-122"/>
                  </a:rPr>
                  <a:t>L</a:t>
                </a:r>
                <a:r>
                  <a:rPr lang="zh-CN" altLang="zh-CN" sz="2400" dirty="0">
                    <a:latin typeface="微软雅黑" panose="020B0503020204020204" pitchFamily="34" charset="-122"/>
                    <a:ea typeface="微软雅黑" panose="020B0503020204020204" pitchFamily="34" charset="-122"/>
                  </a:rPr>
                  <a:t>：</a:t>
                </a:r>
              </a:p>
              <a:p>
                <a:pPr>
                  <a:lnSpc>
                    <a:spcPct val="150000"/>
                  </a:lnSpc>
                </a:pPr>
                <a:r>
                  <a:rPr lang="en-US" altLang="zh-CN" sz="2400">
                    <a:latin typeface="微软雅黑" panose="020B0503020204020204" pitchFamily="34" charset="-122"/>
                    <a:ea typeface="微软雅黑" panose="020B0503020204020204" pitchFamily="34" charset="-122"/>
                  </a:rPr>
                  <a:t>	</a:t>
                </a:r>
                <a14:m>
                  <m:oMath xmlns:m="http://schemas.openxmlformats.org/officeDocument/2006/math">
                    <m:r>
                      <a:rPr lang="en-US" altLang="zh-CN" sz="2400" i="1">
                        <a:latin typeface="Cambria Math" panose="02040503050406030204" pitchFamily="18" charset="0"/>
                      </a:rPr>
                      <m:t>𝐿</m:t>
                    </m:r>
                    <m:r>
                      <a:rPr lang="en-US" altLang="zh-CN" sz="2400" i="1">
                        <a:latin typeface="Cambria Math" panose="02040503050406030204" pitchFamily="18" charset="0"/>
                      </a:rPr>
                      <m:t>=</m:t>
                    </m:r>
                    <m:r>
                      <m:rPr>
                        <m:sty m:val="p"/>
                      </m:rPr>
                      <a:rPr lang="en-US" altLang="zh-CN" sz="2400">
                        <a:latin typeface="Cambria Math" panose="02040503050406030204" pitchFamily="18" charset="0"/>
                      </a:rPr>
                      <m:t>nl</m:t>
                    </m:r>
                    <m:r>
                      <a:rPr lang="en-US" altLang="zh-CN" sz="2400">
                        <a:latin typeface="Cambria Math" panose="02040503050406030204" pitchFamily="18" charset="0"/>
                      </a:rPr>
                      <m:t>+</m:t>
                    </m:r>
                    <m:r>
                      <m:rPr>
                        <m:sty m:val="p"/>
                      </m:rPr>
                      <a:rPr lang="en-US" altLang="zh-CN" sz="2400">
                        <a:latin typeface="Cambria Math" panose="02040503050406030204" pitchFamily="18" charset="0"/>
                      </a:rPr>
                      <m:t>AR</m:t>
                    </m:r>
                  </m:oMath>
                </a14:m>
                <a:endParaRPr lang="en-US" altLang="zh-CN" sz="2400" dirty="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l</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某</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一</a:t>
                </a:r>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相位信号的</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损失时间</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s</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包括黄灯时间和最  </a:t>
                </a:r>
                <a:endParaRPr lang="en-US" altLang="zh-CN" sz="160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初绿灯损失时间</a:t>
                </a:r>
                <a:endParaRPr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1600">
                        <a:latin typeface="Cambria Math" panose="02040503050406030204" pitchFamily="18" charset="0"/>
                      </a:rPr>
                      <m:t>n</m:t>
                    </m:r>
                  </m:oMath>
                </a14:m>
                <a:r>
                  <a:rPr lang="zh-CN" altLang="zh-CN" sz="1600" dirty="0">
                    <a:latin typeface="Times New Roman" panose="02020603050405020304" pitchFamily="18" charset="0"/>
                    <a:ea typeface="微软雅黑" panose="020B0503020204020204" pitchFamily="34" charset="-122"/>
                    <a:cs typeface="Times New Roman" panose="02020603050405020304" pitchFamily="18" charset="0"/>
                  </a:rPr>
                  <a:t>——相位数</a:t>
                </a:r>
              </a:p>
              <a:p>
                <a:pPr>
                  <a:lnSpc>
                    <a:spcPct val="150000"/>
                  </a:lnSpc>
                </a:pP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	AR</a:t>
                </a:r>
                <a:r>
                  <a:rPr lang="zh-CN" altLang="zh-CN" sz="1600">
                    <a:latin typeface="Times New Roman" panose="02020603050405020304" pitchFamily="18" charset="0"/>
                    <a:ea typeface="微软雅黑" panose="020B0503020204020204" pitchFamily="34" charset="-122"/>
                    <a:cs typeface="Times New Roman" panose="02020603050405020304" pitchFamily="18" charset="0"/>
                  </a:rPr>
                  <a:t>——一周期的全红时间</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a:latin typeface="Times New Roman" panose="02020603050405020304" pitchFamily="18" charset="0"/>
                    <a:ea typeface="微软雅黑" panose="020B0503020204020204" pitchFamily="34" charset="-122"/>
                    <a:cs typeface="Times New Roman" panose="02020603050405020304" pitchFamily="18" charset="0"/>
                  </a:rPr>
                  <a:t>s</a:t>
                </a:r>
                <a:r>
                  <a:rPr lang="zh-CN" altLang="en-US" sz="160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xmlns="">
          <p:sp>
            <p:nvSpPr>
              <p:cNvPr id="9" name="矩形 8">
                <a:extLst>
                  <a:ext uri="{FF2B5EF4-FFF2-40B4-BE49-F238E27FC236}">
                    <a16:creationId xmlns:a16="http://schemas.microsoft.com/office/drawing/2014/main" id="{637CA64B-5B02-46B2-A055-D2A03BCA9BDE}"/>
                  </a:ext>
                </a:extLst>
              </p:cNvPr>
              <p:cNvSpPr>
                <a:spLocks noRot="1" noChangeAspect="1" noMove="1" noResize="1" noEditPoints="1" noAdjustHandles="1" noChangeArrowheads="1" noChangeShapeType="1" noTextEdit="1"/>
              </p:cNvSpPr>
              <p:nvPr/>
            </p:nvSpPr>
            <p:spPr>
              <a:xfrm>
                <a:off x="5624660" y="1313198"/>
                <a:ext cx="6096000" cy="2818720"/>
              </a:xfrm>
              <a:prstGeom prst="rect">
                <a:avLst/>
              </a:prstGeom>
              <a:blipFill>
                <a:blip r:embed="rId3"/>
                <a:stretch>
                  <a:fillRect l="-1400" b="-172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6FDBD0A8-AAEB-49B3-B215-641AF8E394FF}"/>
                  </a:ext>
                </a:extLst>
              </p:cNvPr>
              <p:cNvSpPr/>
              <p:nvPr/>
            </p:nvSpPr>
            <p:spPr>
              <a:xfrm>
                <a:off x="5624660" y="4447479"/>
                <a:ext cx="6096000" cy="2163541"/>
              </a:xfrm>
              <a:prstGeom prst="rect">
                <a:avLst/>
              </a:prstGeom>
            </p:spPr>
            <p:txBody>
              <a:bodyPr>
                <a:spAutoFit/>
              </a:bodyPr>
              <a:lstStyle/>
              <a:p>
                <a:pPr marL="285750" indent="-285750">
                  <a:lnSpc>
                    <a:spcPct val="150000"/>
                  </a:lnSpc>
                  <a:buFont typeface="Arial" panose="020B0604020202020204" pitchFamily="34" charset="0"/>
                  <a:buChar char="•"/>
                </a:pPr>
                <a14:m>
                  <m:oMath xmlns:m="http://schemas.openxmlformats.org/officeDocument/2006/math">
                    <m:r>
                      <a:rPr lang="en-US" altLang="zh-CN" sz="2400" i="1">
                        <a:latin typeface="Cambria Math" panose="02040503050406030204" pitchFamily="18" charset="0"/>
                      </a:rPr>
                      <m:t>𝑌</m:t>
                    </m:r>
                  </m:oMath>
                </a14:m>
                <a:r>
                  <a:rPr lang="zh-CN" altLang="zh-CN" sz="2400" dirty="0">
                    <a:latin typeface="微软雅黑" panose="020B0503020204020204" pitchFamily="34" charset="-122"/>
                    <a:ea typeface="微软雅黑" panose="020B0503020204020204" pitchFamily="34" charset="-122"/>
                  </a:rPr>
                  <a:t>为各</a:t>
                </a:r>
                <a:r>
                  <a:rPr lang="zh-CN" altLang="zh-CN" sz="2400">
                    <a:latin typeface="微软雅黑" panose="020B0503020204020204" pitchFamily="34" charset="-122"/>
                    <a:ea typeface="微软雅黑" panose="020B0503020204020204" pitchFamily="34" charset="-122"/>
                  </a:rPr>
                  <a:t>相位临界车道的</a:t>
                </a:r>
                <a:r>
                  <a:rPr lang="zh-CN" altLang="zh-CN" sz="2400" dirty="0">
                    <a:latin typeface="微软雅黑" panose="020B0503020204020204" pitchFamily="34" charset="-122"/>
                    <a:ea typeface="微软雅黑" panose="020B0503020204020204" pitchFamily="34" charset="-122"/>
                  </a:rPr>
                  <a:t>交通量与流量</a:t>
                </a:r>
                <a:r>
                  <a:rPr lang="zh-CN" altLang="zh-CN" sz="2400">
                    <a:latin typeface="微软雅黑" panose="020B0503020204020204" pitchFamily="34" charset="-122"/>
                    <a:ea typeface="微软雅黑" panose="020B0503020204020204" pitchFamily="34" charset="-122"/>
                  </a:rPr>
                  <a:t>的比</a:t>
                </a:r>
                <a:r>
                  <a:rPr lang="zh-CN" altLang="en-US" sz="2400">
                    <a:latin typeface="微软雅黑" panose="020B0503020204020204" pitchFamily="34" charset="-122"/>
                    <a:ea typeface="微软雅黑" panose="020B0503020204020204" pitchFamily="34" charset="-122"/>
                  </a:rPr>
                  <a:t>的总</a:t>
                </a:r>
                <a:r>
                  <a:rPr lang="zh-CN" altLang="zh-CN" sz="2400">
                    <a:latin typeface="微软雅黑" panose="020B0503020204020204" pitchFamily="34" charset="-122"/>
                    <a:ea typeface="微软雅黑" panose="020B0503020204020204" pitchFamily="34" charset="-122"/>
                  </a:rPr>
                  <a:t>和</a:t>
                </a:r>
                <a:r>
                  <a:rPr lang="en-US" altLang="zh-CN" sz="2400" dirty="0">
                    <a:latin typeface="微软雅黑" panose="020B0503020204020204" pitchFamily="34" charset="-122"/>
                    <a:ea typeface="微软雅黑" panose="020B0503020204020204" pitchFamily="34" charset="-122"/>
                  </a:rPr>
                  <a:t>:</a:t>
                </a:r>
                <a:r>
                  <a:rPr lang="zh-CN" altLang="zh-CN" sz="2400">
                    <a:latin typeface="微软雅黑" panose="020B0503020204020204" pitchFamily="34" charset="-122"/>
                    <a:ea typeface="微软雅黑" panose="020B0503020204020204" pitchFamily="34" charset="-122"/>
                  </a:rPr>
                  <a:t> </a:t>
                </a:r>
                <a:endParaRPr lang="zh-CN" altLang="zh-CN" sz="2400" dirty="0">
                  <a:latin typeface="微软雅黑" panose="020B0503020204020204" pitchFamily="34" charset="-122"/>
                  <a:ea typeface="微软雅黑" panose="020B0503020204020204" pitchFamily="34" charset="-122"/>
                </a:endParaRPr>
              </a:p>
              <a:p>
                <a:pPr>
                  <a:lnSpc>
                    <a:spcPct val="150000"/>
                  </a:lnSpc>
                </a:pPr>
                <a:r>
                  <a:rPr lang="en-US" altLang="zh-CN" sz="2400" dirty="0">
                    <a:latin typeface="微软雅黑" panose="020B0503020204020204" pitchFamily="34" charset="-122"/>
                    <a:ea typeface="微软雅黑" panose="020B0503020204020204" pitchFamily="34" charset="-122"/>
                  </a:rPr>
                  <a:t>	</a:t>
                </a:r>
                <a14:m>
                  <m:oMath xmlns:m="http://schemas.openxmlformats.org/officeDocument/2006/math">
                    <m:r>
                      <a:rPr lang="en-US" altLang="zh-CN" sz="2400" i="1">
                        <a:latin typeface="Cambria Math" panose="02040503050406030204" pitchFamily="18" charset="0"/>
                      </a:rPr>
                      <m:t>𝑌</m:t>
                    </m:r>
                    <m:r>
                      <a:rPr lang="en-US" altLang="zh-CN" sz="2400" i="1">
                        <a:latin typeface="Cambria Math" panose="02040503050406030204" pitchFamily="18" charset="0"/>
                      </a:rPr>
                      <m:t>=</m:t>
                    </m:r>
                    <m:nary>
                      <m:naryPr>
                        <m:chr m:val="∑"/>
                        <m:ctrlPr>
                          <a:rPr lang="zh-CN" altLang="zh-CN" sz="2400" i="1">
                            <a:latin typeface="Cambria Math" panose="02040503050406030204" pitchFamily="18" charset="0"/>
                          </a:rPr>
                        </m:ctrlPr>
                      </m:naryPr>
                      <m:sub>
                        <m:r>
                          <a:rPr lang="en-US" altLang="zh-CN" sz="2400" i="1">
                            <a:latin typeface="Cambria Math" panose="02040503050406030204" pitchFamily="18" charset="0"/>
                          </a:rPr>
                          <m:t>𝑖</m:t>
                        </m:r>
                      </m:sub>
                      <m:sup>
                        <m:r>
                          <a:rPr lang="en-US" altLang="zh-CN" sz="2400" i="1">
                            <a:latin typeface="Cambria Math" panose="02040503050406030204" pitchFamily="18" charset="0"/>
                          </a:rPr>
                          <m:t>𝑛</m:t>
                        </m:r>
                      </m:sup>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𝑦</m:t>
                            </m:r>
                          </m:e>
                          <m:sub>
                            <m:r>
                              <a:rPr lang="en-US" altLang="zh-CN" sz="2400" i="1">
                                <a:latin typeface="Cambria Math" panose="02040503050406030204" pitchFamily="18" charset="0"/>
                              </a:rPr>
                              <m:t>𝑖</m:t>
                            </m:r>
                          </m:sub>
                        </m:sSub>
                      </m:e>
                    </m:nary>
                  </m:oMath>
                </a14:m>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zh-CN" sz="2000" dirty="0">
                  <a:latin typeface="微软雅黑" panose="020B0503020204020204" pitchFamily="34" charset="-122"/>
                  <a:ea typeface="微软雅黑" panose="020B0503020204020204" pitchFamily="34" charset="-122"/>
                </a:endParaRPr>
              </a:p>
            </p:txBody>
          </p:sp>
        </mc:Choice>
        <mc:Fallback xmlns="">
          <p:sp>
            <p:nvSpPr>
              <p:cNvPr id="10" name="矩形 9">
                <a:extLst>
                  <a:ext uri="{FF2B5EF4-FFF2-40B4-BE49-F238E27FC236}">
                    <a16:creationId xmlns:a16="http://schemas.microsoft.com/office/drawing/2014/main" id="{6FDBD0A8-AAEB-49B3-B215-641AF8E394FF}"/>
                  </a:ext>
                </a:extLst>
              </p:cNvPr>
              <p:cNvSpPr>
                <a:spLocks noRot="1" noChangeAspect="1" noMove="1" noResize="1" noEditPoints="1" noAdjustHandles="1" noChangeArrowheads="1" noChangeShapeType="1" noTextEdit="1"/>
              </p:cNvSpPr>
              <p:nvPr/>
            </p:nvSpPr>
            <p:spPr>
              <a:xfrm>
                <a:off x="5624660" y="4447479"/>
                <a:ext cx="6096000" cy="2163541"/>
              </a:xfrm>
              <a:prstGeom prst="rect">
                <a:avLst/>
              </a:prstGeom>
              <a:blipFill>
                <a:blip r:embed="rId4"/>
                <a:stretch>
                  <a:fillRect l="-1400" b="-200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E42D6042-C8B3-4A8C-8E4C-136E6638110D}"/>
                  </a:ext>
                </a:extLst>
              </p:cNvPr>
              <p:cNvSpPr txBox="1"/>
              <p:nvPr/>
            </p:nvSpPr>
            <p:spPr>
              <a:xfrm>
                <a:off x="4860235" y="6279307"/>
                <a:ext cx="700087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zh-CN" altLang="zh-CN" sz="1600" smtClean="0">
                          <a:solidFill>
                            <a:schemeClr val="tx1"/>
                          </a:solidFill>
                          <a:latin typeface="Cambria Math" panose="02040503050406030204" pitchFamily="18" charset="0"/>
                        </a:rPr>
                        <m:t>临界车道</m:t>
                      </m:r>
                      <m:r>
                        <a:rPr lang="en-US" altLang="zh-CN" sz="1600" b="0" i="0" smtClean="0">
                          <a:solidFill>
                            <a:schemeClr val="tx1"/>
                          </a:solidFill>
                          <a:latin typeface="Cambria Math" panose="02040503050406030204" pitchFamily="18" charset="0"/>
                        </a:rPr>
                        <m:t>:</m:t>
                      </m:r>
                      <m:r>
                        <a:rPr lang="zh-CN" altLang="zh-CN" sz="1600">
                          <a:solidFill>
                            <a:schemeClr val="tx1"/>
                          </a:solidFill>
                          <a:latin typeface="Cambria Math" panose="02040503050406030204" pitchFamily="18" charset="0"/>
                        </a:rPr>
                        <m:t>是指每一信号相位上交通量最大的那条车道</m:t>
                      </m:r>
                    </m:oMath>
                  </m:oMathPara>
                </a14:m>
                <a:endParaRPr lang="zh-CN" altLang="zh-CN" sz="1600" dirty="0">
                  <a:solidFill>
                    <a:schemeClr val="tx1"/>
                  </a:solidFill>
                  <a:latin typeface="微软雅黑" panose="020B0503020204020204" pitchFamily="34" charset="-122"/>
                  <a:ea typeface="微软雅黑" panose="020B0503020204020204" pitchFamily="34" charset="-122"/>
                </a:endParaRPr>
              </a:p>
            </p:txBody>
          </p:sp>
        </mc:Choice>
        <mc:Fallback xmlns="">
          <p:sp>
            <p:nvSpPr>
              <p:cNvPr id="11" name="文本框 10">
                <a:extLst>
                  <a:ext uri="{FF2B5EF4-FFF2-40B4-BE49-F238E27FC236}">
                    <a16:creationId xmlns:a16="http://schemas.microsoft.com/office/drawing/2014/main" id="{E42D6042-C8B3-4A8C-8E4C-136E6638110D}"/>
                  </a:ext>
                </a:extLst>
              </p:cNvPr>
              <p:cNvSpPr txBox="1">
                <a:spLocks noRot="1" noChangeAspect="1" noMove="1" noResize="1" noEditPoints="1" noAdjustHandles="1" noChangeArrowheads="1" noChangeShapeType="1" noTextEdit="1"/>
              </p:cNvSpPr>
              <p:nvPr/>
            </p:nvSpPr>
            <p:spPr>
              <a:xfrm>
                <a:off x="4860235" y="6279307"/>
                <a:ext cx="7000875" cy="338554"/>
              </a:xfrm>
              <a:prstGeom prst="rect">
                <a:avLst/>
              </a:prstGeom>
              <a:blipFill>
                <a:blip r:embed="rId5"/>
                <a:stretch>
                  <a:fillRect b="-892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9725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微信图片_20181202230348">
            <a:extLst>
              <a:ext uri="{FF2B5EF4-FFF2-40B4-BE49-F238E27FC236}">
                <a16:creationId xmlns:a16="http://schemas.microsoft.com/office/drawing/2014/main" id="{64EF20E3-7A24-46E1-9043-A2B9378C94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97" y="2225424"/>
            <a:ext cx="6990254" cy="4413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3F4CE81D-E586-404B-841F-94F6B942FC76}"/>
              </a:ext>
            </a:extLst>
          </p:cNvPr>
          <p:cNvSpPr>
            <a:spLocks noGrp="1"/>
          </p:cNvSpPr>
          <p:nvPr>
            <p:ph type="title"/>
          </p:nvPr>
        </p:nvSpPr>
        <p:spPr>
          <a:xfrm>
            <a:off x="243597" y="1330162"/>
            <a:ext cx="8810625" cy="733426"/>
          </a:xfrm>
        </p:spPr>
        <p:txBody>
          <a:bodyPr>
            <a:normAutofit/>
          </a:bodyPr>
          <a:lstStyle/>
          <a:p>
            <a:r>
              <a:rPr lang="zh-CN" altLang="en-US" sz="3600">
                <a:latin typeface="微软雅黑" panose="020B0503020204020204" pitchFamily="34" charset="-122"/>
                <a:ea typeface="微软雅黑" panose="020B0503020204020204" pitchFamily="34" charset="-122"/>
              </a:rPr>
              <a:t>经过计算得到</a:t>
            </a:r>
            <a:r>
              <a:rPr lang="en-US" altLang="zh-CN" sz="3600">
                <a:latin typeface="Times New Roman" panose="02020603050405020304" pitchFamily="18" charset="0"/>
                <a:ea typeface="微软雅黑" panose="020B0503020204020204" pitchFamily="34" charset="-122"/>
                <a:cs typeface="Times New Roman" panose="02020603050405020304" pitchFamily="18" charset="0"/>
              </a:rPr>
              <a:t>Webster</a:t>
            </a:r>
            <a:r>
              <a:rPr lang="zh-CN" altLang="en-US" sz="3600">
                <a:latin typeface="微软雅黑" panose="020B0503020204020204" pitchFamily="34" charset="-122"/>
                <a:ea typeface="微软雅黑" panose="020B0503020204020204" pitchFamily="34" charset="-122"/>
              </a:rPr>
              <a:t>理论信号配时</a:t>
            </a:r>
            <a:endParaRPr lang="zh-CN" altLang="en-US" sz="3600"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6CDBBC0A-B06C-4637-A862-F79FFB15ACD6}"/>
              </a:ext>
            </a:extLst>
          </p:cNvPr>
          <p:cNvGrpSpPr/>
          <p:nvPr/>
        </p:nvGrpSpPr>
        <p:grpSpPr>
          <a:xfrm>
            <a:off x="155542" y="219167"/>
            <a:ext cx="1475690" cy="923740"/>
            <a:chOff x="406532" y="258948"/>
            <a:chExt cx="1294797" cy="923740"/>
          </a:xfrm>
        </p:grpSpPr>
        <p:sp>
          <p:nvSpPr>
            <p:cNvPr id="5" name="任意多边形: 形状 4">
              <a:extLst>
                <a:ext uri="{FF2B5EF4-FFF2-40B4-BE49-F238E27FC236}">
                  <a16:creationId xmlns:a16="http://schemas.microsoft.com/office/drawing/2014/main" id="{C31BA2B7-907A-43A1-A859-A7C36439AFB2}"/>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D55633AC-0888-4811-AD12-B8A7BB7ABFD9}"/>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F5714941-9255-4D62-A862-F5A9522C0ED6}"/>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08-2</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3" name="文本框 2">
            <a:extLst>
              <a:ext uri="{FF2B5EF4-FFF2-40B4-BE49-F238E27FC236}">
                <a16:creationId xmlns:a16="http://schemas.microsoft.com/office/drawing/2014/main" id="{C275E9AB-98C3-4C30-91D2-09F77FAB589C}"/>
              </a:ext>
            </a:extLst>
          </p:cNvPr>
          <p:cNvSpPr txBox="1"/>
          <p:nvPr/>
        </p:nvSpPr>
        <p:spPr>
          <a:xfrm>
            <a:off x="7233851" y="2639505"/>
            <a:ext cx="3013085" cy="369332"/>
          </a:xfrm>
          <a:prstGeom prst="rect">
            <a:avLst/>
          </a:prstGeom>
          <a:noFill/>
        </p:spPr>
        <p:txBody>
          <a:bodyPr wrap="square" rtlCol="0">
            <a:spAutoFit/>
          </a:bodyPr>
          <a:lstStyle/>
          <a:p>
            <a:r>
              <a:rPr lang="zh-CN" altLang="en-US"/>
              <a:t>周期长度：</a:t>
            </a:r>
            <a:r>
              <a:rPr lang="en-US" altLang="zh-CN"/>
              <a:t>108s</a:t>
            </a:r>
            <a:endParaRPr lang="zh-CN" altLang="en-US"/>
          </a:p>
        </p:txBody>
      </p:sp>
      <p:sp>
        <p:nvSpPr>
          <p:cNvPr id="9" name="文本框 8">
            <a:extLst>
              <a:ext uri="{FF2B5EF4-FFF2-40B4-BE49-F238E27FC236}">
                <a16:creationId xmlns:a16="http://schemas.microsoft.com/office/drawing/2014/main" id="{BF644007-E7B5-44F3-BA4E-EF6DD8C3033E}"/>
              </a:ext>
            </a:extLst>
          </p:cNvPr>
          <p:cNvSpPr txBox="1"/>
          <p:nvPr/>
        </p:nvSpPr>
        <p:spPr>
          <a:xfrm>
            <a:off x="7158436" y="3849164"/>
            <a:ext cx="3013085" cy="369332"/>
          </a:xfrm>
          <a:prstGeom prst="rect">
            <a:avLst/>
          </a:prstGeom>
          <a:noFill/>
        </p:spPr>
        <p:txBody>
          <a:bodyPr wrap="square" rtlCol="0">
            <a:spAutoFit/>
          </a:bodyPr>
          <a:lstStyle/>
          <a:p>
            <a:r>
              <a:rPr lang="zh-CN" altLang="en-US"/>
              <a:t>周期长度：</a:t>
            </a:r>
            <a:r>
              <a:rPr lang="en-US" altLang="zh-CN"/>
              <a:t>96s</a:t>
            </a:r>
            <a:endParaRPr lang="zh-CN" altLang="en-US"/>
          </a:p>
        </p:txBody>
      </p:sp>
      <p:sp>
        <p:nvSpPr>
          <p:cNvPr id="10" name="文本框 9">
            <a:extLst>
              <a:ext uri="{FF2B5EF4-FFF2-40B4-BE49-F238E27FC236}">
                <a16:creationId xmlns:a16="http://schemas.microsoft.com/office/drawing/2014/main" id="{E805998C-60C3-421F-A138-B74A43A08F93}"/>
              </a:ext>
            </a:extLst>
          </p:cNvPr>
          <p:cNvSpPr txBox="1"/>
          <p:nvPr/>
        </p:nvSpPr>
        <p:spPr>
          <a:xfrm>
            <a:off x="7158436" y="5189481"/>
            <a:ext cx="3013085" cy="369332"/>
          </a:xfrm>
          <a:prstGeom prst="rect">
            <a:avLst/>
          </a:prstGeom>
          <a:noFill/>
        </p:spPr>
        <p:txBody>
          <a:bodyPr wrap="square" rtlCol="0">
            <a:spAutoFit/>
          </a:bodyPr>
          <a:lstStyle/>
          <a:p>
            <a:r>
              <a:rPr lang="zh-CN" altLang="en-US"/>
              <a:t>周期长度：</a:t>
            </a:r>
            <a:r>
              <a:rPr lang="en-US" altLang="zh-CN"/>
              <a:t>119s</a:t>
            </a:r>
            <a:endParaRPr lang="zh-CN" altLang="en-US"/>
          </a:p>
        </p:txBody>
      </p:sp>
    </p:spTree>
    <p:extLst>
      <p:ext uri="{BB962C8B-B14F-4D97-AF65-F5344CB8AC3E}">
        <p14:creationId xmlns:p14="http://schemas.microsoft.com/office/powerpoint/2010/main" val="2384360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21AE13-3CB5-4C0C-B87D-4E7A838B10D7}"/>
              </a:ext>
            </a:extLst>
          </p:cNvPr>
          <p:cNvSpPr>
            <a:spLocks noGrp="1"/>
          </p:cNvSpPr>
          <p:nvPr>
            <p:ph type="title"/>
          </p:nvPr>
        </p:nvSpPr>
        <p:spPr>
          <a:xfrm>
            <a:off x="1875105" y="158703"/>
            <a:ext cx="10515600" cy="1325563"/>
          </a:xfrm>
        </p:spPr>
        <p:txBody>
          <a:bodyPr>
            <a:normAutofit/>
          </a:bodyPr>
          <a:lstStyle/>
          <a:p>
            <a:r>
              <a:rPr lang="en-US" altLang="zh-CN" sz="4000">
                <a:latin typeface="Times New Roman" panose="02020603050405020304" pitchFamily="18" charset="0"/>
                <a:ea typeface="微软雅黑" panose="020B0503020204020204" pitchFamily="34" charset="-122"/>
                <a:cs typeface="Times New Roman" panose="02020603050405020304" pitchFamily="18" charset="0"/>
              </a:rPr>
              <a:t>Webster</a:t>
            </a:r>
            <a:r>
              <a:rPr lang="zh-CN" altLang="zh-CN" sz="4000">
                <a:latin typeface="微软雅黑" panose="020B0503020204020204" pitchFamily="34" charset="-122"/>
                <a:ea typeface="微软雅黑" panose="020B0503020204020204" pitchFamily="34" charset="-122"/>
              </a:rPr>
              <a:t>延误</a:t>
            </a:r>
            <a:r>
              <a:rPr lang="zh-CN" altLang="en-US" sz="4000">
                <a:latin typeface="微软雅黑" panose="020B0503020204020204" pitchFamily="34" charset="-122"/>
                <a:ea typeface="微软雅黑" panose="020B0503020204020204" pitchFamily="34" charset="-122"/>
              </a:rPr>
              <a:t>检验</a:t>
            </a:r>
            <a:endParaRPr lang="zh-CN" altLang="en-US" sz="4000" dirty="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201EA28-5BEA-4156-9F4B-882AD020C5D9}"/>
                  </a:ext>
                </a:extLst>
              </p:cNvPr>
              <p:cNvSpPr>
                <a:spLocks noGrp="1"/>
              </p:cNvSpPr>
              <p:nvPr>
                <p:ph idx="1"/>
              </p:nvPr>
            </p:nvSpPr>
            <p:spPr>
              <a:xfrm>
                <a:off x="170077" y="1590180"/>
                <a:ext cx="10515600" cy="4706925"/>
              </a:xfrm>
            </p:spPr>
            <p:txBody>
              <a:bodyPr>
                <a:normAutofit fontScale="62500" lnSpcReduction="20000"/>
              </a:bodyPr>
              <a:lstStyle/>
              <a:p>
                <a:pPr marL="0" indent="0">
                  <a:lnSpc>
                    <a:spcPct val="120000"/>
                  </a:lnSpc>
                  <a:buNone/>
                </a:pPr>
                <a:r>
                  <a:rPr lang="en-US" altLang="zh-CN" b="1">
                    <a:latin typeface="微软雅黑" panose="020B0503020204020204" pitchFamily="34" charset="-122"/>
                    <a:ea typeface="微软雅黑" panose="020B0503020204020204" pitchFamily="34" charset="-122"/>
                  </a:rPr>
                  <a:t>            </a:t>
                </a:r>
                <a:r>
                  <a:rPr lang="zh-CN" altLang="en-US">
                    <a:latin typeface="微软雅黑" panose="020B0503020204020204" pitchFamily="34" charset="-122"/>
                    <a:ea typeface="微软雅黑" panose="020B0503020204020204" pitchFamily="34" charset="-122"/>
                  </a:rPr>
                  <a:t>延误计算模型：</a:t>
                </a:r>
                <a:r>
                  <a:rPr lang="en-US" altLang="zh-CN">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4100">
                        <a:latin typeface="Cambria Math" panose="02040503050406030204" pitchFamily="18" charset="0"/>
                      </a:rPr>
                      <m:t>d</m:t>
                    </m:r>
                    <m:r>
                      <a:rPr lang="en-US" altLang="zh-CN" sz="4100">
                        <a:latin typeface="Cambria Math" panose="02040503050406030204" pitchFamily="18" charset="0"/>
                      </a:rPr>
                      <m:t>=</m:t>
                    </m:r>
                    <m:f>
                      <m:fPr>
                        <m:ctrlPr>
                          <a:rPr lang="zh-CN" altLang="zh-CN" sz="4100" i="1">
                            <a:latin typeface="Cambria Math" panose="02040503050406030204" pitchFamily="18" charset="0"/>
                          </a:rPr>
                        </m:ctrlPr>
                      </m:fPr>
                      <m:num>
                        <m:sSup>
                          <m:sSupPr>
                            <m:ctrlPr>
                              <a:rPr lang="zh-CN" altLang="zh-CN" sz="4100" i="1">
                                <a:latin typeface="Cambria Math" panose="02040503050406030204" pitchFamily="18" charset="0"/>
                              </a:rPr>
                            </m:ctrlPr>
                          </m:sSupPr>
                          <m:e>
                            <m:r>
                              <a:rPr lang="en-US" altLang="zh-CN" sz="4100" i="1">
                                <a:latin typeface="Cambria Math" panose="02040503050406030204" pitchFamily="18" charset="0"/>
                              </a:rPr>
                              <m:t>𝑐</m:t>
                            </m:r>
                            <m:r>
                              <a:rPr lang="en-US" altLang="zh-CN" sz="4100" i="1">
                                <a:latin typeface="Cambria Math" panose="02040503050406030204" pitchFamily="18" charset="0"/>
                              </a:rPr>
                              <m:t>(1−</m:t>
                            </m:r>
                            <m:f>
                              <m:fPr>
                                <m:ctrlPr>
                                  <a:rPr lang="zh-CN" altLang="zh-CN" sz="4100" i="1">
                                    <a:latin typeface="Cambria Math" panose="02040503050406030204" pitchFamily="18" charset="0"/>
                                  </a:rPr>
                                </m:ctrlPr>
                              </m:fPr>
                              <m:num>
                                <m:r>
                                  <a:rPr lang="en-US" altLang="zh-CN" sz="4100" i="1">
                                    <a:latin typeface="Cambria Math" panose="02040503050406030204" pitchFamily="18" charset="0"/>
                                  </a:rPr>
                                  <m:t>𝑔</m:t>
                                </m:r>
                              </m:num>
                              <m:den>
                                <m:r>
                                  <a:rPr lang="en-US" altLang="zh-CN" sz="4100" i="1">
                                    <a:latin typeface="Cambria Math" panose="02040503050406030204" pitchFamily="18" charset="0"/>
                                  </a:rPr>
                                  <m:t>𝑐</m:t>
                                </m:r>
                              </m:den>
                            </m:f>
                            <m:r>
                              <a:rPr lang="en-US" altLang="zh-CN" sz="4100" i="1">
                                <a:latin typeface="Cambria Math" panose="02040503050406030204" pitchFamily="18" charset="0"/>
                              </a:rPr>
                              <m:t>)</m:t>
                            </m:r>
                          </m:e>
                          <m:sup>
                            <m:r>
                              <a:rPr lang="en-US" altLang="zh-CN" sz="4100" i="1">
                                <a:latin typeface="Cambria Math" panose="02040503050406030204" pitchFamily="18" charset="0"/>
                              </a:rPr>
                              <m:t>2</m:t>
                            </m:r>
                          </m:sup>
                        </m:sSup>
                      </m:num>
                      <m:den>
                        <m:r>
                          <a:rPr lang="en-US" altLang="zh-CN" sz="4100" i="1">
                            <a:latin typeface="Cambria Math" panose="02040503050406030204" pitchFamily="18" charset="0"/>
                          </a:rPr>
                          <m:t>2[1−</m:t>
                        </m:r>
                        <m:f>
                          <m:fPr>
                            <m:ctrlPr>
                              <a:rPr lang="zh-CN" altLang="zh-CN" sz="4100" i="1">
                                <a:latin typeface="Cambria Math" panose="02040503050406030204" pitchFamily="18" charset="0"/>
                              </a:rPr>
                            </m:ctrlPr>
                          </m:fPr>
                          <m:num>
                            <m:r>
                              <a:rPr lang="en-US" altLang="zh-CN" sz="4100" i="1">
                                <a:latin typeface="Cambria Math" panose="02040503050406030204" pitchFamily="18" charset="0"/>
                              </a:rPr>
                              <m:t>𝑔</m:t>
                            </m:r>
                          </m:num>
                          <m:den>
                            <m:r>
                              <a:rPr lang="en-US" altLang="zh-CN" sz="4100" i="1">
                                <a:latin typeface="Cambria Math" panose="02040503050406030204" pitchFamily="18" charset="0"/>
                              </a:rPr>
                              <m:t>𝑐</m:t>
                            </m:r>
                          </m:den>
                        </m:f>
                        <m:r>
                          <a:rPr lang="en-US" altLang="zh-CN" sz="4100" i="1">
                            <a:latin typeface="Cambria Math" panose="02040503050406030204" pitchFamily="18" charset="0"/>
                          </a:rPr>
                          <m:t>𝑥</m:t>
                        </m:r>
                        <m:r>
                          <a:rPr lang="en-US" altLang="zh-CN" sz="4100" i="1">
                            <a:latin typeface="Cambria Math" panose="02040503050406030204" pitchFamily="18" charset="0"/>
                          </a:rPr>
                          <m:t>]</m:t>
                        </m:r>
                      </m:den>
                    </m:f>
                    <m:r>
                      <a:rPr lang="en-US" altLang="zh-CN" sz="4100" i="1">
                        <a:latin typeface="Cambria Math" panose="02040503050406030204" pitchFamily="18" charset="0"/>
                      </a:rPr>
                      <m:t>+</m:t>
                    </m:r>
                    <m:f>
                      <m:fPr>
                        <m:ctrlPr>
                          <a:rPr lang="zh-CN" altLang="zh-CN" sz="4100" i="1">
                            <a:latin typeface="Cambria Math" panose="02040503050406030204" pitchFamily="18" charset="0"/>
                          </a:rPr>
                        </m:ctrlPr>
                      </m:fPr>
                      <m:num>
                        <m:sSup>
                          <m:sSupPr>
                            <m:ctrlPr>
                              <a:rPr lang="zh-CN" altLang="zh-CN" sz="4100" i="1">
                                <a:latin typeface="Cambria Math" panose="02040503050406030204" pitchFamily="18" charset="0"/>
                              </a:rPr>
                            </m:ctrlPr>
                          </m:sSupPr>
                          <m:e>
                            <m:r>
                              <a:rPr lang="en-US" altLang="zh-CN" sz="4100" i="1">
                                <a:latin typeface="Cambria Math" panose="02040503050406030204" pitchFamily="18" charset="0"/>
                              </a:rPr>
                              <m:t>𝑥</m:t>
                            </m:r>
                          </m:e>
                          <m:sup>
                            <m:r>
                              <a:rPr lang="en-US" altLang="zh-CN" sz="4100" i="1">
                                <a:latin typeface="Cambria Math" panose="02040503050406030204" pitchFamily="18" charset="0"/>
                              </a:rPr>
                              <m:t>2</m:t>
                            </m:r>
                          </m:sup>
                        </m:sSup>
                      </m:num>
                      <m:den>
                        <m:r>
                          <a:rPr lang="en-US" altLang="zh-CN" sz="4100" i="1">
                            <a:latin typeface="Cambria Math" panose="02040503050406030204" pitchFamily="18" charset="0"/>
                          </a:rPr>
                          <m:t>2</m:t>
                        </m:r>
                        <m:r>
                          <a:rPr lang="en-US" altLang="zh-CN" sz="4100" i="1">
                            <a:latin typeface="Cambria Math" panose="02040503050406030204" pitchFamily="18" charset="0"/>
                          </a:rPr>
                          <m:t>𝑞</m:t>
                        </m:r>
                        <m:d>
                          <m:dPr>
                            <m:begChr m:val="（"/>
                            <m:endChr m:val="）"/>
                            <m:ctrlPr>
                              <a:rPr lang="zh-CN" altLang="zh-CN" sz="4100" i="1">
                                <a:latin typeface="Cambria Math" panose="02040503050406030204" pitchFamily="18" charset="0"/>
                              </a:rPr>
                            </m:ctrlPr>
                          </m:dPr>
                          <m:e>
                            <m:r>
                              <a:rPr lang="en-US" altLang="zh-CN" sz="4100" i="1">
                                <a:latin typeface="Cambria Math" panose="02040503050406030204" pitchFamily="18" charset="0"/>
                              </a:rPr>
                              <m:t>1</m:t>
                            </m:r>
                            <m:r>
                              <a:rPr lang="zh-CN" altLang="en-US" sz="4100" i="1">
                                <a:latin typeface="Cambria Math" panose="02040503050406030204" pitchFamily="18" charset="0"/>
                              </a:rPr>
                              <m:t>−</m:t>
                            </m:r>
                            <m:r>
                              <a:rPr lang="en-US" altLang="zh-CN" sz="4100" i="1">
                                <a:latin typeface="Cambria Math" panose="02040503050406030204" pitchFamily="18" charset="0"/>
                              </a:rPr>
                              <m:t>𝑥</m:t>
                            </m:r>
                          </m:e>
                        </m:d>
                      </m:den>
                    </m:f>
                    <m:r>
                      <a:rPr lang="en-US" altLang="zh-CN" sz="4100" i="1">
                        <a:latin typeface="Cambria Math" panose="02040503050406030204" pitchFamily="18" charset="0"/>
                      </a:rPr>
                      <m:t>−</m:t>
                    </m:r>
                    <m:r>
                      <a:rPr lang="en-US" altLang="zh-CN" sz="4100">
                        <a:latin typeface="Cambria Math" panose="02040503050406030204" pitchFamily="18" charset="0"/>
                      </a:rPr>
                      <m:t>0.65</m:t>
                    </m:r>
                    <m:sSup>
                      <m:sSupPr>
                        <m:ctrlPr>
                          <a:rPr lang="zh-CN" altLang="zh-CN" sz="4100" i="1">
                            <a:latin typeface="Cambria Math" panose="02040503050406030204" pitchFamily="18" charset="0"/>
                          </a:rPr>
                        </m:ctrlPr>
                      </m:sSupPr>
                      <m:e>
                        <m:r>
                          <a:rPr lang="en-US" altLang="zh-CN" sz="4100" i="1">
                            <a:latin typeface="Cambria Math" panose="02040503050406030204" pitchFamily="18" charset="0"/>
                          </a:rPr>
                          <m:t>(</m:t>
                        </m:r>
                        <m:f>
                          <m:fPr>
                            <m:ctrlPr>
                              <a:rPr lang="zh-CN" altLang="zh-CN" sz="4100" i="1">
                                <a:latin typeface="Cambria Math" panose="02040503050406030204" pitchFamily="18" charset="0"/>
                              </a:rPr>
                            </m:ctrlPr>
                          </m:fPr>
                          <m:num>
                            <m:r>
                              <a:rPr lang="en-US" altLang="zh-CN" sz="4100" i="1">
                                <a:latin typeface="Cambria Math" panose="02040503050406030204" pitchFamily="18" charset="0"/>
                              </a:rPr>
                              <m:t>𝑐</m:t>
                            </m:r>
                          </m:num>
                          <m:den>
                            <m:sSup>
                              <m:sSupPr>
                                <m:ctrlPr>
                                  <a:rPr lang="zh-CN" altLang="zh-CN" sz="4100" i="1">
                                    <a:latin typeface="Cambria Math" panose="02040503050406030204" pitchFamily="18" charset="0"/>
                                  </a:rPr>
                                </m:ctrlPr>
                              </m:sSupPr>
                              <m:e>
                                <m:r>
                                  <a:rPr lang="en-US" altLang="zh-CN" sz="4100" i="1">
                                    <a:latin typeface="Cambria Math" panose="02040503050406030204" pitchFamily="18" charset="0"/>
                                  </a:rPr>
                                  <m:t>𝑞</m:t>
                                </m:r>
                              </m:e>
                              <m:sup>
                                <m:r>
                                  <a:rPr lang="en-US" altLang="zh-CN" sz="4100" i="1">
                                    <a:latin typeface="Cambria Math" panose="02040503050406030204" pitchFamily="18" charset="0"/>
                                  </a:rPr>
                                  <m:t>2</m:t>
                                </m:r>
                              </m:sup>
                            </m:sSup>
                          </m:den>
                        </m:f>
                        <m:r>
                          <a:rPr lang="en-US" altLang="zh-CN" sz="4100" i="1">
                            <a:latin typeface="Cambria Math" panose="02040503050406030204" pitchFamily="18" charset="0"/>
                          </a:rPr>
                          <m:t>)</m:t>
                        </m:r>
                      </m:e>
                      <m:sup>
                        <m:r>
                          <a:rPr lang="en-US" altLang="zh-CN" sz="4100" i="1">
                            <a:latin typeface="Cambria Math" panose="02040503050406030204" pitchFamily="18" charset="0"/>
                          </a:rPr>
                          <m:t>1/3</m:t>
                        </m:r>
                      </m:sup>
                    </m:sSup>
                    <m:sSup>
                      <m:sSupPr>
                        <m:ctrlPr>
                          <a:rPr lang="zh-CN" altLang="zh-CN" sz="4100" i="1">
                            <a:latin typeface="Cambria Math" panose="02040503050406030204" pitchFamily="18" charset="0"/>
                          </a:rPr>
                        </m:ctrlPr>
                      </m:sSupPr>
                      <m:e>
                        <m:r>
                          <a:rPr lang="en-US" altLang="zh-CN" sz="4100" i="1">
                            <a:latin typeface="Cambria Math" panose="02040503050406030204" pitchFamily="18" charset="0"/>
                          </a:rPr>
                          <m:t>𝑥</m:t>
                        </m:r>
                      </m:e>
                      <m:sup>
                        <m:r>
                          <a:rPr lang="en-US" altLang="zh-CN" sz="4100" i="1">
                            <a:latin typeface="Cambria Math" panose="02040503050406030204" pitchFamily="18" charset="0"/>
                          </a:rPr>
                          <m:t>2+5(</m:t>
                        </m:r>
                        <m:f>
                          <m:fPr>
                            <m:ctrlPr>
                              <a:rPr lang="zh-CN" altLang="zh-CN" sz="4100" i="1">
                                <a:latin typeface="Cambria Math" panose="02040503050406030204" pitchFamily="18" charset="0"/>
                              </a:rPr>
                            </m:ctrlPr>
                          </m:fPr>
                          <m:num>
                            <m:r>
                              <a:rPr lang="en-US" altLang="zh-CN" sz="4100" i="1">
                                <a:latin typeface="Cambria Math" panose="02040503050406030204" pitchFamily="18" charset="0"/>
                              </a:rPr>
                              <m:t>𝑔</m:t>
                            </m:r>
                          </m:num>
                          <m:den>
                            <m:r>
                              <a:rPr lang="en-US" altLang="zh-CN" sz="4100" i="1">
                                <a:latin typeface="Cambria Math" panose="02040503050406030204" pitchFamily="18" charset="0"/>
                              </a:rPr>
                              <m:t>𝑠</m:t>
                            </m:r>
                          </m:den>
                        </m:f>
                        <m:r>
                          <a:rPr lang="en-US" altLang="zh-CN" sz="4100" i="1">
                            <a:latin typeface="Cambria Math" panose="02040503050406030204" pitchFamily="18" charset="0"/>
                          </a:rPr>
                          <m:t>)</m:t>
                        </m:r>
                      </m:sup>
                    </m:sSup>
                  </m:oMath>
                </a14:m>
                <a:endParaRPr lang="zh-CN" altLang="zh-CN" dirty="0">
                  <a:latin typeface="微软雅黑" panose="020B0503020204020204" pitchFamily="34" charset="-122"/>
                  <a:ea typeface="微软雅黑" panose="020B0503020204020204" pitchFamily="34" charset="-122"/>
                </a:endParaRPr>
              </a:p>
              <a:p>
                <a:pPr marL="0" indent="0">
                  <a:lnSpc>
                    <a:spcPct val="120000"/>
                  </a:lnSpc>
                  <a:buNone/>
                </a:pPr>
                <a:r>
                  <a:rPr lang="en-US" altLang="zh-CN">
                    <a:latin typeface="微软雅黑" panose="020B0503020204020204" pitchFamily="34" charset="-122"/>
                    <a:ea typeface="微软雅黑" panose="020B0503020204020204" pitchFamily="34" charset="-122"/>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70000"/>
                  </a:lnSpc>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2900" smtClean="0">
                        <a:latin typeface="Cambria Math" panose="02040503050406030204" pitchFamily="18" charset="0"/>
                      </a:rPr>
                      <m:t>d</m:t>
                    </m:r>
                  </m:oMath>
                </a14:m>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——单车道每车平均延误（</a:t>
                </a: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70000"/>
                  </a:lnSpc>
                  <a:buNone/>
                </a:pPr>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2900" i="1">
                        <a:latin typeface="Cambria Math" panose="02040503050406030204" pitchFamily="18" charset="0"/>
                      </a:rPr>
                      <m:t>c</m:t>
                    </m:r>
                  </m:oMath>
                </a14:m>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信号周期长度（</a:t>
                </a: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70000"/>
                  </a:lnSpc>
                  <a:buNone/>
                </a:pPr>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2900" i="1">
                        <a:latin typeface="Cambria Math" panose="02040503050406030204" pitchFamily="18" charset="0"/>
                      </a:rPr>
                      <m:t>g</m:t>
                    </m:r>
                  </m:oMath>
                </a14:m>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有效绿灯时间（</a:t>
                </a: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70000"/>
                  </a:lnSpc>
                  <a:buNone/>
                </a:pP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a:rPr lang="en-US" altLang="zh-CN" sz="2900" i="1">
                        <a:latin typeface="Cambria Math" panose="02040503050406030204" pitchFamily="18" charset="0"/>
                      </a:rPr>
                      <m:t>𝑥</m:t>
                    </m:r>
                  </m:oMath>
                </a14:m>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饱和度（交通量与饱和流率之比）</a:t>
                </a:r>
              </a:p>
              <a:p>
                <a:pPr marL="0" indent="0">
                  <a:lnSpc>
                    <a:spcPct val="170000"/>
                  </a:lnSpc>
                  <a:buNone/>
                </a:pPr>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2900" i="1">
                        <a:latin typeface="Cambria Math" panose="02040503050406030204" pitchFamily="18" charset="0"/>
                      </a:rPr>
                      <m:t>q</m:t>
                    </m:r>
                  </m:oMath>
                </a14:m>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该车道车辆到达率（辆</a:t>
                </a: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70000"/>
                  </a:lnSpc>
                  <a:buNone/>
                </a:pPr>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	                           </a:t>
                </a:r>
                <a14:m>
                  <m:oMath xmlns:m="http://schemas.openxmlformats.org/officeDocument/2006/math">
                    <m:r>
                      <m:rPr>
                        <m:sty m:val="p"/>
                      </m:rPr>
                      <a:rPr lang="en-US" altLang="zh-CN" sz="2900" i="1">
                        <a:latin typeface="Cambria Math" panose="02040503050406030204" pitchFamily="18" charset="0"/>
                      </a:rPr>
                      <m:t>s</m:t>
                    </m:r>
                  </m:oMath>
                </a14:m>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900" dirty="0">
                    <a:latin typeface="Times New Roman" panose="02020603050405020304" pitchFamily="18" charset="0"/>
                    <a:ea typeface="微软雅黑" panose="020B0503020204020204" pitchFamily="34" charset="-122"/>
                    <a:cs typeface="Times New Roman" panose="02020603050405020304" pitchFamily="18" charset="0"/>
                  </a:rPr>
                  <a:t>绿灯时间排队车辆的</a:t>
                </a:r>
                <a:r>
                  <a:rPr lang="zh-CN" altLang="zh-CN" sz="2900">
                    <a:latin typeface="Times New Roman" panose="02020603050405020304" pitchFamily="18" charset="0"/>
                    <a:ea typeface="微软雅黑" panose="020B0503020204020204" pitchFamily="34" charset="-122"/>
                    <a:cs typeface="Times New Roman" panose="02020603050405020304" pitchFamily="18" charset="0"/>
                  </a:rPr>
                  <a:t>离开率</a:t>
                </a:r>
                <a:r>
                  <a:rPr lang="zh-CN" altLang="en-US" sz="2900">
                    <a:latin typeface="Times New Roman" panose="02020603050405020304" pitchFamily="18" charset="0"/>
                    <a:ea typeface="微软雅黑" panose="020B0503020204020204" pitchFamily="34" charset="-122"/>
                    <a:cs typeface="Times New Roman" panose="02020603050405020304" pitchFamily="18" charset="0"/>
                  </a:rPr>
                  <a:t>，取</a:t>
                </a:r>
                <a:r>
                  <a:rPr lang="en-US" altLang="zh-CN" sz="2900">
                    <a:latin typeface="Times New Roman" panose="02020603050405020304" pitchFamily="18" charset="0"/>
                    <a:ea typeface="微软雅黑" panose="020B0503020204020204" pitchFamily="34" charset="-122"/>
                    <a:cs typeface="Times New Roman" panose="02020603050405020304" pitchFamily="18" charset="0"/>
                  </a:rPr>
                  <a:t>100</a:t>
                </a:r>
                <a:r>
                  <a:rPr lang="en-US" altLang="zh-CN" sz="29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900"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7201EA28-5BEA-4156-9F4B-882AD020C5D9}"/>
                  </a:ext>
                </a:extLst>
              </p:cNvPr>
              <p:cNvSpPr>
                <a:spLocks noGrp="1" noRot="1" noChangeAspect="1" noMove="1" noResize="1" noEditPoints="1" noAdjustHandles="1" noChangeArrowheads="1" noChangeShapeType="1" noTextEdit="1"/>
              </p:cNvSpPr>
              <p:nvPr>
                <p:ph idx="1"/>
              </p:nvPr>
            </p:nvSpPr>
            <p:spPr>
              <a:xfrm>
                <a:off x="170077" y="1590180"/>
                <a:ext cx="10515600" cy="4706925"/>
              </a:xfrm>
              <a:blipFill>
                <a:blip r:embed="rId2"/>
                <a:stretch>
                  <a:fillRect/>
                </a:stretch>
              </a:blipFill>
            </p:spPr>
            <p:txBody>
              <a:bodyPr/>
              <a:lstStyle/>
              <a:p>
                <a:r>
                  <a:rPr lang="zh-CN" altLang="en-US">
                    <a:noFill/>
                  </a:rPr>
                  <a:t> </a:t>
                </a:r>
              </a:p>
            </p:txBody>
          </p:sp>
        </mc:Fallback>
      </mc:AlternateContent>
      <p:grpSp>
        <p:nvGrpSpPr>
          <p:cNvPr id="8" name="组合 7">
            <a:extLst>
              <a:ext uri="{FF2B5EF4-FFF2-40B4-BE49-F238E27FC236}">
                <a16:creationId xmlns:a16="http://schemas.microsoft.com/office/drawing/2014/main" id="{A9AE0E07-271F-433F-A233-F06EAC487BA7}"/>
              </a:ext>
            </a:extLst>
          </p:cNvPr>
          <p:cNvGrpSpPr/>
          <p:nvPr/>
        </p:nvGrpSpPr>
        <p:grpSpPr>
          <a:xfrm>
            <a:off x="155542" y="219167"/>
            <a:ext cx="1475690" cy="923740"/>
            <a:chOff x="406532" y="258948"/>
            <a:chExt cx="1294797" cy="923740"/>
          </a:xfrm>
        </p:grpSpPr>
        <p:sp>
          <p:nvSpPr>
            <p:cNvPr id="9" name="任意多边形: 形状 8">
              <a:extLst>
                <a:ext uri="{FF2B5EF4-FFF2-40B4-BE49-F238E27FC236}">
                  <a16:creationId xmlns:a16="http://schemas.microsoft.com/office/drawing/2014/main" id="{8319B219-0577-4368-9E1C-7C7A9CEED3DE}"/>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任意多边形: 形状 9">
              <a:extLst>
                <a:ext uri="{FF2B5EF4-FFF2-40B4-BE49-F238E27FC236}">
                  <a16:creationId xmlns:a16="http://schemas.microsoft.com/office/drawing/2014/main" id="{6679305E-D173-4E2F-9904-E99C7EA2C6DD}"/>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35F400EF-57F2-4F89-8A12-26D3889DA84E}"/>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08-2</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1360562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01DFD17-49CD-4E6A-8B5A-478F72AFE24B}"/>
              </a:ext>
            </a:extLst>
          </p:cNvPr>
          <p:cNvSpPr>
            <a:spLocks noGrp="1"/>
          </p:cNvSpPr>
          <p:nvPr>
            <p:ph idx="1"/>
          </p:nvPr>
        </p:nvSpPr>
        <p:spPr>
          <a:xfrm>
            <a:off x="1052072" y="1606997"/>
            <a:ext cx="4424901" cy="4322807"/>
          </a:xfrm>
        </p:spPr>
        <p:txBody>
          <a:bodyPr>
            <a:noAutofit/>
          </a:bodyPr>
          <a:lstStyle/>
          <a:p>
            <a:r>
              <a:rPr lang="en-US" altLang="zh-CN" sz="1800" b="1">
                <a:latin typeface="微软雅黑" panose="020B0503020204020204" pitchFamily="34" charset="-122"/>
                <a:ea typeface="微软雅黑" panose="020B0503020204020204" pitchFamily="34" charset="-122"/>
              </a:rPr>
              <a:t>webster</a:t>
            </a:r>
            <a:r>
              <a:rPr lang="zh-CN" altLang="en-US" sz="1800" b="1">
                <a:latin typeface="微软雅黑" panose="020B0503020204020204" pitchFamily="34" charset="-122"/>
                <a:ea typeface="微软雅黑" panose="020B0503020204020204" pitchFamily="34" charset="-122"/>
              </a:rPr>
              <a:t>理论</a:t>
            </a:r>
            <a:r>
              <a:rPr lang="zh-CN" altLang="zh-CN" sz="1800" b="1">
                <a:latin typeface="微软雅黑" panose="020B0503020204020204" pitchFamily="34" charset="-122"/>
                <a:ea typeface="微软雅黑" panose="020B0503020204020204" pitchFamily="34" charset="-122"/>
              </a:rPr>
              <a:t>信号</a:t>
            </a:r>
            <a:r>
              <a:rPr lang="zh-CN" altLang="zh-CN" sz="1800" b="1" dirty="0">
                <a:latin typeface="微软雅黑" panose="020B0503020204020204" pitchFamily="34" charset="-122"/>
                <a:ea typeface="微软雅黑" panose="020B0503020204020204" pitchFamily="34" charset="-122"/>
              </a:rPr>
              <a:t>配时下的行车延误</a:t>
            </a:r>
            <a:endParaRPr lang="en-US"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早</a:t>
            </a:r>
            <a:r>
              <a:rPr lang="zh-CN" altLang="zh-CN" sz="1800" dirty="0">
                <a:latin typeface="微软雅黑" panose="020B0503020204020204" pitchFamily="34" charset="-122"/>
                <a:ea typeface="微软雅黑" panose="020B0503020204020204" pitchFamily="34" charset="-122"/>
              </a:rPr>
              <a:t>高峰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zh-CN" altLang="zh-CN" sz="1800" dirty="0">
                <a:latin typeface="微软雅黑" panose="020B0503020204020204" pitchFamily="34" charset="-122"/>
                <a:ea typeface="微软雅黑" panose="020B0503020204020204" pitchFamily="34" charset="-122"/>
              </a:rPr>
              <a:t>南北向</a:t>
            </a:r>
            <a:r>
              <a:rPr lang="en-US" altLang="zh-CN" sz="1800" dirty="0">
                <a:latin typeface="微软雅黑" panose="020B0503020204020204" pitchFamily="34" charset="-122"/>
                <a:ea typeface="微软雅黑" panose="020B0503020204020204" pitchFamily="34" charset="-122"/>
              </a:rPr>
              <a:t>15.4s</a:t>
            </a:r>
            <a:r>
              <a:rPr lang="zh-CN" altLang="zh-CN" sz="1800" dirty="0">
                <a:latin typeface="微软雅黑" panose="020B0503020204020204" pitchFamily="34" charset="-122"/>
                <a:ea typeface="微软雅黑" panose="020B0503020204020204" pitchFamily="34" charset="-122"/>
              </a:rPr>
              <a:t>，东西向</a:t>
            </a:r>
            <a:r>
              <a:rPr lang="en-US" altLang="zh-CN" sz="1800" dirty="0">
                <a:latin typeface="微软雅黑" panose="020B0503020204020204" pitchFamily="34" charset="-122"/>
                <a:ea typeface="微软雅黑" panose="020B0503020204020204" pitchFamily="34" charset="-122"/>
              </a:rPr>
              <a:t>27.7s</a:t>
            </a:r>
            <a:endParaRPr lang="zh-CN"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晚</a:t>
            </a:r>
            <a:r>
              <a:rPr lang="zh-CN" altLang="zh-CN" sz="1800" dirty="0">
                <a:latin typeface="微软雅黑" panose="020B0503020204020204" pitchFamily="34" charset="-122"/>
                <a:ea typeface="微软雅黑" panose="020B0503020204020204" pitchFamily="34" charset="-122"/>
              </a:rPr>
              <a:t>高峰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zh-CN" altLang="zh-CN" sz="1800" dirty="0">
                <a:latin typeface="微软雅黑" panose="020B0503020204020204" pitchFamily="34" charset="-122"/>
                <a:ea typeface="微软雅黑" panose="020B0503020204020204" pitchFamily="34" charset="-122"/>
              </a:rPr>
              <a:t>南北向</a:t>
            </a:r>
            <a:r>
              <a:rPr lang="en-US" altLang="zh-CN" sz="1800" dirty="0">
                <a:latin typeface="微软雅黑" panose="020B0503020204020204" pitchFamily="34" charset="-122"/>
                <a:ea typeface="微软雅黑" panose="020B0503020204020204" pitchFamily="34" charset="-122"/>
              </a:rPr>
              <a:t>24.3s</a:t>
            </a:r>
            <a:r>
              <a:rPr lang="zh-CN" altLang="zh-CN" sz="1800" dirty="0">
                <a:latin typeface="微软雅黑" panose="020B0503020204020204" pitchFamily="34" charset="-122"/>
                <a:ea typeface="微软雅黑" panose="020B0503020204020204" pitchFamily="34" charset="-122"/>
              </a:rPr>
              <a:t>，东西向</a:t>
            </a:r>
            <a:r>
              <a:rPr lang="en-US" altLang="zh-CN" sz="1800" dirty="0">
                <a:latin typeface="微软雅黑" panose="020B0503020204020204" pitchFamily="34" charset="-122"/>
                <a:ea typeface="微软雅黑" panose="020B0503020204020204" pitchFamily="34" charset="-122"/>
              </a:rPr>
              <a:t>20.7s</a:t>
            </a:r>
            <a:endParaRPr lang="zh-CN"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平</a:t>
            </a:r>
            <a:r>
              <a:rPr lang="zh-CN" altLang="zh-CN" sz="1800" dirty="0">
                <a:latin typeface="微软雅黑" panose="020B0503020204020204" pitchFamily="34" charset="-122"/>
                <a:ea typeface="微软雅黑" panose="020B0503020204020204" pitchFamily="34" charset="-122"/>
              </a:rPr>
              <a:t>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zh-CN" altLang="zh-CN" sz="1800" dirty="0">
                <a:latin typeface="微软雅黑" panose="020B0503020204020204" pitchFamily="34" charset="-122"/>
                <a:ea typeface="微软雅黑" panose="020B0503020204020204" pitchFamily="34" charset="-122"/>
              </a:rPr>
              <a:t>南北向</a:t>
            </a:r>
            <a:r>
              <a:rPr lang="en-US" altLang="zh-CN" sz="1800" dirty="0">
                <a:latin typeface="微软雅黑" panose="020B0503020204020204" pitchFamily="34" charset="-122"/>
                <a:ea typeface="微软雅黑" panose="020B0503020204020204" pitchFamily="34" charset="-122"/>
              </a:rPr>
              <a:t>16.3s</a:t>
            </a:r>
            <a:r>
              <a:rPr lang="zh-CN" altLang="zh-CN" sz="1800" dirty="0">
                <a:latin typeface="微软雅黑" panose="020B0503020204020204" pitchFamily="34" charset="-122"/>
                <a:ea typeface="微软雅黑" panose="020B0503020204020204" pitchFamily="34" charset="-122"/>
              </a:rPr>
              <a:t>，东西向</a:t>
            </a:r>
            <a:r>
              <a:rPr lang="en-US" altLang="zh-CN" sz="1800" dirty="0">
                <a:latin typeface="微软雅黑" panose="020B0503020204020204" pitchFamily="34" charset="-122"/>
                <a:ea typeface="微软雅黑" panose="020B0503020204020204" pitchFamily="34" charset="-122"/>
              </a:rPr>
              <a:t>22.3s</a:t>
            </a:r>
            <a:endParaRPr lang="zh-CN" altLang="zh-CN" sz="1800" dirty="0">
              <a:latin typeface="微软雅黑" panose="020B0503020204020204" pitchFamily="34" charset="-122"/>
              <a:ea typeface="微软雅黑" panose="020B0503020204020204" pitchFamily="34" charset="-122"/>
            </a:endParaRPr>
          </a:p>
        </p:txBody>
      </p:sp>
      <p:sp>
        <p:nvSpPr>
          <p:cNvPr id="4" name="内容占位符 2">
            <a:extLst>
              <a:ext uri="{FF2B5EF4-FFF2-40B4-BE49-F238E27FC236}">
                <a16:creationId xmlns:a16="http://schemas.microsoft.com/office/drawing/2014/main" id="{0C068474-196D-4D5D-AC30-AD602FA1C7D0}"/>
              </a:ext>
            </a:extLst>
          </p:cNvPr>
          <p:cNvSpPr txBox="1">
            <a:spLocks/>
          </p:cNvSpPr>
          <p:nvPr/>
        </p:nvSpPr>
        <p:spPr>
          <a:xfrm>
            <a:off x="6312229" y="1606997"/>
            <a:ext cx="4509742" cy="47187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800" b="1" dirty="0">
                <a:latin typeface="微软雅黑" panose="020B0503020204020204" pitchFamily="34" charset="-122"/>
                <a:ea typeface="微软雅黑" panose="020B0503020204020204" pitchFamily="34" charset="-122"/>
              </a:rPr>
              <a:t>实际行车延误数据</a:t>
            </a:r>
            <a:endParaRPr lang="zh-CN"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早</a:t>
            </a:r>
            <a:r>
              <a:rPr lang="zh-CN" altLang="zh-CN" sz="1800" dirty="0">
                <a:latin typeface="微软雅黑" panose="020B0503020204020204" pitchFamily="34" charset="-122"/>
                <a:ea typeface="微软雅黑" panose="020B0503020204020204" pitchFamily="34" charset="-122"/>
              </a:rPr>
              <a:t>高峰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南北</a:t>
            </a:r>
            <a:r>
              <a:rPr lang="zh-CN" altLang="zh-CN" sz="1800" dirty="0">
                <a:latin typeface="微软雅黑" panose="020B0503020204020204" pitchFamily="34" charset="-122"/>
                <a:ea typeface="微软雅黑" panose="020B0503020204020204" pitchFamily="34" charset="-122"/>
              </a:rPr>
              <a:t>向</a:t>
            </a:r>
            <a:r>
              <a:rPr lang="en-US" altLang="zh-CN" sz="1800" dirty="0">
                <a:latin typeface="微软雅黑" panose="020B0503020204020204" pitchFamily="34" charset="-122"/>
                <a:ea typeface="微软雅黑" panose="020B0503020204020204" pitchFamily="34" charset="-122"/>
              </a:rPr>
              <a:t>19.6s</a:t>
            </a:r>
            <a:r>
              <a:rPr lang="zh-CN" altLang="zh-CN" sz="1800" dirty="0">
                <a:latin typeface="微软雅黑" panose="020B0503020204020204" pitchFamily="34" charset="-122"/>
                <a:ea typeface="微软雅黑" panose="020B0503020204020204" pitchFamily="34" charset="-122"/>
              </a:rPr>
              <a:t>，东西向</a:t>
            </a:r>
            <a:r>
              <a:rPr lang="en-US" altLang="zh-CN" sz="1800" dirty="0">
                <a:latin typeface="微软雅黑" panose="020B0503020204020204" pitchFamily="34" charset="-122"/>
                <a:ea typeface="微软雅黑" panose="020B0503020204020204" pitchFamily="34" charset="-122"/>
              </a:rPr>
              <a:t>28.1s</a:t>
            </a:r>
            <a:endParaRPr lang="zh-CN"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晚</a:t>
            </a:r>
            <a:r>
              <a:rPr lang="zh-CN" altLang="zh-CN" sz="1800" dirty="0">
                <a:latin typeface="微软雅黑" panose="020B0503020204020204" pitchFamily="34" charset="-122"/>
                <a:ea typeface="微软雅黑" panose="020B0503020204020204" pitchFamily="34" charset="-122"/>
              </a:rPr>
              <a:t>高峰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南北</a:t>
            </a:r>
            <a:r>
              <a:rPr lang="zh-CN" altLang="zh-CN" sz="1800" dirty="0">
                <a:latin typeface="微软雅黑" panose="020B0503020204020204" pitchFamily="34" charset="-122"/>
                <a:ea typeface="微软雅黑" panose="020B0503020204020204" pitchFamily="34" charset="-122"/>
              </a:rPr>
              <a:t>向</a:t>
            </a:r>
            <a:r>
              <a:rPr lang="en-US" altLang="zh-CN" sz="1800" dirty="0">
                <a:latin typeface="微软雅黑" panose="020B0503020204020204" pitchFamily="34" charset="-122"/>
                <a:ea typeface="微软雅黑" panose="020B0503020204020204" pitchFamily="34" charset="-122"/>
              </a:rPr>
              <a:t>18.6s</a:t>
            </a:r>
            <a:r>
              <a:rPr lang="zh-CN" altLang="zh-CN" sz="1800" dirty="0">
                <a:latin typeface="微软雅黑" panose="020B0503020204020204" pitchFamily="34" charset="-122"/>
                <a:ea typeface="微软雅黑" panose="020B0503020204020204" pitchFamily="34" charset="-122"/>
              </a:rPr>
              <a:t>，东西向</a:t>
            </a:r>
            <a:r>
              <a:rPr lang="en-US" altLang="zh-CN" sz="1800" dirty="0">
                <a:latin typeface="微软雅黑" panose="020B0503020204020204" pitchFamily="34" charset="-122"/>
                <a:ea typeface="微软雅黑" panose="020B0503020204020204" pitchFamily="34" charset="-122"/>
              </a:rPr>
              <a:t>26s</a:t>
            </a:r>
            <a:endParaRPr lang="zh-CN" altLang="zh-CN" sz="1800" dirty="0">
              <a:latin typeface="微软雅黑" panose="020B0503020204020204" pitchFamily="34" charset="-122"/>
              <a:ea typeface="微软雅黑" panose="020B0503020204020204" pitchFamily="34" charset="-122"/>
            </a:endParaRPr>
          </a:p>
          <a:p>
            <a:pPr marL="0"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平</a:t>
            </a:r>
            <a:r>
              <a:rPr lang="zh-CN" altLang="zh-CN" sz="1800" dirty="0">
                <a:latin typeface="微软雅黑" panose="020B0503020204020204" pitchFamily="34" charset="-122"/>
                <a:ea typeface="微软雅黑" panose="020B0503020204020204" pitchFamily="34" charset="-122"/>
              </a:rPr>
              <a:t>峰</a:t>
            </a:r>
            <a:endParaRPr lang="en-US" altLang="zh-CN" sz="1800" dirty="0">
              <a:latin typeface="微软雅黑" panose="020B0503020204020204" pitchFamily="34" charset="-122"/>
              <a:ea typeface="微软雅黑" panose="020B0503020204020204" pitchFamily="34" charset="-122"/>
            </a:endParaRPr>
          </a:p>
          <a:p>
            <a:pPr marL="457200" lvl="1" indent="0">
              <a:buNone/>
            </a:pPr>
            <a:r>
              <a:rPr lang="en-US" altLang="zh-CN" sz="1800">
                <a:latin typeface="微软雅黑" panose="020B0503020204020204" pitchFamily="34" charset="-122"/>
                <a:ea typeface="微软雅黑" panose="020B0503020204020204" pitchFamily="34" charset="-122"/>
              </a:rPr>
              <a:t> </a:t>
            </a:r>
            <a:r>
              <a:rPr lang="zh-CN" altLang="zh-CN" sz="1800">
                <a:latin typeface="微软雅黑" panose="020B0503020204020204" pitchFamily="34" charset="-122"/>
                <a:ea typeface="微软雅黑" panose="020B0503020204020204" pitchFamily="34" charset="-122"/>
              </a:rPr>
              <a:t>南北</a:t>
            </a:r>
            <a:r>
              <a:rPr lang="zh-CN" altLang="zh-CN" sz="1800" dirty="0">
                <a:latin typeface="微软雅黑" panose="020B0503020204020204" pitchFamily="34" charset="-122"/>
                <a:ea typeface="微软雅黑" panose="020B0503020204020204" pitchFamily="34" charset="-122"/>
              </a:rPr>
              <a:t>向</a:t>
            </a:r>
            <a:r>
              <a:rPr lang="en-US" altLang="zh-CN" sz="1800" dirty="0">
                <a:latin typeface="微软雅黑" panose="020B0503020204020204" pitchFamily="34" charset="-122"/>
                <a:ea typeface="微软雅黑" panose="020B0503020204020204" pitchFamily="34" charset="-122"/>
              </a:rPr>
              <a:t>21.4s</a:t>
            </a:r>
            <a:r>
              <a:rPr lang="zh-CN" altLang="zh-CN" sz="1800" dirty="0">
                <a:latin typeface="微软雅黑" panose="020B0503020204020204" pitchFamily="34" charset="-122"/>
                <a:ea typeface="微软雅黑" panose="020B0503020204020204" pitchFamily="34" charset="-122"/>
              </a:rPr>
              <a:t>，东西</a:t>
            </a:r>
            <a:r>
              <a:rPr lang="zh-CN" altLang="zh-CN" sz="1800">
                <a:latin typeface="微软雅黑" panose="020B0503020204020204" pitchFamily="34" charset="-122"/>
                <a:ea typeface="微软雅黑" panose="020B0503020204020204" pitchFamily="34" charset="-122"/>
              </a:rPr>
              <a:t>向</a:t>
            </a:r>
            <a:r>
              <a:rPr lang="en-US" altLang="zh-CN" sz="1800">
                <a:latin typeface="微软雅黑" panose="020B0503020204020204" pitchFamily="34" charset="-122"/>
                <a:ea typeface="微软雅黑" panose="020B0503020204020204" pitchFamily="34" charset="-122"/>
              </a:rPr>
              <a:t>28.9s</a:t>
            </a:r>
          </a:p>
          <a:p>
            <a:pPr marL="457200" lvl="1" indent="0">
              <a:buNone/>
            </a:pPr>
            <a:endParaRPr lang="en-US" altLang="zh-CN" sz="1800">
              <a:latin typeface="微软雅黑" panose="020B0503020204020204" pitchFamily="34" charset="-122"/>
              <a:ea typeface="微软雅黑" panose="020B0503020204020204" pitchFamily="34" charset="-122"/>
            </a:endParaRPr>
          </a:p>
          <a:p>
            <a:pPr marL="457200" lvl="1" indent="0">
              <a:buNone/>
            </a:pPr>
            <a:r>
              <a:rPr lang="zh-CN" altLang="en-US" sz="1800">
                <a:solidFill>
                  <a:schemeClr val="accent1"/>
                </a:solidFill>
                <a:latin typeface="微软雅黑" panose="020B0503020204020204" pitchFamily="34" charset="-122"/>
                <a:ea typeface="微软雅黑" panose="020B0503020204020204" pitchFamily="34" charset="-122"/>
              </a:rPr>
              <a:t>数据来源：行车延误小组</a:t>
            </a:r>
            <a:endParaRPr lang="zh-CN" altLang="zh-CN" sz="1800" dirty="0">
              <a:solidFill>
                <a:schemeClr val="accent1"/>
              </a:solidFill>
              <a:latin typeface="微软雅黑" panose="020B0503020204020204" pitchFamily="34" charset="-122"/>
              <a:ea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id="{EB310785-E210-4269-821C-13F4700348F3}"/>
              </a:ext>
            </a:extLst>
          </p:cNvPr>
          <p:cNvGrpSpPr/>
          <p:nvPr/>
        </p:nvGrpSpPr>
        <p:grpSpPr>
          <a:xfrm>
            <a:off x="155542" y="219167"/>
            <a:ext cx="1475690" cy="923740"/>
            <a:chOff x="406532" y="258948"/>
            <a:chExt cx="1294797" cy="923740"/>
          </a:xfrm>
        </p:grpSpPr>
        <p:sp>
          <p:nvSpPr>
            <p:cNvPr id="8" name="任意多边形: 形状 7">
              <a:extLst>
                <a:ext uri="{FF2B5EF4-FFF2-40B4-BE49-F238E27FC236}">
                  <a16:creationId xmlns:a16="http://schemas.microsoft.com/office/drawing/2014/main" id="{FFFF5264-EA28-4EF2-BFC1-26FAC0550A45}"/>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任意多边形: 形状 8">
              <a:extLst>
                <a:ext uri="{FF2B5EF4-FFF2-40B4-BE49-F238E27FC236}">
                  <a16:creationId xmlns:a16="http://schemas.microsoft.com/office/drawing/2014/main" id="{556DD06E-47EF-4FB1-AAC5-DF2E82C9F432}"/>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05E534F4-ABCC-44FD-91AA-8A201342EF86}"/>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08-2</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2000837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a:extLst>
              <a:ext uri="{FF2B5EF4-FFF2-40B4-BE49-F238E27FC236}">
                <a16:creationId xmlns:a16="http://schemas.microsoft.com/office/drawing/2014/main" id="{F24D97D9-7188-4543-BFF0-9DBD7ECAD5A4}"/>
              </a:ext>
            </a:extLst>
          </p:cNvPr>
          <p:cNvGraphicFramePr/>
          <p:nvPr>
            <p:extLst>
              <p:ext uri="{D42A27DB-BD31-4B8C-83A1-F6EECF244321}">
                <p14:modId xmlns:p14="http://schemas.microsoft.com/office/powerpoint/2010/main" val="88258579"/>
              </p:ext>
            </p:extLst>
          </p:nvPr>
        </p:nvGraphicFramePr>
        <p:xfrm>
          <a:off x="318939" y="1496850"/>
          <a:ext cx="6666323" cy="4680113"/>
        </p:xfrm>
        <a:graphic>
          <a:graphicData uri="http://schemas.openxmlformats.org/drawingml/2006/chart">
            <c:chart xmlns:c="http://schemas.openxmlformats.org/drawingml/2006/chart" xmlns:r="http://schemas.openxmlformats.org/officeDocument/2006/relationships" r:id="rId2"/>
          </a:graphicData>
        </a:graphic>
      </p:graphicFrame>
      <p:sp>
        <p:nvSpPr>
          <p:cNvPr id="5" name="矩形 4">
            <a:extLst>
              <a:ext uri="{FF2B5EF4-FFF2-40B4-BE49-F238E27FC236}">
                <a16:creationId xmlns:a16="http://schemas.microsoft.com/office/drawing/2014/main" id="{652E3A5A-8289-4ADA-9FD4-3FEFD6867425}"/>
              </a:ext>
            </a:extLst>
          </p:cNvPr>
          <p:cNvSpPr/>
          <p:nvPr/>
        </p:nvSpPr>
        <p:spPr>
          <a:xfrm>
            <a:off x="7203257" y="1616522"/>
            <a:ext cx="4382286" cy="4440767"/>
          </a:xfrm>
          <a:prstGeom prst="rect">
            <a:avLst/>
          </a:prstGeom>
        </p:spPr>
        <p:txBody>
          <a:bodyPr wrap="square">
            <a:spAutoFit/>
          </a:bodyPr>
          <a:lstStyle/>
          <a:p>
            <a:pPr marL="285750" lvl="0" indent="-285750">
              <a:lnSpc>
                <a:spcPct val="200000"/>
              </a:lnSpc>
              <a:buFont typeface="Arial" panose="020B0604020202020204" pitchFamily="34" charset="0"/>
              <a:buChar char="•"/>
            </a:pPr>
            <a:r>
              <a:rPr lang="zh-CN" altLang="zh-CN">
                <a:latin typeface="微软雅黑" panose="020B0503020204020204" pitchFamily="34" charset="-122"/>
                <a:ea typeface="微软雅黑" panose="020B0503020204020204" pitchFamily="34" charset="-122"/>
              </a:rPr>
              <a:t>除晚高峰的南北向延误增加（从</a:t>
            </a:r>
            <a:r>
              <a:rPr lang="en-US" altLang="zh-CN">
                <a:latin typeface="微软雅黑" panose="020B0503020204020204" pitchFamily="34" charset="-122"/>
                <a:ea typeface="微软雅黑" panose="020B0503020204020204" pitchFamily="34" charset="-122"/>
              </a:rPr>
              <a:t>18.6s</a:t>
            </a:r>
            <a:r>
              <a:rPr lang="zh-CN" altLang="zh-CN">
                <a:latin typeface="微软雅黑" panose="020B0503020204020204" pitchFamily="34" charset="-122"/>
                <a:ea typeface="微软雅黑" panose="020B0503020204020204" pitchFamily="34" charset="-122"/>
              </a:rPr>
              <a:t>增加到</a:t>
            </a:r>
            <a:r>
              <a:rPr lang="en-US" altLang="zh-CN">
                <a:latin typeface="微软雅黑" panose="020B0503020204020204" pitchFamily="34" charset="-122"/>
                <a:ea typeface="微软雅黑" panose="020B0503020204020204" pitchFamily="34" charset="-122"/>
              </a:rPr>
              <a:t>24.3s</a:t>
            </a:r>
            <a:r>
              <a:rPr lang="zh-CN" altLang="zh-CN">
                <a:latin typeface="微软雅黑" panose="020B0503020204020204" pitchFamily="34" charset="-122"/>
                <a:ea typeface="微软雅黑" panose="020B0503020204020204" pitchFamily="34" charset="-122"/>
              </a:rPr>
              <a:t>）以外，其余所有进道口的延误时间都大幅度减少（减少</a:t>
            </a:r>
            <a:r>
              <a:rPr lang="zh-CN" altLang="en-US">
                <a:latin typeface="微软雅黑" panose="020B0503020204020204" pitchFamily="34" charset="-122"/>
                <a:ea typeface="微软雅黑" panose="020B0503020204020204" pitchFamily="34" charset="-122"/>
              </a:rPr>
              <a:t>程度为</a:t>
            </a:r>
            <a:r>
              <a:rPr lang="en-US" altLang="zh-CN">
                <a:latin typeface="微软雅黑" panose="020B0503020204020204" pitchFamily="34" charset="-122"/>
                <a:ea typeface="微软雅黑" panose="020B0503020204020204" pitchFamily="34" charset="-122"/>
              </a:rPr>
              <a:t>17.4%</a:t>
            </a:r>
            <a:r>
              <a:rPr lang="zh-CN" altLang="zh-CN">
                <a:latin typeface="微软雅黑" panose="020B0503020204020204" pitchFamily="34" charset="-122"/>
                <a:ea typeface="微软雅黑" panose="020B0503020204020204" pitchFamily="34" charset="-122"/>
              </a:rPr>
              <a:t>），证明由</a:t>
            </a:r>
            <a:r>
              <a:rPr lang="en-US" altLang="zh-CN">
                <a:latin typeface="微软雅黑" panose="020B0503020204020204" pitchFamily="34" charset="-122"/>
                <a:ea typeface="微软雅黑" panose="020B0503020204020204" pitchFamily="34" charset="-122"/>
              </a:rPr>
              <a:t>webster</a:t>
            </a:r>
            <a:r>
              <a:rPr lang="zh-CN" altLang="zh-CN">
                <a:latin typeface="微软雅黑" panose="020B0503020204020204" pitchFamily="34" charset="-122"/>
                <a:ea typeface="微软雅黑" panose="020B0503020204020204" pitchFamily="34" charset="-122"/>
              </a:rPr>
              <a:t>法推导出的新的信号配时方案是可行有效的</a:t>
            </a:r>
            <a:r>
              <a:rPr lang="zh-CN" altLang="en-US">
                <a:latin typeface="微软雅黑" panose="020B0503020204020204" pitchFamily="34" charset="-122"/>
                <a:ea typeface="微软雅黑" panose="020B0503020204020204" pitchFamily="34" charset="-122"/>
              </a:rPr>
              <a:t>。</a:t>
            </a:r>
            <a:endParaRPr lang="en-US" altLang="zh-CN">
              <a:latin typeface="微软雅黑" panose="020B0503020204020204" pitchFamily="34" charset="-122"/>
              <a:ea typeface="微软雅黑" panose="020B0503020204020204" pitchFamily="34" charset="-122"/>
            </a:endParaRPr>
          </a:p>
          <a:p>
            <a:pPr lvl="0">
              <a:lnSpc>
                <a:spcPct val="200000"/>
              </a:lnSpc>
            </a:pPr>
            <a:endParaRPr lang="en-US" altLang="zh-CN">
              <a:latin typeface="微软雅黑" panose="020B0503020204020204" pitchFamily="34" charset="-122"/>
              <a:ea typeface="微软雅黑" panose="020B0503020204020204" pitchFamily="34" charset="-122"/>
            </a:endParaRPr>
          </a:p>
          <a:p>
            <a:pPr marL="285750" lvl="0" indent="-285750">
              <a:lnSpc>
                <a:spcPct val="200000"/>
              </a:lnSpc>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最终选择</a:t>
            </a:r>
            <a:r>
              <a:rPr lang="en-US" altLang="zh-CN">
                <a:latin typeface="微软雅黑" panose="020B0503020204020204" pitchFamily="34" charset="-122"/>
                <a:ea typeface="微软雅黑" panose="020B0503020204020204" pitchFamily="34" charset="-122"/>
              </a:rPr>
              <a:t>webster</a:t>
            </a:r>
            <a:r>
              <a:rPr lang="zh-CN" altLang="en-US">
                <a:latin typeface="微软雅黑" panose="020B0503020204020204" pitchFamily="34" charset="-122"/>
                <a:ea typeface="微软雅黑" panose="020B0503020204020204" pitchFamily="34" charset="-122"/>
              </a:rPr>
              <a:t>法得到的信号配时作为理论方案。</a:t>
            </a:r>
            <a:endParaRPr lang="zh-CN" altLang="zh-CN" dirty="0">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957791EA-4825-49D7-996D-9A2DC2828F15}"/>
              </a:ext>
            </a:extLst>
          </p:cNvPr>
          <p:cNvGrpSpPr/>
          <p:nvPr/>
        </p:nvGrpSpPr>
        <p:grpSpPr>
          <a:xfrm>
            <a:off x="155542" y="219167"/>
            <a:ext cx="1475690" cy="923740"/>
            <a:chOff x="406532" y="258948"/>
            <a:chExt cx="1294797" cy="923740"/>
          </a:xfrm>
        </p:grpSpPr>
        <p:sp>
          <p:nvSpPr>
            <p:cNvPr id="7" name="任意多边形: 形状 6">
              <a:extLst>
                <a:ext uri="{FF2B5EF4-FFF2-40B4-BE49-F238E27FC236}">
                  <a16:creationId xmlns:a16="http://schemas.microsoft.com/office/drawing/2014/main" id="{50A7ACC2-D82E-48C0-AE1F-6E94AF1634A7}"/>
                </a:ext>
              </a:extLst>
            </p:cNvPr>
            <p:cNvSpPr/>
            <p:nvPr/>
          </p:nvSpPr>
          <p:spPr>
            <a:xfrm>
              <a:off x="419285" y="720818"/>
              <a:ext cx="1282044"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任意多边形: 形状 7">
              <a:extLst>
                <a:ext uri="{FF2B5EF4-FFF2-40B4-BE49-F238E27FC236}">
                  <a16:creationId xmlns:a16="http://schemas.microsoft.com/office/drawing/2014/main" id="{8EFC41D1-9B32-4113-8C2F-A3086F2F9A11}"/>
                </a:ext>
              </a:extLst>
            </p:cNvPr>
            <p:cNvSpPr/>
            <p:nvPr/>
          </p:nvSpPr>
          <p:spPr>
            <a:xfrm>
              <a:off x="419285" y="258948"/>
              <a:ext cx="1275668"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E3B2BB65-1842-42F3-B243-8B11DB4E1DB2}"/>
                </a:ext>
              </a:extLst>
            </p:cNvPr>
            <p:cNvSpPr txBox="1"/>
            <p:nvPr/>
          </p:nvSpPr>
          <p:spPr>
            <a:xfrm>
              <a:off x="406532" y="366875"/>
              <a:ext cx="1282045"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08-2</a:t>
              </a:r>
              <a:endParaRPr kumimoji="0" lang="zh-CN" altLang="en-US" sz="4000" b="0" i="0" u="none" strike="noStrike" kern="1200" cap="none" spc="0" normalizeH="0" baseline="0" noProof="0" dirty="0">
                <a:ln>
                  <a:noFill/>
                </a:ln>
                <a:solidFill>
                  <a:srgbClr val="00B0F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4170653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A23DDD-D48D-473C-BC9C-131178174E5D}"/>
              </a:ext>
            </a:extLst>
          </p:cNvPr>
          <p:cNvSpPr>
            <a:spLocks noGrp="1"/>
          </p:cNvSpPr>
          <p:nvPr>
            <p:ph type="title"/>
          </p:nvPr>
        </p:nvSpPr>
        <p:spPr>
          <a:xfrm>
            <a:off x="1390650" y="125013"/>
            <a:ext cx="10515600" cy="1325563"/>
          </a:xfrm>
        </p:spPr>
        <p:txBody>
          <a:bodyPr/>
          <a:lstStyle/>
          <a:p>
            <a:r>
              <a:rPr lang="zh-CN" altLang="zh-CN">
                <a:latin typeface="微软雅黑" panose="020B0503020204020204" pitchFamily="34" charset="-122"/>
                <a:ea typeface="微软雅黑" panose="020B0503020204020204" pitchFamily="34" charset="-122"/>
              </a:rPr>
              <a:t>通行能力</a:t>
            </a:r>
            <a:r>
              <a:rPr lang="zh-CN" altLang="en-US">
                <a:latin typeface="微软雅黑" panose="020B0503020204020204" pitchFamily="34" charset="-122"/>
                <a:ea typeface="微软雅黑" panose="020B0503020204020204" pitchFamily="34" charset="-122"/>
              </a:rPr>
              <a:t>分析</a:t>
            </a:r>
            <a:endParaRPr lang="zh-CN" altLang="en-US" dirty="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2673645-3E26-41DA-B22F-DADDD6FA0757}"/>
                  </a:ext>
                </a:extLst>
              </p:cNvPr>
              <p:cNvSpPr>
                <a:spLocks noGrp="1"/>
              </p:cNvSpPr>
              <p:nvPr>
                <p:ph idx="1"/>
              </p:nvPr>
            </p:nvSpPr>
            <p:spPr>
              <a:xfrm>
                <a:off x="570486" y="2509209"/>
                <a:ext cx="5319762" cy="4657002"/>
              </a:xfrm>
            </p:spPr>
            <p:txBody>
              <a:bodyPr>
                <a:normAutofit/>
              </a:bodyPr>
              <a:lstStyle/>
              <a:p>
                <a:r>
                  <a:rPr lang="zh-CN" altLang="en-US" sz="2400" b="1" dirty="0">
                    <a:latin typeface="微软雅黑" panose="020B0503020204020204" pitchFamily="34" charset="-122"/>
                    <a:ea typeface="微软雅黑" panose="020B0503020204020204" pitchFamily="34" charset="-122"/>
                  </a:rPr>
                  <a:t>依</a:t>
                </a:r>
                <a:r>
                  <a:rPr lang="zh-CN" altLang="zh-CN" sz="2400" b="1" dirty="0">
                    <a:latin typeface="微软雅黑" panose="020B0503020204020204" pitchFamily="34" charset="-122"/>
                    <a:ea typeface="微软雅黑" panose="020B0503020204020204" pitchFamily="34" charset="-122"/>
                  </a:rPr>
                  <a:t>现有配</a:t>
                </a:r>
                <a:r>
                  <a:rPr lang="zh-CN" altLang="zh-CN" sz="2400" b="1">
                    <a:latin typeface="微软雅黑" panose="020B0503020204020204" pitchFamily="34" charset="-122"/>
                    <a:ea typeface="微软雅黑" panose="020B0503020204020204" pitchFamily="34" charset="-122"/>
                  </a:rPr>
                  <a:t>时方案</a:t>
                </a:r>
                <a:endParaRPr lang="zh-CN" altLang="zh-CN" sz="24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早</a:t>
                </a:r>
                <a:r>
                  <a:rPr lang="zh-CN" altLang="zh-CN" sz="2400" dirty="0">
                    <a:latin typeface="微软雅黑" panose="020B0503020204020204" pitchFamily="34" charset="-122"/>
                    <a:ea typeface="微软雅黑" panose="020B0503020204020204" pitchFamily="34" charset="-122"/>
                  </a:rPr>
                  <a:t>高峰：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=2019</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=1233</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晚</a:t>
                </a:r>
                <a:r>
                  <a:rPr lang="zh-CN" altLang="zh-CN" sz="2400" dirty="0">
                    <a:latin typeface="微软雅黑" panose="020B0503020204020204" pitchFamily="34" charset="-122"/>
                    <a:ea typeface="微软雅黑" panose="020B0503020204020204" pitchFamily="34" charset="-122"/>
                  </a:rPr>
                  <a:t>高峰：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=1540</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=1986</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平</a:t>
                </a:r>
                <a:r>
                  <a:rPr lang="zh-CN" altLang="zh-CN" sz="2400" dirty="0">
                    <a:latin typeface="微软雅黑" panose="020B0503020204020204" pitchFamily="34" charset="-122"/>
                    <a:ea typeface="微软雅黑" panose="020B0503020204020204" pitchFamily="34" charset="-122"/>
                  </a:rPr>
                  <a:t>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=1708</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=2382</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en-US" sz="2200" dirty="0">
                  <a:latin typeface="微软雅黑" panose="020B0503020204020204" pitchFamily="34" charset="-122"/>
                  <a:ea typeface="微软雅黑" panose="020B0503020204020204" pitchFamily="34" charset="-122"/>
                </a:endParaRPr>
              </a:p>
            </p:txBody>
          </p:sp>
        </mc:Choice>
        <mc:Fallback xmlns="">
          <p:sp>
            <p:nvSpPr>
              <p:cNvPr id="3" name="内容占位符 2">
                <a:extLst>
                  <a:ext uri="{FF2B5EF4-FFF2-40B4-BE49-F238E27FC236}">
                    <a16:creationId xmlns:a16="http://schemas.microsoft.com/office/drawing/2014/main" id="{E2673645-3E26-41DA-B22F-DADDD6FA0757}"/>
                  </a:ext>
                </a:extLst>
              </p:cNvPr>
              <p:cNvSpPr>
                <a:spLocks noGrp="1" noRot="1" noChangeAspect="1" noMove="1" noResize="1" noEditPoints="1" noAdjustHandles="1" noChangeArrowheads="1" noChangeShapeType="1" noTextEdit="1"/>
              </p:cNvSpPr>
              <p:nvPr>
                <p:ph idx="1"/>
              </p:nvPr>
            </p:nvSpPr>
            <p:spPr>
              <a:xfrm>
                <a:off x="570486" y="2509209"/>
                <a:ext cx="5319762" cy="4657002"/>
              </a:xfrm>
              <a:blipFill>
                <a:blip r:embed="rId2"/>
                <a:stretch>
                  <a:fillRect l="-1606" t="-18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内容占位符 2">
                <a:extLst>
                  <a:ext uri="{FF2B5EF4-FFF2-40B4-BE49-F238E27FC236}">
                    <a16:creationId xmlns:a16="http://schemas.microsoft.com/office/drawing/2014/main" id="{718F8728-5954-4065-916E-9B4C53221C4A}"/>
                  </a:ext>
                </a:extLst>
              </p:cNvPr>
              <p:cNvSpPr txBox="1">
                <a:spLocks/>
              </p:cNvSpPr>
              <p:nvPr/>
            </p:nvSpPr>
            <p:spPr>
              <a:xfrm>
                <a:off x="5890248" y="2509209"/>
                <a:ext cx="58102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latin typeface="微软雅黑" panose="020B0503020204020204" pitchFamily="34" charset="-122"/>
                    <a:ea typeface="微软雅黑" panose="020B0503020204020204" pitchFamily="34" charset="-122"/>
                  </a:rPr>
                  <a:t>webster</a:t>
                </a:r>
                <a:r>
                  <a:rPr lang="zh-CN" altLang="zh-CN" sz="2400" b="1" dirty="0">
                    <a:latin typeface="微软雅黑" panose="020B0503020204020204" pitchFamily="34" charset="-122"/>
                    <a:ea typeface="微软雅黑" panose="020B0503020204020204" pitchFamily="34" charset="-122"/>
                  </a:rPr>
                  <a:t>法得到的配</a:t>
                </a:r>
                <a:r>
                  <a:rPr lang="zh-CN" altLang="zh-CN" sz="2400" b="1">
                    <a:latin typeface="微软雅黑" panose="020B0503020204020204" pitchFamily="34" charset="-122"/>
                    <a:ea typeface="微软雅黑" panose="020B0503020204020204" pitchFamily="34" charset="-122"/>
                  </a:rPr>
                  <a:t>时方案</a:t>
                </a:r>
                <a:endParaRPr lang="zh-CN" altLang="zh-CN" sz="24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早</a:t>
                </a:r>
                <a:r>
                  <a:rPr lang="zh-CN" altLang="zh-CN" sz="2400" dirty="0">
                    <a:latin typeface="微软雅黑" panose="020B0503020204020204" pitchFamily="34" charset="-122"/>
                    <a:ea typeface="微软雅黑" panose="020B0503020204020204" pitchFamily="34" charset="-122"/>
                  </a:rPr>
                  <a:t>高峰：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=1631</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=1482</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晚</a:t>
                </a:r>
                <a:r>
                  <a:rPr lang="zh-CN" altLang="zh-CN" sz="2400" dirty="0">
                    <a:latin typeface="微软雅黑" panose="020B0503020204020204" pitchFamily="34" charset="-122"/>
                    <a:ea typeface="微软雅黑" panose="020B0503020204020204" pitchFamily="34" charset="-122"/>
                  </a:rPr>
                  <a:t>高峰：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=1699</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smtClean="0">
                        <a:latin typeface="Cambria Math" panose="02040503050406030204" pitchFamily="18" charset="0"/>
                      </a:rPr>
                      <m:t>=</m:t>
                    </m:r>
                    <m:r>
                      <a:rPr lang="en-US" altLang="zh-CN" sz="2000" i="1">
                        <a:latin typeface="Cambria Math" panose="02040503050406030204" pitchFamily="18" charset="0"/>
                      </a:rPr>
                      <m:t>1977</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0" indent="0">
                  <a:buNone/>
                </a:pPr>
                <a:r>
                  <a:rPr lang="en-US" altLang="zh-CN" sz="2400">
                    <a:latin typeface="微软雅黑" panose="020B0503020204020204" pitchFamily="34" charset="-122"/>
                    <a:ea typeface="微软雅黑" panose="020B0503020204020204" pitchFamily="34" charset="-122"/>
                  </a:rPr>
                  <a:t>   </a:t>
                </a:r>
                <a:r>
                  <a:rPr lang="zh-CN" altLang="zh-CN" sz="2400">
                    <a:latin typeface="微软雅黑" panose="020B0503020204020204" pitchFamily="34" charset="-122"/>
                    <a:ea typeface="微软雅黑" panose="020B0503020204020204" pitchFamily="34" charset="-122"/>
                  </a:rPr>
                  <a:t>平</a:t>
                </a:r>
                <a:r>
                  <a:rPr lang="zh-CN" altLang="zh-CN" sz="2400" dirty="0">
                    <a:latin typeface="微软雅黑" panose="020B0503020204020204" pitchFamily="34" charset="-122"/>
                    <a:ea typeface="微软雅黑" panose="020B0503020204020204" pitchFamily="34" charset="-122"/>
                  </a:rPr>
                  <a:t>峰：</a:t>
                </a: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东西</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=1631</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pPr marL="457200" lvl="1" indent="0">
                  <a:buNone/>
                </a:pPr>
                <a:r>
                  <a:rPr lang="en-US" altLang="zh-CN" sz="2000">
                    <a:latin typeface="微软雅黑" panose="020B0503020204020204" pitchFamily="34" charset="-122"/>
                    <a:ea typeface="微软雅黑" panose="020B0503020204020204" pitchFamily="34" charset="-122"/>
                  </a:rPr>
                  <a:t>  </a:t>
                </a:r>
                <a:r>
                  <a:rPr lang="zh-CN" altLang="zh-CN" sz="2000">
                    <a:latin typeface="微软雅黑" panose="020B0503020204020204" pitchFamily="34" charset="-122"/>
                    <a:ea typeface="微软雅黑" panose="020B0503020204020204" pitchFamily="34" charset="-122"/>
                  </a:rPr>
                  <a:t>南北</a:t>
                </a:r>
                <a:r>
                  <a:rPr lang="zh-CN" altLang="zh-CN" sz="2000" dirty="0">
                    <a:latin typeface="微软雅黑" panose="020B0503020204020204" pitchFamily="34" charset="-122"/>
                    <a:ea typeface="微软雅黑" panose="020B0503020204020204" pitchFamily="34" charset="-122"/>
                  </a:rPr>
                  <a:t>向</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=2506</m:t>
                    </m:r>
                    <m:r>
                      <a:rPr lang="en-US" altLang="zh-CN" sz="2000" i="1">
                        <a:latin typeface="Cambria Math" panose="02040503050406030204" pitchFamily="18" charset="0"/>
                      </a:rPr>
                      <m:t>𝑣𝑒h</m:t>
                    </m:r>
                    <m:r>
                      <a:rPr lang="en-US" altLang="zh-CN" sz="2000" i="1">
                        <a:latin typeface="Cambria Math" panose="02040503050406030204" pitchFamily="18" charset="0"/>
                      </a:rPr>
                      <m:t>/</m:t>
                    </m:r>
                    <m:r>
                      <a:rPr lang="en-US" altLang="zh-CN" sz="2000" i="1">
                        <a:latin typeface="Cambria Math" panose="02040503050406030204" pitchFamily="18" charset="0"/>
                      </a:rPr>
                      <m:t>h</m:t>
                    </m:r>
                  </m:oMath>
                </a14:m>
                <a:endParaRPr lang="zh-CN" altLang="zh-CN" sz="2000"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mc:Choice>
        <mc:Fallback xmlns="">
          <p:sp>
            <p:nvSpPr>
              <p:cNvPr id="4" name="内容占位符 2">
                <a:extLst>
                  <a:ext uri="{FF2B5EF4-FFF2-40B4-BE49-F238E27FC236}">
                    <a16:creationId xmlns:a16="http://schemas.microsoft.com/office/drawing/2014/main" id="{718F8728-5954-4065-916E-9B4C53221C4A}"/>
                  </a:ext>
                </a:extLst>
              </p:cNvPr>
              <p:cNvSpPr txBox="1">
                <a:spLocks noRot="1" noChangeAspect="1" noMove="1" noResize="1" noEditPoints="1" noAdjustHandles="1" noChangeArrowheads="1" noChangeShapeType="1" noTextEdit="1"/>
              </p:cNvSpPr>
              <p:nvPr/>
            </p:nvSpPr>
            <p:spPr>
              <a:xfrm>
                <a:off x="5890248" y="2509209"/>
                <a:ext cx="5810250" cy="4351338"/>
              </a:xfrm>
              <a:prstGeom prst="rect">
                <a:avLst/>
              </a:prstGeom>
              <a:blipFill>
                <a:blip r:embed="rId3"/>
                <a:stretch>
                  <a:fillRect l="-1364" t="-1964"/>
                </a:stretch>
              </a:blipFill>
            </p:spPr>
            <p:txBody>
              <a:bodyPr/>
              <a:lstStyle/>
              <a:p>
                <a:r>
                  <a:rPr lang="zh-CN" altLang="en-US">
                    <a:noFill/>
                  </a:rPr>
                  <a:t> </a:t>
                </a:r>
              </a:p>
            </p:txBody>
          </p:sp>
        </mc:Fallback>
      </mc:AlternateContent>
      <p:grpSp>
        <p:nvGrpSpPr>
          <p:cNvPr id="5" name="组合 4">
            <a:extLst>
              <a:ext uri="{FF2B5EF4-FFF2-40B4-BE49-F238E27FC236}">
                <a16:creationId xmlns:a16="http://schemas.microsoft.com/office/drawing/2014/main" id="{95100DA6-7722-4C92-BDAB-F400F532DA2A}"/>
              </a:ext>
            </a:extLst>
          </p:cNvPr>
          <p:cNvGrpSpPr/>
          <p:nvPr/>
        </p:nvGrpSpPr>
        <p:grpSpPr>
          <a:xfrm>
            <a:off x="300128" y="280214"/>
            <a:ext cx="923741" cy="903241"/>
            <a:chOff x="419284" y="279447"/>
            <a:chExt cx="923741" cy="903241"/>
          </a:xfrm>
        </p:grpSpPr>
        <p:sp>
          <p:nvSpPr>
            <p:cNvPr id="6" name="任意多边形: 形状 5">
              <a:extLst>
                <a:ext uri="{FF2B5EF4-FFF2-40B4-BE49-F238E27FC236}">
                  <a16:creationId xmlns:a16="http://schemas.microsoft.com/office/drawing/2014/main" id="{A1E33CD2-D536-4FC7-8C63-DA8AD231CFFB}"/>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任意多边形: 形状 6">
              <a:extLst>
                <a:ext uri="{FF2B5EF4-FFF2-40B4-BE49-F238E27FC236}">
                  <a16:creationId xmlns:a16="http://schemas.microsoft.com/office/drawing/2014/main" id="{B7BB4740-3D4B-4EA1-B89C-C22992AFEEF3}"/>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A379DFAE-9C17-43E5-A060-BA40F6232A1E}"/>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09</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9" name="文本框 8">
            <a:extLst>
              <a:ext uri="{FF2B5EF4-FFF2-40B4-BE49-F238E27FC236}">
                <a16:creationId xmlns:a16="http://schemas.microsoft.com/office/drawing/2014/main" id="{3B980B19-B8A8-48F9-A6D4-3AEE89C25156}"/>
              </a:ext>
            </a:extLst>
          </p:cNvPr>
          <p:cNvSpPr txBox="1"/>
          <p:nvPr/>
        </p:nvSpPr>
        <p:spPr>
          <a:xfrm>
            <a:off x="570486" y="1667728"/>
            <a:ext cx="8005864" cy="400110"/>
          </a:xfrm>
          <a:prstGeom prst="rect">
            <a:avLst/>
          </a:prstGeom>
          <a:noFill/>
        </p:spPr>
        <p:txBody>
          <a:bodyPr wrap="square" rtlCol="0">
            <a:spAutoFit/>
          </a:bodyPr>
          <a:lstStyle/>
          <a:p>
            <a:r>
              <a:rPr lang="zh-CN" altLang="en-US" sz="2000">
                <a:latin typeface="微软雅黑" panose="020B0503020204020204" pitchFamily="34" charset="-122"/>
                <a:ea typeface="微软雅黑" panose="020B0503020204020204" pitchFamily="34" charset="-122"/>
              </a:rPr>
              <a:t>信号交叉口某一相位的通行能力等于每绿灯小时通行能力乘以绿信比。</a:t>
            </a:r>
          </a:p>
        </p:txBody>
      </p:sp>
    </p:spTree>
    <p:extLst>
      <p:ext uri="{BB962C8B-B14F-4D97-AF65-F5344CB8AC3E}">
        <p14:creationId xmlns:p14="http://schemas.microsoft.com/office/powerpoint/2010/main" val="480428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A23DDD-D48D-473C-BC9C-131178174E5D}"/>
              </a:ext>
            </a:extLst>
          </p:cNvPr>
          <p:cNvSpPr>
            <a:spLocks noGrp="1"/>
          </p:cNvSpPr>
          <p:nvPr>
            <p:ph type="title"/>
          </p:nvPr>
        </p:nvSpPr>
        <p:spPr>
          <a:xfrm>
            <a:off x="1384223" y="103640"/>
            <a:ext cx="10515600" cy="1325563"/>
          </a:xfrm>
        </p:spPr>
        <p:txBody>
          <a:bodyPr/>
          <a:lstStyle/>
          <a:p>
            <a:r>
              <a:rPr lang="zh-CN" altLang="zh-CN">
                <a:latin typeface="微软雅黑" panose="020B0503020204020204" pitchFamily="34" charset="-122"/>
                <a:ea typeface="微软雅黑" panose="020B0503020204020204" pitchFamily="34" charset="-122"/>
              </a:rPr>
              <a:t>通行能力</a:t>
            </a:r>
            <a:r>
              <a:rPr lang="zh-CN" altLang="en-US">
                <a:latin typeface="微软雅黑" panose="020B0503020204020204" pitchFamily="34" charset="-122"/>
                <a:ea typeface="微软雅黑" panose="020B0503020204020204" pitchFamily="34" charset="-122"/>
              </a:rPr>
              <a:t>分析</a:t>
            </a:r>
            <a:endParaRPr lang="zh-CN" altLang="en-US"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id="{95100DA6-7722-4C92-BDAB-F400F532DA2A}"/>
              </a:ext>
            </a:extLst>
          </p:cNvPr>
          <p:cNvGrpSpPr/>
          <p:nvPr/>
        </p:nvGrpSpPr>
        <p:grpSpPr>
          <a:xfrm>
            <a:off x="300128" y="304552"/>
            <a:ext cx="923741" cy="903241"/>
            <a:chOff x="419284" y="279447"/>
            <a:chExt cx="923741" cy="903241"/>
          </a:xfrm>
        </p:grpSpPr>
        <p:sp>
          <p:nvSpPr>
            <p:cNvPr id="6" name="任意多边形: 形状 5">
              <a:extLst>
                <a:ext uri="{FF2B5EF4-FFF2-40B4-BE49-F238E27FC236}">
                  <a16:creationId xmlns:a16="http://schemas.microsoft.com/office/drawing/2014/main" id="{A1E33CD2-D536-4FC7-8C63-DA8AD231CFFB}"/>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任意多边形: 形状 6">
              <a:extLst>
                <a:ext uri="{FF2B5EF4-FFF2-40B4-BE49-F238E27FC236}">
                  <a16:creationId xmlns:a16="http://schemas.microsoft.com/office/drawing/2014/main" id="{B7BB4740-3D4B-4EA1-B89C-C22992AFEEF3}"/>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A379DFAE-9C17-43E5-A060-BA40F6232A1E}"/>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rPr>
                <a:t>09</a:t>
              </a:r>
              <a:endParaRPr lang="zh-CN" altLang="en-US" sz="4000" dirty="0">
                <a:solidFill>
                  <a:srgbClr val="00B0F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graphicFrame>
        <p:nvGraphicFramePr>
          <p:cNvPr id="16" name="图表 15">
            <a:extLst>
              <a:ext uri="{FF2B5EF4-FFF2-40B4-BE49-F238E27FC236}">
                <a16:creationId xmlns:a16="http://schemas.microsoft.com/office/drawing/2014/main" id="{611C2EED-A99E-49E6-B9BE-9F70CF7E85F9}"/>
              </a:ext>
            </a:extLst>
          </p:cNvPr>
          <p:cNvGraphicFramePr/>
          <p:nvPr>
            <p:extLst>
              <p:ext uri="{D42A27DB-BD31-4B8C-83A1-F6EECF244321}">
                <p14:modId xmlns:p14="http://schemas.microsoft.com/office/powerpoint/2010/main" val="3946057890"/>
              </p:ext>
            </p:extLst>
          </p:nvPr>
        </p:nvGraphicFramePr>
        <p:xfrm>
          <a:off x="639506" y="1643290"/>
          <a:ext cx="7373277" cy="4468787"/>
        </p:xfrm>
        <a:graphic>
          <a:graphicData uri="http://schemas.openxmlformats.org/drawingml/2006/chart">
            <c:chart xmlns:c="http://schemas.openxmlformats.org/drawingml/2006/chart" xmlns:r="http://schemas.openxmlformats.org/officeDocument/2006/relationships" r:id="rId2"/>
          </a:graphicData>
        </a:graphic>
      </p:graphicFrame>
      <p:sp>
        <p:nvSpPr>
          <p:cNvPr id="17" name="文本框 16">
            <a:extLst>
              <a:ext uri="{FF2B5EF4-FFF2-40B4-BE49-F238E27FC236}">
                <a16:creationId xmlns:a16="http://schemas.microsoft.com/office/drawing/2014/main" id="{FD121F38-3C2C-4B23-83C3-E47596EA48C9}"/>
              </a:ext>
            </a:extLst>
          </p:cNvPr>
          <p:cNvSpPr txBox="1"/>
          <p:nvPr/>
        </p:nvSpPr>
        <p:spPr>
          <a:xfrm>
            <a:off x="8353425" y="1332528"/>
            <a:ext cx="3028950" cy="419294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rPr>
              <a:t>应用</a:t>
            </a:r>
            <a:r>
              <a:rPr lang="en-US" altLang="zh-CN" sz="2000">
                <a:latin typeface="微软雅黑" panose="020B0503020204020204" pitchFamily="34" charset="-122"/>
                <a:ea typeface="微软雅黑" panose="020B0503020204020204" pitchFamily="34" charset="-122"/>
              </a:rPr>
              <a:t>webster</a:t>
            </a:r>
            <a:r>
              <a:rPr lang="zh-CN" altLang="en-US" sz="2000">
                <a:latin typeface="微软雅黑" panose="020B0503020204020204" pitchFamily="34" charset="-122"/>
                <a:ea typeface="微软雅黑" panose="020B0503020204020204" pitchFamily="34" charset="-122"/>
              </a:rPr>
              <a:t>信号配时法，除早高峰东西向通行能力下降外，其他相位均有所提升或基本不变</a:t>
            </a:r>
            <a:endParaRPr lang="en-US" altLang="zh-CN"/>
          </a:p>
          <a:p>
            <a:pPr marL="342900" indent="-342900">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rPr>
              <a:t>实际早高峰南北向交通量大于东西向交通量，减少东西向绿灯时间是合理的</a:t>
            </a:r>
          </a:p>
        </p:txBody>
      </p:sp>
    </p:spTree>
    <p:extLst>
      <p:ext uri="{BB962C8B-B14F-4D97-AF65-F5344CB8AC3E}">
        <p14:creationId xmlns:p14="http://schemas.microsoft.com/office/powerpoint/2010/main" val="4074426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6D959-EF5F-4F88-9A67-D8EE9A582E7F}"/>
              </a:ext>
            </a:extLst>
          </p:cNvPr>
          <p:cNvSpPr>
            <a:spLocks noGrp="1"/>
          </p:cNvSpPr>
          <p:nvPr>
            <p:ph type="title"/>
          </p:nvPr>
        </p:nvSpPr>
        <p:spPr>
          <a:xfrm>
            <a:off x="1533525" y="252969"/>
            <a:ext cx="10515600" cy="1325563"/>
          </a:xfrm>
        </p:spPr>
        <p:txBody>
          <a:bodyPr/>
          <a:lstStyle/>
          <a:p>
            <a:r>
              <a:rPr lang="zh-CN" altLang="en-US">
                <a:latin typeface="微软雅黑" panose="020B0503020204020204" pitchFamily="34" charset="-122"/>
                <a:ea typeface="微软雅黑" panose="020B0503020204020204" pitchFamily="34" charset="-122"/>
              </a:rPr>
              <a:t>调查反思</a:t>
            </a:r>
            <a:endParaRPr lang="zh-CN" altLang="en-US"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1D1C7379-A7D9-4B6D-9DD1-1062CFDFB980}"/>
              </a:ext>
            </a:extLst>
          </p:cNvPr>
          <p:cNvGrpSpPr/>
          <p:nvPr/>
        </p:nvGrpSpPr>
        <p:grpSpPr>
          <a:xfrm>
            <a:off x="376329" y="428199"/>
            <a:ext cx="923741" cy="903241"/>
            <a:chOff x="419284" y="279447"/>
            <a:chExt cx="923741" cy="903241"/>
          </a:xfrm>
        </p:grpSpPr>
        <p:sp>
          <p:nvSpPr>
            <p:cNvPr id="5" name="任意多边形: 形状 4">
              <a:extLst>
                <a:ext uri="{FF2B5EF4-FFF2-40B4-BE49-F238E27FC236}">
                  <a16:creationId xmlns:a16="http://schemas.microsoft.com/office/drawing/2014/main" id="{46F57F00-DE4D-4BC8-A6F0-A4462DE9B439}"/>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EB42C038-8CD8-4E19-83B4-CDC8F55624A0}"/>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444DA70F-9437-4595-AFC8-CFF577E92A73}"/>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微软雅黑" panose="020B0503020204020204" pitchFamily="34" charset="-122"/>
                  <a:ea typeface="微软雅黑" panose="020B0503020204020204" pitchFamily="34" charset="-122"/>
                  <a:cs typeface="Times New Roman" panose="02020603050405020304" pitchFamily="18" charset="0"/>
                </a:rPr>
                <a:t>10</a:t>
              </a:r>
              <a:endParaRPr lang="zh-CN" altLang="en-US" sz="40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aphicFrame>
        <p:nvGraphicFramePr>
          <p:cNvPr id="14" name="图表 13">
            <a:extLst>
              <a:ext uri="{FF2B5EF4-FFF2-40B4-BE49-F238E27FC236}">
                <a16:creationId xmlns:a16="http://schemas.microsoft.com/office/drawing/2014/main" id="{1A916E16-9304-4690-818A-2063D84E3438}"/>
              </a:ext>
            </a:extLst>
          </p:cNvPr>
          <p:cNvGraphicFramePr/>
          <p:nvPr>
            <p:extLst>
              <p:ext uri="{D42A27DB-BD31-4B8C-83A1-F6EECF244321}">
                <p14:modId xmlns:p14="http://schemas.microsoft.com/office/powerpoint/2010/main" val="113658649"/>
              </p:ext>
            </p:extLst>
          </p:nvPr>
        </p:nvGraphicFramePr>
        <p:xfrm>
          <a:off x="1400405" y="1662347"/>
          <a:ext cx="6555819" cy="4239936"/>
        </p:xfrm>
        <a:graphic>
          <a:graphicData uri="http://schemas.openxmlformats.org/drawingml/2006/chart">
            <c:chart xmlns:c="http://schemas.openxmlformats.org/drawingml/2006/chart" xmlns:r="http://schemas.openxmlformats.org/officeDocument/2006/relationships" r:id="rId2"/>
          </a:graphicData>
        </a:graphic>
      </p:graphicFrame>
      <p:sp>
        <p:nvSpPr>
          <p:cNvPr id="17" name="文本框 16">
            <a:extLst>
              <a:ext uri="{FF2B5EF4-FFF2-40B4-BE49-F238E27FC236}">
                <a16:creationId xmlns:a16="http://schemas.microsoft.com/office/drawing/2014/main" id="{E9AFA35D-F882-4440-8558-D317D80AE822}"/>
              </a:ext>
            </a:extLst>
          </p:cNvPr>
          <p:cNvSpPr txBox="1"/>
          <p:nvPr/>
        </p:nvSpPr>
        <p:spPr>
          <a:xfrm>
            <a:off x="8446416" y="1223513"/>
            <a:ext cx="3242821" cy="5804987"/>
          </a:xfrm>
          <a:prstGeom prst="rect">
            <a:avLst/>
          </a:prstGeom>
          <a:noFill/>
        </p:spPr>
        <p:txBody>
          <a:bodyPr wrap="square" rtlCol="0">
            <a:spAutoFit/>
          </a:bodyPr>
          <a:lstStyle/>
          <a:p>
            <a:pPr marL="285750" indent="-285750">
              <a:lnSpc>
                <a:spcPct val="190000"/>
              </a:lnSpc>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将实际信号周期与</a:t>
            </a:r>
            <a:r>
              <a:rPr lang="en-US" altLang="zh-CN">
                <a:latin typeface="微软雅黑" panose="020B0503020204020204" pitchFamily="34" charset="-122"/>
                <a:ea typeface="微软雅黑" panose="020B0503020204020204" pitchFamily="34" charset="-122"/>
              </a:rPr>
              <a:t>webster</a:t>
            </a:r>
            <a:r>
              <a:rPr lang="zh-CN" altLang="en-US">
                <a:latin typeface="微软雅黑" panose="020B0503020204020204" pitchFamily="34" charset="-122"/>
                <a:ea typeface="微软雅黑" panose="020B0503020204020204" pitchFamily="34" charset="-122"/>
              </a:rPr>
              <a:t>法得到的信号周期对比，发现</a:t>
            </a:r>
            <a:r>
              <a:rPr lang="en-US" altLang="zh-CN">
                <a:latin typeface="微软雅黑" panose="020B0503020204020204" pitchFamily="34" charset="-122"/>
                <a:ea typeface="微软雅黑" panose="020B0503020204020204" pitchFamily="34" charset="-122"/>
              </a:rPr>
              <a:t>webster</a:t>
            </a:r>
            <a:r>
              <a:rPr lang="zh-CN" altLang="en-US">
                <a:latin typeface="微软雅黑" panose="020B0503020204020204" pitchFamily="34" charset="-122"/>
                <a:ea typeface="微软雅黑" panose="020B0503020204020204" pitchFamily="34" charset="-122"/>
              </a:rPr>
              <a:t>法计算得到的周期较为宽松。</a:t>
            </a:r>
            <a:endParaRPr lang="en-US" altLang="zh-CN">
              <a:latin typeface="微软雅黑" panose="020B0503020204020204" pitchFamily="34" charset="-122"/>
              <a:ea typeface="微软雅黑" panose="020B0503020204020204" pitchFamily="34" charset="-122"/>
            </a:endParaRPr>
          </a:p>
          <a:p>
            <a:pPr marL="285750" indent="-285750">
              <a:lnSpc>
                <a:spcPct val="190000"/>
              </a:lnSpc>
              <a:buFont typeface="Arial" panose="020B0604020202020204" pitchFamily="34" charset="0"/>
              <a:buChar char="•"/>
            </a:pPr>
            <a:endParaRPr lang="en-US" altLang="zh-CN">
              <a:latin typeface="微软雅黑" panose="020B0503020204020204" pitchFamily="34" charset="-122"/>
              <a:ea typeface="微软雅黑" panose="020B0503020204020204" pitchFamily="34" charset="-122"/>
            </a:endParaRPr>
          </a:p>
          <a:p>
            <a:pPr marL="285750" indent="-285750">
              <a:lnSpc>
                <a:spcPct val="190000"/>
              </a:lnSpc>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将实际信号周期与交通量法得到的信号周期对比，发现交通量法计算得到的周期较为紧凑。</a:t>
            </a:r>
            <a:endParaRPr lang="en-US" altLang="zh-CN">
              <a:latin typeface="微软雅黑" panose="020B0503020204020204" pitchFamily="34" charset="-122"/>
              <a:ea typeface="微软雅黑" panose="020B0503020204020204" pitchFamily="34" charset="-122"/>
            </a:endParaRPr>
          </a:p>
          <a:p>
            <a:pPr marL="285750" indent="-285750">
              <a:lnSpc>
                <a:spcPct val="190000"/>
              </a:lnSpc>
              <a:buFont typeface="Arial" panose="020B0604020202020204" pitchFamily="34" charset="0"/>
              <a:buChar char="•"/>
            </a:pPr>
            <a:endParaRPr lang="en-US" altLang="zh-CN">
              <a:latin typeface="微软雅黑" panose="020B0503020204020204" pitchFamily="34" charset="-122"/>
              <a:ea typeface="微软雅黑" panose="020B0503020204020204" pitchFamily="34" charset="-122"/>
            </a:endParaRPr>
          </a:p>
          <a:p>
            <a:pPr marL="285750" indent="-285750">
              <a:lnSpc>
                <a:spcPct val="190000"/>
              </a:lnSpc>
              <a:buFont typeface="Arial" panose="020B0604020202020204" pitchFamily="34" charset="0"/>
              <a:buChar char="•"/>
            </a:pP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7868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6D959-EF5F-4F88-9A67-D8EE9A582E7F}"/>
              </a:ext>
            </a:extLst>
          </p:cNvPr>
          <p:cNvSpPr>
            <a:spLocks noGrp="1"/>
          </p:cNvSpPr>
          <p:nvPr>
            <p:ph type="title"/>
          </p:nvPr>
        </p:nvSpPr>
        <p:spPr>
          <a:xfrm>
            <a:off x="1533525" y="252969"/>
            <a:ext cx="10515600" cy="1325563"/>
          </a:xfrm>
        </p:spPr>
        <p:txBody>
          <a:bodyPr/>
          <a:lstStyle/>
          <a:p>
            <a:r>
              <a:rPr lang="zh-CN" altLang="en-US">
                <a:latin typeface="微软雅黑" panose="020B0503020204020204" pitchFamily="34" charset="-122"/>
                <a:ea typeface="微软雅黑" panose="020B0503020204020204" pitchFamily="34" charset="-122"/>
              </a:rPr>
              <a:t>调查反思</a:t>
            </a:r>
            <a:endParaRPr lang="zh-CN" altLang="en-US"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596D8B3F-5CAE-4E48-B786-2F0F26AD73B2}"/>
              </a:ext>
            </a:extLst>
          </p:cNvPr>
          <p:cNvSpPr>
            <a:spLocks noGrp="1"/>
          </p:cNvSpPr>
          <p:nvPr>
            <p:ph idx="1"/>
          </p:nvPr>
        </p:nvSpPr>
        <p:spPr>
          <a:xfrm>
            <a:off x="1300070" y="5586112"/>
            <a:ext cx="8909115" cy="970962"/>
          </a:xfrm>
        </p:spPr>
        <p:txBody>
          <a:bodyPr>
            <a:normAutofit fontScale="55000" lnSpcReduction="20000"/>
          </a:bodyPr>
          <a:lstStyle/>
          <a:p>
            <a:pPr lvl="0">
              <a:lnSpc>
                <a:spcPct val="170000"/>
              </a:lnSpc>
            </a:pPr>
            <a:r>
              <a:rPr lang="zh-CN" altLang="zh-CN" dirty="0">
                <a:latin typeface="微软雅黑" panose="020B0503020204020204" pitchFamily="34" charset="-122"/>
                <a:ea typeface="微软雅黑" panose="020B0503020204020204" pitchFamily="34" charset="-122"/>
              </a:rPr>
              <a:t>方法一计算得到的理论信号配时偏小，是因为它只将</a:t>
            </a:r>
            <a:r>
              <a:rPr lang="zh-CN" altLang="zh-CN" dirty="0">
                <a:solidFill>
                  <a:srgbClr val="FF0000"/>
                </a:solidFill>
                <a:latin typeface="微软雅黑" panose="020B0503020204020204" pitchFamily="34" charset="-122"/>
                <a:ea typeface="微软雅黑" panose="020B0503020204020204" pitchFamily="34" charset="-122"/>
              </a:rPr>
              <a:t>交通量</a:t>
            </a:r>
            <a:r>
              <a:rPr lang="zh-CN" altLang="zh-CN" dirty="0">
                <a:latin typeface="微软雅黑" panose="020B0503020204020204" pitchFamily="34" charset="-122"/>
                <a:ea typeface="微软雅黑" panose="020B0503020204020204" pitchFamily="34" charset="-122"/>
              </a:rPr>
              <a:t>作为</a:t>
            </a:r>
            <a:r>
              <a:rPr lang="zh-CN" altLang="zh-CN">
                <a:latin typeface="微软雅黑" panose="020B0503020204020204" pitchFamily="34" charset="-122"/>
                <a:ea typeface="微软雅黑" panose="020B0503020204020204" pitchFamily="34" charset="-122"/>
              </a:rPr>
              <a:t>唯一参数</a:t>
            </a:r>
            <a:endParaRPr lang="en-US" altLang="zh-CN" dirty="0">
              <a:latin typeface="微软雅黑" panose="020B0503020204020204" pitchFamily="34" charset="-122"/>
              <a:ea typeface="微软雅黑" panose="020B0503020204020204" pitchFamily="34" charset="-122"/>
            </a:endParaRPr>
          </a:p>
          <a:p>
            <a:pPr lvl="0">
              <a:lnSpc>
                <a:spcPct val="170000"/>
              </a:lnSpc>
            </a:pPr>
            <a:r>
              <a:rPr lang="zh-CN" altLang="zh-CN" dirty="0">
                <a:latin typeface="微软雅黑" panose="020B0503020204020204" pitchFamily="34" charset="-122"/>
                <a:ea typeface="微软雅黑" panose="020B0503020204020204" pitchFamily="34" charset="-122"/>
              </a:rPr>
              <a:t>方法二计算得到的理论信号配时偏大，是因为</a:t>
            </a:r>
            <a:r>
              <a:rPr lang="en-US" altLang="zh-CN" dirty="0" err="1">
                <a:latin typeface="微软雅黑" panose="020B0503020204020204" pitchFamily="34" charset="-122"/>
                <a:ea typeface="微软雅黑" panose="020B0503020204020204" pitchFamily="34" charset="-122"/>
              </a:rPr>
              <a:t>webster</a:t>
            </a:r>
            <a:r>
              <a:rPr lang="zh-CN" altLang="zh-CN" dirty="0">
                <a:latin typeface="微软雅黑" panose="020B0503020204020204" pitchFamily="34" charset="-122"/>
                <a:ea typeface="微软雅黑" panose="020B0503020204020204" pitchFamily="34" charset="-122"/>
              </a:rPr>
              <a:t>法以</a:t>
            </a:r>
            <a:r>
              <a:rPr lang="zh-CN" altLang="zh-CN" dirty="0">
                <a:solidFill>
                  <a:srgbClr val="FF0000"/>
                </a:solidFill>
                <a:latin typeface="微软雅黑" panose="020B0503020204020204" pitchFamily="34" charset="-122"/>
                <a:ea typeface="微软雅黑" panose="020B0503020204020204" pitchFamily="34" charset="-122"/>
              </a:rPr>
              <a:t>最小行车延误</a:t>
            </a:r>
            <a:r>
              <a:rPr lang="zh-CN" altLang="zh-CN">
                <a:latin typeface="微软雅黑" panose="020B0503020204020204" pitchFamily="34" charset="-122"/>
                <a:ea typeface="微软雅黑" panose="020B0503020204020204" pitchFamily="34" charset="-122"/>
              </a:rPr>
              <a:t>作为目标</a:t>
            </a:r>
            <a:endParaRPr lang="zh-CN" altLang="zh-CN"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1D1C7379-A7D9-4B6D-9DD1-1062CFDFB980}"/>
              </a:ext>
            </a:extLst>
          </p:cNvPr>
          <p:cNvGrpSpPr/>
          <p:nvPr/>
        </p:nvGrpSpPr>
        <p:grpSpPr>
          <a:xfrm>
            <a:off x="376329" y="428199"/>
            <a:ext cx="923741" cy="903241"/>
            <a:chOff x="419284" y="279447"/>
            <a:chExt cx="923741" cy="903241"/>
          </a:xfrm>
        </p:grpSpPr>
        <p:sp>
          <p:nvSpPr>
            <p:cNvPr id="5" name="任意多边形: 形状 4">
              <a:extLst>
                <a:ext uri="{FF2B5EF4-FFF2-40B4-BE49-F238E27FC236}">
                  <a16:creationId xmlns:a16="http://schemas.microsoft.com/office/drawing/2014/main" id="{46F57F00-DE4D-4BC8-A6F0-A4462DE9B439}"/>
                </a:ext>
              </a:extLst>
            </p:cNvPr>
            <p:cNvSpPr/>
            <p:nvPr/>
          </p:nvSpPr>
          <p:spPr>
            <a:xfrm>
              <a:off x="419285" y="720818"/>
              <a:ext cx="923740" cy="461870"/>
            </a:xfrm>
            <a:custGeom>
              <a:avLst/>
              <a:gdLst>
                <a:gd name="connsiteX0" fmla="*/ 0 w 923740"/>
                <a:gd name="connsiteY0" fmla="*/ 0 h 461870"/>
                <a:gd name="connsiteX1" fmla="*/ 33227 w 923740"/>
                <a:gd name="connsiteY1" fmla="*/ 0 h 461870"/>
                <a:gd name="connsiteX2" fmla="*/ 33227 w 923740"/>
                <a:gd name="connsiteY2" fmla="*/ 428643 h 461870"/>
                <a:gd name="connsiteX3" fmla="*/ 890513 w 923740"/>
                <a:gd name="connsiteY3" fmla="*/ 428643 h 461870"/>
                <a:gd name="connsiteX4" fmla="*/ 890513 w 923740"/>
                <a:gd name="connsiteY4" fmla="*/ 0 h 461870"/>
                <a:gd name="connsiteX5" fmla="*/ 923740 w 923740"/>
                <a:gd name="connsiteY5" fmla="*/ 0 h 461870"/>
                <a:gd name="connsiteX6" fmla="*/ 923740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33227" y="0"/>
                  </a:lnTo>
                  <a:lnTo>
                    <a:pt x="33227" y="428643"/>
                  </a:lnTo>
                  <a:lnTo>
                    <a:pt x="890513" y="428643"/>
                  </a:lnTo>
                  <a:lnTo>
                    <a:pt x="890513" y="0"/>
                  </a:lnTo>
                  <a:lnTo>
                    <a:pt x="923740" y="0"/>
                  </a:lnTo>
                  <a:lnTo>
                    <a:pt x="923740" y="461870"/>
                  </a:lnTo>
                  <a:lnTo>
                    <a:pt x="0" y="46187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任意多边形: 形状 5">
              <a:extLst>
                <a:ext uri="{FF2B5EF4-FFF2-40B4-BE49-F238E27FC236}">
                  <a16:creationId xmlns:a16="http://schemas.microsoft.com/office/drawing/2014/main" id="{EB42C038-8CD8-4E19-83B4-CDC8F55624A0}"/>
                </a:ext>
              </a:extLst>
            </p:cNvPr>
            <p:cNvSpPr/>
            <p:nvPr/>
          </p:nvSpPr>
          <p:spPr>
            <a:xfrm>
              <a:off x="419284" y="279447"/>
              <a:ext cx="914215" cy="461870"/>
            </a:xfrm>
            <a:custGeom>
              <a:avLst/>
              <a:gdLst>
                <a:gd name="connsiteX0" fmla="*/ 0 w 923740"/>
                <a:gd name="connsiteY0" fmla="*/ 0 h 461870"/>
                <a:gd name="connsiteX1" fmla="*/ 923740 w 923740"/>
                <a:gd name="connsiteY1" fmla="*/ 0 h 461870"/>
                <a:gd name="connsiteX2" fmla="*/ 923740 w 923740"/>
                <a:gd name="connsiteY2" fmla="*/ 461870 h 461870"/>
                <a:gd name="connsiteX3" fmla="*/ 890513 w 923740"/>
                <a:gd name="connsiteY3" fmla="*/ 461870 h 461870"/>
                <a:gd name="connsiteX4" fmla="*/ 890513 w 923740"/>
                <a:gd name="connsiteY4" fmla="*/ 33227 h 461870"/>
                <a:gd name="connsiteX5" fmla="*/ 33227 w 923740"/>
                <a:gd name="connsiteY5" fmla="*/ 33227 h 461870"/>
                <a:gd name="connsiteX6" fmla="*/ 33227 w 923740"/>
                <a:gd name="connsiteY6" fmla="*/ 461870 h 461870"/>
                <a:gd name="connsiteX7" fmla="*/ 0 w 923740"/>
                <a:gd name="connsiteY7" fmla="*/ 461870 h 461870"/>
                <a:gd name="connsiteX8" fmla="*/ 0 w 923740"/>
                <a:gd name="connsiteY8" fmla="*/ 0 h 46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740" h="461870">
                  <a:moveTo>
                    <a:pt x="0" y="0"/>
                  </a:moveTo>
                  <a:lnTo>
                    <a:pt x="923740" y="0"/>
                  </a:lnTo>
                  <a:lnTo>
                    <a:pt x="923740" y="461870"/>
                  </a:lnTo>
                  <a:lnTo>
                    <a:pt x="890513" y="461870"/>
                  </a:lnTo>
                  <a:lnTo>
                    <a:pt x="890513" y="33227"/>
                  </a:lnTo>
                  <a:lnTo>
                    <a:pt x="33227" y="33227"/>
                  </a:lnTo>
                  <a:lnTo>
                    <a:pt x="33227" y="461870"/>
                  </a:lnTo>
                  <a:lnTo>
                    <a:pt x="0" y="461870"/>
                  </a:lnTo>
                  <a:lnTo>
                    <a:pt x="0"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444DA70F-9437-4595-AFC8-CFF577E92A73}"/>
                </a:ext>
              </a:extLst>
            </p:cNvPr>
            <p:cNvSpPr txBox="1"/>
            <p:nvPr/>
          </p:nvSpPr>
          <p:spPr>
            <a:xfrm>
              <a:off x="419285" y="366875"/>
              <a:ext cx="923740" cy="707886"/>
            </a:xfrm>
            <a:prstGeom prst="rect">
              <a:avLst/>
            </a:prstGeom>
            <a:noFill/>
          </p:spPr>
          <p:txBody>
            <a:bodyPr wrap="square" rtlCol="0">
              <a:spAutoFit/>
              <a:scene3d>
                <a:camera prst="orthographicFront"/>
                <a:lightRig rig="threePt" dir="t"/>
              </a:scene3d>
              <a:sp3d contourW="12700"/>
            </a:bodyPr>
            <a:lstStyle/>
            <a:p>
              <a:pPr algn="ctr"/>
              <a:r>
                <a:rPr lang="en-US" altLang="zh-CN" sz="4000">
                  <a:solidFill>
                    <a:srgbClr val="00B0F0"/>
                  </a:solidFill>
                  <a:latin typeface="微软雅黑" panose="020B0503020204020204" pitchFamily="34" charset="-122"/>
                  <a:ea typeface="微软雅黑" panose="020B0503020204020204" pitchFamily="34" charset="-122"/>
                  <a:cs typeface="Times New Roman" panose="02020603050405020304" pitchFamily="18" charset="0"/>
                </a:rPr>
                <a:t>10</a:t>
              </a:r>
              <a:endParaRPr lang="zh-CN" altLang="en-US" sz="4000" dirty="0">
                <a:solidFill>
                  <a:srgbClr val="00B0F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8" name="Picture 3" descr="微信图片_20181202223909">
            <a:extLst>
              <a:ext uri="{FF2B5EF4-FFF2-40B4-BE49-F238E27FC236}">
                <a16:creationId xmlns:a16="http://schemas.microsoft.com/office/drawing/2014/main" id="{8670A7E0-08F0-42F1-BAF3-D7ADD784F5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570" r="13382"/>
          <a:stretch/>
        </p:blipFill>
        <p:spPr bwMode="auto">
          <a:xfrm>
            <a:off x="641023" y="1427697"/>
            <a:ext cx="4566362" cy="37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微信图片_20181202230348">
            <a:extLst>
              <a:ext uri="{FF2B5EF4-FFF2-40B4-BE49-F238E27FC236}">
                <a16:creationId xmlns:a16="http://schemas.microsoft.com/office/drawing/2014/main" id="{444791D8-419B-49F6-A4D8-ED9B431E95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837" r="14099" b="10830"/>
          <a:stretch/>
        </p:blipFill>
        <p:spPr bwMode="auto">
          <a:xfrm>
            <a:off x="6588691" y="1427697"/>
            <a:ext cx="4566362" cy="3617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72A9AD72-88CA-4F05-B0F5-FFC911697552}"/>
              </a:ext>
            </a:extLst>
          </p:cNvPr>
          <p:cNvSpPr txBox="1"/>
          <p:nvPr/>
        </p:nvSpPr>
        <p:spPr>
          <a:xfrm>
            <a:off x="1838227" y="5045328"/>
            <a:ext cx="2055043"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方法一</a:t>
            </a:r>
          </a:p>
        </p:txBody>
      </p:sp>
      <p:sp>
        <p:nvSpPr>
          <p:cNvPr id="11" name="文本框 10">
            <a:extLst>
              <a:ext uri="{FF2B5EF4-FFF2-40B4-BE49-F238E27FC236}">
                <a16:creationId xmlns:a16="http://schemas.microsoft.com/office/drawing/2014/main" id="{2DE87882-B333-48EB-B3A5-0DD939C2D23F}"/>
              </a:ext>
            </a:extLst>
          </p:cNvPr>
          <p:cNvSpPr txBox="1"/>
          <p:nvPr/>
        </p:nvSpPr>
        <p:spPr>
          <a:xfrm>
            <a:off x="7849709" y="5131054"/>
            <a:ext cx="2055043" cy="369332"/>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方法二</a:t>
            </a:r>
          </a:p>
        </p:txBody>
      </p:sp>
    </p:spTree>
    <p:extLst>
      <p:ext uri="{BB962C8B-B14F-4D97-AF65-F5344CB8AC3E}">
        <p14:creationId xmlns:p14="http://schemas.microsoft.com/office/powerpoint/2010/main" val="1232125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312440A-FFD6-4FFA-A564-DB8B72D930E2}"/>
              </a:ext>
            </a:extLst>
          </p:cNvPr>
          <p:cNvPicPr>
            <a:picLocks noChangeAspect="1"/>
          </p:cNvPicPr>
          <p:nvPr/>
        </p:nvPicPr>
        <p:blipFill rotWithShape="1">
          <a:blip r:embed="rId2">
            <a:extLst>
              <a:ext uri="{28A0092B-C50C-407E-A947-70E740481C1C}">
                <a14:useLocalDpi xmlns:a14="http://schemas.microsoft.com/office/drawing/2010/main" val="0"/>
              </a:ext>
            </a:extLst>
          </a:blip>
          <a:srcRect t="13453" r="194" b="10786"/>
          <a:stretch/>
        </p:blipFill>
        <p:spPr>
          <a:xfrm>
            <a:off x="0" y="-1"/>
            <a:ext cx="12192000" cy="6858001"/>
          </a:xfrm>
          <a:prstGeom prst="rect">
            <a:avLst/>
          </a:prstGeom>
        </p:spPr>
      </p:pic>
      <p:sp>
        <p:nvSpPr>
          <p:cNvPr id="4" name="矩形 3">
            <a:extLst>
              <a:ext uri="{FF2B5EF4-FFF2-40B4-BE49-F238E27FC236}">
                <a16:creationId xmlns:a16="http://schemas.microsoft.com/office/drawing/2014/main" id="{92005107-E339-45DE-83D6-A2F505AC5615}"/>
              </a:ext>
            </a:extLst>
          </p:cNvPr>
          <p:cNvSpPr/>
          <p:nvPr/>
        </p:nvSpPr>
        <p:spPr>
          <a:xfrm>
            <a:off x="1" y="0"/>
            <a:ext cx="12191999" cy="6858000"/>
          </a:xfrm>
          <a:prstGeom prst="rect">
            <a:avLst/>
          </a:prstGeom>
          <a:solidFill>
            <a:schemeClr val="tx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790A1D82-B82A-47B2-A17F-72ED70F3BC43}"/>
              </a:ext>
            </a:extLst>
          </p:cNvPr>
          <p:cNvSpPr txBox="1"/>
          <p:nvPr/>
        </p:nvSpPr>
        <p:spPr>
          <a:xfrm>
            <a:off x="4559026" y="2393926"/>
            <a:ext cx="3073941" cy="830997"/>
          </a:xfrm>
          <a:prstGeom prst="rect">
            <a:avLst/>
          </a:prstGeom>
          <a:noFill/>
        </p:spPr>
        <p:txBody>
          <a:bodyPr wrap="square" rtlCol="0">
            <a:spAutoFit/>
          </a:bodyPr>
          <a:lstStyle/>
          <a:p>
            <a:r>
              <a:rPr lang="zh-CN" altLang="en-US" sz="4800" dirty="0">
                <a:solidFill>
                  <a:schemeClr val="bg1"/>
                </a:solidFill>
                <a:latin typeface="微软雅黑" panose="020B0503020204020204" pitchFamily="34" charset="-122"/>
                <a:ea typeface="微软雅黑" panose="020B0503020204020204" pitchFamily="34" charset="-122"/>
              </a:rPr>
              <a:t>感谢观看！</a:t>
            </a:r>
          </a:p>
        </p:txBody>
      </p:sp>
      <p:grpSp>
        <p:nvGrpSpPr>
          <p:cNvPr id="8" name="组合 7">
            <a:extLst>
              <a:ext uri="{FF2B5EF4-FFF2-40B4-BE49-F238E27FC236}">
                <a16:creationId xmlns:a16="http://schemas.microsoft.com/office/drawing/2014/main" id="{EA59E796-BC2F-4593-ACCC-1FFD2EF82401}"/>
              </a:ext>
            </a:extLst>
          </p:cNvPr>
          <p:cNvGrpSpPr/>
          <p:nvPr/>
        </p:nvGrpSpPr>
        <p:grpSpPr>
          <a:xfrm>
            <a:off x="3716560" y="1463968"/>
            <a:ext cx="4758879" cy="3099064"/>
            <a:chOff x="3486150" y="1683607"/>
            <a:chExt cx="5219700" cy="3332894"/>
          </a:xfrm>
        </p:grpSpPr>
        <p:sp>
          <p:nvSpPr>
            <p:cNvPr id="9" name="任意多边形: 形状 8">
              <a:extLst>
                <a:ext uri="{FF2B5EF4-FFF2-40B4-BE49-F238E27FC236}">
                  <a16:creationId xmlns:a16="http://schemas.microsoft.com/office/drawing/2014/main" id="{922B374D-B2FD-486D-9C58-A61C060D6A30}"/>
                </a:ext>
              </a:extLst>
            </p:cNvPr>
            <p:cNvSpPr/>
            <p:nvPr/>
          </p:nvSpPr>
          <p:spPr>
            <a:xfrm>
              <a:off x="3486150" y="1683607"/>
              <a:ext cx="5219700" cy="2000250"/>
            </a:xfrm>
            <a:custGeom>
              <a:avLst/>
              <a:gdLst>
                <a:gd name="connsiteX0" fmla="*/ 0 w 5219700"/>
                <a:gd name="connsiteY0" fmla="*/ 0 h 2000250"/>
                <a:gd name="connsiteX1" fmla="*/ 5219700 w 5219700"/>
                <a:gd name="connsiteY1" fmla="*/ 0 h 2000250"/>
                <a:gd name="connsiteX2" fmla="*/ 5219700 w 5219700"/>
                <a:gd name="connsiteY2" fmla="*/ 2000250 h 2000250"/>
                <a:gd name="connsiteX3" fmla="*/ 5153930 w 5219700"/>
                <a:gd name="connsiteY3" fmla="*/ 2000250 h 2000250"/>
                <a:gd name="connsiteX4" fmla="*/ 5153930 w 5219700"/>
                <a:gd name="connsiteY4" fmla="*/ 65770 h 2000250"/>
                <a:gd name="connsiteX5" fmla="*/ 65770 w 5219700"/>
                <a:gd name="connsiteY5" fmla="*/ 65770 h 2000250"/>
                <a:gd name="connsiteX6" fmla="*/ 65770 w 5219700"/>
                <a:gd name="connsiteY6" fmla="*/ 2000250 h 2000250"/>
                <a:gd name="connsiteX7" fmla="*/ 0 w 5219700"/>
                <a:gd name="connsiteY7" fmla="*/ 2000250 h 2000250"/>
                <a:gd name="connsiteX8" fmla="*/ 0 w 5219700"/>
                <a:gd name="connsiteY8" fmla="*/ 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9700" h="2000250">
                  <a:moveTo>
                    <a:pt x="0" y="0"/>
                  </a:moveTo>
                  <a:lnTo>
                    <a:pt x="5219700" y="0"/>
                  </a:lnTo>
                  <a:lnTo>
                    <a:pt x="5219700" y="2000250"/>
                  </a:lnTo>
                  <a:lnTo>
                    <a:pt x="5153930" y="2000250"/>
                  </a:lnTo>
                  <a:lnTo>
                    <a:pt x="5153930" y="65770"/>
                  </a:lnTo>
                  <a:lnTo>
                    <a:pt x="65770" y="65770"/>
                  </a:lnTo>
                  <a:lnTo>
                    <a:pt x="65770" y="2000250"/>
                  </a:lnTo>
                  <a:lnTo>
                    <a:pt x="0" y="2000250"/>
                  </a:lnTo>
                  <a:lnTo>
                    <a:pt x="0" y="0"/>
                  </a:lnTo>
                  <a:close/>
                </a:path>
              </a:pathLst>
            </a:custGeom>
            <a:solidFill>
              <a:srgbClr val="00B0F0"/>
            </a:solidFill>
            <a:ln w="12700" cap="flat" cmpd="sng" algn="ctr">
              <a:solidFill>
                <a:srgbClr val="00B0F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a:cs typeface="+mn-cs"/>
              </a:endParaRPr>
            </a:p>
          </p:txBody>
        </p:sp>
        <p:sp>
          <p:nvSpPr>
            <p:cNvPr id="10" name="任意多边形: 形状 9">
              <a:extLst>
                <a:ext uri="{FF2B5EF4-FFF2-40B4-BE49-F238E27FC236}">
                  <a16:creationId xmlns:a16="http://schemas.microsoft.com/office/drawing/2014/main" id="{61B71288-C307-4D52-91B3-3AF20C79A19A}"/>
                </a:ext>
              </a:extLst>
            </p:cNvPr>
            <p:cNvSpPr/>
            <p:nvPr/>
          </p:nvSpPr>
          <p:spPr>
            <a:xfrm>
              <a:off x="3486150" y="3677226"/>
              <a:ext cx="5219700" cy="1339275"/>
            </a:xfrm>
            <a:custGeom>
              <a:avLst/>
              <a:gdLst>
                <a:gd name="connsiteX0" fmla="*/ 0 w 5219700"/>
                <a:gd name="connsiteY0" fmla="*/ 900843 h 1339275"/>
                <a:gd name="connsiteX1" fmla="*/ 65770 w 5219700"/>
                <a:gd name="connsiteY1" fmla="*/ 900843 h 1339275"/>
                <a:gd name="connsiteX2" fmla="*/ 65770 w 5219700"/>
                <a:gd name="connsiteY2" fmla="*/ 1273505 h 1339275"/>
                <a:gd name="connsiteX3" fmla="*/ 5153930 w 5219700"/>
                <a:gd name="connsiteY3" fmla="*/ 1273505 h 1339275"/>
                <a:gd name="connsiteX4" fmla="*/ 5153930 w 5219700"/>
                <a:gd name="connsiteY4" fmla="*/ 900843 h 1339275"/>
                <a:gd name="connsiteX5" fmla="*/ 5219700 w 5219700"/>
                <a:gd name="connsiteY5" fmla="*/ 900843 h 1339275"/>
                <a:gd name="connsiteX6" fmla="*/ 5219700 w 5219700"/>
                <a:gd name="connsiteY6" fmla="*/ 1339275 h 1339275"/>
                <a:gd name="connsiteX7" fmla="*/ 0 w 5219700"/>
                <a:gd name="connsiteY7" fmla="*/ 1339275 h 1339275"/>
                <a:gd name="connsiteX8" fmla="*/ 5153930 w 5219700"/>
                <a:gd name="connsiteY8" fmla="*/ 0 h 1339275"/>
                <a:gd name="connsiteX9" fmla="*/ 5219700 w 5219700"/>
                <a:gd name="connsiteY9" fmla="*/ 0 h 1339275"/>
                <a:gd name="connsiteX10" fmla="*/ 5219700 w 5219700"/>
                <a:gd name="connsiteY10" fmla="*/ 335974 h 1339275"/>
                <a:gd name="connsiteX11" fmla="*/ 5153930 w 5219700"/>
                <a:gd name="connsiteY11" fmla="*/ 335974 h 1339275"/>
                <a:gd name="connsiteX12" fmla="*/ 0 w 5219700"/>
                <a:gd name="connsiteY12" fmla="*/ 0 h 1339275"/>
                <a:gd name="connsiteX13" fmla="*/ 65770 w 5219700"/>
                <a:gd name="connsiteY13" fmla="*/ 0 h 1339275"/>
                <a:gd name="connsiteX14" fmla="*/ 65770 w 5219700"/>
                <a:gd name="connsiteY14" fmla="*/ 335974 h 1339275"/>
                <a:gd name="connsiteX15" fmla="*/ 0 w 5219700"/>
                <a:gd name="connsiteY15" fmla="*/ 335974 h 133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19700" h="1339275">
                  <a:moveTo>
                    <a:pt x="0" y="900843"/>
                  </a:moveTo>
                  <a:lnTo>
                    <a:pt x="65770" y="900843"/>
                  </a:lnTo>
                  <a:lnTo>
                    <a:pt x="65770" y="1273505"/>
                  </a:lnTo>
                  <a:lnTo>
                    <a:pt x="5153930" y="1273505"/>
                  </a:lnTo>
                  <a:lnTo>
                    <a:pt x="5153930" y="900843"/>
                  </a:lnTo>
                  <a:lnTo>
                    <a:pt x="5219700" y="900843"/>
                  </a:lnTo>
                  <a:lnTo>
                    <a:pt x="5219700" y="1339275"/>
                  </a:lnTo>
                  <a:lnTo>
                    <a:pt x="0" y="1339275"/>
                  </a:lnTo>
                  <a:close/>
                  <a:moveTo>
                    <a:pt x="5153930" y="0"/>
                  </a:moveTo>
                  <a:lnTo>
                    <a:pt x="5219700" y="0"/>
                  </a:lnTo>
                  <a:lnTo>
                    <a:pt x="5219700" y="335974"/>
                  </a:lnTo>
                  <a:lnTo>
                    <a:pt x="5153930" y="335974"/>
                  </a:lnTo>
                  <a:close/>
                  <a:moveTo>
                    <a:pt x="0" y="0"/>
                  </a:moveTo>
                  <a:lnTo>
                    <a:pt x="65770" y="0"/>
                  </a:lnTo>
                  <a:lnTo>
                    <a:pt x="65770" y="335974"/>
                  </a:lnTo>
                  <a:lnTo>
                    <a:pt x="0" y="335974"/>
                  </a:lnTo>
                  <a:close/>
                </a:path>
              </a:pathLst>
            </a:custGeom>
            <a:solidFill>
              <a:schemeClr val="bg2">
                <a:lumMod val="50000"/>
              </a:schemeClr>
            </a:solidFill>
            <a:ln w="12700" cap="flat" cmpd="sng" algn="ctr">
              <a:solidFill>
                <a:schemeClr val="bg2">
                  <a:lumMod val="25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a:cs typeface="+mn-cs"/>
              </a:endParaRPr>
            </a:p>
          </p:txBody>
        </p:sp>
      </p:grpSp>
      <p:sp>
        <p:nvSpPr>
          <p:cNvPr id="2" name="文本框 1">
            <a:extLst>
              <a:ext uri="{FF2B5EF4-FFF2-40B4-BE49-F238E27FC236}">
                <a16:creationId xmlns:a16="http://schemas.microsoft.com/office/drawing/2014/main" id="{77FCCCE9-D202-40CE-B3FB-FD4CD73F8825}"/>
              </a:ext>
            </a:extLst>
          </p:cNvPr>
          <p:cNvSpPr txBox="1"/>
          <p:nvPr/>
        </p:nvSpPr>
        <p:spPr>
          <a:xfrm>
            <a:off x="5179215" y="4916024"/>
            <a:ext cx="1833565" cy="523220"/>
          </a:xfrm>
          <a:prstGeom prst="rect">
            <a:avLst/>
          </a:prstGeom>
          <a:noFill/>
        </p:spPr>
        <p:txBody>
          <a:bodyPr wrap="square" rtlCol="0">
            <a:spAutoFit/>
          </a:bodyPr>
          <a:lstStyle/>
          <a:p>
            <a:r>
              <a:rPr lang="en-US" altLang="zh-CN" sz="2800">
                <a:solidFill>
                  <a:schemeClr val="bg1"/>
                </a:solidFill>
                <a:latin typeface="Times New Roman" panose="02020603050405020304" pitchFamily="18" charset="0"/>
                <a:cs typeface="Times New Roman" panose="02020603050405020304" pitchFamily="18" charset="0"/>
              </a:rPr>
              <a:t>2018.12.11</a:t>
            </a:r>
            <a:endParaRPr lang="zh-CN" altLang="en-US" sz="280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05354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ysClr val="windowText" lastClr="000000"/>
    </a:dk1>
    <a:lt1>
      <a:sysClr val="window" lastClr="FFFFFF"/>
    </a:lt1>
    <a:dk2>
      <a:srgbClr val="1F497D"/>
    </a:dk2>
    <a:lt2>
      <a:srgbClr val="EEECE1"/>
    </a:lt2>
    <a:accent1>
      <a:srgbClr val="00B050"/>
    </a:accent1>
    <a:accent2>
      <a:srgbClr val="FFFF00"/>
    </a:accent2>
    <a:accent3>
      <a:srgbClr val="FF0000"/>
    </a:accent3>
    <a:accent4>
      <a:srgbClr val="FF0000"/>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1640</TotalTime>
  <Words>1433</Words>
  <Application>Microsoft Office PowerPoint</Application>
  <PresentationFormat>宽屏</PresentationFormat>
  <Paragraphs>357</Paragraphs>
  <Slides>29</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29</vt:i4>
      </vt:variant>
    </vt:vector>
  </HeadingPairs>
  <TitlesOfParts>
    <vt:vector size="39" baseType="lpstr">
      <vt:lpstr>等线</vt:lpstr>
      <vt:lpstr>等线 Light</vt:lpstr>
      <vt:lpstr>方正姚体</vt:lpstr>
      <vt:lpstr>微软雅黑</vt:lpstr>
      <vt:lpstr>Arial</vt:lpstr>
      <vt:lpstr>Calibri</vt:lpstr>
      <vt:lpstr>Cambria Math</vt:lpstr>
      <vt:lpstr>Times New Roman</vt:lpstr>
      <vt:lpstr>Office 主题​​</vt:lpstr>
      <vt:lpstr>Worksheet</vt:lpstr>
      <vt:lpstr>车陂-中山大道交叉口 信号配时调查</vt:lpstr>
      <vt:lpstr>总览</vt:lpstr>
      <vt:lpstr>调查目的</vt:lpstr>
      <vt:lpstr>交叉口情况 </vt:lpstr>
      <vt:lpstr>交叉口情况 </vt:lpstr>
      <vt:lpstr>调查时间</vt:lpstr>
      <vt:lpstr>调查工具 </vt:lpstr>
      <vt:lpstr>人员站位-直行</vt:lpstr>
      <vt:lpstr>人员站位-右转</vt:lpstr>
      <vt:lpstr>信号配时</vt:lpstr>
      <vt:lpstr>信号配时</vt:lpstr>
      <vt:lpstr>信号配时</vt:lpstr>
      <vt:lpstr>PowerPoint 演示文稿</vt:lpstr>
      <vt:lpstr>PowerPoint 演示文稿</vt:lpstr>
      <vt:lpstr>PLAN  A: 以交通量为参数进行信号配时</vt:lpstr>
      <vt:lpstr>PowerPoint 演示文稿</vt:lpstr>
      <vt:lpstr>PowerPoint 演示文稿</vt:lpstr>
      <vt:lpstr>利用绿灯检验公式检验信号配时优劣</vt:lpstr>
      <vt:lpstr>PowerPoint 演示文稿</vt:lpstr>
      <vt:lpstr>PLAN B: Webster配时法</vt:lpstr>
      <vt:lpstr>经过计算得到Webster理论信号配时</vt:lpstr>
      <vt:lpstr>Webster延误检验</vt:lpstr>
      <vt:lpstr>PowerPoint 演示文稿</vt:lpstr>
      <vt:lpstr>PowerPoint 演示文稿</vt:lpstr>
      <vt:lpstr>通行能力分析</vt:lpstr>
      <vt:lpstr>通行能力分析</vt:lpstr>
      <vt:lpstr>调查反思</vt:lpstr>
      <vt:lpstr>调查反思</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车陂—中山大道交叉口 信号配时调查结果</dc:title>
  <dc:creator>古皓允</dc:creator>
  <cp:lastModifiedBy>F YX</cp:lastModifiedBy>
  <cp:revision>76</cp:revision>
  <dcterms:created xsi:type="dcterms:W3CDTF">2018-12-02T06:36:07Z</dcterms:created>
  <dcterms:modified xsi:type="dcterms:W3CDTF">2018-12-11T00:47:51Z</dcterms:modified>
</cp:coreProperties>
</file>