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tags/tag1.xml" ContentType="application/vnd.openxmlformats-officedocument.presentationml.tags+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tags/tag2.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0.xml" ContentType="application/vnd.openxmlformats-officedocument.themeOverride+xml"/>
  <Override PartName="/ppt/tags/tag3.xml" ContentType="application/vnd.openxmlformats-officedocument.presentationml.tags+xml"/>
  <Override PartName="/ppt/notesSlides/notesSlide11.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1.xml" ContentType="application/vnd.openxmlformats-officedocument.themeOverride+xml"/>
  <Override PartName="/ppt/tags/tag4.xml" ContentType="application/vnd.openxmlformats-officedocument.presentationml.tags+xml"/>
  <Override PartName="/ppt/notesSlides/notesSlide12.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2.xml" ContentType="application/vnd.openxmlformats-officedocument.themeOverride+xml"/>
  <Override PartName="/ppt/tags/tag5.xml" ContentType="application/vnd.openxmlformats-officedocument.presentationml.tags+xml"/>
  <Override PartName="/ppt/notesSlides/notesSlide13.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heme/themeOverride13.xml" ContentType="application/vnd.openxmlformats-officedocument.themeOverride+xml"/>
  <Override PartName="/ppt/tags/tag6.xml" ContentType="application/vnd.openxmlformats-officedocument.presentationml.tags+xml"/>
  <Override PartName="/ppt/notesSlides/notesSlide14.xml" ContentType="application/vnd.openxmlformats-officedocument.presentationml.notesSlide+xml"/>
  <Override PartName="/ppt/charts/chart13.xml" ContentType="application/vnd.openxmlformats-officedocument.drawingml.chart+xml"/>
  <Override PartName="/ppt/charts/style7.xml" ContentType="application/vnd.ms-office.chartstyle+xml"/>
  <Override PartName="/ppt/charts/colors7.xml" ContentType="application/vnd.ms-office.chartcolorstyle+xml"/>
  <Override PartName="/ppt/charts/chart14.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tags/tag7.xml" ContentType="application/vnd.openxmlformats-officedocument.presentationml.tags+xml"/>
  <Override PartName="/ppt/notesSlides/notesSlide16.xml" ContentType="application/vnd.openxmlformats-officedocument.presentationml.notesSlide+xml"/>
  <Override PartName="/ppt/charts/chart15.xml" ContentType="application/vnd.openxmlformats-officedocument.drawingml.chart+xml"/>
  <Override PartName="/ppt/charts/style9.xml" ContentType="application/vnd.ms-office.chartstyle+xml"/>
  <Override PartName="/ppt/charts/colors9.xml" ContentType="application/vnd.ms-office.chartcolorstyl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6.xml" ContentType="application/vnd.openxmlformats-officedocument.themeOverride+xml"/>
  <Override PartName="/ppt/tags/tag8.xml" ContentType="application/vnd.openxmlformats-officedocument.presentationml.tags+xml"/>
  <Override PartName="/ppt/notesSlides/notesSlide17.xml" ContentType="application/vnd.openxmlformats-officedocument.presentationml.notesSlid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8.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7.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8.xml" ContentType="application/vnd.openxmlformats-officedocument.themeOverride+xml"/>
  <Override PartName="/ppt/notesSlides/notesSlide21.xml" ContentType="application/vnd.openxmlformats-officedocument.presentationml.notesSlide+xml"/>
  <Override PartName="/ppt/theme/themeOverride19.xml" ContentType="application/vnd.openxmlformats-officedocument.themeOverride+xml"/>
  <Override PartName="/ppt/tags/tag9.xml" ContentType="application/vnd.openxmlformats-officedocument.presentationml.tags+xml"/>
  <Override PartName="/ppt/notesSlides/notesSlide22.xml" ContentType="application/vnd.openxmlformats-officedocument.presentationml.notesSlide+xml"/>
  <Override PartName="/ppt/theme/themeOverride20.xml" ContentType="application/vnd.openxmlformats-officedocument.themeOverride+xml"/>
  <Override PartName="/ppt/tags/tag10.xml" ContentType="application/vnd.openxmlformats-officedocument.presentationml.tags+xml"/>
  <Override PartName="/ppt/notesSlides/notesSlide23.xml" ContentType="application/vnd.openxmlformats-officedocument.presentationml.notesSlide+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21.xml" ContentType="application/vnd.openxmlformats-officedocument.themeOverride+xml"/>
  <Override PartName="/ppt/notesSlides/notesSlide24.xml" ContentType="application/vnd.openxmlformats-officedocument.presentationml.notesSlid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1.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2.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22.xml" ContentType="application/vnd.openxmlformats-officedocument.themeOverride+xml"/>
  <Override PartName="/ppt/notesSlides/notesSlide25.xml" ContentType="application/vnd.openxmlformats-officedocument.presentationml.notesSlide+xml"/>
  <Override PartName="/ppt/theme/themeOverride23.xml" ContentType="application/vnd.openxmlformats-officedocument.themeOverride+xml"/>
  <Override PartName="/ppt/tags/tag11.xml" ContentType="application/vnd.openxmlformats-officedocument.presentationml.tags+xml"/>
  <Override PartName="/ppt/notesSlides/notesSlide26.xml" ContentType="application/vnd.openxmlformats-officedocument.presentationml.notesSlide+xml"/>
  <Override PartName="/ppt/charts/chart23.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4.xml" ContentType="application/vnd.openxmlformats-officedocument.themeOverride+xml"/>
  <Override PartName="/ppt/tags/tag12.xml" ContentType="application/vnd.openxmlformats-officedocument.presentationml.tags+xml"/>
  <Override PartName="/ppt/notesSlides/notesSlide27.xml" ContentType="application/vnd.openxmlformats-officedocument.presentationml.notesSlide+xml"/>
  <Override PartName="/ppt/theme/themeOverride25.xml" ContentType="application/vnd.openxmlformats-officedocument.themeOverride+xml"/>
  <Override PartName="/ppt/tags/tag13.xml" ContentType="application/vnd.openxmlformats-officedocument.presentationml.tags+xml"/>
  <Override PartName="/ppt/notesSlides/notesSlide28.xml" ContentType="application/vnd.openxmlformats-officedocument.presentationml.notesSlide+xml"/>
  <Override PartName="/ppt/theme/themeOverride26.xml" ContentType="application/vnd.openxmlformats-officedocument.themeOverride+xml"/>
  <Override PartName="/ppt/tags/tag14.xml" ContentType="application/vnd.openxmlformats-officedocument.presentationml.tags+xml"/>
  <Override PartName="/ppt/notesSlides/notesSlide29.xml" ContentType="application/vnd.openxmlformats-officedocument.presentationml.notesSlide+xml"/>
  <Override PartName="/ppt/theme/themeOverride27.xml" ContentType="application/vnd.openxmlformats-officedocument.themeOverride+xml"/>
  <Override PartName="/ppt/notesSlides/notesSlide30.xml" ContentType="application/vnd.openxmlformats-officedocument.presentationml.notesSlide+xml"/>
  <Override PartName="/ppt/theme/themeOverride28.xml" ContentType="application/vnd.openxmlformats-officedocument.themeOverride+xml"/>
  <Override PartName="/ppt/notesSlides/notesSlide31.xml" ContentType="application/vnd.openxmlformats-officedocument.presentationml.notesSlide+xml"/>
  <Override PartName="/ppt/theme/themeOverride29.xml" ContentType="application/vnd.openxmlformats-officedocument.themeOverride+xml"/>
  <Override PartName="/ppt/notesSlides/notesSlide32.xml" ContentType="application/vnd.openxmlformats-officedocument.presentationml.notesSlide+xml"/>
  <Override PartName="/ppt/theme/themeOverride30.xml" ContentType="application/vnd.openxmlformats-officedocument.themeOverr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handoutMasterIdLst>
    <p:handoutMasterId r:id="rId37"/>
  </p:handoutMasterIdLst>
  <p:sldIdLst>
    <p:sldId id="356" r:id="rId2"/>
    <p:sldId id="371" r:id="rId3"/>
    <p:sldId id="372" r:id="rId4"/>
    <p:sldId id="391" r:id="rId5"/>
    <p:sldId id="321" r:id="rId6"/>
    <p:sldId id="369" r:id="rId7"/>
    <p:sldId id="374" r:id="rId8"/>
    <p:sldId id="320" r:id="rId9"/>
    <p:sldId id="443" r:id="rId10"/>
    <p:sldId id="408" r:id="rId11"/>
    <p:sldId id="409" r:id="rId12"/>
    <p:sldId id="410" r:id="rId13"/>
    <p:sldId id="411" r:id="rId14"/>
    <p:sldId id="412" r:id="rId15"/>
    <p:sldId id="466" r:id="rId16"/>
    <p:sldId id="415" r:id="rId17"/>
    <p:sldId id="445" r:id="rId18"/>
    <p:sldId id="468" r:id="rId19"/>
    <p:sldId id="447" r:id="rId20"/>
    <p:sldId id="448" r:id="rId21"/>
    <p:sldId id="467" r:id="rId22"/>
    <p:sldId id="417" r:id="rId23"/>
    <p:sldId id="416" r:id="rId24"/>
    <p:sldId id="353" r:id="rId25"/>
    <p:sldId id="376" r:id="rId26"/>
    <p:sldId id="418" r:id="rId27"/>
    <p:sldId id="470" r:id="rId28"/>
    <p:sldId id="434" r:id="rId29"/>
    <p:sldId id="435" r:id="rId30"/>
    <p:sldId id="436" r:id="rId31"/>
    <p:sldId id="319" r:id="rId32"/>
    <p:sldId id="357" r:id="rId33"/>
    <p:sldId id="469" r:id="rId34"/>
    <p:sldId id="318" r:id="rId3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65">
          <p15:clr>
            <a:srgbClr val="A4A3A4"/>
          </p15:clr>
        </p15:guide>
        <p15:guide id="2" pos="2905">
          <p15:clr>
            <a:srgbClr val="A4A3A4"/>
          </p15:clr>
        </p15:guide>
      </p15:sldGuideLst>
    </p:ext>
    <p:ext uri="{2D200454-40CA-4A62-9FC3-DE9A4176ACB9}">
      <p15:notesGuideLst xmlns:p15="http://schemas.microsoft.com/office/powerpoint/2012/main">
        <p15:guide id="1" orient="horz" pos="2960">
          <p15:clr>
            <a:srgbClr val="A4A3A4"/>
          </p15:clr>
        </p15:guide>
        <p15:guide id="2" pos="217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F5E3"/>
    <a:srgbClr val="FFAD2D"/>
    <a:srgbClr val="FFBF31"/>
    <a:srgbClr val="333333"/>
    <a:srgbClr val="7F7F7F"/>
    <a:srgbClr val="5F5C5C"/>
    <a:srgbClr val="888382"/>
    <a:srgbClr val="4F4E4E"/>
    <a:srgbClr val="663F2E"/>
    <a:srgbClr val="768E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35" autoAdjust="0"/>
    <p:restoredTop sz="94660" autoAdjust="0"/>
  </p:normalViewPr>
  <p:slideViewPr>
    <p:cSldViewPr>
      <p:cViewPr varScale="1">
        <p:scale>
          <a:sx n="101" d="100"/>
          <a:sy n="101" d="100"/>
        </p:scale>
        <p:origin x="91" y="211"/>
      </p:cViewPr>
      <p:guideLst>
        <p:guide orient="horz" pos="1665"/>
        <p:guide pos="29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960"/>
        <p:guide pos="217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39532;&#38639;&#33778;\Desktop\&#20013;&#23665;&#22823;&#36947;&#19996;&#26597;&#36710;&#32456;&#26497;&#29256;.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39532;&#38639;&#33778;\Desktop\&#20013;&#23665;&#22823;&#36947;&#19996;&#26597;&#36710;&#32456;&#26497;&#29256;.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39532;&#38639;&#33778;\Desktop\&#20013;&#23665;&#22823;&#36947;&#19996;&#26597;&#36710;&#32456;&#26497;&#29256;.xls"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39532;&#38639;&#33778;\Desktop\&#25490;&#38431;&#38271;&#24230;&#34920;&#26684;&#20013;&#23665;&#22823;&#36947;&#35199;&#26368;&#32456;&#29256;.xlsx"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39532;&#38639;&#33778;\Desktop\&#25490;&#38431;&#38271;&#24230;&#34920;&#26684;&#20013;&#23665;&#22823;&#36947;&#35199;&#26368;&#32456;&#29256;.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39532;&#38639;&#33778;\Desktop\&#25490;&#38431;&#38271;&#24230;&#34920;&#26684;&#20013;&#23665;&#22823;&#36947;&#35199;&#26368;&#32456;&#29256;.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file:///C:\Users\&#39532;&#38639;&#33778;\Desktop\&#25490;&#38431;&#38271;&#24230;&#34920;&#26684;&#20013;&#23665;&#22823;&#36947;&#35199;&#26368;&#32456;&#29256;.xlsx"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file:///C:\Users\&#39532;&#38639;&#33778;\Desktop\&#36710;&#38466;&#36335;&#21335;&#21521;&#34892;&#39542;.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file:///C:\Users\dell\Desktop\&#25490;&#38431;&#38271;&#24230;3&#21495;&#36335;&#21475;.xlsx" TargetMode="External"/><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1" Type="http://schemas.openxmlformats.org/officeDocument/2006/relationships/oleObject" Target="file:///C:\Users\&#39532;&#38639;&#33778;\Desktop\&#20013;&#23665;&#22823;&#36947;&#19996;&#26597;&#36710;&#32456;&#26497;&#29256;.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39532;&#38639;&#33778;\Desktop\&#20013;&#23665;&#22823;&#36947;&#19996;&#26597;&#36710;&#32456;&#26497;&#29256;.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39532;&#38639;&#33778;\Desktop\&#20013;&#23665;&#22823;&#36947;&#19996;&#26597;&#36710;&#32456;&#26497;&#29256;.xls"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Users\&#39532;&#38639;&#33778;\Desktop\&#25490;&#38431;&#38271;&#24230;&#34920;&#26684;&#20013;&#23665;&#22823;&#36947;&#35199;&#26368;&#32456;&#29256;.xlsx" TargetMode="External"/><Relationship Id="rId2" Type="http://schemas.microsoft.com/office/2011/relationships/chartColorStyle" Target="colors7.xml"/><Relationship Id="rId1" Type="http://schemas.microsoft.com/office/2011/relationships/chartStyle" Target="style7.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39532;&#38639;&#33778;\Desktop\&#25490;&#38431;&#38271;&#24230;&#34920;&#26684;&#20013;&#23665;&#22823;&#36947;&#35199;&#26368;&#32456;&#29256;.xlsx" TargetMode="External"/><Relationship Id="rId2" Type="http://schemas.microsoft.com/office/2011/relationships/chartColorStyle" Target="colors8.xml"/><Relationship Id="rId1" Type="http://schemas.microsoft.com/office/2011/relationships/chartStyle" Target="style8.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dell\Desktop\&#25490;&#38431;&#38271;&#24230;&#34920;&#26684;&#20013;&#23665;&#22823;&#36947;&#35199;&#26368;&#32456;&#29256;.xlsx" TargetMode="External"/><Relationship Id="rId2" Type="http://schemas.microsoft.com/office/2011/relationships/chartColorStyle" Target="colors9.xml"/><Relationship Id="rId1" Type="http://schemas.microsoft.com/office/2011/relationships/chartStyle" Target="style9.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dell\Desktop\&#25490;&#38431;&#38271;&#24230;&#34920;&#26684;&#20013;&#23665;&#22823;&#36947;&#35199;&#26368;&#32456;&#29256;.xlsx" TargetMode="External"/><Relationship Id="rId2" Type="http://schemas.microsoft.com/office/2011/relationships/chartColorStyle" Target="colors10.xml"/><Relationship Id="rId1" Type="http://schemas.microsoft.com/office/2011/relationships/chartStyle" Target="style10.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dell\Desktop\&#25490;&#38431;&#38271;&#24230;&#34920;&#26684;&#20013;&#23665;&#22823;&#36947;&#35199;&#26368;&#32456;&#29256;.xlsx" TargetMode="External"/><Relationship Id="rId2" Type="http://schemas.microsoft.com/office/2011/relationships/chartColorStyle" Target="colors11.xml"/><Relationship Id="rId1" Type="http://schemas.microsoft.com/office/2011/relationships/chartStyle" Target="style11.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dell\Desktop\&#25490;&#38431;&#38271;&#24230;&#34920;&#26684;&#20013;&#23665;&#22823;&#36947;&#35199;&#26368;&#32456;&#29256;.xlsx" TargetMode="External"/><Relationship Id="rId2" Type="http://schemas.microsoft.com/office/2011/relationships/chartColorStyle" Target="colors12.xml"/><Relationship Id="rId1" Type="http://schemas.microsoft.com/office/2011/relationships/chartStyle" Target="style12.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Lenovo\Desktop\&#20132;&#35843;&#35843;&#26597;&#25253;&#21578;\E%20to%20W(a.m.high).xlsx" TargetMode="External"/><Relationship Id="rId2" Type="http://schemas.microsoft.com/office/2011/relationships/chartColorStyle" Target="colors13.xml"/><Relationship Id="rId1" Type="http://schemas.microsoft.com/office/2011/relationships/chartStyle" Target="style13.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Lenovo\Desktop\&#24448;&#23626;&#20132;&#35843;&#25253;&#21578;\&#21382;&#24180;&#35843;&#26597;&#25968;&#25454;\2011&#32423;\&#25490;&#38431;&#38271;&#24230;\&#25490;&#38431;&#38271;&#24230;&#25968;&#25454;&#35760;&#24405;&#34920;%20&#21335;&#36827;&#21475;.xlsx" TargetMode="External"/><Relationship Id="rId2" Type="http://schemas.microsoft.com/office/2011/relationships/chartColorStyle" Target="colors14.xml"/><Relationship Id="rId1" Type="http://schemas.microsoft.com/office/2011/relationships/chartStyle" Target="style14.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Lenovo\Desktop\&#24448;&#23626;&#20132;&#35843;&#25253;&#21578;\&#21382;&#24180;&#35843;&#26597;&#25968;&#25454;\2012&#32423;\&#25490;&#38431;&#38271;&#24230;\2012&#25490;&#38431;&#38271;&#24230;&#23567;&#32452;&#25968;&#25454;&#27719;&#24635;.xlsx" TargetMode="External"/><Relationship Id="rId2" Type="http://schemas.microsoft.com/office/2011/relationships/chartColorStyle" Target="colors15.xml"/><Relationship Id="rId1" Type="http://schemas.microsoft.com/office/2011/relationships/chartStyle" Target="style15.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Lenovo\Desktop\&#24448;&#23626;&#20132;&#35843;&#25253;&#21578;\&#21382;&#24180;&#35843;&#26597;&#25968;&#25454;\2014&#32423;\&#25490;&#38431;&#38271;&#24230;\2014&#20132;&#36890;&#35843;&#26597;&#25490;&#38431;&#38271;&#24230;&#25968;&#25454;&#27719;&#24635;.xlsx" TargetMode="External"/><Relationship Id="rId2" Type="http://schemas.microsoft.com/office/2011/relationships/chartColorStyle" Target="colors16.xml"/><Relationship Id="rId1" Type="http://schemas.microsoft.com/office/2011/relationships/chartStyle" Target="style16.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Lenovo\Desktop\&#20132;&#35843;&#35843;&#26597;&#25253;&#21578;\code%20of%20traffic%20analysis\test1.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230811318234304E-2"/>
          <c:y val="5.7506346135033803E-2"/>
          <c:w val="0.88880985798225398"/>
          <c:h val="0.69761690401460397"/>
        </c:manualLayout>
      </c:layout>
      <c:scatterChart>
        <c:scatterStyle val="smoothMarker"/>
        <c:varyColors val="0"/>
        <c:ser>
          <c:idx val="0"/>
          <c:order val="0"/>
          <c:tx>
            <c:strRef>
              <c:f>"早高峰"</c:f>
              <c:strCache>
                <c:ptCount val="1"/>
                <c:pt idx="0">
                  <c:v>早高峰</c:v>
                </c:pt>
              </c:strCache>
            </c:strRef>
          </c:tx>
          <c:spPr>
            <a:ln w="19050" cap="rnd" cmpd="sng" algn="ctr">
              <a:solidFill>
                <a:srgbClr val="5B9BD5"/>
              </a:solidFill>
              <a:prstDash val="solid"/>
              <a:round/>
            </a:ln>
            <a:effectLst/>
          </c:spPr>
          <c:marker>
            <c:symbol val="circle"/>
            <c:size val="5"/>
            <c:spPr>
              <a:solidFill>
                <a:srgbClr val="5B9BD5"/>
              </a:solidFill>
              <a:ln w="9525" cap="flat" cmpd="sng" algn="ctr">
                <a:solidFill>
                  <a:srgbClr val="5B9BD5"/>
                </a:solidFill>
                <a:prstDash val="solid"/>
                <a:round/>
              </a:ln>
              <a:effectLst/>
            </c:spPr>
          </c:marker>
          <c:xVal>
            <c:numRef>
              <c:f>[中山大道东查车终极版.xls]各车道高峰与平峰对比!$A$2:$A$35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[中山大道东查车终极版.xls]各车道高峰与平峰对比!$B$2:$B$35</c:f>
              <c:numCache>
                <c:formatCode>General</c:formatCode>
                <c:ptCount val="34"/>
                <c:pt idx="0">
                  <c:v>6</c:v>
                </c:pt>
                <c:pt idx="1">
                  <c:v>8</c:v>
                </c:pt>
                <c:pt idx="2">
                  <c:v>14</c:v>
                </c:pt>
                <c:pt idx="3">
                  <c:v>13</c:v>
                </c:pt>
                <c:pt idx="4">
                  <c:v>10</c:v>
                </c:pt>
                <c:pt idx="5">
                  <c:v>9</c:v>
                </c:pt>
                <c:pt idx="6">
                  <c:v>12</c:v>
                </c:pt>
                <c:pt idx="7">
                  <c:v>4</c:v>
                </c:pt>
                <c:pt idx="8">
                  <c:v>5</c:v>
                </c:pt>
                <c:pt idx="9">
                  <c:v>9</c:v>
                </c:pt>
                <c:pt idx="10">
                  <c:v>7</c:v>
                </c:pt>
                <c:pt idx="11">
                  <c:v>6</c:v>
                </c:pt>
                <c:pt idx="12">
                  <c:v>12</c:v>
                </c:pt>
                <c:pt idx="13">
                  <c:v>6</c:v>
                </c:pt>
                <c:pt idx="14">
                  <c:v>5</c:v>
                </c:pt>
              </c:numCache>
            </c:numRef>
          </c:yVal>
          <c:smooth val="1"/>
          <c:extLst>
            <c:ext xmlns:c16="http://schemas.microsoft.com/office/drawing/2014/chart" uri="{C3380CC4-5D6E-409C-BE32-E72D297353CC}">
              <c16:uniqueId val="{00000000-29D9-471B-9048-6E9769C96304}"/>
            </c:ext>
          </c:extLst>
        </c:ser>
        <c:ser>
          <c:idx val="1"/>
          <c:order val="1"/>
          <c:tx>
            <c:strRef>
              <c:f>"平峰"</c:f>
              <c:strCache>
                <c:ptCount val="1"/>
                <c:pt idx="0">
                  <c:v>平峰</c:v>
                </c:pt>
              </c:strCache>
            </c:strRef>
          </c:tx>
          <c:spPr>
            <a:ln w="19050" cap="rnd" cmpd="sng" algn="ctr">
              <a:solidFill>
                <a:srgbClr val="ED7D31"/>
              </a:solidFill>
              <a:prstDash val="solid"/>
              <a:round/>
            </a:ln>
            <a:effectLst/>
          </c:spPr>
          <c:marker>
            <c:symbol val="circle"/>
            <c:size val="5"/>
            <c:spPr>
              <a:solidFill>
                <a:srgbClr val="ED7D31"/>
              </a:solidFill>
              <a:ln w="9525" cap="flat" cmpd="sng" algn="ctr">
                <a:solidFill>
                  <a:srgbClr val="ED7D31"/>
                </a:solidFill>
                <a:prstDash val="solid"/>
                <a:round/>
              </a:ln>
              <a:effectLst/>
            </c:spPr>
          </c:marker>
          <c:xVal>
            <c:numRef>
              <c:f>[中山大道东查车终极版.xls]各车道高峰与平峰对比!$A$2:$A$35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[中山大道东查车终极版.xls]各车道高峰与平峰对比!$C$2:$C$35</c:f>
              <c:numCache>
                <c:formatCode>General</c:formatCode>
                <c:ptCount val="34"/>
                <c:pt idx="0">
                  <c:v>10</c:v>
                </c:pt>
                <c:pt idx="1">
                  <c:v>2</c:v>
                </c:pt>
                <c:pt idx="2">
                  <c:v>9</c:v>
                </c:pt>
                <c:pt idx="3">
                  <c:v>7</c:v>
                </c:pt>
                <c:pt idx="4">
                  <c:v>6</c:v>
                </c:pt>
                <c:pt idx="5">
                  <c:v>6</c:v>
                </c:pt>
                <c:pt idx="6">
                  <c:v>9</c:v>
                </c:pt>
                <c:pt idx="7">
                  <c:v>8</c:v>
                </c:pt>
                <c:pt idx="8">
                  <c:v>5</c:v>
                </c:pt>
                <c:pt idx="9">
                  <c:v>11</c:v>
                </c:pt>
                <c:pt idx="10">
                  <c:v>13</c:v>
                </c:pt>
                <c:pt idx="11">
                  <c:v>7</c:v>
                </c:pt>
                <c:pt idx="12">
                  <c:v>2</c:v>
                </c:pt>
                <c:pt idx="13">
                  <c:v>6</c:v>
                </c:pt>
                <c:pt idx="14">
                  <c:v>10</c:v>
                </c:pt>
                <c:pt idx="15">
                  <c:v>7</c:v>
                </c:pt>
                <c:pt idx="16">
                  <c:v>4</c:v>
                </c:pt>
                <c:pt idx="17">
                  <c:v>9</c:v>
                </c:pt>
                <c:pt idx="18">
                  <c:v>7</c:v>
                </c:pt>
                <c:pt idx="19">
                  <c:v>6</c:v>
                </c:pt>
                <c:pt idx="20">
                  <c:v>7</c:v>
                </c:pt>
                <c:pt idx="21">
                  <c:v>12</c:v>
                </c:pt>
                <c:pt idx="22">
                  <c:v>9</c:v>
                </c:pt>
                <c:pt idx="23">
                  <c:v>3</c:v>
                </c:pt>
                <c:pt idx="24">
                  <c:v>5</c:v>
                </c:pt>
                <c:pt idx="25">
                  <c:v>8</c:v>
                </c:pt>
                <c:pt idx="26">
                  <c:v>7</c:v>
                </c:pt>
                <c:pt idx="27">
                  <c:v>2</c:v>
                </c:pt>
                <c:pt idx="28">
                  <c:v>11</c:v>
                </c:pt>
                <c:pt idx="29">
                  <c:v>6</c:v>
                </c:pt>
                <c:pt idx="30">
                  <c:v>3</c:v>
                </c:pt>
                <c:pt idx="31">
                  <c:v>8</c:v>
                </c:pt>
                <c:pt idx="32">
                  <c:v>9</c:v>
                </c:pt>
                <c:pt idx="33">
                  <c:v>6</c:v>
                </c:pt>
              </c:numCache>
            </c:numRef>
          </c:yVal>
          <c:smooth val="1"/>
          <c:extLst>
            <c:ext xmlns:c16="http://schemas.microsoft.com/office/drawing/2014/chart" uri="{C3380CC4-5D6E-409C-BE32-E72D297353CC}">
              <c16:uniqueId val="{00000001-29D9-471B-9048-6E9769C96304}"/>
            </c:ext>
          </c:extLst>
        </c:ser>
        <c:ser>
          <c:idx val="2"/>
          <c:order val="2"/>
          <c:tx>
            <c:strRef>
              <c:f>"晚高峰"</c:f>
              <c:strCache>
                <c:ptCount val="1"/>
                <c:pt idx="0">
                  <c:v>晚高峰</c:v>
                </c:pt>
              </c:strCache>
            </c:strRef>
          </c:tx>
          <c:spPr>
            <a:ln w="19050" cap="rnd" cmpd="sng" algn="ctr">
              <a:solidFill>
                <a:srgbClr val="A5A5A5"/>
              </a:solidFill>
              <a:prstDash val="solid"/>
              <a:round/>
            </a:ln>
            <a:effectLst/>
          </c:spPr>
          <c:marker>
            <c:symbol val="circle"/>
            <c:size val="5"/>
            <c:spPr>
              <a:solidFill>
                <a:srgbClr val="A5A5A5"/>
              </a:solidFill>
              <a:ln w="9525" cap="flat" cmpd="sng" algn="ctr">
                <a:solidFill>
                  <a:srgbClr val="A5A5A5"/>
                </a:solidFill>
                <a:prstDash val="solid"/>
                <a:round/>
              </a:ln>
              <a:effectLst/>
            </c:spPr>
          </c:marker>
          <c:xVal>
            <c:numRef>
              <c:f>[中山大道东查车终极版.xls]各车道高峰与平峰对比!$A$2:$A$35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[中山大道东查车终极版.xls]各车道高峰与平峰对比!$D$2:$D$35</c:f>
              <c:numCache>
                <c:formatCode>General</c:formatCode>
                <c:ptCount val="34"/>
                <c:pt idx="0">
                  <c:v>9</c:v>
                </c:pt>
                <c:pt idx="1">
                  <c:v>7</c:v>
                </c:pt>
                <c:pt idx="2">
                  <c:v>5</c:v>
                </c:pt>
                <c:pt idx="3">
                  <c:v>7</c:v>
                </c:pt>
                <c:pt idx="4">
                  <c:v>10</c:v>
                </c:pt>
                <c:pt idx="5">
                  <c:v>9</c:v>
                </c:pt>
                <c:pt idx="6">
                  <c:v>2</c:v>
                </c:pt>
                <c:pt idx="7">
                  <c:v>8</c:v>
                </c:pt>
                <c:pt idx="8">
                  <c:v>10</c:v>
                </c:pt>
                <c:pt idx="9">
                  <c:v>5</c:v>
                </c:pt>
                <c:pt idx="10">
                  <c:v>4</c:v>
                </c:pt>
                <c:pt idx="11">
                  <c:v>11</c:v>
                </c:pt>
                <c:pt idx="12">
                  <c:v>1</c:v>
                </c:pt>
                <c:pt idx="13">
                  <c:v>5</c:v>
                </c:pt>
                <c:pt idx="14">
                  <c:v>2</c:v>
                </c:pt>
                <c:pt idx="15">
                  <c:v>9</c:v>
                </c:pt>
              </c:numCache>
            </c:numRef>
          </c:yVal>
          <c:smooth val="1"/>
          <c:extLst>
            <c:ext xmlns:c16="http://schemas.microsoft.com/office/drawing/2014/chart" uri="{C3380CC4-5D6E-409C-BE32-E72D297353CC}">
              <c16:uniqueId val="{00000002-29D9-471B-9048-6E9769C96304}"/>
            </c:ext>
          </c:extLst>
        </c:ser>
        <c:dLbls>
          <c:showLegendKey val="0"/>
          <c:showVal val="0"/>
          <c:showCatName val="0"/>
          <c:showSerName val="0"/>
          <c:showPercent val="0"/>
          <c:showBubbleSize val="0"/>
        </c:dLbls>
        <c:axId val="799291862"/>
        <c:axId val="577333885"/>
      </c:scatterChart>
      <c:valAx>
        <c:axId val="799291862"/>
        <c:scaling>
          <c:orientation val="minMax"/>
        </c:scaling>
        <c:delete val="0"/>
        <c:axPos val="b"/>
        <c:majorGridlines>
          <c:spPr>
            <a:ln w="9525" cap="flat" cmpd="sng" algn="ctr">
              <a:solidFill>
                <a:srgbClr val="D9D9D9">
                  <a:lumMod val="15000"/>
                  <a:lumOff val="85000"/>
                </a:srgbClr>
              </a:solidFill>
              <a:prstDash val="solid"/>
              <a:round/>
            </a:ln>
            <a:effectLst/>
          </c:spPr>
        </c:majorGridlines>
        <c:title>
          <c:tx>
            <c:rich>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r>
                  <a:rPr lang="zh-CN" altLang="en-US" b="0"/>
                  <a:t>周期数</a:t>
                </a: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577333885"/>
        <c:crosses val="autoZero"/>
        <c:crossBetween val="midCat"/>
      </c:valAx>
      <c:valAx>
        <c:axId val="577333885"/>
        <c:scaling>
          <c:orientation val="minMax"/>
        </c:scaling>
        <c:delete val="0"/>
        <c:axPos val="l"/>
        <c:majorGridlines>
          <c:spPr>
            <a:ln w="9525" cap="flat" cmpd="sng" algn="ctr">
              <a:solidFill>
                <a:srgbClr val="D9D9D9">
                  <a:lumMod val="15000"/>
                  <a:lumOff val="85000"/>
                </a:srgbClr>
              </a:solidFill>
              <a:prstDash val="solid"/>
              <a:round/>
            </a:ln>
            <a:effectLst/>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799291862"/>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prstDash val="solid"/>
      <a:round/>
    </a:ln>
    <a:effectLst/>
  </c:spPr>
  <c:txPr>
    <a:bodyPr wrap="square"/>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192813998090996E-2"/>
          <c:y val="4.0600893219650797E-2"/>
          <c:w val="0.86163866200827699"/>
          <c:h val="0.73602833750531504"/>
        </c:manualLayout>
      </c:layout>
      <c:scatterChart>
        <c:scatterStyle val="smoothMarker"/>
        <c:varyColors val="0"/>
        <c:ser>
          <c:idx val="0"/>
          <c:order val="0"/>
          <c:tx>
            <c:strRef>
              <c:f>"早高峰"</c:f>
              <c:strCache>
                <c:ptCount val="1"/>
                <c:pt idx="0">
                  <c:v>早高峰</c:v>
                </c:pt>
              </c:strCache>
            </c:strRef>
          </c:tx>
          <c:spPr>
            <a:ln w="19050" cap="rnd" cmpd="sng" algn="ctr">
              <a:solidFill>
                <a:srgbClr val="5B9BD5"/>
              </a:solidFill>
              <a:prstDash val="solid"/>
              <a:round/>
            </a:ln>
            <a:effectLst/>
          </c:spPr>
          <c:marker>
            <c:symbol val="circle"/>
            <c:size val="5"/>
            <c:spPr>
              <a:solidFill>
                <a:srgbClr val="5B9BD5"/>
              </a:solidFill>
              <a:ln w="9525" cap="flat" cmpd="sng" algn="ctr">
                <a:solidFill>
                  <a:srgbClr val="5B9BD5"/>
                </a:solidFill>
                <a:prstDash val="solid"/>
                <a:round/>
              </a:ln>
              <a:effectLst/>
            </c:spPr>
          </c:marker>
          <c:xVal>
            <c:numRef>
              <c:f>[中山大道东查车终极版.xls]各车道高峰与平峰对比!$F$2:$F$35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[中山大道东查车终极版.xls]各车道高峰与平峰对比!$G$2:$G$35</c:f>
              <c:numCache>
                <c:formatCode>General</c:formatCode>
                <c:ptCount val="34"/>
                <c:pt idx="0">
                  <c:v>2</c:v>
                </c:pt>
                <c:pt idx="1">
                  <c:v>8</c:v>
                </c:pt>
                <c:pt idx="2">
                  <c:v>10</c:v>
                </c:pt>
                <c:pt idx="3">
                  <c:v>2</c:v>
                </c:pt>
                <c:pt idx="4">
                  <c:v>3</c:v>
                </c:pt>
                <c:pt idx="5">
                  <c:v>8</c:v>
                </c:pt>
                <c:pt idx="6">
                  <c:v>8</c:v>
                </c:pt>
                <c:pt idx="7">
                  <c:v>3</c:v>
                </c:pt>
                <c:pt idx="8">
                  <c:v>7</c:v>
                </c:pt>
                <c:pt idx="9">
                  <c:v>10</c:v>
                </c:pt>
                <c:pt idx="10">
                  <c:v>5</c:v>
                </c:pt>
                <c:pt idx="11">
                  <c:v>3</c:v>
                </c:pt>
                <c:pt idx="12">
                  <c:v>4</c:v>
                </c:pt>
                <c:pt idx="13">
                  <c:v>6</c:v>
                </c:pt>
                <c:pt idx="14">
                  <c:v>4</c:v>
                </c:pt>
              </c:numCache>
            </c:numRef>
          </c:yVal>
          <c:smooth val="1"/>
          <c:extLst>
            <c:ext xmlns:c16="http://schemas.microsoft.com/office/drawing/2014/chart" uri="{C3380CC4-5D6E-409C-BE32-E72D297353CC}">
              <c16:uniqueId val="{00000000-3710-4A72-8CB1-736916D8CBD9}"/>
            </c:ext>
          </c:extLst>
        </c:ser>
        <c:ser>
          <c:idx val="1"/>
          <c:order val="1"/>
          <c:tx>
            <c:strRef>
              <c:f>"平峰"</c:f>
              <c:strCache>
                <c:ptCount val="1"/>
                <c:pt idx="0">
                  <c:v>平峰</c:v>
                </c:pt>
              </c:strCache>
            </c:strRef>
          </c:tx>
          <c:spPr>
            <a:ln w="19050" cap="rnd" cmpd="sng" algn="ctr">
              <a:solidFill>
                <a:srgbClr val="ED7D31"/>
              </a:solidFill>
              <a:prstDash val="solid"/>
              <a:round/>
            </a:ln>
            <a:effectLst/>
          </c:spPr>
          <c:marker>
            <c:symbol val="circle"/>
            <c:size val="5"/>
            <c:spPr>
              <a:solidFill>
                <a:srgbClr val="ED7D31"/>
              </a:solidFill>
              <a:ln w="9525" cap="flat" cmpd="sng" algn="ctr">
                <a:solidFill>
                  <a:srgbClr val="ED7D31"/>
                </a:solidFill>
                <a:prstDash val="solid"/>
                <a:round/>
              </a:ln>
              <a:effectLst/>
            </c:spPr>
          </c:marker>
          <c:xVal>
            <c:numRef>
              <c:f>[中山大道东查车终极版.xls]各车道高峰与平峰对比!$F$2:$F$35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[中山大道东查车终极版.xls]各车道高峰与平峰对比!$H$2:$H$35</c:f>
              <c:numCache>
                <c:formatCode>General</c:formatCode>
                <c:ptCount val="34"/>
                <c:pt idx="0">
                  <c:v>6</c:v>
                </c:pt>
                <c:pt idx="1">
                  <c:v>3</c:v>
                </c:pt>
                <c:pt idx="2">
                  <c:v>8</c:v>
                </c:pt>
                <c:pt idx="3">
                  <c:v>6</c:v>
                </c:pt>
                <c:pt idx="4">
                  <c:v>3</c:v>
                </c:pt>
                <c:pt idx="5">
                  <c:v>5</c:v>
                </c:pt>
                <c:pt idx="6">
                  <c:v>8</c:v>
                </c:pt>
                <c:pt idx="7">
                  <c:v>6</c:v>
                </c:pt>
                <c:pt idx="8">
                  <c:v>2</c:v>
                </c:pt>
                <c:pt idx="9">
                  <c:v>5</c:v>
                </c:pt>
                <c:pt idx="10">
                  <c:v>9</c:v>
                </c:pt>
                <c:pt idx="11">
                  <c:v>6</c:v>
                </c:pt>
                <c:pt idx="12">
                  <c:v>0</c:v>
                </c:pt>
                <c:pt idx="13">
                  <c:v>5</c:v>
                </c:pt>
                <c:pt idx="14">
                  <c:v>6</c:v>
                </c:pt>
                <c:pt idx="15">
                  <c:v>5</c:v>
                </c:pt>
                <c:pt idx="16">
                  <c:v>5</c:v>
                </c:pt>
                <c:pt idx="17">
                  <c:v>6</c:v>
                </c:pt>
                <c:pt idx="18">
                  <c:v>6</c:v>
                </c:pt>
                <c:pt idx="19">
                  <c:v>8</c:v>
                </c:pt>
                <c:pt idx="20">
                  <c:v>8</c:v>
                </c:pt>
                <c:pt idx="21">
                  <c:v>11</c:v>
                </c:pt>
                <c:pt idx="22">
                  <c:v>8</c:v>
                </c:pt>
                <c:pt idx="23">
                  <c:v>2</c:v>
                </c:pt>
                <c:pt idx="24">
                  <c:v>4</c:v>
                </c:pt>
                <c:pt idx="25">
                  <c:v>9</c:v>
                </c:pt>
                <c:pt idx="26">
                  <c:v>4</c:v>
                </c:pt>
                <c:pt idx="27">
                  <c:v>3</c:v>
                </c:pt>
                <c:pt idx="28">
                  <c:v>9</c:v>
                </c:pt>
                <c:pt idx="29">
                  <c:v>5</c:v>
                </c:pt>
                <c:pt idx="30">
                  <c:v>4</c:v>
                </c:pt>
                <c:pt idx="31">
                  <c:v>7</c:v>
                </c:pt>
                <c:pt idx="32">
                  <c:v>7</c:v>
                </c:pt>
                <c:pt idx="33">
                  <c:v>5</c:v>
                </c:pt>
              </c:numCache>
            </c:numRef>
          </c:yVal>
          <c:smooth val="1"/>
          <c:extLst>
            <c:ext xmlns:c16="http://schemas.microsoft.com/office/drawing/2014/chart" uri="{C3380CC4-5D6E-409C-BE32-E72D297353CC}">
              <c16:uniqueId val="{00000001-3710-4A72-8CB1-736916D8CBD9}"/>
            </c:ext>
          </c:extLst>
        </c:ser>
        <c:ser>
          <c:idx val="2"/>
          <c:order val="2"/>
          <c:tx>
            <c:strRef>
              <c:f>"晚高峰"</c:f>
              <c:strCache>
                <c:ptCount val="1"/>
                <c:pt idx="0">
                  <c:v>晚高峰</c:v>
                </c:pt>
              </c:strCache>
            </c:strRef>
          </c:tx>
          <c:spPr>
            <a:ln w="19050" cap="rnd" cmpd="sng" algn="ctr">
              <a:solidFill>
                <a:srgbClr val="A5A5A5"/>
              </a:solidFill>
              <a:prstDash val="solid"/>
              <a:round/>
            </a:ln>
            <a:effectLst/>
          </c:spPr>
          <c:marker>
            <c:symbol val="circle"/>
            <c:size val="5"/>
            <c:spPr>
              <a:solidFill>
                <a:srgbClr val="A5A5A5"/>
              </a:solidFill>
              <a:ln w="9525" cap="flat" cmpd="sng" algn="ctr">
                <a:solidFill>
                  <a:srgbClr val="A5A5A5"/>
                </a:solidFill>
                <a:prstDash val="solid"/>
                <a:round/>
              </a:ln>
              <a:effectLst/>
            </c:spPr>
          </c:marker>
          <c:xVal>
            <c:numRef>
              <c:f>[中山大道东查车终极版.xls]各车道高峰与平峰对比!$F$2:$F$35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[中山大道东查车终极版.xls]各车道高峰与平峰对比!$I$2:$I$35</c:f>
              <c:numCache>
                <c:formatCode>General</c:formatCode>
                <c:ptCount val="34"/>
                <c:pt idx="0">
                  <c:v>8</c:v>
                </c:pt>
                <c:pt idx="1">
                  <c:v>8</c:v>
                </c:pt>
                <c:pt idx="2">
                  <c:v>3</c:v>
                </c:pt>
                <c:pt idx="3">
                  <c:v>6</c:v>
                </c:pt>
                <c:pt idx="4">
                  <c:v>11</c:v>
                </c:pt>
                <c:pt idx="5">
                  <c:v>11</c:v>
                </c:pt>
                <c:pt idx="6">
                  <c:v>3</c:v>
                </c:pt>
                <c:pt idx="7">
                  <c:v>5</c:v>
                </c:pt>
                <c:pt idx="8">
                  <c:v>12</c:v>
                </c:pt>
                <c:pt idx="9">
                  <c:v>3</c:v>
                </c:pt>
                <c:pt idx="10">
                  <c:v>5</c:v>
                </c:pt>
                <c:pt idx="11">
                  <c:v>6</c:v>
                </c:pt>
                <c:pt idx="12">
                  <c:v>2</c:v>
                </c:pt>
                <c:pt idx="13">
                  <c:v>3</c:v>
                </c:pt>
                <c:pt idx="14">
                  <c:v>2</c:v>
                </c:pt>
                <c:pt idx="15">
                  <c:v>6</c:v>
                </c:pt>
              </c:numCache>
            </c:numRef>
          </c:yVal>
          <c:smooth val="1"/>
          <c:extLst>
            <c:ext xmlns:c16="http://schemas.microsoft.com/office/drawing/2014/chart" uri="{C3380CC4-5D6E-409C-BE32-E72D297353CC}">
              <c16:uniqueId val="{00000002-3710-4A72-8CB1-736916D8CBD9}"/>
            </c:ext>
          </c:extLst>
        </c:ser>
        <c:dLbls>
          <c:showLegendKey val="0"/>
          <c:showVal val="0"/>
          <c:showCatName val="0"/>
          <c:showSerName val="0"/>
          <c:showPercent val="0"/>
          <c:showBubbleSize val="0"/>
        </c:dLbls>
        <c:axId val="151194132"/>
        <c:axId val="630431246"/>
      </c:scatterChart>
      <c:valAx>
        <c:axId val="151194132"/>
        <c:scaling>
          <c:orientation val="minMax"/>
        </c:scaling>
        <c:delete val="0"/>
        <c:axPos val="b"/>
        <c:majorGridlines>
          <c:spPr>
            <a:ln w="9525" cap="flat" cmpd="sng" algn="ctr">
              <a:solidFill>
                <a:srgbClr val="D9D9D9">
                  <a:lumMod val="15000"/>
                  <a:lumOff val="85000"/>
                </a:srgbClr>
              </a:solidFill>
              <a:prstDash val="solid"/>
              <a:round/>
            </a:ln>
            <a:effectLst/>
          </c:spPr>
        </c:majorGridlines>
        <c:title>
          <c:tx>
            <c:rich>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r>
                  <a:rPr lang="zh-CN" altLang="en-US" b="0"/>
                  <a:t>周期数</a:t>
                </a: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630431246"/>
        <c:crosses val="autoZero"/>
        <c:crossBetween val="midCat"/>
      </c:valAx>
      <c:valAx>
        <c:axId val="630431246"/>
        <c:scaling>
          <c:orientation val="minMax"/>
        </c:scaling>
        <c:delete val="0"/>
        <c:axPos val="l"/>
        <c:majorGridlines>
          <c:spPr>
            <a:ln w="9525" cap="flat" cmpd="sng" algn="ctr">
              <a:solidFill>
                <a:srgbClr val="D9D9D9">
                  <a:lumMod val="15000"/>
                  <a:lumOff val="85000"/>
                </a:srgbClr>
              </a:solidFill>
              <a:prstDash val="solid"/>
              <a:round/>
            </a:ln>
            <a:effectLst/>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151194132"/>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prstDash val="solid"/>
      <a:round/>
    </a:ln>
    <a:effectLst/>
  </c:spPr>
  <c:txPr>
    <a:bodyPr wrap="square"/>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898001358579"/>
          <c:y val="0.10804729505899099"/>
          <c:w val="0.87300236316146995"/>
          <c:h val="0.71128390504585004"/>
        </c:manualLayout>
      </c:layout>
      <c:scatterChart>
        <c:scatterStyle val="smoothMarker"/>
        <c:varyColors val="0"/>
        <c:ser>
          <c:idx val="0"/>
          <c:order val="0"/>
          <c:tx>
            <c:strRef>
              <c:f>"早高峰"</c:f>
              <c:strCache>
                <c:ptCount val="1"/>
                <c:pt idx="0">
                  <c:v>早高峰</c:v>
                </c:pt>
              </c:strCache>
            </c:strRef>
          </c:tx>
          <c:spPr>
            <a:ln w="19050" cap="rnd" cmpd="sng" algn="ctr">
              <a:solidFill>
                <a:srgbClr val="5B9BD5"/>
              </a:solidFill>
              <a:prstDash val="solid"/>
              <a:round/>
            </a:ln>
            <a:effectLst/>
          </c:spPr>
          <c:marker>
            <c:symbol val="circle"/>
            <c:size val="5"/>
            <c:spPr>
              <a:solidFill>
                <a:srgbClr val="5B9BD5"/>
              </a:solidFill>
              <a:ln w="9525" cap="flat" cmpd="sng" algn="ctr">
                <a:solidFill>
                  <a:srgbClr val="5B9BD5"/>
                </a:solidFill>
                <a:prstDash val="solid"/>
                <a:round/>
              </a:ln>
              <a:effectLst/>
            </c:spPr>
          </c:marker>
          <c:xVal>
            <c:numRef>
              <c:f>[中山大道东查车终极版.xls]各车道高峰与平峰对比!$K$2:$K$35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[中山大道东查车终极版.xls]各车道高峰与平峰对比!$L$2:$L$35</c:f>
              <c:numCache>
                <c:formatCode>General</c:formatCode>
                <c:ptCount val="34"/>
                <c:pt idx="0">
                  <c:v>1</c:v>
                </c:pt>
                <c:pt idx="1">
                  <c:v>2</c:v>
                </c:pt>
                <c:pt idx="2">
                  <c:v>6</c:v>
                </c:pt>
                <c:pt idx="3">
                  <c:v>1</c:v>
                </c:pt>
                <c:pt idx="4">
                  <c:v>0</c:v>
                </c:pt>
                <c:pt idx="5">
                  <c:v>3</c:v>
                </c:pt>
                <c:pt idx="6">
                  <c:v>3</c:v>
                </c:pt>
                <c:pt idx="7">
                  <c:v>1</c:v>
                </c:pt>
                <c:pt idx="8">
                  <c:v>1</c:v>
                </c:pt>
                <c:pt idx="9">
                  <c:v>2</c:v>
                </c:pt>
                <c:pt idx="10">
                  <c:v>3</c:v>
                </c:pt>
                <c:pt idx="11">
                  <c:v>0</c:v>
                </c:pt>
                <c:pt idx="12">
                  <c:v>3</c:v>
                </c:pt>
                <c:pt idx="13">
                  <c:v>0</c:v>
                </c:pt>
                <c:pt idx="14">
                  <c:v>1</c:v>
                </c:pt>
              </c:numCache>
            </c:numRef>
          </c:yVal>
          <c:smooth val="1"/>
          <c:extLst>
            <c:ext xmlns:c16="http://schemas.microsoft.com/office/drawing/2014/chart" uri="{C3380CC4-5D6E-409C-BE32-E72D297353CC}">
              <c16:uniqueId val="{00000000-E716-4B1D-AF14-5CB0DF959CC1}"/>
            </c:ext>
          </c:extLst>
        </c:ser>
        <c:ser>
          <c:idx val="1"/>
          <c:order val="1"/>
          <c:tx>
            <c:strRef>
              <c:f>"平峰"</c:f>
              <c:strCache>
                <c:ptCount val="1"/>
                <c:pt idx="0">
                  <c:v>平峰</c:v>
                </c:pt>
              </c:strCache>
            </c:strRef>
          </c:tx>
          <c:spPr>
            <a:ln w="19050" cap="rnd" cmpd="sng" algn="ctr">
              <a:solidFill>
                <a:srgbClr val="ED7D31"/>
              </a:solidFill>
              <a:prstDash val="solid"/>
              <a:round/>
            </a:ln>
            <a:effectLst/>
          </c:spPr>
          <c:marker>
            <c:symbol val="circle"/>
            <c:size val="5"/>
            <c:spPr>
              <a:solidFill>
                <a:srgbClr val="ED7D31"/>
              </a:solidFill>
              <a:ln w="9525" cap="flat" cmpd="sng" algn="ctr">
                <a:solidFill>
                  <a:srgbClr val="ED7D31"/>
                </a:solidFill>
                <a:prstDash val="solid"/>
                <a:round/>
              </a:ln>
              <a:effectLst/>
            </c:spPr>
          </c:marker>
          <c:xVal>
            <c:numRef>
              <c:f>[中山大道东查车终极版.xls]各车道高峰与平峰对比!$K$2:$K$35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[中山大道东查车终极版.xls]各车道高峰与平峰对比!$M$2:$M$35</c:f>
              <c:numCache>
                <c:formatCode>General</c:formatCode>
                <c:ptCount val="34"/>
                <c:pt idx="0">
                  <c:v>4</c:v>
                </c:pt>
                <c:pt idx="1">
                  <c:v>0</c:v>
                </c:pt>
                <c:pt idx="2">
                  <c:v>0</c:v>
                </c:pt>
                <c:pt idx="3">
                  <c:v>3</c:v>
                </c:pt>
                <c:pt idx="4">
                  <c:v>2</c:v>
                </c:pt>
                <c:pt idx="5">
                  <c:v>3</c:v>
                </c:pt>
                <c:pt idx="6">
                  <c:v>1</c:v>
                </c:pt>
                <c:pt idx="7">
                  <c:v>1</c:v>
                </c:pt>
                <c:pt idx="8">
                  <c:v>1</c:v>
                </c:pt>
                <c:pt idx="9">
                  <c:v>1</c:v>
                </c:pt>
                <c:pt idx="10">
                  <c:v>4</c:v>
                </c:pt>
                <c:pt idx="11">
                  <c:v>0</c:v>
                </c:pt>
                <c:pt idx="12">
                  <c:v>1</c:v>
                </c:pt>
                <c:pt idx="13">
                  <c:v>4</c:v>
                </c:pt>
                <c:pt idx="14">
                  <c:v>1</c:v>
                </c:pt>
                <c:pt idx="15">
                  <c:v>1</c:v>
                </c:pt>
                <c:pt idx="16">
                  <c:v>2</c:v>
                </c:pt>
                <c:pt idx="17">
                  <c:v>2</c:v>
                </c:pt>
                <c:pt idx="18">
                  <c:v>1</c:v>
                </c:pt>
                <c:pt idx="19">
                  <c:v>2</c:v>
                </c:pt>
                <c:pt idx="20">
                  <c:v>7</c:v>
                </c:pt>
                <c:pt idx="21">
                  <c:v>6</c:v>
                </c:pt>
                <c:pt idx="22">
                  <c:v>4</c:v>
                </c:pt>
                <c:pt idx="23">
                  <c:v>0</c:v>
                </c:pt>
                <c:pt idx="24">
                  <c:v>1</c:v>
                </c:pt>
                <c:pt idx="25">
                  <c:v>3</c:v>
                </c:pt>
                <c:pt idx="26">
                  <c:v>3</c:v>
                </c:pt>
                <c:pt idx="27">
                  <c:v>0</c:v>
                </c:pt>
                <c:pt idx="28">
                  <c:v>3</c:v>
                </c:pt>
                <c:pt idx="29">
                  <c:v>2</c:v>
                </c:pt>
                <c:pt idx="30">
                  <c:v>3</c:v>
                </c:pt>
                <c:pt idx="31">
                  <c:v>3</c:v>
                </c:pt>
                <c:pt idx="32">
                  <c:v>2</c:v>
                </c:pt>
                <c:pt idx="33">
                  <c:v>3</c:v>
                </c:pt>
              </c:numCache>
            </c:numRef>
          </c:yVal>
          <c:smooth val="1"/>
          <c:extLst>
            <c:ext xmlns:c16="http://schemas.microsoft.com/office/drawing/2014/chart" uri="{C3380CC4-5D6E-409C-BE32-E72D297353CC}">
              <c16:uniqueId val="{00000001-E716-4B1D-AF14-5CB0DF959CC1}"/>
            </c:ext>
          </c:extLst>
        </c:ser>
        <c:ser>
          <c:idx val="2"/>
          <c:order val="2"/>
          <c:tx>
            <c:strRef>
              <c:f>"晚高峰"</c:f>
              <c:strCache>
                <c:ptCount val="1"/>
                <c:pt idx="0">
                  <c:v>晚高峰</c:v>
                </c:pt>
              </c:strCache>
            </c:strRef>
          </c:tx>
          <c:spPr>
            <a:ln w="19050" cap="rnd" cmpd="sng" algn="ctr">
              <a:solidFill>
                <a:srgbClr val="A5A5A5"/>
              </a:solidFill>
              <a:prstDash val="solid"/>
              <a:round/>
            </a:ln>
            <a:effectLst/>
          </c:spPr>
          <c:marker>
            <c:symbol val="circle"/>
            <c:size val="5"/>
            <c:spPr>
              <a:solidFill>
                <a:srgbClr val="A5A5A5"/>
              </a:solidFill>
              <a:ln w="9525" cap="flat" cmpd="sng" algn="ctr">
                <a:solidFill>
                  <a:srgbClr val="A5A5A5"/>
                </a:solidFill>
                <a:prstDash val="solid"/>
                <a:round/>
              </a:ln>
              <a:effectLst/>
            </c:spPr>
          </c:marker>
          <c:xVal>
            <c:numRef>
              <c:f>[中山大道东查车终极版.xls]各车道高峰与平峰对比!$K$2:$K$35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[中山大道东查车终极版.xls]各车道高峰与平峰对比!$N$2:$N$35</c:f>
              <c:numCache>
                <c:formatCode>General</c:formatCode>
                <c:ptCount val="34"/>
                <c:pt idx="0">
                  <c:v>5</c:v>
                </c:pt>
                <c:pt idx="1">
                  <c:v>12</c:v>
                </c:pt>
                <c:pt idx="2">
                  <c:v>2</c:v>
                </c:pt>
                <c:pt idx="3">
                  <c:v>7</c:v>
                </c:pt>
                <c:pt idx="4">
                  <c:v>7</c:v>
                </c:pt>
                <c:pt idx="5">
                  <c:v>7</c:v>
                </c:pt>
                <c:pt idx="6">
                  <c:v>1</c:v>
                </c:pt>
                <c:pt idx="7">
                  <c:v>6</c:v>
                </c:pt>
                <c:pt idx="8">
                  <c:v>5</c:v>
                </c:pt>
                <c:pt idx="9">
                  <c:v>1</c:v>
                </c:pt>
                <c:pt idx="10">
                  <c:v>2</c:v>
                </c:pt>
                <c:pt idx="11">
                  <c:v>5</c:v>
                </c:pt>
                <c:pt idx="12">
                  <c:v>1</c:v>
                </c:pt>
                <c:pt idx="13">
                  <c:v>4</c:v>
                </c:pt>
                <c:pt idx="14">
                  <c:v>1</c:v>
                </c:pt>
                <c:pt idx="15">
                  <c:v>5</c:v>
                </c:pt>
              </c:numCache>
            </c:numRef>
          </c:yVal>
          <c:smooth val="1"/>
          <c:extLst>
            <c:ext xmlns:c16="http://schemas.microsoft.com/office/drawing/2014/chart" uri="{C3380CC4-5D6E-409C-BE32-E72D297353CC}">
              <c16:uniqueId val="{00000002-E716-4B1D-AF14-5CB0DF959CC1}"/>
            </c:ext>
          </c:extLst>
        </c:ser>
        <c:dLbls>
          <c:showLegendKey val="0"/>
          <c:showVal val="0"/>
          <c:showCatName val="0"/>
          <c:showSerName val="0"/>
          <c:showPercent val="0"/>
          <c:showBubbleSize val="0"/>
        </c:dLbls>
        <c:axId val="429458614"/>
        <c:axId val="929255335"/>
      </c:scatterChart>
      <c:valAx>
        <c:axId val="429458614"/>
        <c:scaling>
          <c:orientation val="minMax"/>
        </c:scaling>
        <c:delete val="0"/>
        <c:axPos val="b"/>
        <c:majorGridlines>
          <c:spPr>
            <a:ln w="9525" cap="flat" cmpd="sng" algn="ctr">
              <a:solidFill>
                <a:srgbClr val="D9D9D9">
                  <a:lumMod val="15000"/>
                  <a:lumOff val="85000"/>
                </a:srgbClr>
              </a:solidFill>
              <a:prstDash val="solid"/>
              <a:round/>
            </a:ln>
            <a:effectLst/>
          </c:spPr>
        </c:majorGridlines>
        <c:title>
          <c:tx>
            <c:rich>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r>
                  <a:rPr lang="zh-CN" altLang="en-US" b="0"/>
                  <a:t>周期数</a:t>
                </a: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929255335"/>
        <c:crosses val="autoZero"/>
        <c:crossBetween val="midCat"/>
      </c:valAx>
      <c:valAx>
        <c:axId val="929255335"/>
        <c:scaling>
          <c:orientation val="minMax"/>
        </c:scaling>
        <c:delete val="0"/>
        <c:axPos val="l"/>
        <c:majorGridlines>
          <c:spPr>
            <a:ln w="9525" cap="flat" cmpd="sng" algn="ctr">
              <a:solidFill>
                <a:srgbClr val="D9D9D9">
                  <a:lumMod val="15000"/>
                  <a:lumOff val="85000"/>
                </a:srgbClr>
              </a:solidFill>
              <a:prstDash val="solid"/>
              <a:round/>
            </a:ln>
            <a:effectLst/>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429458614"/>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prstDash val="solid"/>
      <a:round/>
    </a:ln>
    <a:effectLst/>
  </c:spPr>
  <c:txPr>
    <a:bodyPr wrap="square"/>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"早高峰"</c:f>
              <c:strCache>
                <c:ptCount val="1"/>
                <c:pt idx="0">
                  <c:v>早高峰</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[排队长度表格中山大道西最终版.xlsx]Sheet1!$A$2:$A$19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[排队长度表格中山大道西最终版.xlsx]Sheet1!$B$2:$B$19</c:f>
              <c:numCache>
                <c:formatCode>General</c:formatCode>
                <c:ptCount val="18"/>
                <c:pt idx="0">
                  <c:v>1</c:v>
                </c:pt>
                <c:pt idx="1">
                  <c:v>10</c:v>
                </c:pt>
                <c:pt idx="2">
                  <c:v>6</c:v>
                </c:pt>
                <c:pt idx="3">
                  <c:v>0</c:v>
                </c:pt>
                <c:pt idx="4">
                  <c:v>6</c:v>
                </c:pt>
                <c:pt idx="5">
                  <c:v>7</c:v>
                </c:pt>
                <c:pt idx="6">
                  <c:v>7</c:v>
                </c:pt>
                <c:pt idx="7">
                  <c:v>9</c:v>
                </c:pt>
                <c:pt idx="8">
                  <c:v>9</c:v>
                </c:pt>
                <c:pt idx="9">
                  <c:v>6</c:v>
                </c:pt>
                <c:pt idx="10">
                  <c:v>5</c:v>
                </c:pt>
              </c:numCache>
            </c:numRef>
          </c:yVal>
          <c:smooth val="1"/>
          <c:extLst>
            <c:ext xmlns:c16="http://schemas.microsoft.com/office/drawing/2014/chart" uri="{C3380CC4-5D6E-409C-BE32-E72D297353CC}">
              <c16:uniqueId val="{00000000-1159-4021-B287-67D94B670B4D}"/>
            </c:ext>
          </c:extLst>
        </c:ser>
        <c:ser>
          <c:idx val="1"/>
          <c:order val="1"/>
          <c:tx>
            <c:strRef>
              <c:f>"平峰"</c:f>
              <c:strCache>
                <c:ptCount val="1"/>
                <c:pt idx="0">
                  <c:v>平峰</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[排队长度表格中山大道西最终版.xlsx]Sheet1!$A$2:$A$19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[排队长度表格中山大道西最终版.xlsx]Sheet1!$C$2:$C$19</c:f>
              <c:numCache>
                <c:formatCode>General</c:formatCode>
                <c:ptCount val="18"/>
                <c:pt idx="0">
                  <c:v>4</c:v>
                </c:pt>
                <c:pt idx="1">
                  <c:v>5</c:v>
                </c:pt>
                <c:pt idx="2">
                  <c:v>6</c:v>
                </c:pt>
                <c:pt idx="3">
                  <c:v>0</c:v>
                </c:pt>
                <c:pt idx="4">
                  <c:v>3</c:v>
                </c:pt>
                <c:pt idx="5">
                  <c:v>4</c:v>
                </c:pt>
                <c:pt idx="6">
                  <c:v>6</c:v>
                </c:pt>
                <c:pt idx="7">
                  <c:v>3</c:v>
                </c:pt>
                <c:pt idx="8">
                  <c:v>1</c:v>
                </c:pt>
                <c:pt idx="9">
                  <c:v>8</c:v>
                </c:pt>
                <c:pt idx="10">
                  <c:v>1</c:v>
                </c:pt>
                <c:pt idx="11">
                  <c:v>3</c:v>
                </c:pt>
                <c:pt idx="12">
                  <c:v>1</c:v>
                </c:pt>
                <c:pt idx="13">
                  <c:v>0</c:v>
                </c:pt>
                <c:pt idx="14">
                  <c:v>3</c:v>
                </c:pt>
                <c:pt idx="15">
                  <c:v>4</c:v>
                </c:pt>
                <c:pt idx="16">
                  <c:v>4</c:v>
                </c:pt>
                <c:pt idx="17">
                  <c:v>2</c:v>
                </c:pt>
              </c:numCache>
            </c:numRef>
          </c:yVal>
          <c:smooth val="1"/>
          <c:extLst>
            <c:ext xmlns:c16="http://schemas.microsoft.com/office/drawing/2014/chart" uri="{C3380CC4-5D6E-409C-BE32-E72D297353CC}">
              <c16:uniqueId val="{00000001-1159-4021-B287-67D94B670B4D}"/>
            </c:ext>
          </c:extLst>
        </c:ser>
        <c:dLbls>
          <c:showLegendKey val="0"/>
          <c:showVal val="0"/>
          <c:showCatName val="0"/>
          <c:showSerName val="0"/>
          <c:showPercent val="0"/>
          <c:showBubbleSize val="0"/>
        </c:dLbls>
        <c:axId val="408137815"/>
        <c:axId val="378045976"/>
      </c:scatterChart>
      <c:valAx>
        <c:axId val="408137815"/>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378045976"/>
        <c:crosses val="autoZero"/>
        <c:crossBetween val="midCat"/>
      </c:valAx>
      <c:valAx>
        <c:axId val="378045976"/>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408137815"/>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"早高峰"</c:f>
              <c:strCache>
                <c:ptCount val="1"/>
                <c:pt idx="0">
                  <c:v>早高峰</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[排队长度表格中山大道西最终版.xlsx]Sheet1!$E$2:$E$19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[排队长度表格中山大道西最终版.xlsx]Sheet1!$F$2:$F$19</c:f>
              <c:numCache>
                <c:formatCode>General</c:formatCode>
                <c:ptCount val="18"/>
                <c:pt idx="0">
                  <c:v>5</c:v>
                </c:pt>
                <c:pt idx="1">
                  <c:v>4</c:v>
                </c:pt>
                <c:pt idx="2">
                  <c:v>8</c:v>
                </c:pt>
                <c:pt idx="3">
                  <c:v>3</c:v>
                </c:pt>
                <c:pt idx="4">
                  <c:v>5</c:v>
                </c:pt>
                <c:pt idx="5">
                  <c:v>2</c:v>
                </c:pt>
                <c:pt idx="6">
                  <c:v>5</c:v>
                </c:pt>
                <c:pt idx="7">
                  <c:v>4</c:v>
                </c:pt>
                <c:pt idx="8">
                  <c:v>7</c:v>
                </c:pt>
                <c:pt idx="9">
                  <c:v>3</c:v>
                </c:pt>
                <c:pt idx="10">
                  <c:v>5</c:v>
                </c:pt>
              </c:numCache>
            </c:numRef>
          </c:yVal>
          <c:smooth val="1"/>
          <c:extLst>
            <c:ext xmlns:c16="http://schemas.microsoft.com/office/drawing/2014/chart" uri="{C3380CC4-5D6E-409C-BE32-E72D297353CC}">
              <c16:uniqueId val="{00000000-ABA4-4AF5-A949-45969B03ED80}"/>
            </c:ext>
          </c:extLst>
        </c:ser>
        <c:ser>
          <c:idx val="1"/>
          <c:order val="1"/>
          <c:tx>
            <c:strRef>
              <c:f>"平峰"</c:f>
              <c:strCache>
                <c:ptCount val="1"/>
                <c:pt idx="0">
                  <c:v>平峰</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[排队长度表格中山大道西最终版.xlsx]Sheet1!$E$2:$E$19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[排队长度表格中山大道西最终版.xlsx]Sheet1!$G$2:$G$19</c:f>
              <c:numCache>
                <c:formatCode>General</c:formatCode>
                <c:ptCount val="18"/>
                <c:pt idx="0">
                  <c:v>4</c:v>
                </c:pt>
                <c:pt idx="1">
                  <c:v>5</c:v>
                </c:pt>
                <c:pt idx="2">
                  <c:v>5</c:v>
                </c:pt>
                <c:pt idx="3">
                  <c:v>2</c:v>
                </c:pt>
                <c:pt idx="4">
                  <c:v>4</c:v>
                </c:pt>
                <c:pt idx="5">
                  <c:v>6</c:v>
                </c:pt>
                <c:pt idx="6">
                  <c:v>5</c:v>
                </c:pt>
                <c:pt idx="7">
                  <c:v>4</c:v>
                </c:pt>
                <c:pt idx="8">
                  <c:v>3</c:v>
                </c:pt>
                <c:pt idx="9">
                  <c:v>7</c:v>
                </c:pt>
                <c:pt idx="10">
                  <c:v>3</c:v>
                </c:pt>
                <c:pt idx="11">
                  <c:v>3</c:v>
                </c:pt>
                <c:pt idx="12">
                  <c:v>5</c:v>
                </c:pt>
                <c:pt idx="13">
                  <c:v>2</c:v>
                </c:pt>
                <c:pt idx="14">
                  <c:v>4</c:v>
                </c:pt>
                <c:pt idx="15">
                  <c:v>4</c:v>
                </c:pt>
                <c:pt idx="16">
                  <c:v>4</c:v>
                </c:pt>
                <c:pt idx="17">
                  <c:v>4</c:v>
                </c:pt>
              </c:numCache>
            </c:numRef>
          </c:yVal>
          <c:smooth val="1"/>
          <c:extLst>
            <c:ext xmlns:c16="http://schemas.microsoft.com/office/drawing/2014/chart" uri="{C3380CC4-5D6E-409C-BE32-E72D297353CC}">
              <c16:uniqueId val="{00000001-ABA4-4AF5-A949-45969B03ED80}"/>
            </c:ext>
          </c:extLst>
        </c:ser>
        <c:dLbls>
          <c:showLegendKey val="0"/>
          <c:showVal val="0"/>
          <c:showCatName val="0"/>
          <c:showSerName val="0"/>
          <c:showPercent val="0"/>
          <c:showBubbleSize val="0"/>
        </c:dLbls>
        <c:axId val="464306116"/>
        <c:axId val="387633479"/>
      </c:scatterChart>
      <c:valAx>
        <c:axId val="464306116"/>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387633479"/>
        <c:crosses val="autoZero"/>
        <c:crossBetween val="midCat"/>
      </c:valAx>
      <c:valAx>
        <c:axId val="387633479"/>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464306116"/>
        <c:crosses val="autoZero"/>
        <c:crossBetween val="midCat"/>
      </c:valAx>
      <c:spPr>
        <a:noFill/>
        <a:ln>
          <a:noFill/>
        </a:ln>
        <a:effectLst/>
      </c:spPr>
    </c:plotArea>
    <c:legend>
      <c:legendPos val="b"/>
      <c:layout>
        <c:manualLayout>
          <c:xMode val="edge"/>
          <c:yMode val="edge"/>
          <c:x val="0.35142857142857098"/>
          <c:y val="0.87215038588827398"/>
          <c:w val="0.27726708074534201"/>
          <c:h val="6.4518391819135296E-2"/>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"早高峰"</c:f>
              <c:strCache>
                <c:ptCount val="1"/>
                <c:pt idx="0">
                  <c:v>早高峰</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[排队长度表格中山大道西最终版.xlsx]Sheet1!$I$2:$I$19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[排队长度表格中山大道西最终版.xlsx]Sheet1!$J$2:$J$19</c:f>
              <c:numCache>
                <c:formatCode>General</c:formatCode>
                <c:ptCount val="18"/>
                <c:pt idx="0">
                  <c:v>3</c:v>
                </c:pt>
                <c:pt idx="1">
                  <c:v>4</c:v>
                </c:pt>
                <c:pt idx="2">
                  <c:v>6</c:v>
                </c:pt>
                <c:pt idx="3">
                  <c:v>0</c:v>
                </c:pt>
                <c:pt idx="4">
                  <c:v>4</c:v>
                </c:pt>
                <c:pt idx="5">
                  <c:v>2</c:v>
                </c:pt>
                <c:pt idx="6">
                  <c:v>7</c:v>
                </c:pt>
                <c:pt idx="7">
                  <c:v>3</c:v>
                </c:pt>
                <c:pt idx="8">
                  <c:v>4</c:v>
                </c:pt>
                <c:pt idx="9">
                  <c:v>1</c:v>
                </c:pt>
                <c:pt idx="10">
                  <c:v>5</c:v>
                </c:pt>
              </c:numCache>
            </c:numRef>
          </c:yVal>
          <c:smooth val="1"/>
          <c:extLst>
            <c:ext xmlns:c16="http://schemas.microsoft.com/office/drawing/2014/chart" uri="{C3380CC4-5D6E-409C-BE32-E72D297353CC}">
              <c16:uniqueId val="{00000000-0E04-4DF6-B259-A34EB9E35D1A}"/>
            </c:ext>
          </c:extLst>
        </c:ser>
        <c:ser>
          <c:idx val="1"/>
          <c:order val="1"/>
          <c:tx>
            <c:strRef>
              <c:f>"平峰"</c:f>
              <c:strCache>
                <c:ptCount val="1"/>
                <c:pt idx="0">
                  <c:v>平峰</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[排队长度表格中山大道西最终版.xlsx]Sheet1!$I$2:$I$19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[排队长度表格中山大道西最终版.xlsx]Sheet1!$K$2:$K$19</c:f>
              <c:numCache>
                <c:formatCode>General</c:formatCode>
                <c:ptCount val="18"/>
                <c:pt idx="0">
                  <c:v>3</c:v>
                </c:pt>
                <c:pt idx="1">
                  <c:v>3</c:v>
                </c:pt>
                <c:pt idx="2">
                  <c:v>3</c:v>
                </c:pt>
                <c:pt idx="3">
                  <c:v>0</c:v>
                </c:pt>
                <c:pt idx="4">
                  <c:v>3</c:v>
                </c:pt>
                <c:pt idx="5">
                  <c:v>4</c:v>
                </c:pt>
                <c:pt idx="6">
                  <c:v>0</c:v>
                </c:pt>
                <c:pt idx="7">
                  <c:v>0</c:v>
                </c:pt>
                <c:pt idx="8">
                  <c:v>1</c:v>
                </c:pt>
                <c:pt idx="9">
                  <c:v>3</c:v>
                </c:pt>
                <c:pt idx="10">
                  <c:v>2</c:v>
                </c:pt>
                <c:pt idx="11">
                  <c:v>2</c:v>
                </c:pt>
                <c:pt idx="12">
                  <c:v>1</c:v>
                </c:pt>
                <c:pt idx="13">
                  <c:v>0</c:v>
                </c:pt>
                <c:pt idx="14">
                  <c:v>2</c:v>
                </c:pt>
                <c:pt idx="15">
                  <c:v>5</c:v>
                </c:pt>
                <c:pt idx="16">
                  <c:v>0</c:v>
                </c:pt>
                <c:pt idx="17">
                  <c:v>3</c:v>
                </c:pt>
              </c:numCache>
            </c:numRef>
          </c:yVal>
          <c:smooth val="1"/>
          <c:extLst>
            <c:ext xmlns:c16="http://schemas.microsoft.com/office/drawing/2014/chart" uri="{C3380CC4-5D6E-409C-BE32-E72D297353CC}">
              <c16:uniqueId val="{00000001-0E04-4DF6-B259-A34EB9E35D1A}"/>
            </c:ext>
          </c:extLst>
        </c:ser>
        <c:dLbls>
          <c:showLegendKey val="0"/>
          <c:showVal val="0"/>
          <c:showCatName val="0"/>
          <c:showSerName val="0"/>
          <c:showPercent val="0"/>
          <c:showBubbleSize val="0"/>
        </c:dLbls>
        <c:axId val="324676733"/>
        <c:axId val="346577700"/>
      </c:scatterChart>
      <c:valAx>
        <c:axId val="324676733"/>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346577700"/>
        <c:crosses val="autoZero"/>
        <c:crossBetween val="midCat"/>
      </c:valAx>
      <c:valAx>
        <c:axId val="346577700"/>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324676733"/>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"早高峰"</c:f>
              <c:strCache>
                <c:ptCount val="1"/>
                <c:pt idx="0">
                  <c:v>早高峰</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[排队长度表格中山大道西最终版.xlsx]Sheet1!$M$2:$M$20</c:f>
              <c:numCache>
                <c:formatCode>General</c:formatCode>
                <c:ptCount val="1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numCache>
            </c:numRef>
          </c:xVal>
          <c:yVal>
            <c:numRef>
              <c:f>[排队长度表格中山大道西最终版.xlsx]Sheet1!$N$2:$N$20</c:f>
              <c:numCache>
                <c:formatCode>General</c:formatCode>
                <c:ptCount val="19"/>
                <c:pt idx="0">
                  <c:v>16</c:v>
                </c:pt>
                <c:pt idx="1">
                  <c:v>11</c:v>
                </c:pt>
                <c:pt idx="2">
                  <c:v>10</c:v>
                </c:pt>
                <c:pt idx="3">
                  <c:v>12</c:v>
                </c:pt>
                <c:pt idx="4">
                  <c:v>5</c:v>
                </c:pt>
                <c:pt idx="5">
                  <c:v>6</c:v>
                </c:pt>
                <c:pt idx="6">
                  <c:v>13</c:v>
                </c:pt>
                <c:pt idx="7">
                  <c:v>14</c:v>
                </c:pt>
                <c:pt idx="8">
                  <c:v>23</c:v>
                </c:pt>
                <c:pt idx="9">
                  <c:v>20</c:v>
                </c:pt>
                <c:pt idx="10">
                  <c:v>19</c:v>
                </c:pt>
                <c:pt idx="11">
                  <c:v>13</c:v>
                </c:pt>
              </c:numCache>
            </c:numRef>
          </c:yVal>
          <c:smooth val="1"/>
          <c:extLst>
            <c:ext xmlns:c16="http://schemas.microsoft.com/office/drawing/2014/chart" uri="{C3380CC4-5D6E-409C-BE32-E72D297353CC}">
              <c16:uniqueId val="{00000000-7E19-44AB-B622-9310EF46447C}"/>
            </c:ext>
          </c:extLst>
        </c:ser>
        <c:ser>
          <c:idx val="1"/>
          <c:order val="1"/>
          <c:tx>
            <c:strRef>
              <c:f>"平峰"</c:f>
              <c:strCache>
                <c:ptCount val="1"/>
                <c:pt idx="0">
                  <c:v>平峰</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[排队长度表格中山大道西最终版.xlsx]Sheet1!$M$2:$M$20</c:f>
              <c:numCache>
                <c:formatCode>General</c:formatCode>
                <c:ptCount val="1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numCache>
            </c:numRef>
          </c:xVal>
          <c:yVal>
            <c:numRef>
              <c:f>[排队长度表格中山大道西最终版.xlsx]Sheet1!$O$2:$O$20</c:f>
              <c:numCache>
                <c:formatCode>General</c:formatCode>
                <c:ptCount val="19"/>
                <c:pt idx="0">
                  <c:v>7</c:v>
                </c:pt>
                <c:pt idx="1">
                  <c:v>4</c:v>
                </c:pt>
                <c:pt idx="2">
                  <c:v>4</c:v>
                </c:pt>
                <c:pt idx="3">
                  <c:v>11</c:v>
                </c:pt>
                <c:pt idx="4">
                  <c:v>9</c:v>
                </c:pt>
                <c:pt idx="5">
                  <c:v>21</c:v>
                </c:pt>
                <c:pt idx="6">
                  <c:v>20</c:v>
                </c:pt>
                <c:pt idx="7">
                  <c:v>18</c:v>
                </c:pt>
                <c:pt idx="8">
                  <c:v>13</c:v>
                </c:pt>
                <c:pt idx="9">
                  <c:v>9</c:v>
                </c:pt>
                <c:pt idx="10">
                  <c:v>14</c:v>
                </c:pt>
                <c:pt idx="11">
                  <c:v>17</c:v>
                </c:pt>
                <c:pt idx="12">
                  <c:v>22</c:v>
                </c:pt>
                <c:pt idx="13">
                  <c:v>24</c:v>
                </c:pt>
                <c:pt idx="14">
                  <c:v>29</c:v>
                </c:pt>
                <c:pt idx="15">
                  <c:v>23</c:v>
                </c:pt>
                <c:pt idx="16">
                  <c:v>30</c:v>
                </c:pt>
                <c:pt idx="17">
                  <c:v>19</c:v>
                </c:pt>
                <c:pt idx="18">
                  <c:v>14</c:v>
                </c:pt>
              </c:numCache>
            </c:numRef>
          </c:yVal>
          <c:smooth val="1"/>
          <c:extLst>
            <c:ext xmlns:c16="http://schemas.microsoft.com/office/drawing/2014/chart" uri="{C3380CC4-5D6E-409C-BE32-E72D297353CC}">
              <c16:uniqueId val="{00000001-7E19-44AB-B622-9310EF46447C}"/>
            </c:ext>
          </c:extLst>
        </c:ser>
        <c:dLbls>
          <c:showLegendKey val="0"/>
          <c:showVal val="0"/>
          <c:showCatName val="0"/>
          <c:showSerName val="0"/>
          <c:showPercent val="0"/>
          <c:showBubbleSize val="0"/>
        </c:dLbls>
        <c:axId val="979820673"/>
        <c:axId val="673409706"/>
      </c:scatterChart>
      <c:valAx>
        <c:axId val="979820673"/>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673409706"/>
        <c:crosses val="autoZero"/>
        <c:crossBetween val="midCat"/>
      </c:valAx>
      <c:valAx>
        <c:axId val="673409706"/>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979820673"/>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"早高峰"</c:f>
              <c:strCache>
                <c:ptCount val="1"/>
                <c:pt idx="0">
                  <c:v>早高峰</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[车陂路南向行驶.xlsx]Sheet3!$A$2:$A$19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[车陂路南向行驶.xlsx]Sheet3!$B$2:$B$19</c:f>
              <c:numCache>
                <c:formatCode>General</c:formatCode>
                <c:ptCount val="18"/>
                <c:pt idx="0">
                  <c:v>15.5</c:v>
                </c:pt>
                <c:pt idx="1">
                  <c:v>12.5</c:v>
                </c:pt>
                <c:pt idx="2">
                  <c:v>11.5</c:v>
                </c:pt>
                <c:pt idx="3">
                  <c:v>10</c:v>
                </c:pt>
                <c:pt idx="4">
                  <c:v>8.5</c:v>
                </c:pt>
                <c:pt idx="5">
                  <c:v>17.5</c:v>
                </c:pt>
                <c:pt idx="6">
                  <c:v>12.5</c:v>
                </c:pt>
                <c:pt idx="7">
                  <c:v>10</c:v>
                </c:pt>
                <c:pt idx="8">
                  <c:v>11</c:v>
                </c:pt>
                <c:pt idx="9">
                  <c:v>15</c:v>
                </c:pt>
                <c:pt idx="10">
                  <c:v>9</c:v>
                </c:pt>
              </c:numCache>
            </c:numRef>
          </c:yVal>
          <c:smooth val="1"/>
          <c:extLst>
            <c:ext xmlns:c16="http://schemas.microsoft.com/office/drawing/2014/chart" uri="{C3380CC4-5D6E-409C-BE32-E72D297353CC}">
              <c16:uniqueId val="{00000000-A93F-44F0-9168-33E394D525D4}"/>
            </c:ext>
          </c:extLst>
        </c:ser>
        <c:ser>
          <c:idx val="1"/>
          <c:order val="1"/>
          <c:tx>
            <c:strRef>
              <c:f>"平峰"</c:f>
              <c:strCache>
                <c:ptCount val="1"/>
                <c:pt idx="0">
                  <c:v>平峰</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[车陂路南向行驶.xlsx]Sheet3!$A$2:$A$19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[车陂路南向行驶.xlsx]Sheet3!$C$2:$C$19</c:f>
              <c:numCache>
                <c:formatCode>General</c:formatCode>
                <c:ptCount val="18"/>
                <c:pt idx="0">
                  <c:v>10</c:v>
                </c:pt>
                <c:pt idx="1">
                  <c:v>13</c:v>
                </c:pt>
                <c:pt idx="2">
                  <c:v>7.5</c:v>
                </c:pt>
                <c:pt idx="3">
                  <c:v>9</c:v>
                </c:pt>
                <c:pt idx="4">
                  <c:v>8.5</c:v>
                </c:pt>
                <c:pt idx="5">
                  <c:v>6.5</c:v>
                </c:pt>
                <c:pt idx="6">
                  <c:v>13.5</c:v>
                </c:pt>
                <c:pt idx="7">
                  <c:v>6</c:v>
                </c:pt>
                <c:pt idx="8">
                  <c:v>7.5</c:v>
                </c:pt>
                <c:pt idx="9">
                  <c:v>8.5</c:v>
                </c:pt>
                <c:pt idx="10">
                  <c:v>5.5</c:v>
                </c:pt>
                <c:pt idx="11">
                  <c:v>10</c:v>
                </c:pt>
                <c:pt idx="12">
                  <c:v>7</c:v>
                </c:pt>
                <c:pt idx="13">
                  <c:v>8.5</c:v>
                </c:pt>
                <c:pt idx="14">
                  <c:v>12.5</c:v>
                </c:pt>
                <c:pt idx="15">
                  <c:v>6.5</c:v>
                </c:pt>
                <c:pt idx="16">
                  <c:v>7.5</c:v>
                </c:pt>
                <c:pt idx="17">
                  <c:v>5</c:v>
                </c:pt>
              </c:numCache>
            </c:numRef>
          </c:yVal>
          <c:smooth val="1"/>
          <c:extLst>
            <c:ext xmlns:c16="http://schemas.microsoft.com/office/drawing/2014/chart" uri="{C3380CC4-5D6E-409C-BE32-E72D297353CC}">
              <c16:uniqueId val="{00000001-A93F-44F0-9168-33E394D525D4}"/>
            </c:ext>
          </c:extLst>
        </c:ser>
        <c:dLbls>
          <c:showLegendKey val="0"/>
          <c:showVal val="0"/>
          <c:showCatName val="0"/>
          <c:showSerName val="0"/>
          <c:showPercent val="0"/>
          <c:showBubbleSize val="0"/>
        </c:dLbls>
        <c:axId val="919668740"/>
        <c:axId val="969817827"/>
      </c:scatterChart>
      <c:valAx>
        <c:axId val="919668740"/>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layout>
            <c:manualLayout>
              <c:xMode val="edge"/>
              <c:yMode val="edge"/>
              <c:x val="0.461538063492337"/>
              <c:y val="0.78450493776539199"/>
            </c:manualLayout>
          </c:layout>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969817827"/>
        <c:crosses val="autoZero"/>
        <c:crossBetween val="midCat"/>
      </c:valAx>
      <c:valAx>
        <c:axId val="969817827"/>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排队长度 </a:t>
                </a:r>
                <a:r>
                  <a:rPr lang="en-US" altLang="zh-CN"/>
                  <a:t>pcu</a:t>
                </a:r>
                <a:endParaRPr lang="zh-CN" altLang="en-US"/>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919668740"/>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"早高峰"</c:f>
              <c:strCache>
                <c:ptCount val="1"/>
                <c:pt idx="0">
                  <c:v>早高峰</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yVal>
            <c:numRef>
              <c:f>[排队长度3号路口.xlsx]Sheet1!$L$6:$L$50</c:f>
              <c:numCache>
                <c:formatCode>General</c:formatCode>
                <c:ptCount val="12"/>
                <c:pt idx="0">
                  <c:v>9.5</c:v>
                </c:pt>
                <c:pt idx="1">
                  <c:v>16</c:v>
                </c:pt>
                <c:pt idx="2">
                  <c:v>11.5</c:v>
                </c:pt>
                <c:pt idx="3">
                  <c:v>42</c:v>
                </c:pt>
                <c:pt idx="4">
                  <c:v>11.5</c:v>
                </c:pt>
                <c:pt idx="5">
                  <c:v>14.5</c:v>
                </c:pt>
                <c:pt idx="6">
                  <c:v>8</c:v>
                </c:pt>
                <c:pt idx="7">
                  <c:v>14.5</c:v>
                </c:pt>
                <c:pt idx="8">
                  <c:v>23.5</c:v>
                </c:pt>
                <c:pt idx="9">
                  <c:v>11</c:v>
                </c:pt>
                <c:pt idx="10">
                  <c:v>29.5</c:v>
                </c:pt>
                <c:pt idx="11">
                  <c:v>3.5</c:v>
                </c:pt>
              </c:numCache>
            </c:numRef>
          </c:yVal>
          <c:smooth val="1"/>
          <c:extLst>
            <c:ext xmlns:c16="http://schemas.microsoft.com/office/drawing/2014/chart" uri="{C3380CC4-5D6E-409C-BE32-E72D297353CC}">
              <c16:uniqueId val="{00000000-BF80-4514-A884-85EC8B5A73E6}"/>
            </c:ext>
          </c:extLst>
        </c:ser>
        <c:ser>
          <c:idx val="1"/>
          <c:order val="1"/>
          <c:tx>
            <c:strRef>
              <c:f>"平峰"</c:f>
              <c:strCache>
                <c:ptCount val="1"/>
                <c:pt idx="0">
                  <c:v>平峰</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yVal>
            <c:numRef>
              <c:f>[排队长度3号路口.xlsx]Sheet1!$L$55:$L$123</c:f>
              <c:numCache>
                <c:formatCode>General</c:formatCode>
                <c:ptCount val="16"/>
                <c:pt idx="0">
                  <c:v>7.5</c:v>
                </c:pt>
                <c:pt idx="1">
                  <c:v>19.5</c:v>
                </c:pt>
                <c:pt idx="2">
                  <c:v>5</c:v>
                </c:pt>
                <c:pt idx="3">
                  <c:v>16.5</c:v>
                </c:pt>
                <c:pt idx="4">
                  <c:v>14.5</c:v>
                </c:pt>
                <c:pt idx="5">
                  <c:v>21</c:v>
                </c:pt>
                <c:pt idx="6">
                  <c:v>13</c:v>
                </c:pt>
                <c:pt idx="7">
                  <c:v>11</c:v>
                </c:pt>
                <c:pt idx="8">
                  <c:v>18.5</c:v>
                </c:pt>
                <c:pt idx="9">
                  <c:v>14</c:v>
                </c:pt>
                <c:pt idx="10">
                  <c:v>20.5</c:v>
                </c:pt>
                <c:pt idx="11">
                  <c:v>18</c:v>
                </c:pt>
                <c:pt idx="12">
                  <c:v>14.5</c:v>
                </c:pt>
                <c:pt idx="13">
                  <c:v>10</c:v>
                </c:pt>
                <c:pt idx="14">
                  <c:v>24</c:v>
                </c:pt>
                <c:pt idx="15">
                  <c:v>8.5</c:v>
                </c:pt>
              </c:numCache>
            </c:numRef>
          </c:yVal>
          <c:smooth val="1"/>
          <c:extLst>
            <c:ext xmlns:c16="http://schemas.microsoft.com/office/drawing/2014/chart" uri="{C3380CC4-5D6E-409C-BE32-E72D297353CC}">
              <c16:uniqueId val="{00000001-BF80-4514-A884-85EC8B5A73E6}"/>
            </c:ext>
          </c:extLst>
        </c:ser>
        <c:dLbls>
          <c:showLegendKey val="0"/>
          <c:showVal val="0"/>
          <c:showCatName val="0"/>
          <c:showSerName val="0"/>
          <c:showPercent val="0"/>
          <c:showBubbleSize val="0"/>
        </c:dLbls>
        <c:axId val="986006872"/>
        <c:axId val="521660631"/>
      </c:scatterChart>
      <c:valAx>
        <c:axId val="98600687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rPr lang="zh-CN" altLang="en-US"/>
                  <a:t>周期数</a:t>
                </a:r>
              </a:p>
            </c:rich>
          </c:tx>
          <c:overlay val="0"/>
          <c:spPr>
            <a:noFill/>
            <a:ln>
              <a:noFill/>
            </a:ln>
            <a:effectLst/>
          </c:spPr>
          <c:txPr>
            <a:bodyPr rot="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endParaRPr lang="zh-CN"/>
            </a:p>
          </c:txPr>
        </c:title>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21660631"/>
        <c:crosses val="autoZero"/>
        <c:crossBetween val="midCat"/>
      </c:valAx>
      <c:valAx>
        <c:axId val="5216606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r>
                  <a:rPr lang="zh-CN" altLang="en-US"/>
                  <a:t>排队长度 </a:t>
                </a:r>
                <a:r>
                  <a:rPr lang="en-US"/>
                  <a:t>pcu</a:t>
                </a:r>
              </a:p>
            </c:rich>
          </c:tx>
          <c:overlay val="0"/>
          <c:spPr>
            <a:noFill/>
            <a:ln>
              <a:noFill/>
            </a:ln>
            <a:effectLst/>
          </c:spPr>
          <c:txPr>
            <a:bodyPr rot="-5400000" spcFirstLastPara="0" vertOverflow="ellipsis" vert="horz" wrap="square" anchor="ctr" anchorCtr="1"/>
            <a:lstStyle/>
            <a:p>
              <a:pPr defTabSz="914400">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986006872"/>
        <c:crosses val="autoZero"/>
        <c:crossBetween val="midCat"/>
      </c:valAx>
      <c:spPr>
        <a:noFill/>
        <a:ln>
          <a:noFill/>
        </a:ln>
        <a:effectLst/>
      </c:spPr>
    </c:plotArea>
    <c:legend>
      <c:legendPos val="t"/>
      <c:layout>
        <c:manualLayout>
          <c:xMode val="edge"/>
          <c:yMode val="edge"/>
          <c:x val="0.71233044115849897"/>
          <c:y val="0.147747050860569"/>
        </c:manualLayout>
      </c:layout>
      <c:overlay val="1"/>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"直行1"</c:f>
              <c:strCache>
                <c:ptCount val="1"/>
                <c:pt idx="0">
                  <c:v>直行1</c:v>
                </c:pt>
              </c:strCache>
            </c:strRef>
          </c:tx>
          <c:spPr>
            <a:ln w="19050" cap="rnd" cmpd="sng" algn="ctr">
              <a:solidFill>
                <a:srgbClr val="5B9BD5"/>
              </a:solidFill>
              <a:prstDash val="solid"/>
              <a:round/>
            </a:ln>
            <a:effectLst/>
          </c:spPr>
          <c:marker>
            <c:symbol val="circle"/>
            <c:size val="5"/>
            <c:spPr>
              <a:solidFill>
                <a:srgbClr val="5B9BD5"/>
              </a:solidFill>
              <a:ln w="9525" cap="flat" cmpd="sng" algn="ctr">
                <a:solidFill>
                  <a:srgbClr val="5B9BD5"/>
                </a:solidFill>
                <a:prstDash val="solid"/>
                <a:round/>
              </a:ln>
              <a:effectLst/>
            </c:spPr>
          </c:marker>
          <c:xVal>
            <c:numRef>
              <c:f>[中山大道东查车终极版.xls]直行!$J$2:$J$16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xVal>
          <c:yVal>
            <c:numRef>
              <c:f>[中山大道东查车终极版.xls]直行!$K$2:$K$16</c:f>
              <c:numCache>
                <c:formatCode>General</c:formatCode>
                <c:ptCount val="15"/>
                <c:pt idx="0">
                  <c:v>6</c:v>
                </c:pt>
                <c:pt idx="1">
                  <c:v>8</c:v>
                </c:pt>
                <c:pt idx="2">
                  <c:v>14</c:v>
                </c:pt>
                <c:pt idx="3">
                  <c:v>13</c:v>
                </c:pt>
                <c:pt idx="4">
                  <c:v>10</c:v>
                </c:pt>
                <c:pt idx="5">
                  <c:v>9</c:v>
                </c:pt>
                <c:pt idx="6">
                  <c:v>12</c:v>
                </c:pt>
                <c:pt idx="7">
                  <c:v>4</c:v>
                </c:pt>
                <c:pt idx="8">
                  <c:v>5</c:v>
                </c:pt>
                <c:pt idx="9">
                  <c:v>9</c:v>
                </c:pt>
                <c:pt idx="10">
                  <c:v>7</c:v>
                </c:pt>
                <c:pt idx="11">
                  <c:v>6</c:v>
                </c:pt>
                <c:pt idx="12">
                  <c:v>12</c:v>
                </c:pt>
                <c:pt idx="13">
                  <c:v>6</c:v>
                </c:pt>
                <c:pt idx="14">
                  <c:v>5</c:v>
                </c:pt>
              </c:numCache>
            </c:numRef>
          </c:yVal>
          <c:smooth val="1"/>
          <c:extLst>
            <c:ext xmlns:c16="http://schemas.microsoft.com/office/drawing/2014/chart" uri="{C3380CC4-5D6E-409C-BE32-E72D297353CC}">
              <c16:uniqueId val="{00000000-DC9A-4D66-A4FD-9CE7A248E581}"/>
            </c:ext>
          </c:extLst>
        </c:ser>
        <c:ser>
          <c:idx val="1"/>
          <c:order val="1"/>
          <c:tx>
            <c:strRef>
              <c:f>"直行2"</c:f>
              <c:strCache>
                <c:ptCount val="1"/>
                <c:pt idx="0">
                  <c:v>直行2</c:v>
                </c:pt>
              </c:strCache>
            </c:strRef>
          </c:tx>
          <c:spPr>
            <a:ln w="19050" cap="rnd" cmpd="sng" algn="ctr">
              <a:solidFill>
                <a:srgbClr val="ED7D31"/>
              </a:solidFill>
              <a:prstDash val="solid"/>
              <a:round/>
            </a:ln>
            <a:effectLst/>
          </c:spPr>
          <c:marker>
            <c:symbol val="circle"/>
            <c:size val="5"/>
            <c:spPr>
              <a:solidFill>
                <a:srgbClr val="ED7D31"/>
              </a:solidFill>
              <a:ln w="9525" cap="flat" cmpd="sng" algn="ctr">
                <a:solidFill>
                  <a:srgbClr val="ED7D31"/>
                </a:solidFill>
                <a:prstDash val="solid"/>
                <a:round/>
              </a:ln>
              <a:effectLst/>
            </c:spPr>
          </c:marker>
          <c:xVal>
            <c:numRef>
              <c:f>[中山大道东查车终极版.xls]直行!$J$2:$J$16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xVal>
          <c:yVal>
            <c:numRef>
              <c:f>[中山大道东查车终极版.xls]直行!$L$2:$L$16</c:f>
              <c:numCache>
                <c:formatCode>General</c:formatCode>
                <c:ptCount val="15"/>
                <c:pt idx="0">
                  <c:v>2</c:v>
                </c:pt>
                <c:pt idx="1">
                  <c:v>8</c:v>
                </c:pt>
                <c:pt idx="2">
                  <c:v>10</c:v>
                </c:pt>
                <c:pt idx="3">
                  <c:v>2</c:v>
                </c:pt>
                <c:pt idx="4">
                  <c:v>3</c:v>
                </c:pt>
                <c:pt idx="5">
                  <c:v>8</c:v>
                </c:pt>
                <c:pt idx="6">
                  <c:v>8</c:v>
                </c:pt>
                <c:pt idx="7">
                  <c:v>3</c:v>
                </c:pt>
                <c:pt idx="8">
                  <c:v>7</c:v>
                </c:pt>
                <c:pt idx="9">
                  <c:v>10</c:v>
                </c:pt>
                <c:pt idx="10">
                  <c:v>5</c:v>
                </c:pt>
                <c:pt idx="11">
                  <c:v>3</c:v>
                </c:pt>
                <c:pt idx="12">
                  <c:v>4</c:v>
                </c:pt>
                <c:pt idx="13">
                  <c:v>6</c:v>
                </c:pt>
                <c:pt idx="14">
                  <c:v>4</c:v>
                </c:pt>
              </c:numCache>
            </c:numRef>
          </c:yVal>
          <c:smooth val="1"/>
          <c:extLst>
            <c:ext xmlns:c16="http://schemas.microsoft.com/office/drawing/2014/chart" uri="{C3380CC4-5D6E-409C-BE32-E72D297353CC}">
              <c16:uniqueId val="{00000001-DC9A-4D66-A4FD-9CE7A248E581}"/>
            </c:ext>
          </c:extLst>
        </c:ser>
        <c:ser>
          <c:idx val="2"/>
          <c:order val="2"/>
          <c:tx>
            <c:strRef>
              <c:f>"直右"</c:f>
              <c:strCache>
                <c:ptCount val="1"/>
                <c:pt idx="0">
                  <c:v>直右</c:v>
                </c:pt>
              </c:strCache>
            </c:strRef>
          </c:tx>
          <c:spPr>
            <a:ln w="19050" cap="rnd" cmpd="sng" algn="ctr">
              <a:solidFill>
                <a:srgbClr val="A5A5A5"/>
              </a:solidFill>
              <a:prstDash val="solid"/>
              <a:round/>
            </a:ln>
            <a:effectLst/>
          </c:spPr>
          <c:marker>
            <c:symbol val="circle"/>
            <c:size val="5"/>
            <c:spPr>
              <a:solidFill>
                <a:srgbClr val="A5A5A5"/>
              </a:solidFill>
              <a:ln w="9525" cap="flat" cmpd="sng" algn="ctr">
                <a:solidFill>
                  <a:srgbClr val="A5A5A5"/>
                </a:solidFill>
                <a:prstDash val="solid"/>
                <a:round/>
              </a:ln>
              <a:effectLst/>
            </c:spPr>
          </c:marker>
          <c:xVal>
            <c:numRef>
              <c:f>[中山大道东查车终极版.xls]直行!$J$2:$J$16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xVal>
          <c:yVal>
            <c:numRef>
              <c:f>[中山大道东查车终极版.xls]直行!$M$2:$M$16</c:f>
              <c:numCache>
                <c:formatCode>General</c:formatCode>
                <c:ptCount val="15"/>
                <c:pt idx="0">
                  <c:v>1</c:v>
                </c:pt>
                <c:pt idx="1">
                  <c:v>2</c:v>
                </c:pt>
                <c:pt idx="2">
                  <c:v>6</c:v>
                </c:pt>
                <c:pt idx="3">
                  <c:v>1</c:v>
                </c:pt>
                <c:pt idx="4">
                  <c:v>0</c:v>
                </c:pt>
                <c:pt idx="5">
                  <c:v>3</c:v>
                </c:pt>
                <c:pt idx="6">
                  <c:v>3</c:v>
                </c:pt>
                <c:pt idx="7">
                  <c:v>1</c:v>
                </c:pt>
                <c:pt idx="8">
                  <c:v>1</c:v>
                </c:pt>
                <c:pt idx="9">
                  <c:v>2</c:v>
                </c:pt>
                <c:pt idx="10">
                  <c:v>3</c:v>
                </c:pt>
                <c:pt idx="11">
                  <c:v>0</c:v>
                </c:pt>
                <c:pt idx="12">
                  <c:v>3</c:v>
                </c:pt>
                <c:pt idx="13">
                  <c:v>0</c:v>
                </c:pt>
                <c:pt idx="14">
                  <c:v>1</c:v>
                </c:pt>
              </c:numCache>
            </c:numRef>
          </c:yVal>
          <c:smooth val="1"/>
          <c:extLst>
            <c:ext xmlns:c16="http://schemas.microsoft.com/office/drawing/2014/chart" uri="{C3380CC4-5D6E-409C-BE32-E72D297353CC}">
              <c16:uniqueId val="{00000002-DC9A-4D66-A4FD-9CE7A248E581}"/>
            </c:ext>
          </c:extLst>
        </c:ser>
        <c:dLbls>
          <c:showLegendKey val="0"/>
          <c:showVal val="0"/>
          <c:showCatName val="0"/>
          <c:showSerName val="0"/>
          <c:showPercent val="0"/>
          <c:showBubbleSize val="0"/>
        </c:dLbls>
        <c:axId val="408541279"/>
        <c:axId val="500210610"/>
      </c:scatterChart>
      <c:valAx>
        <c:axId val="408541279"/>
        <c:scaling>
          <c:orientation val="minMax"/>
        </c:scaling>
        <c:delete val="0"/>
        <c:axPos val="b"/>
        <c:majorGridlines>
          <c:spPr>
            <a:ln w="9525" cap="flat" cmpd="sng" algn="ctr">
              <a:solidFill>
                <a:srgbClr val="D9D9D9">
                  <a:lumMod val="15000"/>
                  <a:lumOff val="85000"/>
                </a:srgbClr>
              </a:solidFill>
              <a:prstDash val="solid"/>
              <a:round/>
            </a:ln>
            <a:effectLst/>
          </c:spPr>
        </c:majorGridlines>
        <c:title>
          <c:tx>
            <c:rich>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r>
                  <a:rPr lang="zh-CN" altLang="en-US" b="0"/>
                  <a:t>周期数</a:t>
                </a:r>
              </a:p>
            </c:rich>
          </c:tx>
          <c:layout>
            <c:manualLayout>
              <c:xMode val="edge"/>
              <c:yMode val="edge"/>
              <c:x val="0.48741885013064501"/>
              <c:y val="0.79055743470048001"/>
            </c:manualLayout>
          </c:layout>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500210610"/>
        <c:crosses val="autoZero"/>
        <c:crossBetween val="midCat"/>
      </c:valAx>
      <c:valAx>
        <c:axId val="500210610"/>
        <c:scaling>
          <c:orientation val="minMax"/>
        </c:scaling>
        <c:delete val="0"/>
        <c:axPos val="l"/>
        <c:majorGridlines>
          <c:spPr>
            <a:ln w="9525" cap="flat" cmpd="sng" algn="ctr">
              <a:solidFill>
                <a:srgbClr val="D9D9D9">
                  <a:lumMod val="15000"/>
                  <a:lumOff val="85000"/>
                </a:srgbClr>
              </a:solidFill>
              <a:prstDash val="solid"/>
              <a:round/>
            </a:ln>
            <a:effectLst/>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408541279"/>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prstDash val="solid"/>
      <a:round/>
    </a:ln>
    <a:effectLst/>
  </c:spPr>
  <c:txPr>
    <a:bodyPr wrap="square"/>
    <a:lstStyle/>
    <a:p>
      <a:pPr>
        <a:defRPr lang="zh-CN"/>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"直行1"</c:f>
              <c:strCache>
                <c:ptCount val="1"/>
                <c:pt idx="0">
                  <c:v>直行1</c:v>
                </c:pt>
              </c:strCache>
            </c:strRef>
          </c:tx>
          <c:spPr>
            <a:ln w="19050" cap="rnd" cmpd="sng" algn="ctr">
              <a:solidFill>
                <a:srgbClr val="5B9BD5"/>
              </a:solidFill>
              <a:prstDash val="solid"/>
              <a:round/>
            </a:ln>
            <a:effectLst/>
          </c:spPr>
          <c:marker>
            <c:symbol val="circle"/>
            <c:size val="5"/>
            <c:spPr>
              <a:solidFill>
                <a:srgbClr val="5B9BD5"/>
              </a:solidFill>
              <a:ln w="9525" cap="flat" cmpd="sng" algn="ctr">
                <a:solidFill>
                  <a:srgbClr val="5B9BD5"/>
                </a:solidFill>
                <a:prstDash val="solid"/>
                <a:round/>
              </a:ln>
              <a:effectLst/>
            </c:spPr>
          </c:marker>
          <c:xVal>
            <c:numRef>
              <c:f>[中山大道东查车终极版.xls]各车道高峰与平峰对比!$A$2:$A$35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[中山大道东查车终极版.xls]各车道高峰与平峰对比!$C$2:$C$35</c:f>
              <c:numCache>
                <c:formatCode>General</c:formatCode>
                <c:ptCount val="34"/>
                <c:pt idx="0">
                  <c:v>10</c:v>
                </c:pt>
                <c:pt idx="1">
                  <c:v>2</c:v>
                </c:pt>
                <c:pt idx="2">
                  <c:v>9</c:v>
                </c:pt>
                <c:pt idx="3">
                  <c:v>7</c:v>
                </c:pt>
                <c:pt idx="4">
                  <c:v>6</c:v>
                </c:pt>
                <c:pt idx="5">
                  <c:v>6</c:v>
                </c:pt>
                <c:pt idx="6">
                  <c:v>9</c:v>
                </c:pt>
                <c:pt idx="7">
                  <c:v>8</c:v>
                </c:pt>
                <c:pt idx="8">
                  <c:v>5</c:v>
                </c:pt>
                <c:pt idx="9">
                  <c:v>11</c:v>
                </c:pt>
                <c:pt idx="10">
                  <c:v>13</c:v>
                </c:pt>
                <c:pt idx="11">
                  <c:v>7</c:v>
                </c:pt>
                <c:pt idx="12">
                  <c:v>2</c:v>
                </c:pt>
                <c:pt idx="13">
                  <c:v>6</c:v>
                </c:pt>
                <c:pt idx="14">
                  <c:v>10</c:v>
                </c:pt>
                <c:pt idx="15">
                  <c:v>7</c:v>
                </c:pt>
                <c:pt idx="16">
                  <c:v>4</c:v>
                </c:pt>
                <c:pt idx="17">
                  <c:v>9</c:v>
                </c:pt>
                <c:pt idx="18">
                  <c:v>7</c:v>
                </c:pt>
                <c:pt idx="19">
                  <c:v>6</c:v>
                </c:pt>
                <c:pt idx="20">
                  <c:v>7</c:v>
                </c:pt>
                <c:pt idx="21">
                  <c:v>12</c:v>
                </c:pt>
                <c:pt idx="22">
                  <c:v>9</c:v>
                </c:pt>
                <c:pt idx="23">
                  <c:v>3</c:v>
                </c:pt>
                <c:pt idx="24">
                  <c:v>5</c:v>
                </c:pt>
                <c:pt idx="25">
                  <c:v>8</c:v>
                </c:pt>
                <c:pt idx="26">
                  <c:v>7</c:v>
                </c:pt>
                <c:pt idx="27">
                  <c:v>2</c:v>
                </c:pt>
                <c:pt idx="28">
                  <c:v>11</c:v>
                </c:pt>
                <c:pt idx="29">
                  <c:v>6</c:v>
                </c:pt>
                <c:pt idx="30">
                  <c:v>3</c:v>
                </c:pt>
                <c:pt idx="31">
                  <c:v>8</c:v>
                </c:pt>
                <c:pt idx="32">
                  <c:v>9</c:v>
                </c:pt>
                <c:pt idx="33">
                  <c:v>6</c:v>
                </c:pt>
              </c:numCache>
            </c:numRef>
          </c:yVal>
          <c:smooth val="1"/>
          <c:extLst>
            <c:ext xmlns:c16="http://schemas.microsoft.com/office/drawing/2014/chart" uri="{C3380CC4-5D6E-409C-BE32-E72D297353CC}">
              <c16:uniqueId val="{00000000-DCB1-48D1-B7F9-3271C26484FA}"/>
            </c:ext>
          </c:extLst>
        </c:ser>
        <c:ser>
          <c:idx val="1"/>
          <c:order val="1"/>
          <c:tx>
            <c:strRef>
              <c:f>"直行2"</c:f>
              <c:strCache>
                <c:ptCount val="1"/>
                <c:pt idx="0">
                  <c:v>直行2</c:v>
                </c:pt>
              </c:strCache>
            </c:strRef>
          </c:tx>
          <c:spPr>
            <a:ln w="19050" cap="rnd" cmpd="sng" algn="ctr">
              <a:solidFill>
                <a:srgbClr val="ED7D31"/>
              </a:solidFill>
              <a:prstDash val="solid"/>
              <a:round/>
            </a:ln>
            <a:effectLst/>
          </c:spPr>
          <c:marker>
            <c:symbol val="circle"/>
            <c:size val="5"/>
            <c:spPr>
              <a:solidFill>
                <a:srgbClr val="ED7D31"/>
              </a:solidFill>
              <a:ln w="9525" cap="flat" cmpd="sng" algn="ctr">
                <a:solidFill>
                  <a:srgbClr val="ED7D31"/>
                </a:solidFill>
                <a:prstDash val="solid"/>
                <a:round/>
              </a:ln>
              <a:effectLst/>
            </c:spPr>
          </c:marker>
          <c:xVal>
            <c:numRef>
              <c:f>[中山大道东查车终极版.xls]各车道高峰与平峰对比!$A$2:$A$35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[中山大道东查车终极版.xls]各车道高峰与平峰对比!$H$2:$H$35</c:f>
              <c:numCache>
                <c:formatCode>General</c:formatCode>
                <c:ptCount val="34"/>
                <c:pt idx="0">
                  <c:v>6</c:v>
                </c:pt>
                <c:pt idx="1">
                  <c:v>3</c:v>
                </c:pt>
                <c:pt idx="2">
                  <c:v>8</c:v>
                </c:pt>
                <c:pt idx="3">
                  <c:v>6</c:v>
                </c:pt>
                <c:pt idx="4">
                  <c:v>3</c:v>
                </c:pt>
                <c:pt idx="5">
                  <c:v>5</c:v>
                </c:pt>
                <c:pt idx="6">
                  <c:v>8</c:v>
                </c:pt>
                <c:pt idx="7">
                  <c:v>6</c:v>
                </c:pt>
                <c:pt idx="8">
                  <c:v>2</c:v>
                </c:pt>
                <c:pt idx="9">
                  <c:v>5</c:v>
                </c:pt>
                <c:pt idx="10">
                  <c:v>9</c:v>
                </c:pt>
                <c:pt idx="11">
                  <c:v>6</c:v>
                </c:pt>
                <c:pt idx="12">
                  <c:v>0</c:v>
                </c:pt>
                <c:pt idx="13">
                  <c:v>5</c:v>
                </c:pt>
                <c:pt idx="14">
                  <c:v>6</c:v>
                </c:pt>
                <c:pt idx="15">
                  <c:v>5</c:v>
                </c:pt>
                <c:pt idx="16">
                  <c:v>5</c:v>
                </c:pt>
                <c:pt idx="17">
                  <c:v>6</c:v>
                </c:pt>
                <c:pt idx="18">
                  <c:v>6</c:v>
                </c:pt>
                <c:pt idx="19">
                  <c:v>8</c:v>
                </c:pt>
                <c:pt idx="20">
                  <c:v>8</c:v>
                </c:pt>
                <c:pt idx="21">
                  <c:v>11</c:v>
                </c:pt>
                <c:pt idx="22">
                  <c:v>8</c:v>
                </c:pt>
                <c:pt idx="23">
                  <c:v>2</c:v>
                </c:pt>
                <c:pt idx="24">
                  <c:v>4</c:v>
                </c:pt>
                <c:pt idx="25">
                  <c:v>9</c:v>
                </c:pt>
                <c:pt idx="26">
                  <c:v>4</c:v>
                </c:pt>
                <c:pt idx="27">
                  <c:v>3</c:v>
                </c:pt>
                <c:pt idx="28">
                  <c:v>9</c:v>
                </c:pt>
                <c:pt idx="29">
                  <c:v>5</c:v>
                </c:pt>
                <c:pt idx="30">
                  <c:v>4</c:v>
                </c:pt>
                <c:pt idx="31">
                  <c:v>7</c:v>
                </c:pt>
                <c:pt idx="32">
                  <c:v>7</c:v>
                </c:pt>
                <c:pt idx="33">
                  <c:v>5</c:v>
                </c:pt>
              </c:numCache>
            </c:numRef>
          </c:yVal>
          <c:smooth val="1"/>
          <c:extLst>
            <c:ext xmlns:c16="http://schemas.microsoft.com/office/drawing/2014/chart" uri="{C3380CC4-5D6E-409C-BE32-E72D297353CC}">
              <c16:uniqueId val="{00000001-DCB1-48D1-B7F9-3271C26484FA}"/>
            </c:ext>
          </c:extLst>
        </c:ser>
        <c:ser>
          <c:idx val="2"/>
          <c:order val="2"/>
          <c:tx>
            <c:strRef>
              <c:f>"直右"</c:f>
              <c:strCache>
                <c:ptCount val="1"/>
                <c:pt idx="0">
                  <c:v>直右</c:v>
                </c:pt>
              </c:strCache>
            </c:strRef>
          </c:tx>
          <c:spPr>
            <a:ln w="19050" cap="rnd" cmpd="sng" algn="ctr">
              <a:solidFill>
                <a:srgbClr val="A5A5A5"/>
              </a:solidFill>
              <a:prstDash val="solid"/>
              <a:round/>
            </a:ln>
            <a:effectLst/>
          </c:spPr>
          <c:marker>
            <c:symbol val="circle"/>
            <c:size val="5"/>
            <c:spPr>
              <a:solidFill>
                <a:srgbClr val="A5A5A5"/>
              </a:solidFill>
              <a:ln w="9525" cap="flat" cmpd="sng" algn="ctr">
                <a:solidFill>
                  <a:srgbClr val="A5A5A5"/>
                </a:solidFill>
                <a:prstDash val="solid"/>
                <a:round/>
              </a:ln>
              <a:effectLst/>
            </c:spPr>
          </c:marker>
          <c:xVal>
            <c:numRef>
              <c:f>[中山大道东查车终极版.xls]各车道高峰与平峰对比!$A$2:$A$35</c:f>
              <c:numCache>
                <c:formatCode>General</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Cache>
            </c:numRef>
          </c:xVal>
          <c:yVal>
            <c:numRef>
              <c:f>[中山大道东查车终极版.xls]各车道高峰与平峰对比!$M$2:$M$35</c:f>
              <c:numCache>
                <c:formatCode>General</c:formatCode>
                <c:ptCount val="34"/>
                <c:pt idx="0">
                  <c:v>4</c:v>
                </c:pt>
                <c:pt idx="1">
                  <c:v>0</c:v>
                </c:pt>
                <c:pt idx="2">
                  <c:v>0</c:v>
                </c:pt>
                <c:pt idx="3">
                  <c:v>3</c:v>
                </c:pt>
                <c:pt idx="4">
                  <c:v>2</c:v>
                </c:pt>
                <c:pt idx="5">
                  <c:v>3</c:v>
                </c:pt>
                <c:pt idx="6">
                  <c:v>1</c:v>
                </c:pt>
                <c:pt idx="7">
                  <c:v>1</c:v>
                </c:pt>
                <c:pt idx="8">
                  <c:v>1</c:v>
                </c:pt>
                <c:pt idx="9">
                  <c:v>1</c:v>
                </c:pt>
                <c:pt idx="10">
                  <c:v>4</c:v>
                </c:pt>
                <c:pt idx="11">
                  <c:v>0</c:v>
                </c:pt>
                <c:pt idx="12">
                  <c:v>1</c:v>
                </c:pt>
                <c:pt idx="13">
                  <c:v>4</c:v>
                </c:pt>
                <c:pt idx="14">
                  <c:v>1</c:v>
                </c:pt>
                <c:pt idx="15">
                  <c:v>1</c:v>
                </c:pt>
                <c:pt idx="16">
                  <c:v>2</c:v>
                </c:pt>
                <c:pt idx="17">
                  <c:v>2</c:v>
                </c:pt>
                <c:pt idx="18">
                  <c:v>1</c:v>
                </c:pt>
                <c:pt idx="19">
                  <c:v>2</c:v>
                </c:pt>
                <c:pt idx="20">
                  <c:v>7</c:v>
                </c:pt>
                <c:pt idx="21">
                  <c:v>6</c:v>
                </c:pt>
                <c:pt idx="22">
                  <c:v>4</c:v>
                </c:pt>
                <c:pt idx="23">
                  <c:v>0</c:v>
                </c:pt>
                <c:pt idx="24">
                  <c:v>1</c:v>
                </c:pt>
                <c:pt idx="25">
                  <c:v>3</c:v>
                </c:pt>
                <c:pt idx="26">
                  <c:v>3</c:v>
                </c:pt>
                <c:pt idx="27">
                  <c:v>0</c:v>
                </c:pt>
                <c:pt idx="28">
                  <c:v>3</c:v>
                </c:pt>
                <c:pt idx="29">
                  <c:v>2</c:v>
                </c:pt>
                <c:pt idx="30">
                  <c:v>3</c:v>
                </c:pt>
                <c:pt idx="31">
                  <c:v>3</c:v>
                </c:pt>
                <c:pt idx="32">
                  <c:v>2</c:v>
                </c:pt>
                <c:pt idx="33">
                  <c:v>3</c:v>
                </c:pt>
              </c:numCache>
            </c:numRef>
          </c:yVal>
          <c:smooth val="1"/>
          <c:extLst>
            <c:ext xmlns:c16="http://schemas.microsoft.com/office/drawing/2014/chart" uri="{C3380CC4-5D6E-409C-BE32-E72D297353CC}">
              <c16:uniqueId val="{00000002-DCB1-48D1-B7F9-3271C26484FA}"/>
            </c:ext>
          </c:extLst>
        </c:ser>
        <c:dLbls>
          <c:showLegendKey val="0"/>
          <c:showVal val="0"/>
          <c:showCatName val="0"/>
          <c:showSerName val="0"/>
          <c:showPercent val="0"/>
          <c:showBubbleSize val="0"/>
        </c:dLbls>
        <c:axId val="507175054"/>
        <c:axId val="132474960"/>
      </c:scatterChart>
      <c:valAx>
        <c:axId val="507175054"/>
        <c:scaling>
          <c:orientation val="minMax"/>
        </c:scaling>
        <c:delete val="0"/>
        <c:axPos val="b"/>
        <c:majorGridlines>
          <c:spPr>
            <a:ln w="9525" cap="flat" cmpd="sng" algn="ctr">
              <a:solidFill>
                <a:srgbClr val="D9D9D9">
                  <a:lumMod val="15000"/>
                  <a:lumOff val="85000"/>
                </a:srgbClr>
              </a:solidFill>
              <a:prstDash val="solid"/>
              <a:round/>
            </a:ln>
            <a:effectLst/>
          </c:spPr>
        </c:majorGridlines>
        <c:title>
          <c:tx>
            <c:rich>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r>
                  <a:rPr lang="zh-CN" altLang="en-US" b="0"/>
                  <a:t>周期数</a:t>
                </a: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132474960"/>
        <c:crosses val="autoZero"/>
        <c:crossBetween val="midCat"/>
      </c:valAx>
      <c:valAx>
        <c:axId val="132474960"/>
        <c:scaling>
          <c:orientation val="minMax"/>
        </c:scaling>
        <c:delete val="0"/>
        <c:axPos val="l"/>
        <c:majorGridlines>
          <c:spPr>
            <a:ln w="9525" cap="flat" cmpd="sng" algn="ctr">
              <a:solidFill>
                <a:srgbClr val="D9D9D9">
                  <a:lumMod val="15000"/>
                  <a:lumOff val="85000"/>
                </a:srgbClr>
              </a:solidFill>
              <a:prstDash val="solid"/>
              <a:round/>
            </a:ln>
            <a:effectLst/>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lang="zh-CN" altLang="zh-CN" sz="1000" b="0" i="0" baseline="0">
                    <a:effectLst/>
                    <a:latin typeface="+mn-lt"/>
                  </a:rPr>
                  <a:t>排队长度 </a:t>
                </a:r>
                <a:r>
                  <a:rPr lang="en-US" altLang="zh-CN" sz="1000" b="0" i="0" baseline="0">
                    <a:effectLst/>
                    <a:latin typeface="+mn-lt"/>
                  </a:rPr>
                  <a:t>pcu</a:t>
                </a:r>
                <a:endParaRPr lang="zh-CN" altLang="zh-CN" sz="1000">
                  <a:effectLst/>
                  <a:latin typeface="+mn-lt"/>
                </a:endParaRP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507175054"/>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prstDash val="solid"/>
      <a:round/>
    </a:ln>
    <a:effectLst/>
  </c:spPr>
  <c:txPr>
    <a:bodyPr wrap="square"/>
    <a:lstStyle/>
    <a:p>
      <a:pPr>
        <a:defRPr lang="zh-CN"/>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"直行1"</c:f>
              <c:strCache>
                <c:ptCount val="1"/>
                <c:pt idx="0">
                  <c:v>直行1</c:v>
                </c:pt>
              </c:strCache>
            </c:strRef>
          </c:tx>
          <c:spPr>
            <a:ln w="19050" cap="rnd" cmpd="sng" algn="ctr">
              <a:solidFill>
                <a:srgbClr val="5B9BD5"/>
              </a:solidFill>
              <a:prstDash val="solid"/>
              <a:round/>
            </a:ln>
            <a:effectLst/>
          </c:spPr>
          <c:marker>
            <c:symbol val="circle"/>
            <c:size val="5"/>
            <c:spPr>
              <a:solidFill>
                <a:srgbClr val="5B9BD5"/>
              </a:solidFill>
              <a:ln w="9525" cap="flat" cmpd="sng" algn="ctr">
                <a:solidFill>
                  <a:srgbClr val="5B9BD5"/>
                </a:solidFill>
                <a:prstDash val="solid"/>
                <a:round/>
              </a:ln>
              <a:effectLst/>
            </c:spPr>
          </c:marker>
          <c:xVal>
            <c:numRef>
              <c:f>[中山大道东查车终极版.xls]各车道高峰与平峰对比!$A$2:$A$17</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xVal>
          <c:yVal>
            <c:numRef>
              <c:f>[中山大道东查车终极版.xls]各车道高峰与平峰对比!$D$2:$D$17</c:f>
              <c:numCache>
                <c:formatCode>General</c:formatCode>
                <c:ptCount val="16"/>
                <c:pt idx="0">
                  <c:v>9</c:v>
                </c:pt>
                <c:pt idx="1">
                  <c:v>7</c:v>
                </c:pt>
                <c:pt idx="2">
                  <c:v>5</c:v>
                </c:pt>
                <c:pt idx="3">
                  <c:v>7</c:v>
                </c:pt>
                <c:pt idx="4">
                  <c:v>10</c:v>
                </c:pt>
                <c:pt idx="5">
                  <c:v>9</c:v>
                </c:pt>
                <c:pt idx="6">
                  <c:v>2</c:v>
                </c:pt>
                <c:pt idx="7">
                  <c:v>8</c:v>
                </c:pt>
                <c:pt idx="8">
                  <c:v>10</c:v>
                </c:pt>
                <c:pt idx="9">
                  <c:v>5</c:v>
                </c:pt>
                <c:pt idx="10">
                  <c:v>4</c:v>
                </c:pt>
                <c:pt idx="11">
                  <c:v>11</c:v>
                </c:pt>
                <c:pt idx="12">
                  <c:v>1</c:v>
                </c:pt>
                <c:pt idx="13">
                  <c:v>5</c:v>
                </c:pt>
                <c:pt idx="14">
                  <c:v>2</c:v>
                </c:pt>
                <c:pt idx="15">
                  <c:v>9</c:v>
                </c:pt>
              </c:numCache>
            </c:numRef>
          </c:yVal>
          <c:smooth val="1"/>
          <c:extLst>
            <c:ext xmlns:c16="http://schemas.microsoft.com/office/drawing/2014/chart" uri="{C3380CC4-5D6E-409C-BE32-E72D297353CC}">
              <c16:uniqueId val="{00000000-1069-473F-8D45-3960C2F830DE}"/>
            </c:ext>
          </c:extLst>
        </c:ser>
        <c:ser>
          <c:idx val="1"/>
          <c:order val="1"/>
          <c:tx>
            <c:strRef>
              <c:f>"直行2"</c:f>
              <c:strCache>
                <c:ptCount val="1"/>
                <c:pt idx="0">
                  <c:v>直行2</c:v>
                </c:pt>
              </c:strCache>
            </c:strRef>
          </c:tx>
          <c:spPr>
            <a:ln w="19050" cap="rnd" cmpd="sng" algn="ctr">
              <a:solidFill>
                <a:srgbClr val="ED7D31"/>
              </a:solidFill>
              <a:prstDash val="solid"/>
              <a:round/>
            </a:ln>
            <a:effectLst/>
          </c:spPr>
          <c:marker>
            <c:symbol val="circle"/>
            <c:size val="5"/>
            <c:spPr>
              <a:solidFill>
                <a:srgbClr val="ED7D31"/>
              </a:solidFill>
              <a:ln w="9525" cap="flat" cmpd="sng" algn="ctr">
                <a:solidFill>
                  <a:srgbClr val="ED7D31"/>
                </a:solidFill>
                <a:prstDash val="solid"/>
                <a:round/>
              </a:ln>
              <a:effectLst/>
            </c:spPr>
          </c:marker>
          <c:xVal>
            <c:numRef>
              <c:f>[中山大道东查车终极版.xls]各车道高峰与平峰对比!$A$2:$A$17</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xVal>
          <c:yVal>
            <c:numRef>
              <c:f>[中山大道东查车终极版.xls]各车道高峰与平峰对比!$I$2:$I$17</c:f>
              <c:numCache>
                <c:formatCode>General</c:formatCode>
                <c:ptCount val="16"/>
                <c:pt idx="0">
                  <c:v>8</c:v>
                </c:pt>
                <c:pt idx="1">
                  <c:v>8</c:v>
                </c:pt>
                <c:pt idx="2">
                  <c:v>3</c:v>
                </c:pt>
                <c:pt idx="3">
                  <c:v>6</c:v>
                </c:pt>
                <c:pt idx="4">
                  <c:v>11</c:v>
                </c:pt>
                <c:pt idx="5">
                  <c:v>11</c:v>
                </c:pt>
                <c:pt idx="6">
                  <c:v>3</c:v>
                </c:pt>
                <c:pt idx="7">
                  <c:v>5</c:v>
                </c:pt>
                <c:pt idx="8">
                  <c:v>12</c:v>
                </c:pt>
                <c:pt idx="9">
                  <c:v>3</c:v>
                </c:pt>
                <c:pt idx="10">
                  <c:v>5</c:v>
                </c:pt>
                <c:pt idx="11">
                  <c:v>6</c:v>
                </c:pt>
                <c:pt idx="12">
                  <c:v>2</c:v>
                </c:pt>
                <c:pt idx="13">
                  <c:v>3</c:v>
                </c:pt>
                <c:pt idx="14">
                  <c:v>2</c:v>
                </c:pt>
                <c:pt idx="15">
                  <c:v>6</c:v>
                </c:pt>
              </c:numCache>
            </c:numRef>
          </c:yVal>
          <c:smooth val="1"/>
          <c:extLst>
            <c:ext xmlns:c16="http://schemas.microsoft.com/office/drawing/2014/chart" uri="{C3380CC4-5D6E-409C-BE32-E72D297353CC}">
              <c16:uniqueId val="{00000001-1069-473F-8D45-3960C2F830DE}"/>
            </c:ext>
          </c:extLst>
        </c:ser>
        <c:ser>
          <c:idx val="2"/>
          <c:order val="2"/>
          <c:tx>
            <c:strRef>
              <c:f>"直右"</c:f>
              <c:strCache>
                <c:ptCount val="1"/>
                <c:pt idx="0">
                  <c:v>直右</c:v>
                </c:pt>
              </c:strCache>
            </c:strRef>
          </c:tx>
          <c:spPr>
            <a:ln w="19050" cap="rnd" cmpd="sng" algn="ctr">
              <a:solidFill>
                <a:srgbClr val="A5A5A5"/>
              </a:solidFill>
              <a:prstDash val="solid"/>
              <a:round/>
            </a:ln>
            <a:effectLst/>
          </c:spPr>
          <c:marker>
            <c:symbol val="circle"/>
            <c:size val="5"/>
            <c:spPr>
              <a:solidFill>
                <a:srgbClr val="A5A5A5"/>
              </a:solidFill>
              <a:ln w="9525" cap="flat" cmpd="sng" algn="ctr">
                <a:solidFill>
                  <a:srgbClr val="A5A5A5"/>
                </a:solidFill>
                <a:prstDash val="solid"/>
                <a:round/>
              </a:ln>
              <a:effectLst/>
            </c:spPr>
          </c:marker>
          <c:xVal>
            <c:numRef>
              <c:f>[中山大道东查车终极版.xls]各车道高峰与平峰对比!$A$2:$A$17</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xVal>
          <c:yVal>
            <c:numRef>
              <c:f>[中山大道东查车终极版.xls]各车道高峰与平峰对比!$N$2:$N$17</c:f>
              <c:numCache>
                <c:formatCode>General</c:formatCode>
                <c:ptCount val="16"/>
                <c:pt idx="0">
                  <c:v>5</c:v>
                </c:pt>
                <c:pt idx="1">
                  <c:v>12</c:v>
                </c:pt>
                <c:pt idx="2">
                  <c:v>2</c:v>
                </c:pt>
                <c:pt idx="3">
                  <c:v>7</c:v>
                </c:pt>
                <c:pt idx="4">
                  <c:v>7</c:v>
                </c:pt>
                <c:pt idx="5">
                  <c:v>7</c:v>
                </c:pt>
                <c:pt idx="6">
                  <c:v>1</c:v>
                </c:pt>
                <c:pt idx="7">
                  <c:v>6</c:v>
                </c:pt>
                <c:pt idx="8">
                  <c:v>5</c:v>
                </c:pt>
                <c:pt idx="9">
                  <c:v>1</c:v>
                </c:pt>
                <c:pt idx="10">
                  <c:v>2</c:v>
                </c:pt>
                <c:pt idx="11">
                  <c:v>5</c:v>
                </c:pt>
                <c:pt idx="12">
                  <c:v>1</c:v>
                </c:pt>
                <c:pt idx="13">
                  <c:v>4</c:v>
                </c:pt>
                <c:pt idx="14">
                  <c:v>1</c:v>
                </c:pt>
                <c:pt idx="15">
                  <c:v>5</c:v>
                </c:pt>
              </c:numCache>
            </c:numRef>
          </c:yVal>
          <c:smooth val="1"/>
          <c:extLst>
            <c:ext xmlns:c16="http://schemas.microsoft.com/office/drawing/2014/chart" uri="{C3380CC4-5D6E-409C-BE32-E72D297353CC}">
              <c16:uniqueId val="{00000002-1069-473F-8D45-3960C2F830DE}"/>
            </c:ext>
          </c:extLst>
        </c:ser>
        <c:dLbls>
          <c:showLegendKey val="0"/>
          <c:showVal val="0"/>
          <c:showCatName val="0"/>
          <c:showSerName val="0"/>
          <c:showPercent val="0"/>
          <c:showBubbleSize val="0"/>
        </c:dLbls>
        <c:axId val="191198054"/>
        <c:axId val="705679724"/>
      </c:scatterChart>
      <c:valAx>
        <c:axId val="191198054"/>
        <c:scaling>
          <c:orientation val="minMax"/>
        </c:scaling>
        <c:delete val="0"/>
        <c:axPos val="b"/>
        <c:majorGridlines>
          <c:spPr>
            <a:ln w="9525" cap="flat" cmpd="sng" algn="ctr">
              <a:solidFill>
                <a:srgbClr val="D9D9D9">
                  <a:lumMod val="15000"/>
                  <a:lumOff val="85000"/>
                </a:srgbClr>
              </a:solidFill>
              <a:prstDash val="solid"/>
              <a:round/>
            </a:ln>
            <a:effectLst/>
          </c:spPr>
        </c:majorGridlines>
        <c:title>
          <c:tx>
            <c:rich>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r>
                  <a:rPr lang="zh-CN" altLang="en-US" b="0"/>
                  <a:t>周期数</a:t>
                </a: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705679724"/>
        <c:crosses val="autoZero"/>
        <c:crossBetween val="midCat"/>
      </c:valAx>
      <c:valAx>
        <c:axId val="705679724"/>
        <c:scaling>
          <c:orientation val="minMax"/>
        </c:scaling>
        <c:delete val="0"/>
        <c:axPos val="l"/>
        <c:majorGridlines>
          <c:spPr>
            <a:ln w="9525" cap="flat" cmpd="sng" algn="ctr">
              <a:solidFill>
                <a:srgbClr val="D9D9D9">
                  <a:lumMod val="15000"/>
                  <a:lumOff val="85000"/>
                </a:srgbClr>
              </a:solidFill>
              <a:prstDash val="solid"/>
              <a:round/>
            </a:ln>
            <a:effectLst/>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lang="zh-CN" altLang="zh-CN" sz="1000" b="0" i="0" baseline="0">
                    <a:effectLst/>
                  </a:rPr>
                  <a:t>排队长度 </a:t>
                </a:r>
                <a:r>
                  <a:rPr lang="en-US" altLang="zh-CN" sz="1000" b="0" i="0" baseline="0">
                    <a:effectLst/>
                  </a:rPr>
                  <a:t>pcu</a:t>
                </a:r>
                <a:endParaRPr lang="zh-CN" altLang="zh-CN" sz="1000">
                  <a:effectLst/>
                </a:endParaRPr>
              </a:p>
            </c:rich>
          </c:tx>
          <c:overlay val="0"/>
        </c:title>
        <c:numFmt formatCode="General" sourceLinked="1"/>
        <c:majorTickMark val="none"/>
        <c:minorTickMark val="none"/>
        <c:tickLblPos val="nextTo"/>
        <c:spPr>
          <a:noFill/>
          <a:ln w="9525" cap="flat" cmpd="sng" algn="ctr">
            <a:solidFill>
              <a:srgbClr val="BFBFBF">
                <a:lumMod val="25000"/>
                <a:lumOff val="75000"/>
              </a:srgbClr>
            </a:solidFill>
            <a:prstDash val="solid"/>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191198054"/>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prstDash val="solid"/>
      <a:round/>
    </a:ln>
    <a:effectLst/>
  </c:spPr>
  <c:txPr>
    <a:bodyPr wrap="square"/>
    <a:lstStyle/>
    <a:p>
      <a:pPr>
        <a:defRPr lang="zh-CN"/>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"直行1"</c:f>
              <c:strCache>
                <c:ptCount val="1"/>
                <c:pt idx="0">
                  <c:v>直行1</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[排队长度表格中山大道西最终版.xlsx]Sheet1!$A$2:$A$12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xVal>
          <c:yVal>
            <c:numRef>
              <c:f>[排队长度表格中山大道西最终版.xlsx]Sheet1!$B$2:$B$12</c:f>
              <c:numCache>
                <c:formatCode>General</c:formatCode>
                <c:ptCount val="11"/>
                <c:pt idx="0">
                  <c:v>1</c:v>
                </c:pt>
                <c:pt idx="1">
                  <c:v>10</c:v>
                </c:pt>
                <c:pt idx="2">
                  <c:v>6</c:v>
                </c:pt>
                <c:pt idx="3">
                  <c:v>0</c:v>
                </c:pt>
                <c:pt idx="4">
                  <c:v>6</c:v>
                </c:pt>
                <c:pt idx="5">
                  <c:v>7</c:v>
                </c:pt>
                <c:pt idx="6">
                  <c:v>7</c:v>
                </c:pt>
                <c:pt idx="7">
                  <c:v>9</c:v>
                </c:pt>
                <c:pt idx="8">
                  <c:v>9</c:v>
                </c:pt>
                <c:pt idx="9">
                  <c:v>6</c:v>
                </c:pt>
                <c:pt idx="10">
                  <c:v>5</c:v>
                </c:pt>
              </c:numCache>
            </c:numRef>
          </c:yVal>
          <c:smooth val="1"/>
          <c:extLst>
            <c:ext xmlns:c16="http://schemas.microsoft.com/office/drawing/2014/chart" uri="{C3380CC4-5D6E-409C-BE32-E72D297353CC}">
              <c16:uniqueId val="{00000000-7F7F-4B82-B858-3F5A458BFA42}"/>
            </c:ext>
          </c:extLst>
        </c:ser>
        <c:ser>
          <c:idx val="1"/>
          <c:order val="1"/>
          <c:tx>
            <c:strRef>
              <c:f>"直行2"</c:f>
              <c:strCache>
                <c:ptCount val="1"/>
                <c:pt idx="0">
                  <c:v>直行2</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[排队长度表格中山大道西最终版.xlsx]Sheet1!$A$2:$A$12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xVal>
          <c:yVal>
            <c:numRef>
              <c:f>[排队长度表格中山大道西最终版.xlsx]Sheet1!$F$2:$F$12</c:f>
              <c:numCache>
                <c:formatCode>General</c:formatCode>
                <c:ptCount val="11"/>
                <c:pt idx="0">
                  <c:v>5</c:v>
                </c:pt>
                <c:pt idx="1">
                  <c:v>4</c:v>
                </c:pt>
                <c:pt idx="2">
                  <c:v>8</c:v>
                </c:pt>
                <c:pt idx="3">
                  <c:v>3</c:v>
                </c:pt>
                <c:pt idx="4">
                  <c:v>5</c:v>
                </c:pt>
                <c:pt idx="5">
                  <c:v>2</c:v>
                </c:pt>
                <c:pt idx="6">
                  <c:v>5</c:v>
                </c:pt>
                <c:pt idx="7">
                  <c:v>4</c:v>
                </c:pt>
                <c:pt idx="8">
                  <c:v>7</c:v>
                </c:pt>
                <c:pt idx="9">
                  <c:v>3</c:v>
                </c:pt>
                <c:pt idx="10">
                  <c:v>5</c:v>
                </c:pt>
              </c:numCache>
            </c:numRef>
          </c:yVal>
          <c:smooth val="1"/>
          <c:extLst>
            <c:ext xmlns:c16="http://schemas.microsoft.com/office/drawing/2014/chart" uri="{C3380CC4-5D6E-409C-BE32-E72D297353CC}">
              <c16:uniqueId val="{00000001-7F7F-4B82-B858-3F5A458BFA42}"/>
            </c:ext>
          </c:extLst>
        </c:ser>
        <c:ser>
          <c:idx val="2"/>
          <c:order val="2"/>
          <c:tx>
            <c:strRef>
              <c:f>"直右"</c:f>
              <c:strCache>
                <c:ptCount val="1"/>
                <c:pt idx="0">
                  <c:v>直右</c:v>
                </c:pt>
              </c:strCache>
            </c:strRef>
          </c:tx>
          <c:spPr>
            <a:ln w="19050" cap="rnd">
              <a:solidFill>
                <a:srgbClr val="A5A5A5"/>
              </a:solidFill>
              <a:round/>
            </a:ln>
            <a:effectLst/>
          </c:spPr>
          <c:marker>
            <c:symbol val="circle"/>
            <c:size val="5"/>
            <c:spPr>
              <a:solidFill>
                <a:srgbClr val="A5A5A5"/>
              </a:solidFill>
              <a:ln w="9525">
                <a:solidFill>
                  <a:srgbClr val="A5A5A5"/>
                </a:solidFill>
              </a:ln>
              <a:effectLst/>
            </c:spPr>
          </c:marker>
          <c:xVal>
            <c:numRef>
              <c:f>[排队长度表格中山大道西最终版.xlsx]Sheet1!$A$2:$A$12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xVal>
          <c:yVal>
            <c:numRef>
              <c:f>[排队长度表格中山大道西最终版.xlsx]Sheet1!$J$2:$J$12</c:f>
              <c:numCache>
                <c:formatCode>General</c:formatCode>
                <c:ptCount val="11"/>
                <c:pt idx="0">
                  <c:v>3</c:v>
                </c:pt>
                <c:pt idx="1">
                  <c:v>4</c:v>
                </c:pt>
                <c:pt idx="2">
                  <c:v>6</c:v>
                </c:pt>
                <c:pt idx="3">
                  <c:v>0</c:v>
                </c:pt>
                <c:pt idx="4">
                  <c:v>4</c:v>
                </c:pt>
                <c:pt idx="5">
                  <c:v>2</c:v>
                </c:pt>
                <c:pt idx="6">
                  <c:v>7</c:v>
                </c:pt>
                <c:pt idx="7">
                  <c:v>3</c:v>
                </c:pt>
                <c:pt idx="8">
                  <c:v>4</c:v>
                </c:pt>
                <c:pt idx="9">
                  <c:v>1</c:v>
                </c:pt>
                <c:pt idx="10">
                  <c:v>5</c:v>
                </c:pt>
              </c:numCache>
            </c:numRef>
          </c:yVal>
          <c:smooth val="1"/>
          <c:extLst>
            <c:ext xmlns:c16="http://schemas.microsoft.com/office/drawing/2014/chart" uri="{C3380CC4-5D6E-409C-BE32-E72D297353CC}">
              <c16:uniqueId val="{00000002-7F7F-4B82-B858-3F5A458BFA42}"/>
            </c:ext>
          </c:extLst>
        </c:ser>
        <c:dLbls>
          <c:showLegendKey val="0"/>
          <c:showVal val="0"/>
          <c:showCatName val="0"/>
          <c:showSerName val="0"/>
          <c:showPercent val="0"/>
          <c:showBubbleSize val="0"/>
        </c:dLbls>
        <c:axId val="13349930"/>
        <c:axId val="977550958"/>
      </c:scatterChart>
      <c:valAx>
        <c:axId val="13349930"/>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layout>
            <c:manualLayout>
              <c:xMode val="edge"/>
              <c:yMode val="edge"/>
              <c:x val="0.46619025191354002"/>
              <c:y val="0.80572638946447495"/>
            </c:manualLayout>
          </c:layout>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977550958"/>
        <c:crosses val="autoZero"/>
        <c:crossBetween val="midCat"/>
      </c:valAx>
      <c:valAx>
        <c:axId val="977550958"/>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排队长度 </a:t>
                </a:r>
                <a:r>
                  <a:rPr lang="en-US" altLang="zh-CN"/>
                  <a:t>pcu</a:t>
                </a:r>
                <a:endParaRPr lang="zh-CN" altLang="en-US"/>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13349930"/>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"直行1"</c:f>
              <c:strCache>
                <c:ptCount val="1"/>
                <c:pt idx="0">
                  <c:v>直行1</c:v>
                </c:pt>
              </c:strCache>
            </c:strRef>
          </c:tx>
          <c:spPr>
            <a:ln w="19050" cap="rnd">
              <a:solidFill>
                <a:srgbClr val="5B9BD5"/>
              </a:solidFill>
              <a:round/>
            </a:ln>
            <a:effectLst/>
          </c:spPr>
          <c:marker>
            <c:symbol val="circle"/>
            <c:size val="5"/>
            <c:spPr>
              <a:solidFill>
                <a:srgbClr val="5B9BD5"/>
              </a:solidFill>
              <a:ln w="9525">
                <a:solidFill>
                  <a:srgbClr val="5B9BD5"/>
                </a:solidFill>
              </a:ln>
              <a:effectLst/>
            </c:spPr>
          </c:marker>
          <c:xVal>
            <c:numRef>
              <c:f>[排队长度表格中山大道西最终版.xlsx]Sheet1!$A$2:$A$19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[排队长度表格中山大道西最终版.xlsx]Sheet1!$C$2:$C$19</c:f>
              <c:numCache>
                <c:formatCode>General</c:formatCode>
                <c:ptCount val="18"/>
                <c:pt idx="0">
                  <c:v>4</c:v>
                </c:pt>
                <c:pt idx="1">
                  <c:v>5</c:v>
                </c:pt>
                <c:pt idx="2">
                  <c:v>6</c:v>
                </c:pt>
                <c:pt idx="3">
                  <c:v>0</c:v>
                </c:pt>
                <c:pt idx="4">
                  <c:v>3</c:v>
                </c:pt>
                <c:pt idx="5">
                  <c:v>4</c:v>
                </c:pt>
                <c:pt idx="6">
                  <c:v>6</c:v>
                </c:pt>
                <c:pt idx="7">
                  <c:v>3</c:v>
                </c:pt>
                <c:pt idx="8">
                  <c:v>1</c:v>
                </c:pt>
                <c:pt idx="9">
                  <c:v>8</c:v>
                </c:pt>
                <c:pt idx="10">
                  <c:v>1</c:v>
                </c:pt>
                <c:pt idx="11">
                  <c:v>3</c:v>
                </c:pt>
                <c:pt idx="12">
                  <c:v>1</c:v>
                </c:pt>
                <c:pt idx="13">
                  <c:v>0</c:v>
                </c:pt>
                <c:pt idx="14">
                  <c:v>3</c:v>
                </c:pt>
                <c:pt idx="15">
                  <c:v>4</c:v>
                </c:pt>
                <c:pt idx="16">
                  <c:v>4</c:v>
                </c:pt>
                <c:pt idx="17">
                  <c:v>2</c:v>
                </c:pt>
              </c:numCache>
            </c:numRef>
          </c:yVal>
          <c:smooth val="1"/>
          <c:extLst>
            <c:ext xmlns:c16="http://schemas.microsoft.com/office/drawing/2014/chart" uri="{C3380CC4-5D6E-409C-BE32-E72D297353CC}">
              <c16:uniqueId val="{00000000-8EE9-4C27-80AD-424D42CB0EBC}"/>
            </c:ext>
          </c:extLst>
        </c:ser>
        <c:ser>
          <c:idx val="1"/>
          <c:order val="1"/>
          <c:tx>
            <c:strRef>
              <c:f>"直行2"</c:f>
              <c:strCache>
                <c:ptCount val="1"/>
                <c:pt idx="0">
                  <c:v>直行2</c:v>
                </c:pt>
              </c:strCache>
            </c:strRef>
          </c:tx>
          <c:spPr>
            <a:ln w="19050" cap="rnd">
              <a:solidFill>
                <a:srgbClr val="ED7D31"/>
              </a:solidFill>
              <a:round/>
            </a:ln>
            <a:effectLst/>
          </c:spPr>
          <c:marker>
            <c:symbol val="circle"/>
            <c:size val="5"/>
            <c:spPr>
              <a:solidFill>
                <a:srgbClr val="ED7D31"/>
              </a:solidFill>
              <a:ln w="9525">
                <a:solidFill>
                  <a:srgbClr val="ED7D31"/>
                </a:solidFill>
              </a:ln>
              <a:effectLst/>
            </c:spPr>
          </c:marker>
          <c:xVal>
            <c:numRef>
              <c:f>[排队长度表格中山大道西最终版.xlsx]Sheet1!$A$2:$A$19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[排队长度表格中山大道西最终版.xlsx]Sheet1!$G$2:$G$19</c:f>
              <c:numCache>
                <c:formatCode>General</c:formatCode>
                <c:ptCount val="18"/>
                <c:pt idx="0">
                  <c:v>4</c:v>
                </c:pt>
                <c:pt idx="1">
                  <c:v>5</c:v>
                </c:pt>
                <c:pt idx="2">
                  <c:v>5</c:v>
                </c:pt>
                <c:pt idx="3">
                  <c:v>2</c:v>
                </c:pt>
                <c:pt idx="4">
                  <c:v>4</c:v>
                </c:pt>
                <c:pt idx="5">
                  <c:v>6</c:v>
                </c:pt>
                <c:pt idx="6">
                  <c:v>5</c:v>
                </c:pt>
                <c:pt idx="7">
                  <c:v>4</c:v>
                </c:pt>
                <c:pt idx="8">
                  <c:v>3</c:v>
                </c:pt>
                <c:pt idx="9">
                  <c:v>7</c:v>
                </c:pt>
                <c:pt idx="10">
                  <c:v>3</c:v>
                </c:pt>
                <c:pt idx="11">
                  <c:v>3</c:v>
                </c:pt>
                <c:pt idx="12">
                  <c:v>5</c:v>
                </c:pt>
                <c:pt idx="13">
                  <c:v>2</c:v>
                </c:pt>
                <c:pt idx="14">
                  <c:v>4</c:v>
                </c:pt>
                <c:pt idx="15">
                  <c:v>4</c:v>
                </c:pt>
                <c:pt idx="16">
                  <c:v>4</c:v>
                </c:pt>
                <c:pt idx="17">
                  <c:v>4</c:v>
                </c:pt>
              </c:numCache>
            </c:numRef>
          </c:yVal>
          <c:smooth val="1"/>
          <c:extLst>
            <c:ext xmlns:c16="http://schemas.microsoft.com/office/drawing/2014/chart" uri="{C3380CC4-5D6E-409C-BE32-E72D297353CC}">
              <c16:uniqueId val="{00000001-8EE9-4C27-80AD-424D42CB0EBC}"/>
            </c:ext>
          </c:extLst>
        </c:ser>
        <c:ser>
          <c:idx val="2"/>
          <c:order val="2"/>
          <c:tx>
            <c:strRef>
              <c:f>"直右"</c:f>
              <c:strCache>
                <c:ptCount val="1"/>
                <c:pt idx="0">
                  <c:v>直右</c:v>
                </c:pt>
              </c:strCache>
            </c:strRef>
          </c:tx>
          <c:spPr>
            <a:ln w="19050" cap="rnd">
              <a:solidFill>
                <a:srgbClr val="A5A5A5"/>
              </a:solidFill>
              <a:round/>
            </a:ln>
            <a:effectLst/>
          </c:spPr>
          <c:marker>
            <c:symbol val="circle"/>
            <c:size val="5"/>
            <c:spPr>
              <a:solidFill>
                <a:srgbClr val="A5A5A5"/>
              </a:solidFill>
              <a:ln w="9525">
                <a:solidFill>
                  <a:srgbClr val="A5A5A5"/>
                </a:solidFill>
              </a:ln>
              <a:effectLst/>
            </c:spPr>
          </c:marker>
          <c:xVal>
            <c:numRef>
              <c:f>[排队长度表格中山大道西最终版.xlsx]Sheet1!$A$2:$A$19</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[排队长度表格中山大道西最终版.xlsx]Sheet1!$K$2:$K$19</c:f>
              <c:numCache>
                <c:formatCode>General</c:formatCode>
                <c:ptCount val="18"/>
                <c:pt idx="0">
                  <c:v>3</c:v>
                </c:pt>
                <c:pt idx="1">
                  <c:v>3</c:v>
                </c:pt>
                <c:pt idx="2">
                  <c:v>3</c:v>
                </c:pt>
                <c:pt idx="3">
                  <c:v>0</c:v>
                </c:pt>
                <c:pt idx="4">
                  <c:v>3</c:v>
                </c:pt>
                <c:pt idx="5">
                  <c:v>4</c:v>
                </c:pt>
                <c:pt idx="6">
                  <c:v>0</c:v>
                </c:pt>
                <c:pt idx="7">
                  <c:v>0</c:v>
                </c:pt>
                <c:pt idx="8">
                  <c:v>1</c:v>
                </c:pt>
                <c:pt idx="9">
                  <c:v>3</c:v>
                </c:pt>
                <c:pt idx="10">
                  <c:v>2</c:v>
                </c:pt>
                <c:pt idx="11">
                  <c:v>2</c:v>
                </c:pt>
                <c:pt idx="12">
                  <c:v>1</c:v>
                </c:pt>
                <c:pt idx="13">
                  <c:v>0</c:v>
                </c:pt>
                <c:pt idx="14">
                  <c:v>2</c:v>
                </c:pt>
                <c:pt idx="15">
                  <c:v>5</c:v>
                </c:pt>
                <c:pt idx="16">
                  <c:v>0</c:v>
                </c:pt>
                <c:pt idx="17">
                  <c:v>3</c:v>
                </c:pt>
              </c:numCache>
            </c:numRef>
          </c:yVal>
          <c:smooth val="1"/>
          <c:extLst>
            <c:ext xmlns:c16="http://schemas.microsoft.com/office/drawing/2014/chart" uri="{C3380CC4-5D6E-409C-BE32-E72D297353CC}">
              <c16:uniqueId val="{00000002-8EE9-4C27-80AD-424D42CB0EBC}"/>
            </c:ext>
          </c:extLst>
        </c:ser>
        <c:dLbls>
          <c:showLegendKey val="0"/>
          <c:showVal val="0"/>
          <c:showCatName val="0"/>
          <c:showSerName val="0"/>
          <c:showPercent val="0"/>
          <c:showBubbleSize val="0"/>
        </c:dLbls>
        <c:axId val="405512188"/>
        <c:axId val="253416013"/>
      </c:scatterChart>
      <c:valAx>
        <c:axId val="405512188"/>
        <c:scaling>
          <c:orientation val="minMax"/>
        </c:scaling>
        <c:delete val="0"/>
        <c:axPos val="b"/>
        <c:majorGridlines>
          <c:spPr>
            <a:ln w="9525" cap="flat" cmpd="sng" algn="ctr">
              <a:solidFill>
                <a:srgbClr val="D9D9D9">
                  <a:lumMod val="15000"/>
                  <a:lumOff val="85000"/>
                </a:srgbClr>
              </a:solidFill>
              <a:round/>
            </a:ln>
            <a:effectLst/>
          </c:spPr>
        </c:majorGridlines>
        <c:title>
          <c:tx>
            <c:rich>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周期数</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253416013"/>
        <c:crosses val="autoZero"/>
        <c:crossBetween val="midCat"/>
      </c:valAx>
      <c:valAx>
        <c:axId val="253416013"/>
        <c:scaling>
          <c:orientation val="minMax"/>
        </c:scaling>
        <c:delete val="0"/>
        <c:axPos val="l"/>
        <c:majorGridlines>
          <c:spPr>
            <a:ln w="9525" cap="flat" cmpd="sng" algn="ctr">
              <a:solidFill>
                <a:srgbClr val="D9D9D9">
                  <a:lumMod val="15000"/>
                  <a:lumOff val="85000"/>
                </a:srgbClr>
              </a:solidFill>
              <a:round/>
            </a:ln>
            <a:effectLst/>
          </c:spPr>
        </c:majorGridlines>
        <c:title>
          <c:tx>
            <c:rich>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r>
                  <a:rPr lang="zh-CN" altLang="en-US"/>
                  <a:t>排队长度 </a:t>
                </a:r>
                <a:r>
                  <a:rPr lang="en-US" altLang="zh-CN"/>
                  <a:t>pcu</a:t>
                </a:r>
                <a:endParaRPr lang="zh-CN" altLang="en-US"/>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rgbClr val="595959">
                      <a:lumMod val="65000"/>
                      <a:lumOff val="35000"/>
                    </a:srgb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rgbClr val="BFBFBF">
                <a:lumMod val="25000"/>
                <a:lumOff val="75000"/>
              </a:srgbClr>
            </a:solidFill>
            <a:round/>
          </a:ln>
          <a:effectLst/>
        </c:spPr>
        <c:txPr>
          <a:bodyPr rot="-6000000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crossAx val="405512188"/>
        <c:crosses val="autoZero"/>
        <c:crossBetween val="midCat"/>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rgbClr val="595959">
                  <a:lumMod val="65000"/>
                  <a:lumOff val="35000"/>
                </a:srgbClr>
              </a:solidFill>
              <a:latin typeface="+mn-lt"/>
              <a:ea typeface="+mn-ea"/>
              <a:cs typeface="+mn-cs"/>
            </a:defRPr>
          </a:pPr>
          <a:endParaRPr lang="zh-CN"/>
        </a:p>
      </c:txPr>
    </c:legend>
    <c:plotVisOnly val="1"/>
    <c:dispBlanksAs val="gap"/>
    <c:showDLblsOverMax val="0"/>
  </c:chart>
  <c:spPr>
    <a:solidFill>
      <a:srgbClr val="FFFFFF"/>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'出租车数量占比与排队长度关系拟合（直行去0）'!$B$1</c:f>
              <c:strCache>
                <c:ptCount val="1"/>
                <c:pt idx="0">
                  <c:v>出租车占比</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wer"/>
            <c:dispRSqr val="0"/>
            <c:dispEq val="0"/>
          </c:trendline>
          <c:xVal>
            <c:numRef>
              <c:f>'出租车数量占比与排队长度关系拟合（直行去0）'!$A$2:$A$132</c:f>
              <c:numCache>
                <c:formatCode>General</c:formatCode>
                <c:ptCount val="131"/>
                <c:pt idx="0">
                  <c:v>5</c:v>
                </c:pt>
                <c:pt idx="1">
                  <c:v>4</c:v>
                </c:pt>
                <c:pt idx="2">
                  <c:v>6</c:v>
                </c:pt>
                <c:pt idx="3">
                  <c:v>7</c:v>
                </c:pt>
                <c:pt idx="4">
                  <c:v>3</c:v>
                </c:pt>
                <c:pt idx="5">
                  <c:v>4</c:v>
                </c:pt>
                <c:pt idx="6">
                  <c:v>1</c:v>
                </c:pt>
                <c:pt idx="7">
                  <c:v>7</c:v>
                </c:pt>
                <c:pt idx="8">
                  <c:v>6</c:v>
                </c:pt>
                <c:pt idx="9">
                  <c:v>12</c:v>
                </c:pt>
                <c:pt idx="10">
                  <c:v>9</c:v>
                </c:pt>
                <c:pt idx="11">
                  <c:v>3</c:v>
                </c:pt>
                <c:pt idx="12">
                  <c:v>5</c:v>
                </c:pt>
                <c:pt idx="13">
                  <c:v>8</c:v>
                </c:pt>
                <c:pt idx="14">
                  <c:v>7</c:v>
                </c:pt>
                <c:pt idx="15">
                  <c:v>11</c:v>
                </c:pt>
                <c:pt idx="16">
                  <c:v>8</c:v>
                </c:pt>
                <c:pt idx="17">
                  <c:v>9</c:v>
                </c:pt>
                <c:pt idx="18">
                  <c:v>6</c:v>
                </c:pt>
                <c:pt idx="19">
                  <c:v>6</c:v>
                </c:pt>
                <c:pt idx="20">
                  <c:v>8</c:v>
                </c:pt>
                <c:pt idx="21">
                  <c:v>11</c:v>
                </c:pt>
                <c:pt idx="22">
                  <c:v>2</c:v>
                </c:pt>
                <c:pt idx="23">
                  <c:v>9</c:v>
                </c:pt>
                <c:pt idx="24">
                  <c:v>9</c:v>
                </c:pt>
                <c:pt idx="25">
                  <c:v>5</c:v>
                </c:pt>
                <c:pt idx="26">
                  <c:v>7</c:v>
                </c:pt>
                <c:pt idx="27">
                  <c:v>5</c:v>
                </c:pt>
                <c:pt idx="28">
                  <c:v>2</c:v>
                </c:pt>
                <c:pt idx="29">
                  <c:v>6</c:v>
                </c:pt>
                <c:pt idx="30">
                  <c:v>4</c:v>
                </c:pt>
                <c:pt idx="31">
                  <c:v>3</c:v>
                </c:pt>
                <c:pt idx="32">
                  <c:v>3</c:v>
                </c:pt>
                <c:pt idx="33">
                  <c:v>3</c:v>
                </c:pt>
                <c:pt idx="34">
                  <c:v>2</c:v>
                </c:pt>
                <c:pt idx="35">
                  <c:v>3</c:v>
                </c:pt>
                <c:pt idx="36">
                  <c:v>3</c:v>
                </c:pt>
                <c:pt idx="37">
                  <c:v>9</c:v>
                </c:pt>
                <c:pt idx="38">
                  <c:v>7</c:v>
                </c:pt>
                <c:pt idx="39">
                  <c:v>5</c:v>
                </c:pt>
                <c:pt idx="40">
                  <c:v>7</c:v>
                </c:pt>
                <c:pt idx="41">
                  <c:v>10</c:v>
                </c:pt>
                <c:pt idx="42">
                  <c:v>9</c:v>
                </c:pt>
                <c:pt idx="43">
                  <c:v>8</c:v>
                </c:pt>
                <c:pt idx="44">
                  <c:v>5</c:v>
                </c:pt>
                <c:pt idx="45">
                  <c:v>4</c:v>
                </c:pt>
                <c:pt idx="46">
                  <c:v>2</c:v>
                </c:pt>
                <c:pt idx="47">
                  <c:v>8</c:v>
                </c:pt>
                <c:pt idx="48">
                  <c:v>8</c:v>
                </c:pt>
                <c:pt idx="49">
                  <c:v>3</c:v>
                </c:pt>
                <c:pt idx="50">
                  <c:v>6</c:v>
                </c:pt>
                <c:pt idx="51">
                  <c:v>11</c:v>
                </c:pt>
                <c:pt idx="52">
                  <c:v>11</c:v>
                </c:pt>
                <c:pt idx="53">
                  <c:v>12</c:v>
                </c:pt>
                <c:pt idx="54">
                  <c:v>5</c:v>
                </c:pt>
                <c:pt idx="55">
                  <c:v>3</c:v>
                </c:pt>
                <c:pt idx="56">
                  <c:v>2</c:v>
                </c:pt>
                <c:pt idx="57">
                  <c:v>6</c:v>
                </c:pt>
                <c:pt idx="58">
                  <c:v>5</c:v>
                </c:pt>
                <c:pt idx="59">
                  <c:v>12</c:v>
                </c:pt>
                <c:pt idx="60">
                  <c:v>7</c:v>
                </c:pt>
                <c:pt idx="61">
                  <c:v>7</c:v>
                </c:pt>
                <c:pt idx="62">
                  <c:v>7</c:v>
                </c:pt>
                <c:pt idx="63">
                  <c:v>1</c:v>
                </c:pt>
                <c:pt idx="64">
                  <c:v>6</c:v>
                </c:pt>
                <c:pt idx="65">
                  <c:v>5</c:v>
                </c:pt>
                <c:pt idx="66">
                  <c:v>1</c:v>
                </c:pt>
                <c:pt idx="67">
                  <c:v>5</c:v>
                </c:pt>
                <c:pt idx="68">
                  <c:v>1</c:v>
                </c:pt>
                <c:pt idx="69">
                  <c:v>4</c:v>
                </c:pt>
                <c:pt idx="70">
                  <c:v>1</c:v>
                </c:pt>
                <c:pt idx="71">
                  <c:v>5</c:v>
                </c:pt>
              </c:numCache>
            </c:numRef>
          </c:xVal>
          <c:yVal>
            <c:numRef>
              <c:f>'出租车数量占比与排队长度关系拟合（直行去0）'!$B$2:$B$132</c:f>
              <c:numCache>
                <c:formatCode>General</c:formatCode>
                <c:ptCount val="131"/>
                <c:pt idx="0">
                  <c:v>0.2</c:v>
                </c:pt>
                <c:pt idx="1">
                  <c:v>0.25</c:v>
                </c:pt>
                <c:pt idx="2">
                  <c:v>0.33333333333333298</c:v>
                </c:pt>
                <c:pt idx="3">
                  <c:v>0.28571428571428598</c:v>
                </c:pt>
                <c:pt idx="4">
                  <c:v>0.33333333333333298</c:v>
                </c:pt>
                <c:pt idx="5">
                  <c:v>0.5</c:v>
                </c:pt>
                <c:pt idx="6">
                  <c:v>1</c:v>
                </c:pt>
                <c:pt idx="7">
                  <c:v>0.14285714285714299</c:v>
                </c:pt>
                <c:pt idx="8">
                  <c:v>0.16666666666666699</c:v>
                </c:pt>
                <c:pt idx="9">
                  <c:v>8.3333333333333301E-2</c:v>
                </c:pt>
                <c:pt idx="10">
                  <c:v>0.11111111111111099</c:v>
                </c:pt>
                <c:pt idx="11">
                  <c:v>0.33333333333333298</c:v>
                </c:pt>
                <c:pt idx="12">
                  <c:v>0.2</c:v>
                </c:pt>
                <c:pt idx="13">
                  <c:v>0.125</c:v>
                </c:pt>
                <c:pt idx="14">
                  <c:v>0.14285714285714299</c:v>
                </c:pt>
                <c:pt idx="15">
                  <c:v>9.0909090909090898E-2</c:v>
                </c:pt>
                <c:pt idx="16">
                  <c:v>0.25</c:v>
                </c:pt>
                <c:pt idx="17">
                  <c:v>0.22222222222222199</c:v>
                </c:pt>
                <c:pt idx="18">
                  <c:v>0.33333333333333298</c:v>
                </c:pt>
                <c:pt idx="19">
                  <c:v>0.33333333333333298</c:v>
                </c:pt>
                <c:pt idx="20">
                  <c:v>0.25</c:v>
                </c:pt>
                <c:pt idx="21">
                  <c:v>9.0909090909090898E-2</c:v>
                </c:pt>
                <c:pt idx="22">
                  <c:v>0.5</c:v>
                </c:pt>
                <c:pt idx="23">
                  <c:v>0.22222222222222199</c:v>
                </c:pt>
                <c:pt idx="24">
                  <c:v>0.11111111111111099</c:v>
                </c:pt>
                <c:pt idx="25">
                  <c:v>0.2</c:v>
                </c:pt>
                <c:pt idx="26">
                  <c:v>0.28571428571428598</c:v>
                </c:pt>
                <c:pt idx="27">
                  <c:v>0.4</c:v>
                </c:pt>
                <c:pt idx="28">
                  <c:v>0.5</c:v>
                </c:pt>
                <c:pt idx="29">
                  <c:v>0.33333333333333298</c:v>
                </c:pt>
                <c:pt idx="30">
                  <c:v>0.25</c:v>
                </c:pt>
                <c:pt idx="31">
                  <c:v>0.33333333333333298</c:v>
                </c:pt>
                <c:pt idx="32">
                  <c:v>0.66666666666666696</c:v>
                </c:pt>
                <c:pt idx="33">
                  <c:v>0.66666666666666696</c:v>
                </c:pt>
                <c:pt idx="34">
                  <c:v>0.5</c:v>
                </c:pt>
                <c:pt idx="35">
                  <c:v>0.66666666666666696</c:v>
                </c:pt>
                <c:pt idx="36">
                  <c:v>0.33333333333333298</c:v>
                </c:pt>
                <c:pt idx="37">
                  <c:v>0.11111111111111099</c:v>
                </c:pt>
                <c:pt idx="38">
                  <c:v>0.57142857142857095</c:v>
                </c:pt>
                <c:pt idx="39">
                  <c:v>0.4</c:v>
                </c:pt>
                <c:pt idx="40">
                  <c:v>0.14285714285714299</c:v>
                </c:pt>
                <c:pt idx="41">
                  <c:v>0.1</c:v>
                </c:pt>
                <c:pt idx="42">
                  <c:v>0.33333333333333298</c:v>
                </c:pt>
                <c:pt idx="43">
                  <c:v>0.375</c:v>
                </c:pt>
                <c:pt idx="44">
                  <c:v>0.2</c:v>
                </c:pt>
                <c:pt idx="45">
                  <c:v>0.25</c:v>
                </c:pt>
                <c:pt idx="46">
                  <c:v>0.5</c:v>
                </c:pt>
                <c:pt idx="47">
                  <c:v>0.125</c:v>
                </c:pt>
                <c:pt idx="48">
                  <c:v>0.25</c:v>
                </c:pt>
                <c:pt idx="49">
                  <c:v>0.33333333333333298</c:v>
                </c:pt>
                <c:pt idx="50">
                  <c:v>0.33333333333333298</c:v>
                </c:pt>
                <c:pt idx="51">
                  <c:v>0.27272727272727298</c:v>
                </c:pt>
                <c:pt idx="52">
                  <c:v>0.18181818181818199</c:v>
                </c:pt>
                <c:pt idx="53">
                  <c:v>0.16666666666666699</c:v>
                </c:pt>
                <c:pt idx="54">
                  <c:v>0.4</c:v>
                </c:pt>
                <c:pt idx="55">
                  <c:v>0.66666666666666696</c:v>
                </c:pt>
                <c:pt idx="56">
                  <c:v>1</c:v>
                </c:pt>
                <c:pt idx="57">
                  <c:v>0.16666666666666699</c:v>
                </c:pt>
                <c:pt idx="58">
                  <c:v>0.2</c:v>
                </c:pt>
                <c:pt idx="59">
                  <c:v>0.66666666666666696</c:v>
                </c:pt>
                <c:pt idx="60">
                  <c:v>0.42857142857142899</c:v>
                </c:pt>
                <c:pt idx="61">
                  <c:v>0.57142857142857095</c:v>
                </c:pt>
                <c:pt idx="62">
                  <c:v>0.42857142857142899</c:v>
                </c:pt>
                <c:pt idx="63">
                  <c:v>1</c:v>
                </c:pt>
                <c:pt idx="64">
                  <c:v>0.33333333333333298</c:v>
                </c:pt>
                <c:pt idx="65">
                  <c:v>0.8</c:v>
                </c:pt>
                <c:pt idx="66">
                  <c:v>1</c:v>
                </c:pt>
                <c:pt idx="67">
                  <c:v>0.8</c:v>
                </c:pt>
                <c:pt idx="68">
                  <c:v>1</c:v>
                </c:pt>
                <c:pt idx="69">
                  <c:v>0.5</c:v>
                </c:pt>
                <c:pt idx="70" formatCode="0.00_);[Red]\(0.00\)">
                  <c:v>0.66666666666666696</c:v>
                </c:pt>
                <c:pt idx="71">
                  <c:v>0.8</c:v>
                </c:pt>
              </c:numCache>
            </c:numRef>
          </c:yVal>
          <c:smooth val="0"/>
          <c:extLst>
            <c:ext xmlns:c16="http://schemas.microsoft.com/office/drawing/2014/chart" uri="{C3380CC4-5D6E-409C-BE32-E72D297353CC}">
              <c16:uniqueId val="{00000001-B20A-47D0-9F24-8549B21C65A5}"/>
            </c:ext>
          </c:extLst>
        </c:ser>
        <c:dLbls>
          <c:showLegendKey val="0"/>
          <c:showVal val="0"/>
          <c:showCatName val="0"/>
          <c:showSerName val="0"/>
          <c:showPercent val="0"/>
          <c:showBubbleSize val="0"/>
        </c:dLbls>
        <c:axId val="307708296"/>
        <c:axId val="247050664"/>
      </c:scatterChart>
      <c:valAx>
        <c:axId val="30770829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b="1"/>
                  <a:t>直行排队长度</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47050664"/>
        <c:crosses val="autoZero"/>
        <c:crossBetween val="midCat"/>
      </c:valAx>
      <c:valAx>
        <c:axId val="247050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出租车占比</a:t>
                </a: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307708296"/>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'出租车数量占比与排队长度关系拟合（掉头去0）'!$B$1</c:f>
              <c:strCache>
                <c:ptCount val="1"/>
                <c:pt idx="0">
                  <c:v>出租车占比</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wer"/>
            <c:dispRSqr val="0"/>
            <c:dispEq val="0"/>
          </c:trendline>
          <c:xVal>
            <c:numRef>
              <c:f>'出租车数量占比与排队长度关系拟合（掉头去0）'!$A$2:$A$62</c:f>
              <c:numCache>
                <c:formatCode>General</c:formatCode>
                <c:ptCount val="61"/>
                <c:pt idx="0">
                  <c:v>11</c:v>
                </c:pt>
                <c:pt idx="1">
                  <c:v>10</c:v>
                </c:pt>
                <c:pt idx="2">
                  <c:v>6</c:v>
                </c:pt>
                <c:pt idx="3">
                  <c:v>13</c:v>
                </c:pt>
                <c:pt idx="4">
                  <c:v>14</c:v>
                </c:pt>
                <c:pt idx="5">
                  <c:v>23</c:v>
                </c:pt>
                <c:pt idx="6">
                  <c:v>20</c:v>
                </c:pt>
                <c:pt idx="7">
                  <c:v>19</c:v>
                </c:pt>
                <c:pt idx="8">
                  <c:v>13</c:v>
                </c:pt>
                <c:pt idx="9">
                  <c:v>7</c:v>
                </c:pt>
                <c:pt idx="10">
                  <c:v>4</c:v>
                </c:pt>
                <c:pt idx="11">
                  <c:v>4</c:v>
                </c:pt>
                <c:pt idx="12">
                  <c:v>11</c:v>
                </c:pt>
                <c:pt idx="13">
                  <c:v>21</c:v>
                </c:pt>
                <c:pt idx="14">
                  <c:v>20</c:v>
                </c:pt>
                <c:pt idx="15">
                  <c:v>18</c:v>
                </c:pt>
                <c:pt idx="16">
                  <c:v>14</c:v>
                </c:pt>
                <c:pt idx="17">
                  <c:v>17</c:v>
                </c:pt>
                <c:pt idx="18">
                  <c:v>22</c:v>
                </c:pt>
                <c:pt idx="19">
                  <c:v>24</c:v>
                </c:pt>
                <c:pt idx="20">
                  <c:v>30</c:v>
                </c:pt>
                <c:pt idx="21">
                  <c:v>14</c:v>
                </c:pt>
                <c:pt idx="22">
                  <c:v>11</c:v>
                </c:pt>
                <c:pt idx="23">
                  <c:v>5</c:v>
                </c:pt>
                <c:pt idx="24">
                  <c:v>8</c:v>
                </c:pt>
                <c:pt idx="25">
                  <c:v>4</c:v>
                </c:pt>
              </c:numCache>
            </c:numRef>
          </c:xVal>
          <c:yVal>
            <c:numRef>
              <c:f>'出租车数量占比与排队长度关系拟合（掉头去0）'!$B$2:$B$62</c:f>
              <c:numCache>
                <c:formatCode>General</c:formatCode>
                <c:ptCount val="61"/>
                <c:pt idx="0">
                  <c:v>9.0909090909090898E-2</c:v>
                </c:pt>
                <c:pt idx="1">
                  <c:v>0.1</c:v>
                </c:pt>
                <c:pt idx="2">
                  <c:v>0.16666666666666699</c:v>
                </c:pt>
                <c:pt idx="3">
                  <c:v>0.230769230769231</c:v>
                </c:pt>
                <c:pt idx="4">
                  <c:v>7.1428571428571397E-2</c:v>
                </c:pt>
                <c:pt idx="5">
                  <c:v>4.3478260869565202E-2</c:v>
                </c:pt>
                <c:pt idx="6">
                  <c:v>0.05</c:v>
                </c:pt>
                <c:pt idx="7">
                  <c:v>5.2631578947368397E-2</c:v>
                </c:pt>
                <c:pt idx="8">
                  <c:v>0.230769230769231</c:v>
                </c:pt>
                <c:pt idx="9">
                  <c:v>0.14285714285714299</c:v>
                </c:pt>
                <c:pt idx="10">
                  <c:v>0.25</c:v>
                </c:pt>
                <c:pt idx="11">
                  <c:v>0.25</c:v>
                </c:pt>
                <c:pt idx="12">
                  <c:v>0.18181818181818199</c:v>
                </c:pt>
                <c:pt idx="13">
                  <c:v>4.7619047619047603E-2</c:v>
                </c:pt>
                <c:pt idx="14">
                  <c:v>0.05</c:v>
                </c:pt>
                <c:pt idx="15">
                  <c:v>5.5555555555555601E-2</c:v>
                </c:pt>
                <c:pt idx="16">
                  <c:v>7.1428571428571397E-2</c:v>
                </c:pt>
                <c:pt idx="17">
                  <c:v>5.8823529411764698E-2</c:v>
                </c:pt>
                <c:pt idx="18">
                  <c:v>0.13636363636363599</c:v>
                </c:pt>
                <c:pt idx="19">
                  <c:v>8.3333333333333301E-2</c:v>
                </c:pt>
                <c:pt idx="20">
                  <c:v>3.3333333333333298E-2</c:v>
                </c:pt>
                <c:pt idx="21">
                  <c:v>7.1428571428571397E-2</c:v>
                </c:pt>
                <c:pt idx="22">
                  <c:v>9.0909090909090898E-2</c:v>
                </c:pt>
                <c:pt idx="23">
                  <c:v>0.2</c:v>
                </c:pt>
                <c:pt idx="24">
                  <c:v>0.25</c:v>
                </c:pt>
                <c:pt idx="25">
                  <c:v>0.25</c:v>
                </c:pt>
              </c:numCache>
            </c:numRef>
          </c:yVal>
          <c:smooth val="0"/>
          <c:extLst>
            <c:ext xmlns:c16="http://schemas.microsoft.com/office/drawing/2014/chart" uri="{C3380CC4-5D6E-409C-BE32-E72D297353CC}">
              <c16:uniqueId val="{00000001-F52A-4751-A032-5F0E183AD4EE}"/>
            </c:ext>
          </c:extLst>
        </c:ser>
        <c:dLbls>
          <c:showLegendKey val="0"/>
          <c:showVal val="0"/>
          <c:showCatName val="0"/>
          <c:showSerName val="0"/>
          <c:showPercent val="0"/>
          <c:showBubbleSize val="0"/>
        </c:dLbls>
        <c:axId val="247052232"/>
        <c:axId val="245144656"/>
      </c:scatterChart>
      <c:valAx>
        <c:axId val="2470522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b="1"/>
                  <a:t>掉头排队长度</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45144656"/>
        <c:crosses val="autoZero"/>
        <c:crossBetween val="midCat"/>
      </c:valAx>
      <c:valAx>
        <c:axId val="245144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出租车占比</a:t>
                </a: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47052232"/>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'出租车数量占比与排队长度关系拟合（直行去0）'!$B$1</c:f>
              <c:strCache>
                <c:ptCount val="1"/>
                <c:pt idx="0">
                  <c:v>出租车占比</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wer"/>
            <c:dispRSqr val="0"/>
            <c:dispEq val="0"/>
          </c:trendline>
          <c:xVal>
            <c:numRef>
              <c:f>'出租车数量占比与排队长度关系拟合（直行去0）'!$A$2:$A$132</c:f>
              <c:numCache>
                <c:formatCode>General</c:formatCode>
                <c:ptCount val="131"/>
                <c:pt idx="0">
                  <c:v>5</c:v>
                </c:pt>
                <c:pt idx="1">
                  <c:v>4</c:v>
                </c:pt>
                <c:pt idx="2">
                  <c:v>6</c:v>
                </c:pt>
                <c:pt idx="3">
                  <c:v>7</c:v>
                </c:pt>
                <c:pt idx="4">
                  <c:v>3</c:v>
                </c:pt>
                <c:pt idx="5">
                  <c:v>4</c:v>
                </c:pt>
                <c:pt idx="6">
                  <c:v>1</c:v>
                </c:pt>
                <c:pt idx="7">
                  <c:v>7</c:v>
                </c:pt>
                <c:pt idx="8">
                  <c:v>6</c:v>
                </c:pt>
                <c:pt idx="9">
                  <c:v>12</c:v>
                </c:pt>
                <c:pt idx="10">
                  <c:v>9</c:v>
                </c:pt>
                <c:pt idx="11">
                  <c:v>3</c:v>
                </c:pt>
                <c:pt idx="12">
                  <c:v>5</c:v>
                </c:pt>
                <c:pt idx="13">
                  <c:v>8</c:v>
                </c:pt>
                <c:pt idx="14">
                  <c:v>7</c:v>
                </c:pt>
                <c:pt idx="15">
                  <c:v>11</c:v>
                </c:pt>
                <c:pt idx="16">
                  <c:v>8</c:v>
                </c:pt>
                <c:pt idx="17">
                  <c:v>9</c:v>
                </c:pt>
                <c:pt idx="18">
                  <c:v>6</c:v>
                </c:pt>
                <c:pt idx="19">
                  <c:v>6</c:v>
                </c:pt>
                <c:pt idx="20">
                  <c:v>8</c:v>
                </c:pt>
                <c:pt idx="21">
                  <c:v>11</c:v>
                </c:pt>
                <c:pt idx="22">
                  <c:v>2</c:v>
                </c:pt>
                <c:pt idx="23">
                  <c:v>9</c:v>
                </c:pt>
                <c:pt idx="24">
                  <c:v>9</c:v>
                </c:pt>
                <c:pt idx="25">
                  <c:v>5</c:v>
                </c:pt>
                <c:pt idx="26">
                  <c:v>7</c:v>
                </c:pt>
                <c:pt idx="27">
                  <c:v>5</c:v>
                </c:pt>
                <c:pt idx="28">
                  <c:v>2</c:v>
                </c:pt>
                <c:pt idx="29">
                  <c:v>6</c:v>
                </c:pt>
                <c:pt idx="30">
                  <c:v>4</c:v>
                </c:pt>
                <c:pt idx="31">
                  <c:v>3</c:v>
                </c:pt>
                <c:pt idx="32">
                  <c:v>3</c:v>
                </c:pt>
                <c:pt idx="33">
                  <c:v>3</c:v>
                </c:pt>
                <c:pt idx="34">
                  <c:v>2</c:v>
                </c:pt>
                <c:pt idx="35">
                  <c:v>3</c:v>
                </c:pt>
                <c:pt idx="36">
                  <c:v>3</c:v>
                </c:pt>
                <c:pt idx="37">
                  <c:v>9</c:v>
                </c:pt>
                <c:pt idx="38">
                  <c:v>7</c:v>
                </c:pt>
                <c:pt idx="39">
                  <c:v>5</c:v>
                </c:pt>
                <c:pt idx="40">
                  <c:v>7</c:v>
                </c:pt>
                <c:pt idx="41">
                  <c:v>10</c:v>
                </c:pt>
                <c:pt idx="42">
                  <c:v>9</c:v>
                </c:pt>
                <c:pt idx="43">
                  <c:v>8</c:v>
                </c:pt>
                <c:pt idx="44">
                  <c:v>5</c:v>
                </c:pt>
                <c:pt idx="45">
                  <c:v>4</c:v>
                </c:pt>
                <c:pt idx="46">
                  <c:v>2</c:v>
                </c:pt>
                <c:pt idx="47">
                  <c:v>8</c:v>
                </c:pt>
                <c:pt idx="48">
                  <c:v>8</c:v>
                </c:pt>
                <c:pt idx="49">
                  <c:v>3</c:v>
                </c:pt>
                <c:pt idx="50">
                  <c:v>6</c:v>
                </c:pt>
                <c:pt idx="51">
                  <c:v>11</c:v>
                </c:pt>
                <c:pt idx="52">
                  <c:v>11</c:v>
                </c:pt>
                <c:pt idx="53">
                  <c:v>12</c:v>
                </c:pt>
                <c:pt idx="54">
                  <c:v>5</c:v>
                </c:pt>
                <c:pt idx="55">
                  <c:v>3</c:v>
                </c:pt>
                <c:pt idx="56">
                  <c:v>2</c:v>
                </c:pt>
                <c:pt idx="57">
                  <c:v>6</c:v>
                </c:pt>
                <c:pt idx="58">
                  <c:v>5</c:v>
                </c:pt>
                <c:pt idx="59">
                  <c:v>12</c:v>
                </c:pt>
                <c:pt idx="60">
                  <c:v>7</c:v>
                </c:pt>
                <c:pt idx="61">
                  <c:v>7</c:v>
                </c:pt>
                <c:pt idx="62">
                  <c:v>7</c:v>
                </c:pt>
                <c:pt idx="63">
                  <c:v>1</c:v>
                </c:pt>
                <c:pt idx="64">
                  <c:v>6</c:v>
                </c:pt>
                <c:pt idx="65">
                  <c:v>5</c:v>
                </c:pt>
                <c:pt idx="66">
                  <c:v>1</c:v>
                </c:pt>
                <c:pt idx="67">
                  <c:v>5</c:v>
                </c:pt>
                <c:pt idx="68">
                  <c:v>1</c:v>
                </c:pt>
                <c:pt idx="69">
                  <c:v>4</c:v>
                </c:pt>
                <c:pt idx="70">
                  <c:v>1</c:v>
                </c:pt>
                <c:pt idx="71">
                  <c:v>5</c:v>
                </c:pt>
              </c:numCache>
            </c:numRef>
          </c:xVal>
          <c:yVal>
            <c:numRef>
              <c:f>'出租车数量占比与排队长度关系拟合（直行去0）'!$B$2:$B$132</c:f>
              <c:numCache>
                <c:formatCode>General</c:formatCode>
                <c:ptCount val="131"/>
                <c:pt idx="0">
                  <c:v>0.2</c:v>
                </c:pt>
                <c:pt idx="1">
                  <c:v>0.25</c:v>
                </c:pt>
                <c:pt idx="2">
                  <c:v>0.33333333333333298</c:v>
                </c:pt>
                <c:pt idx="3">
                  <c:v>0.28571428571428598</c:v>
                </c:pt>
                <c:pt idx="4">
                  <c:v>0.33333333333333298</c:v>
                </c:pt>
                <c:pt idx="5">
                  <c:v>0.5</c:v>
                </c:pt>
                <c:pt idx="6">
                  <c:v>1</c:v>
                </c:pt>
                <c:pt idx="7">
                  <c:v>0.14285714285714299</c:v>
                </c:pt>
                <c:pt idx="8">
                  <c:v>0.16666666666666699</c:v>
                </c:pt>
                <c:pt idx="9">
                  <c:v>8.3333333333333301E-2</c:v>
                </c:pt>
                <c:pt idx="10">
                  <c:v>0.11111111111111099</c:v>
                </c:pt>
                <c:pt idx="11">
                  <c:v>0.33333333333333298</c:v>
                </c:pt>
                <c:pt idx="12">
                  <c:v>0.2</c:v>
                </c:pt>
                <c:pt idx="13">
                  <c:v>0.125</c:v>
                </c:pt>
                <c:pt idx="14">
                  <c:v>0.14285714285714299</c:v>
                </c:pt>
                <c:pt idx="15">
                  <c:v>9.0909090909090898E-2</c:v>
                </c:pt>
                <c:pt idx="16">
                  <c:v>0.25</c:v>
                </c:pt>
                <c:pt idx="17">
                  <c:v>0.22222222222222199</c:v>
                </c:pt>
                <c:pt idx="18">
                  <c:v>0.33333333333333298</c:v>
                </c:pt>
                <c:pt idx="19">
                  <c:v>0.33333333333333298</c:v>
                </c:pt>
                <c:pt idx="20">
                  <c:v>0.25</c:v>
                </c:pt>
                <c:pt idx="21">
                  <c:v>9.0909090909090898E-2</c:v>
                </c:pt>
                <c:pt idx="22">
                  <c:v>0.5</c:v>
                </c:pt>
                <c:pt idx="23">
                  <c:v>0.22222222222222199</c:v>
                </c:pt>
                <c:pt idx="24">
                  <c:v>0.11111111111111099</c:v>
                </c:pt>
                <c:pt idx="25">
                  <c:v>0.2</c:v>
                </c:pt>
                <c:pt idx="26">
                  <c:v>0.28571428571428598</c:v>
                </c:pt>
                <c:pt idx="27">
                  <c:v>0.4</c:v>
                </c:pt>
                <c:pt idx="28">
                  <c:v>0.5</c:v>
                </c:pt>
                <c:pt idx="29">
                  <c:v>0.33333333333333298</c:v>
                </c:pt>
                <c:pt idx="30">
                  <c:v>0.25</c:v>
                </c:pt>
                <c:pt idx="31">
                  <c:v>0.33333333333333298</c:v>
                </c:pt>
                <c:pt idx="32">
                  <c:v>0.66666666666666696</c:v>
                </c:pt>
                <c:pt idx="33">
                  <c:v>0.66666666666666696</c:v>
                </c:pt>
                <c:pt idx="34">
                  <c:v>0.5</c:v>
                </c:pt>
                <c:pt idx="35">
                  <c:v>0.66666666666666696</c:v>
                </c:pt>
                <c:pt idx="36">
                  <c:v>0.33333333333333298</c:v>
                </c:pt>
                <c:pt idx="37">
                  <c:v>0.11111111111111099</c:v>
                </c:pt>
                <c:pt idx="38">
                  <c:v>0.57142857142857095</c:v>
                </c:pt>
                <c:pt idx="39">
                  <c:v>0.4</c:v>
                </c:pt>
                <c:pt idx="40">
                  <c:v>0.14285714285714299</c:v>
                </c:pt>
                <c:pt idx="41">
                  <c:v>0.1</c:v>
                </c:pt>
                <c:pt idx="42">
                  <c:v>0.33333333333333298</c:v>
                </c:pt>
                <c:pt idx="43">
                  <c:v>0.375</c:v>
                </c:pt>
                <c:pt idx="44">
                  <c:v>0.2</c:v>
                </c:pt>
                <c:pt idx="45">
                  <c:v>0.25</c:v>
                </c:pt>
                <c:pt idx="46">
                  <c:v>0.5</c:v>
                </c:pt>
                <c:pt idx="47">
                  <c:v>0.125</c:v>
                </c:pt>
                <c:pt idx="48">
                  <c:v>0.25</c:v>
                </c:pt>
                <c:pt idx="49">
                  <c:v>0.33333333333333298</c:v>
                </c:pt>
                <c:pt idx="50">
                  <c:v>0.33333333333333298</c:v>
                </c:pt>
                <c:pt idx="51">
                  <c:v>0.27272727272727298</c:v>
                </c:pt>
                <c:pt idx="52">
                  <c:v>0.18181818181818199</c:v>
                </c:pt>
                <c:pt idx="53">
                  <c:v>0.16666666666666699</c:v>
                </c:pt>
                <c:pt idx="54">
                  <c:v>0.4</c:v>
                </c:pt>
                <c:pt idx="55">
                  <c:v>0.66666666666666696</c:v>
                </c:pt>
                <c:pt idx="56">
                  <c:v>1</c:v>
                </c:pt>
                <c:pt idx="57">
                  <c:v>0.16666666666666699</c:v>
                </c:pt>
                <c:pt idx="58">
                  <c:v>0.2</c:v>
                </c:pt>
                <c:pt idx="59">
                  <c:v>0.66666666666666696</c:v>
                </c:pt>
                <c:pt idx="60">
                  <c:v>0.42857142857142899</c:v>
                </c:pt>
                <c:pt idx="61">
                  <c:v>0.57142857142857095</c:v>
                </c:pt>
                <c:pt idx="62">
                  <c:v>0.42857142857142899</c:v>
                </c:pt>
                <c:pt idx="63">
                  <c:v>1</c:v>
                </c:pt>
                <c:pt idx="64">
                  <c:v>0.33333333333333298</c:v>
                </c:pt>
                <c:pt idx="65">
                  <c:v>0.8</c:v>
                </c:pt>
                <c:pt idx="66">
                  <c:v>1</c:v>
                </c:pt>
                <c:pt idx="67">
                  <c:v>0.8</c:v>
                </c:pt>
                <c:pt idx="68">
                  <c:v>1</c:v>
                </c:pt>
                <c:pt idx="69">
                  <c:v>0.5</c:v>
                </c:pt>
                <c:pt idx="70" formatCode="0.00_);[Red]\(0.00\)">
                  <c:v>0.66666666666666696</c:v>
                </c:pt>
                <c:pt idx="71">
                  <c:v>0.8</c:v>
                </c:pt>
              </c:numCache>
            </c:numRef>
          </c:yVal>
          <c:smooth val="0"/>
          <c:extLst>
            <c:ext xmlns:c16="http://schemas.microsoft.com/office/drawing/2014/chart" uri="{C3380CC4-5D6E-409C-BE32-E72D297353CC}">
              <c16:uniqueId val="{00000001-A0BF-4D18-8067-4970992209AD}"/>
            </c:ext>
          </c:extLst>
        </c:ser>
        <c:dLbls>
          <c:showLegendKey val="0"/>
          <c:showVal val="0"/>
          <c:showCatName val="0"/>
          <c:showSerName val="0"/>
          <c:showPercent val="0"/>
          <c:showBubbleSize val="0"/>
        </c:dLbls>
        <c:axId val="307708296"/>
        <c:axId val="247050664"/>
      </c:scatterChart>
      <c:valAx>
        <c:axId val="30770829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b="1"/>
                  <a:t>直行排队长度</a:t>
                </a:r>
              </a:p>
            </c:rich>
          </c:tx>
          <c:layout>
            <c:manualLayout>
              <c:xMode val="edge"/>
              <c:yMode val="edge"/>
              <c:x val="0.45274583093732002"/>
              <c:y val="0.86520376175548597"/>
            </c:manualLayout>
          </c:layout>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47050664"/>
        <c:crosses val="autoZero"/>
        <c:crossBetween val="midCat"/>
      </c:valAx>
      <c:valAx>
        <c:axId val="247050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出租车占比</a:t>
                </a: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307708296"/>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'出租车数量占比与排队长度关系拟合（掉头去0）'!$B$1</c:f>
              <c:strCache>
                <c:ptCount val="1"/>
                <c:pt idx="0">
                  <c:v>出租车占比</c:v>
                </c:pt>
              </c:strCache>
            </c:strRef>
          </c:tx>
          <c:spPr>
            <a:ln w="28575"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wer"/>
            <c:dispRSqr val="0"/>
            <c:dispEq val="0"/>
          </c:trendline>
          <c:xVal>
            <c:numRef>
              <c:f>'出租车数量占比与排队长度关系拟合（掉头去0）'!$A$2:$A$62</c:f>
              <c:numCache>
                <c:formatCode>General</c:formatCode>
                <c:ptCount val="61"/>
                <c:pt idx="0">
                  <c:v>11</c:v>
                </c:pt>
                <c:pt idx="1">
                  <c:v>10</c:v>
                </c:pt>
                <c:pt idx="2">
                  <c:v>6</c:v>
                </c:pt>
                <c:pt idx="3">
                  <c:v>13</c:v>
                </c:pt>
                <c:pt idx="4">
                  <c:v>14</c:v>
                </c:pt>
                <c:pt idx="5">
                  <c:v>23</c:v>
                </c:pt>
                <c:pt idx="6">
                  <c:v>20</c:v>
                </c:pt>
                <c:pt idx="7">
                  <c:v>19</c:v>
                </c:pt>
                <c:pt idx="8">
                  <c:v>13</c:v>
                </c:pt>
                <c:pt idx="9">
                  <c:v>7</c:v>
                </c:pt>
                <c:pt idx="10">
                  <c:v>4</c:v>
                </c:pt>
                <c:pt idx="11">
                  <c:v>4</c:v>
                </c:pt>
                <c:pt idx="12">
                  <c:v>11</c:v>
                </c:pt>
                <c:pt idx="13">
                  <c:v>21</c:v>
                </c:pt>
                <c:pt idx="14">
                  <c:v>20</c:v>
                </c:pt>
                <c:pt idx="15">
                  <c:v>18</c:v>
                </c:pt>
                <c:pt idx="16">
                  <c:v>14</c:v>
                </c:pt>
                <c:pt idx="17">
                  <c:v>17</c:v>
                </c:pt>
                <c:pt idx="18">
                  <c:v>22</c:v>
                </c:pt>
                <c:pt idx="19">
                  <c:v>24</c:v>
                </c:pt>
                <c:pt idx="20">
                  <c:v>30</c:v>
                </c:pt>
                <c:pt idx="21">
                  <c:v>14</c:v>
                </c:pt>
                <c:pt idx="22">
                  <c:v>11</c:v>
                </c:pt>
                <c:pt idx="23">
                  <c:v>5</c:v>
                </c:pt>
                <c:pt idx="24">
                  <c:v>8</c:v>
                </c:pt>
                <c:pt idx="25">
                  <c:v>4</c:v>
                </c:pt>
              </c:numCache>
            </c:numRef>
          </c:xVal>
          <c:yVal>
            <c:numRef>
              <c:f>'出租车数量占比与排队长度关系拟合（掉头去0）'!$B$2:$B$62</c:f>
              <c:numCache>
                <c:formatCode>General</c:formatCode>
                <c:ptCount val="61"/>
                <c:pt idx="0">
                  <c:v>9.0909090909090898E-2</c:v>
                </c:pt>
                <c:pt idx="1">
                  <c:v>0.1</c:v>
                </c:pt>
                <c:pt idx="2">
                  <c:v>0.16666666666666699</c:v>
                </c:pt>
                <c:pt idx="3">
                  <c:v>0.230769230769231</c:v>
                </c:pt>
                <c:pt idx="4">
                  <c:v>7.1428571428571397E-2</c:v>
                </c:pt>
                <c:pt idx="5">
                  <c:v>4.3478260869565202E-2</c:v>
                </c:pt>
                <c:pt idx="6">
                  <c:v>0.05</c:v>
                </c:pt>
                <c:pt idx="7">
                  <c:v>5.2631578947368397E-2</c:v>
                </c:pt>
                <c:pt idx="8">
                  <c:v>0.230769230769231</c:v>
                </c:pt>
                <c:pt idx="9">
                  <c:v>0.14285714285714299</c:v>
                </c:pt>
                <c:pt idx="10">
                  <c:v>0.25</c:v>
                </c:pt>
                <c:pt idx="11">
                  <c:v>0.25</c:v>
                </c:pt>
                <c:pt idx="12">
                  <c:v>0.18181818181818199</c:v>
                </c:pt>
                <c:pt idx="13">
                  <c:v>4.7619047619047603E-2</c:v>
                </c:pt>
                <c:pt idx="14">
                  <c:v>0.05</c:v>
                </c:pt>
                <c:pt idx="15">
                  <c:v>5.5555555555555601E-2</c:v>
                </c:pt>
                <c:pt idx="16">
                  <c:v>7.1428571428571397E-2</c:v>
                </c:pt>
                <c:pt idx="17">
                  <c:v>5.8823529411764698E-2</c:v>
                </c:pt>
                <c:pt idx="18">
                  <c:v>0.13636363636363599</c:v>
                </c:pt>
                <c:pt idx="19">
                  <c:v>8.3333333333333301E-2</c:v>
                </c:pt>
                <c:pt idx="20">
                  <c:v>3.3333333333333298E-2</c:v>
                </c:pt>
                <c:pt idx="21">
                  <c:v>7.1428571428571397E-2</c:v>
                </c:pt>
                <c:pt idx="22">
                  <c:v>9.0909090909090898E-2</c:v>
                </c:pt>
                <c:pt idx="23">
                  <c:v>0.2</c:v>
                </c:pt>
                <c:pt idx="24">
                  <c:v>0.25</c:v>
                </c:pt>
                <c:pt idx="25">
                  <c:v>0.25</c:v>
                </c:pt>
              </c:numCache>
            </c:numRef>
          </c:yVal>
          <c:smooth val="0"/>
          <c:extLst>
            <c:ext xmlns:c16="http://schemas.microsoft.com/office/drawing/2014/chart" uri="{C3380CC4-5D6E-409C-BE32-E72D297353CC}">
              <c16:uniqueId val="{00000001-0409-4E5F-BC22-40DE7B2F71BA}"/>
            </c:ext>
          </c:extLst>
        </c:ser>
        <c:dLbls>
          <c:showLegendKey val="0"/>
          <c:showVal val="0"/>
          <c:showCatName val="0"/>
          <c:showSerName val="0"/>
          <c:showPercent val="0"/>
          <c:showBubbleSize val="0"/>
        </c:dLbls>
        <c:axId val="247052232"/>
        <c:axId val="245144656"/>
      </c:scatterChart>
      <c:valAx>
        <c:axId val="2470522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b="1"/>
                  <a:t>掉头排队长度</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45144656"/>
        <c:crosses val="autoZero"/>
        <c:crossBetween val="midCat"/>
      </c:valAx>
      <c:valAx>
        <c:axId val="245144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出租车占比</a:t>
                </a: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47052232"/>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Sheet3!$A$1:$A$348</c:f>
              <c:numCache>
                <c:formatCode>General</c:formatCode>
                <c:ptCount val="348"/>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pt idx="31">
                  <c:v>0</c:v>
                </c:pt>
                <c:pt idx="32">
                  <c:v>1</c:v>
                </c:pt>
                <c:pt idx="33">
                  <c:v>0</c:v>
                </c:pt>
                <c:pt idx="34">
                  <c:v>0</c:v>
                </c:pt>
                <c:pt idx="35">
                  <c:v>1</c:v>
                </c:pt>
                <c:pt idx="36">
                  <c:v>1</c:v>
                </c:pt>
                <c:pt idx="37">
                  <c:v>1</c:v>
                </c:pt>
                <c:pt idx="38">
                  <c:v>1</c:v>
                </c:pt>
                <c:pt idx="39">
                  <c:v>0</c:v>
                </c:pt>
                <c:pt idx="40">
                  <c:v>1</c:v>
                </c:pt>
                <c:pt idx="41">
                  <c:v>1</c:v>
                </c:pt>
                <c:pt idx="42">
                  <c:v>0</c:v>
                </c:pt>
                <c:pt idx="43">
                  <c:v>1</c:v>
                </c:pt>
                <c:pt idx="44">
                  <c:v>1</c:v>
                </c:pt>
                <c:pt idx="45">
                  <c:v>1</c:v>
                </c:pt>
                <c:pt idx="46">
                  <c:v>2</c:v>
                </c:pt>
                <c:pt idx="47">
                  <c:v>0</c:v>
                </c:pt>
                <c:pt idx="48">
                  <c:v>0</c:v>
                </c:pt>
                <c:pt idx="49">
                  <c:v>0</c:v>
                </c:pt>
                <c:pt idx="50">
                  <c:v>0</c:v>
                </c:pt>
                <c:pt idx="51">
                  <c:v>0</c:v>
                </c:pt>
                <c:pt idx="52">
                  <c:v>2</c:v>
                </c:pt>
                <c:pt idx="53">
                  <c:v>2</c:v>
                </c:pt>
                <c:pt idx="54">
                  <c:v>2</c:v>
                </c:pt>
                <c:pt idx="55">
                  <c:v>2</c:v>
                </c:pt>
                <c:pt idx="56">
                  <c:v>0</c:v>
                </c:pt>
                <c:pt idx="57">
                  <c:v>2</c:v>
                </c:pt>
                <c:pt idx="58">
                  <c:v>2</c:v>
                </c:pt>
                <c:pt idx="59">
                  <c:v>0</c:v>
                </c:pt>
                <c:pt idx="60">
                  <c:v>2</c:v>
                </c:pt>
                <c:pt idx="61">
                  <c:v>2</c:v>
                </c:pt>
                <c:pt idx="62">
                  <c:v>2</c:v>
                </c:pt>
                <c:pt idx="63">
                  <c:v>2</c:v>
                </c:pt>
                <c:pt idx="64">
                  <c:v>0</c:v>
                </c:pt>
                <c:pt idx="65">
                  <c:v>0</c:v>
                </c:pt>
                <c:pt idx="66">
                  <c:v>0</c:v>
                </c:pt>
                <c:pt idx="67">
                  <c:v>0</c:v>
                </c:pt>
                <c:pt idx="68">
                  <c:v>0</c:v>
                </c:pt>
                <c:pt idx="69">
                  <c:v>0</c:v>
                </c:pt>
                <c:pt idx="70">
                  <c:v>2</c:v>
                </c:pt>
                <c:pt idx="71">
                  <c:v>2</c:v>
                </c:pt>
                <c:pt idx="72">
                  <c:v>0</c:v>
                </c:pt>
                <c:pt idx="73">
                  <c:v>0</c:v>
                </c:pt>
                <c:pt idx="74">
                  <c:v>2</c:v>
                </c:pt>
                <c:pt idx="75">
                  <c:v>2</c:v>
                </c:pt>
                <c:pt idx="76">
                  <c:v>0</c:v>
                </c:pt>
                <c:pt idx="77">
                  <c:v>0</c:v>
                </c:pt>
                <c:pt idx="78">
                  <c:v>0</c:v>
                </c:pt>
                <c:pt idx="79">
                  <c:v>0</c:v>
                </c:pt>
                <c:pt idx="80">
                  <c:v>2</c:v>
                </c:pt>
                <c:pt idx="81">
                  <c:v>0</c:v>
                </c:pt>
                <c:pt idx="82">
                  <c:v>0</c:v>
                </c:pt>
                <c:pt idx="83">
                  <c:v>0</c:v>
                </c:pt>
                <c:pt idx="84">
                  <c:v>0</c:v>
                </c:pt>
                <c:pt idx="85">
                  <c:v>0</c:v>
                </c:pt>
                <c:pt idx="86">
                  <c:v>0</c:v>
                </c:pt>
                <c:pt idx="87">
                  <c:v>2</c:v>
                </c:pt>
                <c:pt idx="88">
                  <c:v>2</c:v>
                </c:pt>
                <c:pt idx="89">
                  <c:v>0</c:v>
                </c:pt>
                <c:pt idx="90">
                  <c:v>0</c:v>
                </c:pt>
                <c:pt idx="91">
                  <c:v>0</c:v>
                </c:pt>
                <c:pt idx="92">
                  <c:v>0</c:v>
                </c:pt>
                <c:pt idx="93">
                  <c:v>0</c:v>
                </c:pt>
                <c:pt idx="94">
                  <c:v>0</c:v>
                </c:pt>
                <c:pt idx="95">
                  <c:v>0</c:v>
                </c:pt>
                <c:pt idx="96">
                  <c:v>0</c:v>
                </c:pt>
                <c:pt idx="97">
                  <c:v>2</c:v>
                </c:pt>
                <c:pt idx="98">
                  <c:v>0</c:v>
                </c:pt>
                <c:pt idx="99">
                  <c:v>0</c:v>
                </c:pt>
                <c:pt idx="100">
                  <c:v>0</c:v>
                </c:pt>
                <c:pt idx="101">
                  <c:v>0</c:v>
                </c:pt>
                <c:pt idx="102">
                  <c:v>2</c:v>
                </c:pt>
                <c:pt idx="103">
                  <c:v>3</c:v>
                </c:pt>
                <c:pt idx="104">
                  <c:v>3</c:v>
                </c:pt>
                <c:pt idx="105">
                  <c:v>3</c:v>
                </c:pt>
                <c:pt idx="106">
                  <c:v>3</c:v>
                </c:pt>
                <c:pt idx="107">
                  <c:v>3</c:v>
                </c:pt>
                <c:pt idx="108">
                  <c:v>3</c:v>
                </c:pt>
                <c:pt idx="109">
                  <c:v>3</c:v>
                </c:pt>
                <c:pt idx="110">
                  <c:v>3</c:v>
                </c:pt>
                <c:pt idx="111">
                  <c:v>3</c:v>
                </c:pt>
                <c:pt idx="112">
                  <c:v>3</c:v>
                </c:pt>
                <c:pt idx="113">
                  <c:v>3</c:v>
                </c:pt>
                <c:pt idx="114">
                  <c:v>3</c:v>
                </c:pt>
                <c:pt idx="115">
                  <c:v>3</c:v>
                </c:pt>
                <c:pt idx="116">
                  <c:v>0</c:v>
                </c:pt>
                <c:pt idx="117">
                  <c:v>0</c:v>
                </c:pt>
                <c:pt idx="118">
                  <c:v>0</c:v>
                </c:pt>
                <c:pt idx="119">
                  <c:v>0</c:v>
                </c:pt>
                <c:pt idx="120">
                  <c:v>3</c:v>
                </c:pt>
                <c:pt idx="121">
                  <c:v>4</c:v>
                </c:pt>
                <c:pt idx="122">
                  <c:v>0</c:v>
                </c:pt>
                <c:pt idx="123">
                  <c:v>4</c:v>
                </c:pt>
                <c:pt idx="124">
                  <c:v>4</c:v>
                </c:pt>
                <c:pt idx="125">
                  <c:v>4</c:v>
                </c:pt>
                <c:pt idx="126">
                  <c:v>4</c:v>
                </c:pt>
                <c:pt idx="127">
                  <c:v>0</c:v>
                </c:pt>
                <c:pt idx="128">
                  <c:v>4</c:v>
                </c:pt>
                <c:pt idx="129">
                  <c:v>0</c:v>
                </c:pt>
                <c:pt idx="130">
                  <c:v>0</c:v>
                </c:pt>
                <c:pt idx="131">
                  <c:v>0</c:v>
                </c:pt>
                <c:pt idx="132">
                  <c:v>4</c:v>
                </c:pt>
                <c:pt idx="133">
                  <c:v>0</c:v>
                </c:pt>
                <c:pt idx="134">
                  <c:v>0</c:v>
                </c:pt>
                <c:pt idx="135">
                  <c:v>0</c:v>
                </c:pt>
                <c:pt idx="136">
                  <c:v>0</c:v>
                </c:pt>
                <c:pt idx="137">
                  <c:v>4</c:v>
                </c:pt>
                <c:pt idx="138">
                  <c:v>0</c:v>
                </c:pt>
                <c:pt idx="139">
                  <c:v>0</c:v>
                </c:pt>
                <c:pt idx="140">
                  <c:v>0</c:v>
                </c:pt>
                <c:pt idx="141">
                  <c:v>4</c:v>
                </c:pt>
                <c:pt idx="142">
                  <c:v>0</c:v>
                </c:pt>
                <c:pt idx="143">
                  <c:v>0</c:v>
                </c:pt>
                <c:pt idx="144">
                  <c:v>0</c:v>
                </c:pt>
                <c:pt idx="145">
                  <c:v>0</c:v>
                </c:pt>
                <c:pt idx="146">
                  <c:v>0</c:v>
                </c:pt>
                <c:pt idx="147">
                  <c:v>0</c:v>
                </c:pt>
                <c:pt idx="148">
                  <c:v>0</c:v>
                </c:pt>
                <c:pt idx="149">
                  <c:v>4</c:v>
                </c:pt>
                <c:pt idx="150">
                  <c:v>0</c:v>
                </c:pt>
                <c:pt idx="151">
                  <c:v>0</c:v>
                </c:pt>
                <c:pt idx="152">
                  <c:v>0</c:v>
                </c:pt>
                <c:pt idx="153">
                  <c:v>0</c:v>
                </c:pt>
                <c:pt idx="154">
                  <c:v>0</c:v>
                </c:pt>
                <c:pt idx="155">
                  <c:v>4</c:v>
                </c:pt>
                <c:pt idx="156">
                  <c:v>0</c:v>
                </c:pt>
                <c:pt idx="157">
                  <c:v>4</c:v>
                </c:pt>
                <c:pt idx="158">
                  <c:v>0</c:v>
                </c:pt>
                <c:pt idx="159">
                  <c:v>4</c:v>
                </c:pt>
                <c:pt idx="160">
                  <c:v>5</c:v>
                </c:pt>
                <c:pt idx="161">
                  <c:v>5</c:v>
                </c:pt>
                <c:pt idx="162">
                  <c:v>0</c:v>
                </c:pt>
                <c:pt idx="163">
                  <c:v>5</c:v>
                </c:pt>
                <c:pt idx="164">
                  <c:v>5</c:v>
                </c:pt>
                <c:pt idx="165">
                  <c:v>0</c:v>
                </c:pt>
                <c:pt idx="166">
                  <c:v>5</c:v>
                </c:pt>
                <c:pt idx="167">
                  <c:v>0</c:v>
                </c:pt>
                <c:pt idx="168">
                  <c:v>0</c:v>
                </c:pt>
                <c:pt idx="169">
                  <c:v>0</c:v>
                </c:pt>
                <c:pt idx="170">
                  <c:v>0</c:v>
                </c:pt>
                <c:pt idx="171">
                  <c:v>0</c:v>
                </c:pt>
                <c:pt idx="172">
                  <c:v>5</c:v>
                </c:pt>
                <c:pt idx="173">
                  <c:v>0</c:v>
                </c:pt>
                <c:pt idx="174">
                  <c:v>0</c:v>
                </c:pt>
                <c:pt idx="175">
                  <c:v>0</c:v>
                </c:pt>
                <c:pt idx="176">
                  <c:v>0</c:v>
                </c:pt>
                <c:pt idx="177">
                  <c:v>0</c:v>
                </c:pt>
                <c:pt idx="178">
                  <c:v>0</c:v>
                </c:pt>
                <c:pt idx="179">
                  <c:v>0</c:v>
                </c:pt>
                <c:pt idx="180">
                  <c:v>5</c:v>
                </c:pt>
                <c:pt idx="181">
                  <c:v>5</c:v>
                </c:pt>
                <c:pt idx="182">
                  <c:v>0</c:v>
                </c:pt>
                <c:pt idx="183">
                  <c:v>5</c:v>
                </c:pt>
                <c:pt idx="184">
                  <c:v>0</c:v>
                </c:pt>
                <c:pt idx="185">
                  <c:v>0</c:v>
                </c:pt>
                <c:pt idx="186">
                  <c:v>0</c:v>
                </c:pt>
                <c:pt idx="187">
                  <c:v>0</c:v>
                </c:pt>
                <c:pt idx="188">
                  <c:v>0</c:v>
                </c:pt>
                <c:pt idx="189">
                  <c:v>5</c:v>
                </c:pt>
                <c:pt idx="190">
                  <c:v>0</c:v>
                </c:pt>
                <c:pt idx="191">
                  <c:v>0</c:v>
                </c:pt>
                <c:pt idx="192">
                  <c:v>0</c:v>
                </c:pt>
                <c:pt idx="193">
                  <c:v>0</c:v>
                </c:pt>
                <c:pt idx="194">
                  <c:v>0</c:v>
                </c:pt>
                <c:pt idx="195">
                  <c:v>0</c:v>
                </c:pt>
                <c:pt idx="196">
                  <c:v>0</c:v>
                </c:pt>
                <c:pt idx="197">
                  <c:v>6</c:v>
                </c:pt>
                <c:pt idx="198">
                  <c:v>0</c:v>
                </c:pt>
                <c:pt idx="199">
                  <c:v>0</c:v>
                </c:pt>
                <c:pt idx="200">
                  <c:v>0</c:v>
                </c:pt>
                <c:pt idx="201">
                  <c:v>0</c:v>
                </c:pt>
                <c:pt idx="202">
                  <c:v>0</c:v>
                </c:pt>
                <c:pt idx="203">
                  <c:v>0</c:v>
                </c:pt>
                <c:pt idx="204">
                  <c:v>0</c:v>
                </c:pt>
                <c:pt idx="205">
                  <c:v>6</c:v>
                </c:pt>
                <c:pt idx="206">
                  <c:v>6</c:v>
                </c:pt>
                <c:pt idx="207">
                  <c:v>6</c:v>
                </c:pt>
                <c:pt idx="208">
                  <c:v>6</c:v>
                </c:pt>
                <c:pt idx="209">
                  <c:v>6</c:v>
                </c:pt>
                <c:pt idx="210">
                  <c:v>6</c:v>
                </c:pt>
                <c:pt idx="211">
                  <c:v>6</c:v>
                </c:pt>
                <c:pt idx="212">
                  <c:v>6</c:v>
                </c:pt>
                <c:pt idx="213">
                  <c:v>6</c:v>
                </c:pt>
                <c:pt idx="214">
                  <c:v>6</c:v>
                </c:pt>
                <c:pt idx="215">
                  <c:v>6</c:v>
                </c:pt>
                <c:pt idx="216">
                  <c:v>0</c:v>
                </c:pt>
                <c:pt idx="217">
                  <c:v>0</c:v>
                </c:pt>
                <c:pt idx="218">
                  <c:v>6</c:v>
                </c:pt>
                <c:pt idx="219">
                  <c:v>0</c:v>
                </c:pt>
                <c:pt idx="220">
                  <c:v>6</c:v>
                </c:pt>
                <c:pt idx="221">
                  <c:v>0</c:v>
                </c:pt>
                <c:pt idx="222">
                  <c:v>0</c:v>
                </c:pt>
                <c:pt idx="223">
                  <c:v>0</c:v>
                </c:pt>
                <c:pt idx="224">
                  <c:v>0</c:v>
                </c:pt>
                <c:pt idx="225">
                  <c:v>6</c:v>
                </c:pt>
                <c:pt idx="226">
                  <c:v>7</c:v>
                </c:pt>
                <c:pt idx="227">
                  <c:v>7</c:v>
                </c:pt>
                <c:pt idx="228">
                  <c:v>7</c:v>
                </c:pt>
                <c:pt idx="229">
                  <c:v>7</c:v>
                </c:pt>
                <c:pt idx="230">
                  <c:v>7</c:v>
                </c:pt>
                <c:pt idx="231">
                  <c:v>7</c:v>
                </c:pt>
                <c:pt idx="232">
                  <c:v>8</c:v>
                </c:pt>
                <c:pt idx="233">
                  <c:v>8</c:v>
                </c:pt>
                <c:pt idx="234">
                  <c:v>8</c:v>
                </c:pt>
                <c:pt idx="235">
                  <c:v>8</c:v>
                </c:pt>
                <c:pt idx="236">
                  <c:v>9</c:v>
                </c:pt>
                <c:pt idx="237">
                  <c:v>9</c:v>
                </c:pt>
                <c:pt idx="238">
                  <c:v>9</c:v>
                </c:pt>
                <c:pt idx="239">
                  <c:v>9</c:v>
                </c:pt>
                <c:pt idx="240">
                  <c:v>10</c:v>
                </c:pt>
                <c:pt idx="241">
                  <c:v>0</c:v>
                </c:pt>
                <c:pt idx="242">
                  <c:v>10</c:v>
                </c:pt>
                <c:pt idx="243">
                  <c:v>0</c:v>
                </c:pt>
                <c:pt idx="244">
                  <c:v>0</c:v>
                </c:pt>
                <c:pt idx="245">
                  <c:v>0</c:v>
                </c:pt>
                <c:pt idx="246">
                  <c:v>11</c:v>
                </c:pt>
                <c:pt idx="247">
                  <c:v>11</c:v>
                </c:pt>
                <c:pt idx="248">
                  <c:v>0</c:v>
                </c:pt>
                <c:pt idx="249">
                  <c:v>11</c:v>
                </c:pt>
                <c:pt idx="250">
                  <c:v>11</c:v>
                </c:pt>
                <c:pt idx="251">
                  <c:v>11</c:v>
                </c:pt>
                <c:pt idx="252">
                  <c:v>11</c:v>
                </c:pt>
                <c:pt idx="253">
                  <c:v>0</c:v>
                </c:pt>
                <c:pt idx="254">
                  <c:v>0</c:v>
                </c:pt>
                <c:pt idx="255">
                  <c:v>12</c:v>
                </c:pt>
                <c:pt idx="256">
                  <c:v>0</c:v>
                </c:pt>
                <c:pt idx="257">
                  <c:v>12</c:v>
                </c:pt>
                <c:pt idx="258">
                  <c:v>0</c:v>
                </c:pt>
                <c:pt idx="259">
                  <c:v>0</c:v>
                </c:pt>
                <c:pt idx="260">
                  <c:v>12</c:v>
                </c:pt>
                <c:pt idx="261">
                  <c:v>12</c:v>
                </c:pt>
                <c:pt idx="262">
                  <c:v>0</c:v>
                </c:pt>
                <c:pt idx="263">
                  <c:v>12</c:v>
                </c:pt>
                <c:pt idx="264">
                  <c:v>12</c:v>
                </c:pt>
                <c:pt idx="265">
                  <c:v>13</c:v>
                </c:pt>
                <c:pt idx="266">
                  <c:v>0</c:v>
                </c:pt>
                <c:pt idx="267">
                  <c:v>13</c:v>
                </c:pt>
                <c:pt idx="268">
                  <c:v>14</c:v>
                </c:pt>
                <c:pt idx="269">
                  <c:v>0</c:v>
                </c:pt>
                <c:pt idx="270">
                  <c:v>14</c:v>
                </c:pt>
                <c:pt idx="271">
                  <c:v>14</c:v>
                </c:pt>
                <c:pt idx="272">
                  <c:v>14</c:v>
                </c:pt>
                <c:pt idx="273">
                  <c:v>14</c:v>
                </c:pt>
                <c:pt idx="274">
                  <c:v>14</c:v>
                </c:pt>
                <c:pt idx="275">
                  <c:v>14</c:v>
                </c:pt>
                <c:pt idx="276">
                  <c:v>0</c:v>
                </c:pt>
                <c:pt idx="277">
                  <c:v>14</c:v>
                </c:pt>
                <c:pt idx="278">
                  <c:v>0</c:v>
                </c:pt>
                <c:pt idx="279">
                  <c:v>0</c:v>
                </c:pt>
                <c:pt idx="280">
                  <c:v>14</c:v>
                </c:pt>
                <c:pt idx="281">
                  <c:v>15</c:v>
                </c:pt>
                <c:pt idx="282">
                  <c:v>15</c:v>
                </c:pt>
                <c:pt idx="283">
                  <c:v>15</c:v>
                </c:pt>
                <c:pt idx="284">
                  <c:v>0</c:v>
                </c:pt>
                <c:pt idx="285">
                  <c:v>15</c:v>
                </c:pt>
                <c:pt idx="286">
                  <c:v>16</c:v>
                </c:pt>
                <c:pt idx="287">
                  <c:v>0</c:v>
                </c:pt>
                <c:pt idx="288">
                  <c:v>16</c:v>
                </c:pt>
                <c:pt idx="289">
                  <c:v>0</c:v>
                </c:pt>
                <c:pt idx="290">
                  <c:v>16</c:v>
                </c:pt>
                <c:pt idx="291">
                  <c:v>0</c:v>
                </c:pt>
                <c:pt idx="292">
                  <c:v>0</c:v>
                </c:pt>
                <c:pt idx="293">
                  <c:v>17</c:v>
                </c:pt>
                <c:pt idx="294">
                  <c:v>18</c:v>
                </c:pt>
                <c:pt idx="295">
                  <c:v>0</c:v>
                </c:pt>
                <c:pt idx="296">
                  <c:v>18</c:v>
                </c:pt>
                <c:pt idx="297">
                  <c:v>0</c:v>
                </c:pt>
                <c:pt idx="298">
                  <c:v>18</c:v>
                </c:pt>
                <c:pt idx="299">
                  <c:v>18</c:v>
                </c:pt>
                <c:pt idx="300">
                  <c:v>0</c:v>
                </c:pt>
                <c:pt idx="301">
                  <c:v>18</c:v>
                </c:pt>
                <c:pt idx="302">
                  <c:v>0</c:v>
                </c:pt>
                <c:pt idx="303">
                  <c:v>0</c:v>
                </c:pt>
                <c:pt idx="304">
                  <c:v>0</c:v>
                </c:pt>
                <c:pt idx="305">
                  <c:v>0</c:v>
                </c:pt>
                <c:pt idx="306">
                  <c:v>19</c:v>
                </c:pt>
                <c:pt idx="307">
                  <c:v>0</c:v>
                </c:pt>
                <c:pt idx="308">
                  <c:v>0</c:v>
                </c:pt>
                <c:pt idx="309">
                  <c:v>0</c:v>
                </c:pt>
                <c:pt idx="310">
                  <c:v>0</c:v>
                </c:pt>
                <c:pt idx="311">
                  <c:v>0</c:v>
                </c:pt>
                <c:pt idx="312">
                  <c:v>19</c:v>
                </c:pt>
                <c:pt idx="313">
                  <c:v>0</c:v>
                </c:pt>
                <c:pt idx="314">
                  <c:v>20</c:v>
                </c:pt>
                <c:pt idx="315">
                  <c:v>0</c:v>
                </c:pt>
                <c:pt idx="316">
                  <c:v>20</c:v>
                </c:pt>
                <c:pt idx="317">
                  <c:v>0</c:v>
                </c:pt>
                <c:pt idx="318">
                  <c:v>20</c:v>
                </c:pt>
                <c:pt idx="319">
                  <c:v>20</c:v>
                </c:pt>
                <c:pt idx="320">
                  <c:v>0</c:v>
                </c:pt>
                <c:pt idx="321">
                  <c:v>0</c:v>
                </c:pt>
                <c:pt idx="322">
                  <c:v>20</c:v>
                </c:pt>
                <c:pt idx="323">
                  <c:v>21</c:v>
                </c:pt>
                <c:pt idx="324">
                  <c:v>0</c:v>
                </c:pt>
                <c:pt idx="325">
                  <c:v>23</c:v>
                </c:pt>
                <c:pt idx="326">
                  <c:v>23</c:v>
                </c:pt>
                <c:pt idx="327">
                  <c:v>25</c:v>
                </c:pt>
                <c:pt idx="328">
                  <c:v>0</c:v>
                </c:pt>
                <c:pt idx="329">
                  <c:v>0</c:v>
                </c:pt>
                <c:pt idx="330">
                  <c:v>26</c:v>
                </c:pt>
                <c:pt idx="331">
                  <c:v>0</c:v>
                </c:pt>
                <c:pt idx="332">
                  <c:v>0</c:v>
                </c:pt>
                <c:pt idx="333">
                  <c:v>0</c:v>
                </c:pt>
                <c:pt idx="334">
                  <c:v>26</c:v>
                </c:pt>
                <c:pt idx="335">
                  <c:v>0</c:v>
                </c:pt>
                <c:pt idx="336">
                  <c:v>0</c:v>
                </c:pt>
                <c:pt idx="337">
                  <c:v>0</c:v>
                </c:pt>
                <c:pt idx="338">
                  <c:v>0</c:v>
                </c:pt>
                <c:pt idx="339">
                  <c:v>26</c:v>
                </c:pt>
                <c:pt idx="340">
                  <c:v>0</c:v>
                </c:pt>
                <c:pt idx="341">
                  <c:v>27</c:v>
                </c:pt>
                <c:pt idx="342">
                  <c:v>0</c:v>
                </c:pt>
                <c:pt idx="343">
                  <c:v>33</c:v>
                </c:pt>
                <c:pt idx="344">
                  <c:v>35</c:v>
                </c:pt>
                <c:pt idx="345">
                  <c:v>36</c:v>
                </c:pt>
                <c:pt idx="346">
                  <c:v>39</c:v>
                </c:pt>
              </c:numCache>
            </c:numRef>
          </c:xVal>
          <c:yVal>
            <c:numRef>
              <c:f>Sheet3!$B$1:$B$348</c:f>
              <c:numCache>
                <c:formatCode>General</c:formatCode>
                <c:ptCount val="348"/>
                <c:pt idx="0">
                  <c:v>20</c:v>
                </c:pt>
                <c:pt idx="1">
                  <c:v>33</c:v>
                </c:pt>
                <c:pt idx="2">
                  <c:v>39</c:v>
                </c:pt>
                <c:pt idx="3">
                  <c:v>28</c:v>
                </c:pt>
                <c:pt idx="4">
                  <c:v>14</c:v>
                </c:pt>
                <c:pt idx="5">
                  <c:v>28</c:v>
                </c:pt>
                <c:pt idx="6">
                  <c:v>25</c:v>
                </c:pt>
                <c:pt idx="7">
                  <c:v>10</c:v>
                </c:pt>
                <c:pt idx="8">
                  <c:v>26</c:v>
                </c:pt>
                <c:pt idx="9">
                  <c:v>27</c:v>
                </c:pt>
                <c:pt idx="10">
                  <c:v>18</c:v>
                </c:pt>
                <c:pt idx="11">
                  <c:v>14</c:v>
                </c:pt>
                <c:pt idx="12">
                  <c:v>20</c:v>
                </c:pt>
                <c:pt idx="13">
                  <c:v>5</c:v>
                </c:pt>
                <c:pt idx="14">
                  <c:v>14</c:v>
                </c:pt>
                <c:pt idx="15">
                  <c:v>20</c:v>
                </c:pt>
                <c:pt idx="16">
                  <c:v>6</c:v>
                </c:pt>
                <c:pt idx="17">
                  <c:v>20</c:v>
                </c:pt>
                <c:pt idx="18">
                  <c:v>33</c:v>
                </c:pt>
                <c:pt idx="19">
                  <c:v>39</c:v>
                </c:pt>
                <c:pt idx="20">
                  <c:v>28</c:v>
                </c:pt>
                <c:pt idx="21">
                  <c:v>14</c:v>
                </c:pt>
                <c:pt idx="22">
                  <c:v>28</c:v>
                </c:pt>
                <c:pt idx="23">
                  <c:v>25</c:v>
                </c:pt>
                <c:pt idx="24">
                  <c:v>10</c:v>
                </c:pt>
                <c:pt idx="25">
                  <c:v>26</c:v>
                </c:pt>
                <c:pt idx="26">
                  <c:v>27</c:v>
                </c:pt>
                <c:pt idx="27">
                  <c:v>18</c:v>
                </c:pt>
                <c:pt idx="28">
                  <c:v>14</c:v>
                </c:pt>
                <c:pt idx="29">
                  <c:v>20</c:v>
                </c:pt>
                <c:pt idx="30">
                  <c:v>20</c:v>
                </c:pt>
                <c:pt idx="31">
                  <c:v>14</c:v>
                </c:pt>
                <c:pt idx="32">
                  <c:v>12</c:v>
                </c:pt>
                <c:pt idx="33">
                  <c:v>6</c:v>
                </c:pt>
                <c:pt idx="34">
                  <c:v>20</c:v>
                </c:pt>
                <c:pt idx="35">
                  <c:v>7</c:v>
                </c:pt>
                <c:pt idx="36">
                  <c:v>9</c:v>
                </c:pt>
                <c:pt idx="37">
                  <c:v>5</c:v>
                </c:pt>
                <c:pt idx="38">
                  <c:v>8</c:v>
                </c:pt>
                <c:pt idx="39">
                  <c:v>28</c:v>
                </c:pt>
                <c:pt idx="40">
                  <c:v>7</c:v>
                </c:pt>
                <c:pt idx="41">
                  <c:v>9</c:v>
                </c:pt>
                <c:pt idx="42">
                  <c:v>26</c:v>
                </c:pt>
                <c:pt idx="43">
                  <c:v>8</c:v>
                </c:pt>
                <c:pt idx="44">
                  <c:v>8</c:v>
                </c:pt>
                <c:pt idx="45">
                  <c:v>3</c:v>
                </c:pt>
                <c:pt idx="46">
                  <c:v>14</c:v>
                </c:pt>
                <c:pt idx="47">
                  <c:v>12</c:v>
                </c:pt>
                <c:pt idx="48">
                  <c:v>14</c:v>
                </c:pt>
                <c:pt idx="49">
                  <c:v>5</c:v>
                </c:pt>
                <c:pt idx="50">
                  <c:v>6</c:v>
                </c:pt>
                <c:pt idx="51">
                  <c:v>20</c:v>
                </c:pt>
                <c:pt idx="52">
                  <c:v>25</c:v>
                </c:pt>
                <c:pt idx="53">
                  <c:v>27</c:v>
                </c:pt>
                <c:pt idx="54">
                  <c:v>14</c:v>
                </c:pt>
                <c:pt idx="55">
                  <c:v>25</c:v>
                </c:pt>
                <c:pt idx="56">
                  <c:v>28</c:v>
                </c:pt>
                <c:pt idx="57">
                  <c:v>27</c:v>
                </c:pt>
                <c:pt idx="58">
                  <c:v>27</c:v>
                </c:pt>
                <c:pt idx="59">
                  <c:v>26</c:v>
                </c:pt>
                <c:pt idx="60">
                  <c:v>19</c:v>
                </c:pt>
                <c:pt idx="61">
                  <c:v>16</c:v>
                </c:pt>
                <c:pt idx="62">
                  <c:v>20</c:v>
                </c:pt>
                <c:pt idx="63">
                  <c:v>17</c:v>
                </c:pt>
                <c:pt idx="64">
                  <c:v>12</c:v>
                </c:pt>
                <c:pt idx="65">
                  <c:v>14</c:v>
                </c:pt>
                <c:pt idx="66">
                  <c:v>5</c:v>
                </c:pt>
                <c:pt idx="67">
                  <c:v>6</c:v>
                </c:pt>
                <c:pt idx="68">
                  <c:v>20</c:v>
                </c:pt>
                <c:pt idx="69">
                  <c:v>33</c:v>
                </c:pt>
                <c:pt idx="70">
                  <c:v>25</c:v>
                </c:pt>
                <c:pt idx="71">
                  <c:v>17</c:v>
                </c:pt>
                <c:pt idx="72">
                  <c:v>14</c:v>
                </c:pt>
                <c:pt idx="73">
                  <c:v>28</c:v>
                </c:pt>
                <c:pt idx="74">
                  <c:v>6</c:v>
                </c:pt>
                <c:pt idx="75">
                  <c:v>7</c:v>
                </c:pt>
                <c:pt idx="76">
                  <c:v>26</c:v>
                </c:pt>
                <c:pt idx="77">
                  <c:v>27</c:v>
                </c:pt>
                <c:pt idx="78">
                  <c:v>18</c:v>
                </c:pt>
                <c:pt idx="79">
                  <c:v>14</c:v>
                </c:pt>
                <c:pt idx="80">
                  <c:v>7</c:v>
                </c:pt>
                <c:pt idx="81">
                  <c:v>12</c:v>
                </c:pt>
                <c:pt idx="82">
                  <c:v>14</c:v>
                </c:pt>
                <c:pt idx="83">
                  <c:v>5</c:v>
                </c:pt>
                <c:pt idx="84">
                  <c:v>6</c:v>
                </c:pt>
                <c:pt idx="85">
                  <c:v>20</c:v>
                </c:pt>
                <c:pt idx="86">
                  <c:v>33</c:v>
                </c:pt>
                <c:pt idx="87">
                  <c:v>6</c:v>
                </c:pt>
                <c:pt idx="88">
                  <c:v>6</c:v>
                </c:pt>
                <c:pt idx="89">
                  <c:v>14</c:v>
                </c:pt>
                <c:pt idx="90">
                  <c:v>28</c:v>
                </c:pt>
                <c:pt idx="91">
                  <c:v>25</c:v>
                </c:pt>
                <c:pt idx="92">
                  <c:v>10</c:v>
                </c:pt>
                <c:pt idx="93">
                  <c:v>26</c:v>
                </c:pt>
                <c:pt idx="94">
                  <c:v>27</c:v>
                </c:pt>
                <c:pt idx="95">
                  <c:v>18</c:v>
                </c:pt>
                <c:pt idx="96">
                  <c:v>14</c:v>
                </c:pt>
                <c:pt idx="97">
                  <c:v>8</c:v>
                </c:pt>
                <c:pt idx="98">
                  <c:v>12</c:v>
                </c:pt>
                <c:pt idx="99">
                  <c:v>14</c:v>
                </c:pt>
                <c:pt idx="100">
                  <c:v>5</c:v>
                </c:pt>
                <c:pt idx="101">
                  <c:v>6</c:v>
                </c:pt>
                <c:pt idx="102">
                  <c:v>3</c:v>
                </c:pt>
                <c:pt idx="103">
                  <c:v>5</c:v>
                </c:pt>
                <c:pt idx="104">
                  <c:v>39</c:v>
                </c:pt>
                <c:pt idx="105">
                  <c:v>28</c:v>
                </c:pt>
                <c:pt idx="106">
                  <c:v>18</c:v>
                </c:pt>
                <c:pt idx="107">
                  <c:v>39</c:v>
                </c:pt>
                <c:pt idx="108">
                  <c:v>28</c:v>
                </c:pt>
                <c:pt idx="109">
                  <c:v>18</c:v>
                </c:pt>
                <c:pt idx="110">
                  <c:v>10</c:v>
                </c:pt>
                <c:pt idx="111">
                  <c:v>10</c:v>
                </c:pt>
                <c:pt idx="112">
                  <c:v>3</c:v>
                </c:pt>
                <c:pt idx="113">
                  <c:v>3</c:v>
                </c:pt>
                <c:pt idx="114">
                  <c:v>7</c:v>
                </c:pt>
                <c:pt idx="115">
                  <c:v>11</c:v>
                </c:pt>
                <c:pt idx="116">
                  <c:v>14</c:v>
                </c:pt>
                <c:pt idx="117">
                  <c:v>5</c:v>
                </c:pt>
                <c:pt idx="118">
                  <c:v>6</c:v>
                </c:pt>
                <c:pt idx="119">
                  <c:v>20</c:v>
                </c:pt>
                <c:pt idx="120">
                  <c:v>6</c:v>
                </c:pt>
                <c:pt idx="121">
                  <c:v>14</c:v>
                </c:pt>
                <c:pt idx="122">
                  <c:v>28</c:v>
                </c:pt>
                <c:pt idx="123">
                  <c:v>18</c:v>
                </c:pt>
                <c:pt idx="124">
                  <c:v>20</c:v>
                </c:pt>
                <c:pt idx="125">
                  <c:v>14</c:v>
                </c:pt>
                <c:pt idx="126">
                  <c:v>19</c:v>
                </c:pt>
                <c:pt idx="127">
                  <c:v>26</c:v>
                </c:pt>
                <c:pt idx="128">
                  <c:v>20</c:v>
                </c:pt>
                <c:pt idx="129">
                  <c:v>18</c:v>
                </c:pt>
                <c:pt idx="130">
                  <c:v>14</c:v>
                </c:pt>
                <c:pt idx="131">
                  <c:v>20</c:v>
                </c:pt>
                <c:pt idx="132">
                  <c:v>17</c:v>
                </c:pt>
                <c:pt idx="133">
                  <c:v>14</c:v>
                </c:pt>
                <c:pt idx="134">
                  <c:v>5</c:v>
                </c:pt>
                <c:pt idx="135">
                  <c:v>6</c:v>
                </c:pt>
                <c:pt idx="136">
                  <c:v>20</c:v>
                </c:pt>
                <c:pt idx="137">
                  <c:v>20</c:v>
                </c:pt>
                <c:pt idx="138">
                  <c:v>39</c:v>
                </c:pt>
                <c:pt idx="139">
                  <c:v>28</c:v>
                </c:pt>
                <c:pt idx="140">
                  <c:v>14</c:v>
                </c:pt>
                <c:pt idx="141">
                  <c:v>17</c:v>
                </c:pt>
                <c:pt idx="142">
                  <c:v>25</c:v>
                </c:pt>
                <c:pt idx="143">
                  <c:v>10</c:v>
                </c:pt>
                <c:pt idx="144">
                  <c:v>26</c:v>
                </c:pt>
                <c:pt idx="145">
                  <c:v>27</c:v>
                </c:pt>
                <c:pt idx="146">
                  <c:v>18</c:v>
                </c:pt>
                <c:pt idx="147">
                  <c:v>14</c:v>
                </c:pt>
                <c:pt idx="148">
                  <c:v>20</c:v>
                </c:pt>
                <c:pt idx="149">
                  <c:v>8</c:v>
                </c:pt>
                <c:pt idx="150">
                  <c:v>14</c:v>
                </c:pt>
                <c:pt idx="151">
                  <c:v>5</c:v>
                </c:pt>
                <c:pt idx="152">
                  <c:v>6</c:v>
                </c:pt>
                <c:pt idx="153">
                  <c:v>20</c:v>
                </c:pt>
                <c:pt idx="154">
                  <c:v>33</c:v>
                </c:pt>
                <c:pt idx="155">
                  <c:v>6</c:v>
                </c:pt>
                <c:pt idx="156">
                  <c:v>28</c:v>
                </c:pt>
                <c:pt idx="157">
                  <c:v>11</c:v>
                </c:pt>
                <c:pt idx="158">
                  <c:v>28</c:v>
                </c:pt>
                <c:pt idx="159">
                  <c:v>7</c:v>
                </c:pt>
                <c:pt idx="160">
                  <c:v>10</c:v>
                </c:pt>
                <c:pt idx="161">
                  <c:v>10</c:v>
                </c:pt>
                <c:pt idx="162">
                  <c:v>27</c:v>
                </c:pt>
                <c:pt idx="163">
                  <c:v>25</c:v>
                </c:pt>
                <c:pt idx="164">
                  <c:v>26</c:v>
                </c:pt>
                <c:pt idx="165">
                  <c:v>20</c:v>
                </c:pt>
                <c:pt idx="166">
                  <c:v>27</c:v>
                </c:pt>
                <c:pt idx="167">
                  <c:v>14</c:v>
                </c:pt>
                <c:pt idx="168">
                  <c:v>5</c:v>
                </c:pt>
                <c:pt idx="169">
                  <c:v>6</c:v>
                </c:pt>
                <c:pt idx="170">
                  <c:v>20</c:v>
                </c:pt>
                <c:pt idx="171">
                  <c:v>33</c:v>
                </c:pt>
                <c:pt idx="172">
                  <c:v>18</c:v>
                </c:pt>
                <c:pt idx="173">
                  <c:v>28</c:v>
                </c:pt>
                <c:pt idx="174">
                  <c:v>14</c:v>
                </c:pt>
                <c:pt idx="175">
                  <c:v>28</c:v>
                </c:pt>
                <c:pt idx="176">
                  <c:v>25</c:v>
                </c:pt>
                <c:pt idx="177">
                  <c:v>10</c:v>
                </c:pt>
                <c:pt idx="178">
                  <c:v>26</c:v>
                </c:pt>
                <c:pt idx="179">
                  <c:v>27</c:v>
                </c:pt>
                <c:pt idx="180">
                  <c:v>10</c:v>
                </c:pt>
                <c:pt idx="181">
                  <c:v>7</c:v>
                </c:pt>
                <c:pt idx="182">
                  <c:v>20</c:v>
                </c:pt>
                <c:pt idx="183">
                  <c:v>8</c:v>
                </c:pt>
                <c:pt idx="184">
                  <c:v>14</c:v>
                </c:pt>
                <c:pt idx="185">
                  <c:v>5</c:v>
                </c:pt>
                <c:pt idx="186">
                  <c:v>6</c:v>
                </c:pt>
                <c:pt idx="187">
                  <c:v>20</c:v>
                </c:pt>
                <c:pt idx="188">
                  <c:v>33</c:v>
                </c:pt>
                <c:pt idx="189">
                  <c:v>8</c:v>
                </c:pt>
                <c:pt idx="190">
                  <c:v>28</c:v>
                </c:pt>
                <c:pt idx="191">
                  <c:v>14</c:v>
                </c:pt>
                <c:pt idx="192">
                  <c:v>28</c:v>
                </c:pt>
                <c:pt idx="193">
                  <c:v>25</c:v>
                </c:pt>
                <c:pt idx="194">
                  <c:v>10</c:v>
                </c:pt>
                <c:pt idx="195">
                  <c:v>26</c:v>
                </c:pt>
                <c:pt idx="196">
                  <c:v>27</c:v>
                </c:pt>
                <c:pt idx="197">
                  <c:v>39</c:v>
                </c:pt>
                <c:pt idx="198">
                  <c:v>14</c:v>
                </c:pt>
                <c:pt idx="199">
                  <c:v>20</c:v>
                </c:pt>
                <c:pt idx="200">
                  <c:v>12</c:v>
                </c:pt>
                <c:pt idx="201">
                  <c:v>14</c:v>
                </c:pt>
                <c:pt idx="202">
                  <c:v>5</c:v>
                </c:pt>
                <c:pt idx="203">
                  <c:v>6</c:v>
                </c:pt>
                <c:pt idx="205">
                  <c:v>20</c:v>
                </c:pt>
                <c:pt idx="206">
                  <c:v>10</c:v>
                </c:pt>
                <c:pt idx="207">
                  <c:v>12</c:v>
                </c:pt>
                <c:pt idx="208">
                  <c:v>12</c:v>
                </c:pt>
                <c:pt idx="209">
                  <c:v>26</c:v>
                </c:pt>
                <c:pt idx="210">
                  <c:v>26</c:v>
                </c:pt>
                <c:pt idx="211">
                  <c:v>21</c:v>
                </c:pt>
                <c:pt idx="212">
                  <c:v>21</c:v>
                </c:pt>
                <c:pt idx="213">
                  <c:v>12</c:v>
                </c:pt>
                <c:pt idx="214">
                  <c:v>6</c:v>
                </c:pt>
                <c:pt idx="215">
                  <c:v>6</c:v>
                </c:pt>
                <c:pt idx="216">
                  <c:v>31</c:v>
                </c:pt>
                <c:pt idx="217">
                  <c:v>19</c:v>
                </c:pt>
                <c:pt idx="218">
                  <c:v>12</c:v>
                </c:pt>
                <c:pt idx="219">
                  <c:v>25</c:v>
                </c:pt>
                <c:pt idx="220">
                  <c:v>6</c:v>
                </c:pt>
                <c:pt idx="221">
                  <c:v>23</c:v>
                </c:pt>
                <c:pt idx="222">
                  <c:v>17</c:v>
                </c:pt>
                <c:pt idx="223">
                  <c:v>17</c:v>
                </c:pt>
                <c:pt idx="224">
                  <c:v>22</c:v>
                </c:pt>
                <c:pt idx="225">
                  <c:v>6</c:v>
                </c:pt>
                <c:pt idx="226">
                  <c:v>14</c:v>
                </c:pt>
                <c:pt idx="227">
                  <c:v>23</c:v>
                </c:pt>
                <c:pt idx="228">
                  <c:v>14</c:v>
                </c:pt>
                <c:pt idx="229">
                  <c:v>12</c:v>
                </c:pt>
                <c:pt idx="230">
                  <c:v>8</c:v>
                </c:pt>
                <c:pt idx="231">
                  <c:v>7</c:v>
                </c:pt>
                <c:pt idx="232">
                  <c:v>28</c:v>
                </c:pt>
                <c:pt idx="233">
                  <c:v>26</c:v>
                </c:pt>
                <c:pt idx="234">
                  <c:v>17</c:v>
                </c:pt>
                <c:pt idx="235">
                  <c:v>17</c:v>
                </c:pt>
                <c:pt idx="236">
                  <c:v>12</c:v>
                </c:pt>
                <c:pt idx="237">
                  <c:v>28</c:v>
                </c:pt>
                <c:pt idx="238">
                  <c:v>9</c:v>
                </c:pt>
                <c:pt idx="239">
                  <c:v>9</c:v>
                </c:pt>
                <c:pt idx="240">
                  <c:v>10</c:v>
                </c:pt>
                <c:pt idx="241">
                  <c:v>25</c:v>
                </c:pt>
                <c:pt idx="242">
                  <c:v>26</c:v>
                </c:pt>
                <c:pt idx="243">
                  <c:v>23</c:v>
                </c:pt>
                <c:pt idx="245">
                  <c:v>17</c:v>
                </c:pt>
                <c:pt idx="246">
                  <c:v>14</c:v>
                </c:pt>
                <c:pt idx="247">
                  <c:v>14</c:v>
                </c:pt>
                <c:pt idx="248">
                  <c:v>23</c:v>
                </c:pt>
                <c:pt idx="249">
                  <c:v>39</c:v>
                </c:pt>
                <c:pt idx="250">
                  <c:v>20</c:v>
                </c:pt>
                <c:pt idx="251">
                  <c:v>11</c:v>
                </c:pt>
                <c:pt idx="252">
                  <c:v>11</c:v>
                </c:pt>
                <c:pt idx="253">
                  <c:v>23</c:v>
                </c:pt>
                <c:pt idx="254">
                  <c:v>17</c:v>
                </c:pt>
                <c:pt idx="255">
                  <c:v>12</c:v>
                </c:pt>
                <c:pt idx="256">
                  <c:v>25</c:v>
                </c:pt>
                <c:pt idx="257">
                  <c:v>12</c:v>
                </c:pt>
                <c:pt idx="258">
                  <c:v>23</c:v>
                </c:pt>
                <c:pt idx="259">
                  <c:v>17</c:v>
                </c:pt>
                <c:pt idx="260">
                  <c:v>12</c:v>
                </c:pt>
                <c:pt idx="261">
                  <c:v>16</c:v>
                </c:pt>
                <c:pt idx="262">
                  <c:v>23</c:v>
                </c:pt>
                <c:pt idx="263">
                  <c:v>20</c:v>
                </c:pt>
                <c:pt idx="264">
                  <c:v>12</c:v>
                </c:pt>
                <c:pt idx="265">
                  <c:v>18</c:v>
                </c:pt>
                <c:pt idx="267">
                  <c:v>26</c:v>
                </c:pt>
                <c:pt idx="268">
                  <c:v>14</c:v>
                </c:pt>
                <c:pt idx="269">
                  <c:v>7</c:v>
                </c:pt>
                <c:pt idx="270">
                  <c:v>14</c:v>
                </c:pt>
                <c:pt idx="271">
                  <c:v>14</c:v>
                </c:pt>
                <c:pt idx="272">
                  <c:v>14</c:v>
                </c:pt>
                <c:pt idx="273">
                  <c:v>19</c:v>
                </c:pt>
                <c:pt idx="274">
                  <c:v>22</c:v>
                </c:pt>
                <c:pt idx="275">
                  <c:v>26</c:v>
                </c:pt>
                <c:pt idx="276">
                  <c:v>2</c:v>
                </c:pt>
                <c:pt idx="277">
                  <c:v>14</c:v>
                </c:pt>
                <c:pt idx="278">
                  <c:v>6</c:v>
                </c:pt>
                <c:pt idx="279">
                  <c:v>3</c:v>
                </c:pt>
                <c:pt idx="280">
                  <c:v>19</c:v>
                </c:pt>
                <c:pt idx="281">
                  <c:v>28</c:v>
                </c:pt>
                <c:pt idx="282">
                  <c:v>20</c:v>
                </c:pt>
                <c:pt idx="283">
                  <c:v>23</c:v>
                </c:pt>
                <c:pt idx="284">
                  <c:v>6</c:v>
                </c:pt>
                <c:pt idx="285">
                  <c:v>20</c:v>
                </c:pt>
                <c:pt idx="286">
                  <c:v>33</c:v>
                </c:pt>
                <c:pt idx="287">
                  <c:v>9</c:v>
                </c:pt>
                <c:pt idx="288">
                  <c:v>28</c:v>
                </c:pt>
                <c:pt idx="289">
                  <c:v>5</c:v>
                </c:pt>
                <c:pt idx="290">
                  <c:v>39</c:v>
                </c:pt>
                <c:pt idx="291">
                  <c:v>7</c:v>
                </c:pt>
                <c:pt idx="292">
                  <c:v>2</c:v>
                </c:pt>
                <c:pt idx="293">
                  <c:v>17</c:v>
                </c:pt>
                <c:pt idx="294">
                  <c:v>25</c:v>
                </c:pt>
                <c:pt idx="295">
                  <c:v>3</c:v>
                </c:pt>
                <c:pt idx="296">
                  <c:v>20</c:v>
                </c:pt>
                <c:pt idx="297">
                  <c:v>9</c:v>
                </c:pt>
                <c:pt idx="298">
                  <c:v>18</c:v>
                </c:pt>
                <c:pt idx="299">
                  <c:v>21</c:v>
                </c:pt>
                <c:pt idx="300">
                  <c:v>6</c:v>
                </c:pt>
                <c:pt idx="301">
                  <c:v>21</c:v>
                </c:pt>
                <c:pt idx="302">
                  <c:v>12</c:v>
                </c:pt>
                <c:pt idx="303">
                  <c:v>9</c:v>
                </c:pt>
                <c:pt idx="304">
                  <c:v>3</c:v>
                </c:pt>
                <c:pt idx="305">
                  <c:v>5</c:v>
                </c:pt>
                <c:pt idx="306">
                  <c:v>19</c:v>
                </c:pt>
                <c:pt idx="307">
                  <c:v>7</c:v>
                </c:pt>
                <c:pt idx="308">
                  <c:v>2</c:v>
                </c:pt>
                <c:pt idx="309">
                  <c:v>11</c:v>
                </c:pt>
                <c:pt idx="310">
                  <c:v>6</c:v>
                </c:pt>
                <c:pt idx="311">
                  <c:v>3</c:v>
                </c:pt>
                <c:pt idx="312">
                  <c:v>25</c:v>
                </c:pt>
                <c:pt idx="313">
                  <c:v>9</c:v>
                </c:pt>
                <c:pt idx="314">
                  <c:v>20</c:v>
                </c:pt>
                <c:pt idx="315">
                  <c:v>7</c:v>
                </c:pt>
                <c:pt idx="316">
                  <c:v>33</c:v>
                </c:pt>
                <c:pt idx="317">
                  <c:v>7</c:v>
                </c:pt>
                <c:pt idx="318">
                  <c:v>25</c:v>
                </c:pt>
                <c:pt idx="319">
                  <c:v>28</c:v>
                </c:pt>
                <c:pt idx="320">
                  <c:v>3</c:v>
                </c:pt>
                <c:pt idx="321">
                  <c:v>5</c:v>
                </c:pt>
                <c:pt idx="322">
                  <c:v>20</c:v>
                </c:pt>
                <c:pt idx="323">
                  <c:v>28</c:v>
                </c:pt>
                <c:pt idx="324">
                  <c:v>2</c:v>
                </c:pt>
                <c:pt idx="325">
                  <c:v>33</c:v>
                </c:pt>
                <c:pt idx="326">
                  <c:v>33</c:v>
                </c:pt>
                <c:pt idx="327">
                  <c:v>25</c:v>
                </c:pt>
                <c:pt idx="328">
                  <c:v>8</c:v>
                </c:pt>
                <c:pt idx="329">
                  <c:v>9</c:v>
                </c:pt>
                <c:pt idx="330">
                  <c:v>26</c:v>
                </c:pt>
                <c:pt idx="331">
                  <c:v>7</c:v>
                </c:pt>
                <c:pt idx="332">
                  <c:v>6</c:v>
                </c:pt>
                <c:pt idx="333">
                  <c:v>7</c:v>
                </c:pt>
                <c:pt idx="334">
                  <c:v>26</c:v>
                </c:pt>
                <c:pt idx="335">
                  <c:v>9</c:v>
                </c:pt>
                <c:pt idx="336">
                  <c:v>3</c:v>
                </c:pt>
                <c:pt idx="337">
                  <c:v>5</c:v>
                </c:pt>
                <c:pt idx="338">
                  <c:v>8</c:v>
                </c:pt>
                <c:pt idx="339">
                  <c:v>26</c:v>
                </c:pt>
                <c:pt idx="340">
                  <c:v>2</c:v>
                </c:pt>
                <c:pt idx="341">
                  <c:v>39</c:v>
                </c:pt>
                <c:pt idx="342">
                  <c:v>6</c:v>
                </c:pt>
                <c:pt idx="343">
                  <c:v>33</c:v>
                </c:pt>
                <c:pt idx="344">
                  <c:v>39</c:v>
                </c:pt>
                <c:pt idx="345">
                  <c:v>39</c:v>
                </c:pt>
                <c:pt idx="346">
                  <c:v>39</c:v>
                </c:pt>
              </c:numCache>
            </c:numRef>
          </c:yVal>
          <c:smooth val="0"/>
          <c:extLst>
            <c:ext xmlns:c16="http://schemas.microsoft.com/office/drawing/2014/chart" uri="{C3380CC4-5D6E-409C-BE32-E72D297353CC}">
              <c16:uniqueId val="{00000000-ECB2-427C-A09C-80D3CD67EDD6}"/>
            </c:ext>
          </c:extLst>
        </c:ser>
        <c:dLbls>
          <c:showLegendKey val="0"/>
          <c:showVal val="0"/>
          <c:showCatName val="0"/>
          <c:showSerName val="0"/>
          <c:showPercent val="0"/>
          <c:showBubbleSize val="0"/>
        </c:dLbls>
        <c:axId val="507715016"/>
        <c:axId val="507715344"/>
      </c:scatterChart>
      <c:valAx>
        <c:axId val="50771501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出租车位置</a:t>
                </a:r>
                <a:r>
                  <a:rPr lang="en-US" altLang="zh-CN"/>
                  <a:t>/pcu</a:t>
                </a:r>
                <a:endParaRPr lang="zh-CN" altLang="en-US"/>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07715344"/>
        <c:crosses val="autoZero"/>
        <c:crossBetween val="midCat"/>
      </c:valAx>
      <c:valAx>
        <c:axId val="507715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排队车辆数</a:t>
                </a:r>
                <a:r>
                  <a:rPr lang="en-US" altLang="zh-CN"/>
                  <a:t>/pcu</a:t>
                </a:r>
                <a:endParaRPr lang="zh-CN" altLang="en-US"/>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07715016"/>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xVal>
            <c:numRef>
              <c:f>交叉口排队长度数据记录表!$J$1:$J$296</c:f>
              <c:numCache>
                <c:formatCode>General</c:formatCode>
                <c:ptCount val="296"/>
                <c:pt idx="0">
                  <c:v>0</c:v>
                </c:pt>
                <c:pt idx="1">
                  <c:v>0</c:v>
                </c:pt>
                <c:pt idx="2">
                  <c:v>0</c:v>
                </c:pt>
                <c:pt idx="3">
                  <c:v>0</c:v>
                </c:pt>
                <c:pt idx="4">
                  <c:v>0</c:v>
                </c:pt>
                <c:pt idx="5">
                  <c:v>0</c:v>
                </c:pt>
                <c:pt idx="6">
                  <c:v>0</c:v>
                </c:pt>
                <c:pt idx="7">
                  <c:v>0</c:v>
                </c:pt>
                <c:pt idx="8">
                  <c:v>0</c:v>
                </c:pt>
                <c:pt idx="9">
                  <c:v>0</c:v>
                </c:pt>
                <c:pt idx="10">
                  <c:v>0</c:v>
                </c:pt>
                <c:pt idx="11">
                  <c:v>0</c:v>
                </c:pt>
                <c:pt idx="12">
                  <c:v>0</c:v>
                </c:pt>
                <c:pt idx="13">
                  <c:v>8</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65</c:v>
                </c:pt>
                <c:pt idx="29">
                  <c:v>67</c:v>
                </c:pt>
                <c:pt idx="30">
                  <c:v>64</c:v>
                </c:pt>
                <c:pt idx="31">
                  <c:v>14</c:v>
                </c:pt>
                <c:pt idx="32">
                  <c:v>40</c:v>
                </c:pt>
                <c:pt idx="33">
                  <c:v>24</c:v>
                </c:pt>
                <c:pt idx="34">
                  <c:v>65</c:v>
                </c:pt>
                <c:pt idx="35">
                  <c:v>23</c:v>
                </c:pt>
                <c:pt idx="36">
                  <c:v>70</c:v>
                </c:pt>
                <c:pt idx="37">
                  <c:v>0</c:v>
                </c:pt>
                <c:pt idx="38">
                  <c:v>16</c:v>
                </c:pt>
                <c:pt idx="39">
                  <c:v>45</c:v>
                </c:pt>
                <c:pt idx="40">
                  <c:v>0</c:v>
                </c:pt>
                <c:pt idx="41">
                  <c:v>4</c:v>
                </c:pt>
                <c:pt idx="42">
                  <c:v>8</c:v>
                </c:pt>
                <c:pt idx="43">
                  <c:v>4</c:v>
                </c:pt>
                <c:pt idx="44">
                  <c:v>62</c:v>
                </c:pt>
                <c:pt idx="45">
                  <c:v>35</c:v>
                </c:pt>
                <c:pt idx="46">
                  <c:v>74</c:v>
                </c:pt>
                <c:pt idx="47">
                  <c:v>36</c:v>
                </c:pt>
                <c:pt idx="48">
                  <c:v>0</c:v>
                </c:pt>
                <c:pt idx="49">
                  <c:v>86</c:v>
                </c:pt>
                <c:pt idx="50">
                  <c:v>86</c:v>
                </c:pt>
                <c:pt idx="51">
                  <c:v>60</c:v>
                </c:pt>
                <c:pt idx="52">
                  <c:v>10</c:v>
                </c:pt>
                <c:pt idx="53">
                  <c:v>0</c:v>
                </c:pt>
                <c:pt idx="54">
                  <c:v>0</c:v>
                </c:pt>
                <c:pt idx="55">
                  <c:v>0</c:v>
                </c:pt>
                <c:pt idx="56">
                  <c:v>45</c:v>
                </c:pt>
                <c:pt idx="57">
                  <c:v>4</c:v>
                </c:pt>
                <c:pt idx="58">
                  <c:v>6</c:v>
                </c:pt>
                <c:pt idx="59">
                  <c:v>6</c:v>
                </c:pt>
                <c:pt idx="60">
                  <c:v>0</c:v>
                </c:pt>
                <c:pt idx="61">
                  <c:v>0</c:v>
                </c:pt>
                <c:pt idx="62">
                  <c:v>0</c:v>
                </c:pt>
                <c:pt idx="63">
                  <c:v>0</c:v>
                </c:pt>
                <c:pt idx="64">
                  <c:v>0</c:v>
                </c:pt>
                <c:pt idx="65">
                  <c:v>0</c:v>
                </c:pt>
                <c:pt idx="66">
                  <c:v>8</c:v>
                </c:pt>
                <c:pt idx="67">
                  <c:v>0</c:v>
                </c:pt>
                <c:pt idx="68">
                  <c:v>0</c:v>
                </c:pt>
                <c:pt idx="69">
                  <c:v>0</c:v>
                </c:pt>
                <c:pt idx="70">
                  <c:v>0</c:v>
                </c:pt>
                <c:pt idx="71">
                  <c:v>0</c:v>
                </c:pt>
                <c:pt idx="72">
                  <c:v>0</c:v>
                </c:pt>
                <c:pt idx="73">
                  <c:v>0</c:v>
                </c:pt>
                <c:pt idx="74">
                  <c:v>0</c:v>
                </c:pt>
                <c:pt idx="75">
                  <c:v>12</c:v>
                </c:pt>
                <c:pt idx="76">
                  <c:v>0</c:v>
                </c:pt>
                <c:pt idx="77">
                  <c:v>0</c:v>
                </c:pt>
                <c:pt idx="78">
                  <c:v>0</c:v>
                </c:pt>
                <c:pt idx="79">
                  <c:v>0</c:v>
                </c:pt>
                <c:pt idx="80">
                  <c:v>0</c:v>
                </c:pt>
                <c:pt idx="81">
                  <c:v>25</c:v>
                </c:pt>
                <c:pt idx="82">
                  <c:v>80</c:v>
                </c:pt>
                <c:pt idx="83">
                  <c:v>6</c:v>
                </c:pt>
                <c:pt idx="84">
                  <c:v>0</c:v>
                </c:pt>
                <c:pt idx="85">
                  <c:v>0</c:v>
                </c:pt>
                <c:pt idx="86">
                  <c:v>4</c:v>
                </c:pt>
                <c:pt idx="87">
                  <c:v>52</c:v>
                </c:pt>
                <c:pt idx="88">
                  <c:v>0</c:v>
                </c:pt>
                <c:pt idx="89">
                  <c:v>66</c:v>
                </c:pt>
                <c:pt idx="90">
                  <c:v>0</c:v>
                </c:pt>
                <c:pt idx="91">
                  <c:v>58</c:v>
                </c:pt>
                <c:pt idx="92">
                  <c:v>0</c:v>
                </c:pt>
                <c:pt idx="93">
                  <c:v>6</c:v>
                </c:pt>
                <c:pt idx="94">
                  <c:v>70</c:v>
                </c:pt>
                <c:pt idx="95">
                  <c:v>65</c:v>
                </c:pt>
                <c:pt idx="96">
                  <c:v>0</c:v>
                </c:pt>
                <c:pt idx="97">
                  <c:v>6</c:v>
                </c:pt>
                <c:pt idx="98">
                  <c:v>48</c:v>
                </c:pt>
                <c:pt idx="99">
                  <c:v>0</c:v>
                </c:pt>
                <c:pt idx="100">
                  <c:v>0</c:v>
                </c:pt>
                <c:pt idx="101">
                  <c:v>0</c:v>
                </c:pt>
                <c:pt idx="102">
                  <c:v>22</c:v>
                </c:pt>
                <c:pt idx="103">
                  <c:v>44</c:v>
                </c:pt>
                <c:pt idx="104">
                  <c:v>35</c:v>
                </c:pt>
                <c:pt idx="105">
                  <c:v>59</c:v>
                </c:pt>
                <c:pt idx="106">
                  <c:v>56</c:v>
                </c:pt>
                <c:pt idx="107">
                  <c:v>57</c:v>
                </c:pt>
                <c:pt idx="108">
                  <c:v>0</c:v>
                </c:pt>
                <c:pt idx="109">
                  <c:v>0</c:v>
                </c:pt>
                <c:pt idx="110">
                  <c:v>0</c:v>
                </c:pt>
                <c:pt idx="111">
                  <c:v>0</c:v>
                </c:pt>
                <c:pt idx="112">
                  <c:v>0</c:v>
                </c:pt>
                <c:pt idx="113">
                  <c:v>0</c:v>
                </c:pt>
                <c:pt idx="114">
                  <c:v>0</c:v>
                </c:pt>
                <c:pt idx="115">
                  <c:v>0</c:v>
                </c:pt>
                <c:pt idx="116">
                  <c:v>0</c:v>
                </c:pt>
                <c:pt idx="117">
                  <c:v>0</c:v>
                </c:pt>
                <c:pt idx="118">
                  <c:v>0</c:v>
                </c:pt>
                <c:pt idx="119">
                  <c:v>35</c:v>
                </c:pt>
                <c:pt idx="120">
                  <c:v>0</c:v>
                </c:pt>
                <c:pt idx="121">
                  <c:v>0</c:v>
                </c:pt>
                <c:pt idx="122">
                  <c:v>0</c:v>
                </c:pt>
                <c:pt idx="123">
                  <c:v>0</c:v>
                </c:pt>
                <c:pt idx="124">
                  <c:v>0</c:v>
                </c:pt>
                <c:pt idx="125">
                  <c:v>30</c:v>
                </c:pt>
                <c:pt idx="126">
                  <c:v>0</c:v>
                </c:pt>
                <c:pt idx="127">
                  <c:v>0</c:v>
                </c:pt>
                <c:pt idx="128">
                  <c:v>0</c:v>
                </c:pt>
                <c:pt idx="129">
                  <c:v>0</c:v>
                </c:pt>
                <c:pt idx="130">
                  <c:v>0</c:v>
                </c:pt>
                <c:pt idx="131">
                  <c:v>0</c:v>
                </c:pt>
                <c:pt idx="132">
                  <c:v>0</c:v>
                </c:pt>
                <c:pt idx="133">
                  <c:v>0</c:v>
                </c:pt>
                <c:pt idx="134">
                  <c:v>0</c:v>
                </c:pt>
                <c:pt idx="135">
                  <c:v>0</c:v>
                </c:pt>
                <c:pt idx="136">
                  <c:v>0</c:v>
                </c:pt>
                <c:pt idx="137">
                  <c:v>45</c:v>
                </c:pt>
                <c:pt idx="138">
                  <c:v>35</c:v>
                </c:pt>
                <c:pt idx="139">
                  <c:v>20</c:v>
                </c:pt>
                <c:pt idx="140">
                  <c:v>8</c:v>
                </c:pt>
                <c:pt idx="141">
                  <c:v>0</c:v>
                </c:pt>
                <c:pt idx="142">
                  <c:v>52</c:v>
                </c:pt>
                <c:pt idx="143">
                  <c:v>38</c:v>
                </c:pt>
                <c:pt idx="144">
                  <c:v>50</c:v>
                </c:pt>
                <c:pt idx="145">
                  <c:v>0</c:v>
                </c:pt>
                <c:pt idx="146">
                  <c:v>40</c:v>
                </c:pt>
                <c:pt idx="147">
                  <c:v>65</c:v>
                </c:pt>
                <c:pt idx="148">
                  <c:v>50</c:v>
                </c:pt>
                <c:pt idx="149">
                  <c:v>58</c:v>
                </c:pt>
                <c:pt idx="150">
                  <c:v>35</c:v>
                </c:pt>
                <c:pt idx="151">
                  <c:v>32</c:v>
                </c:pt>
                <c:pt idx="152">
                  <c:v>48</c:v>
                </c:pt>
                <c:pt idx="153">
                  <c:v>48</c:v>
                </c:pt>
                <c:pt idx="154">
                  <c:v>0</c:v>
                </c:pt>
                <c:pt idx="155">
                  <c:v>45</c:v>
                </c:pt>
                <c:pt idx="156">
                  <c:v>0</c:v>
                </c:pt>
                <c:pt idx="157">
                  <c:v>20</c:v>
                </c:pt>
                <c:pt idx="158">
                  <c:v>35</c:v>
                </c:pt>
                <c:pt idx="159">
                  <c:v>30</c:v>
                </c:pt>
                <c:pt idx="160">
                  <c:v>0</c:v>
                </c:pt>
                <c:pt idx="161">
                  <c:v>0</c:v>
                </c:pt>
                <c:pt idx="162">
                  <c:v>52</c:v>
                </c:pt>
                <c:pt idx="163">
                  <c:v>20</c:v>
                </c:pt>
                <c:pt idx="164">
                  <c:v>0</c:v>
                </c:pt>
                <c:pt idx="165">
                  <c:v>0</c:v>
                </c:pt>
                <c:pt idx="166">
                  <c:v>0</c:v>
                </c:pt>
                <c:pt idx="167">
                  <c:v>0</c:v>
                </c:pt>
                <c:pt idx="168">
                  <c:v>0</c:v>
                </c:pt>
                <c:pt idx="169">
                  <c:v>0</c:v>
                </c:pt>
                <c:pt idx="170">
                  <c:v>0</c:v>
                </c:pt>
                <c:pt idx="171">
                  <c:v>0</c:v>
                </c:pt>
                <c:pt idx="172">
                  <c:v>0</c:v>
                </c:pt>
                <c:pt idx="173">
                  <c:v>0</c:v>
                </c:pt>
                <c:pt idx="174">
                  <c:v>60</c:v>
                </c:pt>
                <c:pt idx="175">
                  <c:v>40</c:v>
                </c:pt>
                <c:pt idx="176">
                  <c:v>6</c:v>
                </c:pt>
                <c:pt idx="177">
                  <c:v>20</c:v>
                </c:pt>
                <c:pt idx="178">
                  <c:v>0</c:v>
                </c:pt>
                <c:pt idx="179">
                  <c:v>0</c:v>
                </c:pt>
                <c:pt idx="180">
                  <c:v>0</c:v>
                </c:pt>
                <c:pt idx="181">
                  <c:v>0</c:v>
                </c:pt>
                <c:pt idx="182">
                  <c:v>0</c:v>
                </c:pt>
                <c:pt idx="183">
                  <c:v>0</c:v>
                </c:pt>
                <c:pt idx="184">
                  <c:v>0</c:v>
                </c:pt>
                <c:pt idx="185">
                  <c:v>0</c:v>
                </c:pt>
                <c:pt idx="186">
                  <c:v>0</c:v>
                </c:pt>
                <c:pt idx="187">
                  <c:v>0</c:v>
                </c:pt>
                <c:pt idx="188">
                  <c:v>0</c:v>
                </c:pt>
                <c:pt idx="189">
                  <c:v>38</c:v>
                </c:pt>
                <c:pt idx="190">
                  <c:v>43</c:v>
                </c:pt>
                <c:pt idx="191">
                  <c:v>0</c:v>
                </c:pt>
                <c:pt idx="192">
                  <c:v>0</c:v>
                </c:pt>
                <c:pt idx="193">
                  <c:v>41</c:v>
                </c:pt>
                <c:pt idx="194">
                  <c:v>40</c:v>
                </c:pt>
                <c:pt idx="195">
                  <c:v>0</c:v>
                </c:pt>
                <c:pt idx="196">
                  <c:v>55</c:v>
                </c:pt>
                <c:pt idx="197">
                  <c:v>0</c:v>
                </c:pt>
                <c:pt idx="198">
                  <c:v>15</c:v>
                </c:pt>
                <c:pt idx="199">
                  <c:v>5</c:v>
                </c:pt>
                <c:pt idx="200">
                  <c:v>45</c:v>
                </c:pt>
                <c:pt idx="201">
                  <c:v>42</c:v>
                </c:pt>
                <c:pt idx="202">
                  <c:v>10</c:v>
                </c:pt>
                <c:pt idx="203">
                  <c:v>35</c:v>
                </c:pt>
                <c:pt idx="204">
                  <c:v>30</c:v>
                </c:pt>
                <c:pt idx="205">
                  <c:v>40</c:v>
                </c:pt>
                <c:pt idx="206">
                  <c:v>50</c:v>
                </c:pt>
                <c:pt idx="207">
                  <c:v>30</c:v>
                </c:pt>
                <c:pt idx="208">
                  <c:v>55</c:v>
                </c:pt>
                <c:pt idx="209">
                  <c:v>80</c:v>
                </c:pt>
                <c:pt idx="210">
                  <c:v>10</c:v>
                </c:pt>
                <c:pt idx="211">
                  <c:v>15</c:v>
                </c:pt>
                <c:pt idx="212">
                  <c:v>75</c:v>
                </c:pt>
                <c:pt idx="213">
                  <c:v>70</c:v>
                </c:pt>
                <c:pt idx="214">
                  <c:v>50</c:v>
                </c:pt>
                <c:pt idx="215">
                  <c:v>100</c:v>
                </c:pt>
                <c:pt idx="216">
                  <c:v>40</c:v>
                </c:pt>
                <c:pt idx="217">
                  <c:v>70</c:v>
                </c:pt>
                <c:pt idx="218">
                  <c:v>5</c:v>
                </c:pt>
                <c:pt idx="219">
                  <c:v>10</c:v>
                </c:pt>
                <c:pt idx="220">
                  <c:v>60</c:v>
                </c:pt>
                <c:pt idx="221">
                  <c:v>15</c:v>
                </c:pt>
                <c:pt idx="222">
                  <c:v>10</c:v>
                </c:pt>
                <c:pt idx="223">
                  <c:v>10</c:v>
                </c:pt>
                <c:pt idx="224">
                  <c:v>0</c:v>
                </c:pt>
                <c:pt idx="225">
                  <c:v>0</c:v>
                </c:pt>
                <c:pt idx="226">
                  <c:v>0</c:v>
                </c:pt>
                <c:pt idx="227">
                  <c:v>101</c:v>
                </c:pt>
                <c:pt idx="228">
                  <c:v>71</c:v>
                </c:pt>
                <c:pt idx="229">
                  <c:v>96</c:v>
                </c:pt>
                <c:pt idx="230">
                  <c:v>57</c:v>
                </c:pt>
                <c:pt idx="231">
                  <c:v>70</c:v>
                </c:pt>
                <c:pt idx="232">
                  <c:v>90</c:v>
                </c:pt>
                <c:pt idx="233">
                  <c:v>95</c:v>
                </c:pt>
                <c:pt idx="234">
                  <c:v>65</c:v>
                </c:pt>
                <c:pt idx="235">
                  <c:v>0</c:v>
                </c:pt>
                <c:pt idx="236">
                  <c:v>71</c:v>
                </c:pt>
                <c:pt idx="237">
                  <c:v>38</c:v>
                </c:pt>
                <c:pt idx="238">
                  <c:v>85</c:v>
                </c:pt>
                <c:pt idx="239">
                  <c:v>89</c:v>
                </c:pt>
                <c:pt idx="240">
                  <c:v>0</c:v>
                </c:pt>
                <c:pt idx="241">
                  <c:v>30</c:v>
                </c:pt>
                <c:pt idx="242">
                  <c:v>60</c:v>
                </c:pt>
                <c:pt idx="243">
                  <c:v>69.5</c:v>
                </c:pt>
                <c:pt idx="244">
                  <c:v>50</c:v>
                </c:pt>
                <c:pt idx="245">
                  <c:v>20</c:v>
                </c:pt>
                <c:pt idx="246">
                  <c:v>129</c:v>
                </c:pt>
                <c:pt idx="247">
                  <c:v>89</c:v>
                </c:pt>
                <c:pt idx="248">
                  <c:v>76</c:v>
                </c:pt>
                <c:pt idx="249">
                  <c:v>90</c:v>
                </c:pt>
                <c:pt idx="250">
                  <c:v>79</c:v>
                </c:pt>
                <c:pt idx="251">
                  <c:v>20</c:v>
                </c:pt>
                <c:pt idx="252">
                  <c:v>25</c:v>
                </c:pt>
                <c:pt idx="253">
                  <c:v>0</c:v>
                </c:pt>
                <c:pt idx="254">
                  <c:v>0</c:v>
                </c:pt>
                <c:pt idx="255">
                  <c:v>15</c:v>
                </c:pt>
                <c:pt idx="256">
                  <c:v>0</c:v>
                </c:pt>
                <c:pt idx="257">
                  <c:v>10</c:v>
                </c:pt>
                <c:pt idx="258">
                  <c:v>8</c:v>
                </c:pt>
                <c:pt idx="259">
                  <c:v>0</c:v>
                </c:pt>
                <c:pt idx="260">
                  <c:v>5</c:v>
                </c:pt>
                <c:pt idx="261">
                  <c:v>5</c:v>
                </c:pt>
                <c:pt idx="262">
                  <c:v>0</c:v>
                </c:pt>
                <c:pt idx="263">
                  <c:v>0</c:v>
                </c:pt>
                <c:pt idx="264">
                  <c:v>0</c:v>
                </c:pt>
                <c:pt idx="265">
                  <c:v>0</c:v>
                </c:pt>
                <c:pt idx="266">
                  <c:v>0</c:v>
                </c:pt>
                <c:pt idx="267">
                  <c:v>5</c:v>
                </c:pt>
                <c:pt idx="268">
                  <c:v>10</c:v>
                </c:pt>
                <c:pt idx="269">
                  <c:v>0</c:v>
                </c:pt>
                <c:pt idx="270">
                  <c:v>0</c:v>
                </c:pt>
                <c:pt idx="271">
                  <c:v>20</c:v>
                </c:pt>
                <c:pt idx="272">
                  <c:v>16</c:v>
                </c:pt>
                <c:pt idx="273">
                  <c:v>23</c:v>
                </c:pt>
                <c:pt idx="274">
                  <c:v>8</c:v>
                </c:pt>
                <c:pt idx="275">
                  <c:v>20</c:v>
                </c:pt>
                <c:pt idx="276">
                  <c:v>27</c:v>
                </c:pt>
                <c:pt idx="277">
                  <c:v>0</c:v>
                </c:pt>
                <c:pt idx="278">
                  <c:v>117</c:v>
                </c:pt>
                <c:pt idx="279">
                  <c:v>122</c:v>
                </c:pt>
                <c:pt idx="280">
                  <c:v>115</c:v>
                </c:pt>
                <c:pt idx="281">
                  <c:v>12</c:v>
                </c:pt>
                <c:pt idx="282">
                  <c:v>0</c:v>
                </c:pt>
                <c:pt idx="283">
                  <c:v>43</c:v>
                </c:pt>
                <c:pt idx="284">
                  <c:v>0</c:v>
                </c:pt>
                <c:pt idx="285">
                  <c:v>69.5</c:v>
                </c:pt>
                <c:pt idx="286">
                  <c:v>59.5</c:v>
                </c:pt>
                <c:pt idx="287">
                  <c:v>44</c:v>
                </c:pt>
                <c:pt idx="288">
                  <c:v>70</c:v>
                </c:pt>
                <c:pt idx="289">
                  <c:v>78</c:v>
                </c:pt>
                <c:pt idx="290">
                  <c:v>84</c:v>
                </c:pt>
                <c:pt idx="291">
                  <c:v>49</c:v>
                </c:pt>
                <c:pt idx="292">
                  <c:v>33</c:v>
                </c:pt>
                <c:pt idx="293">
                  <c:v>12</c:v>
                </c:pt>
                <c:pt idx="294">
                  <c:v>111</c:v>
                </c:pt>
                <c:pt idx="295">
                  <c:v>20</c:v>
                </c:pt>
              </c:numCache>
            </c:numRef>
          </c:xVal>
          <c:yVal>
            <c:numRef>
              <c:f>交叉口排队长度数据记录表!$K$1:$K$296</c:f>
              <c:numCache>
                <c:formatCode>General</c:formatCode>
                <c:ptCount val="296"/>
                <c:pt idx="0">
                  <c:v>8</c:v>
                </c:pt>
                <c:pt idx="1">
                  <c:v>0</c:v>
                </c:pt>
                <c:pt idx="2">
                  <c:v>10</c:v>
                </c:pt>
                <c:pt idx="3">
                  <c:v>5</c:v>
                </c:pt>
                <c:pt idx="4">
                  <c:v>0</c:v>
                </c:pt>
                <c:pt idx="5">
                  <c:v>4</c:v>
                </c:pt>
                <c:pt idx="6">
                  <c:v>9</c:v>
                </c:pt>
                <c:pt idx="7">
                  <c:v>38</c:v>
                </c:pt>
                <c:pt idx="8">
                  <c:v>10</c:v>
                </c:pt>
                <c:pt idx="9">
                  <c:v>4</c:v>
                </c:pt>
                <c:pt idx="10">
                  <c:v>0</c:v>
                </c:pt>
                <c:pt idx="11">
                  <c:v>10</c:v>
                </c:pt>
                <c:pt idx="12">
                  <c:v>10</c:v>
                </c:pt>
                <c:pt idx="13">
                  <c:v>8</c:v>
                </c:pt>
                <c:pt idx="14">
                  <c:v>0</c:v>
                </c:pt>
                <c:pt idx="15">
                  <c:v>4</c:v>
                </c:pt>
                <c:pt idx="16">
                  <c:v>0</c:v>
                </c:pt>
                <c:pt idx="17">
                  <c:v>0</c:v>
                </c:pt>
                <c:pt idx="18">
                  <c:v>40</c:v>
                </c:pt>
                <c:pt idx="19">
                  <c:v>0</c:v>
                </c:pt>
                <c:pt idx="20">
                  <c:v>4</c:v>
                </c:pt>
                <c:pt idx="21">
                  <c:v>0</c:v>
                </c:pt>
                <c:pt idx="22">
                  <c:v>8</c:v>
                </c:pt>
                <c:pt idx="23">
                  <c:v>4</c:v>
                </c:pt>
                <c:pt idx="24">
                  <c:v>15</c:v>
                </c:pt>
                <c:pt idx="25">
                  <c:v>0</c:v>
                </c:pt>
                <c:pt idx="26">
                  <c:v>70</c:v>
                </c:pt>
                <c:pt idx="27">
                  <c:v>90</c:v>
                </c:pt>
                <c:pt idx="28">
                  <c:v>83</c:v>
                </c:pt>
                <c:pt idx="29">
                  <c:v>67</c:v>
                </c:pt>
                <c:pt idx="30">
                  <c:v>93</c:v>
                </c:pt>
                <c:pt idx="31">
                  <c:v>88</c:v>
                </c:pt>
                <c:pt idx="32">
                  <c:v>73</c:v>
                </c:pt>
                <c:pt idx="33">
                  <c:v>102</c:v>
                </c:pt>
                <c:pt idx="34">
                  <c:v>65</c:v>
                </c:pt>
                <c:pt idx="35">
                  <c:v>60</c:v>
                </c:pt>
                <c:pt idx="36">
                  <c:v>104</c:v>
                </c:pt>
                <c:pt idx="37">
                  <c:v>75</c:v>
                </c:pt>
                <c:pt idx="38">
                  <c:v>54</c:v>
                </c:pt>
                <c:pt idx="39">
                  <c:v>71</c:v>
                </c:pt>
                <c:pt idx="40">
                  <c:v>72</c:v>
                </c:pt>
                <c:pt idx="41">
                  <c:v>64</c:v>
                </c:pt>
                <c:pt idx="42">
                  <c:v>118</c:v>
                </c:pt>
                <c:pt idx="43">
                  <c:v>99</c:v>
                </c:pt>
                <c:pt idx="44">
                  <c:v>96</c:v>
                </c:pt>
                <c:pt idx="45">
                  <c:v>35</c:v>
                </c:pt>
                <c:pt idx="46">
                  <c:v>78</c:v>
                </c:pt>
                <c:pt idx="47">
                  <c:v>90</c:v>
                </c:pt>
                <c:pt idx="48">
                  <c:v>135</c:v>
                </c:pt>
                <c:pt idx="49">
                  <c:v>120</c:v>
                </c:pt>
                <c:pt idx="50">
                  <c:v>90</c:v>
                </c:pt>
                <c:pt idx="51">
                  <c:v>103</c:v>
                </c:pt>
                <c:pt idx="52">
                  <c:v>10</c:v>
                </c:pt>
                <c:pt idx="53">
                  <c:v>15</c:v>
                </c:pt>
                <c:pt idx="54">
                  <c:v>10</c:v>
                </c:pt>
                <c:pt idx="55">
                  <c:v>0</c:v>
                </c:pt>
                <c:pt idx="56">
                  <c:v>45</c:v>
                </c:pt>
                <c:pt idx="57">
                  <c:v>10</c:v>
                </c:pt>
                <c:pt idx="58">
                  <c:v>12</c:v>
                </c:pt>
                <c:pt idx="59">
                  <c:v>20</c:v>
                </c:pt>
                <c:pt idx="60">
                  <c:v>25</c:v>
                </c:pt>
                <c:pt idx="61">
                  <c:v>0</c:v>
                </c:pt>
                <c:pt idx="62">
                  <c:v>6</c:v>
                </c:pt>
                <c:pt idx="63">
                  <c:v>12</c:v>
                </c:pt>
                <c:pt idx="64">
                  <c:v>0</c:v>
                </c:pt>
                <c:pt idx="65">
                  <c:v>12</c:v>
                </c:pt>
                <c:pt idx="66">
                  <c:v>0</c:v>
                </c:pt>
                <c:pt idx="67">
                  <c:v>6</c:v>
                </c:pt>
                <c:pt idx="68">
                  <c:v>21</c:v>
                </c:pt>
                <c:pt idx="69">
                  <c:v>12</c:v>
                </c:pt>
                <c:pt idx="70">
                  <c:v>40</c:v>
                </c:pt>
                <c:pt idx="71">
                  <c:v>6</c:v>
                </c:pt>
                <c:pt idx="72">
                  <c:v>28</c:v>
                </c:pt>
                <c:pt idx="73">
                  <c:v>6</c:v>
                </c:pt>
                <c:pt idx="74">
                  <c:v>6</c:v>
                </c:pt>
                <c:pt idx="75">
                  <c:v>12</c:v>
                </c:pt>
                <c:pt idx="76">
                  <c:v>0</c:v>
                </c:pt>
                <c:pt idx="77">
                  <c:v>0</c:v>
                </c:pt>
                <c:pt idx="78">
                  <c:v>12</c:v>
                </c:pt>
                <c:pt idx="79">
                  <c:v>0</c:v>
                </c:pt>
                <c:pt idx="80">
                  <c:v>0</c:v>
                </c:pt>
                <c:pt idx="81">
                  <c:v>71</c:v>
                </c:pt>
                <c:pt idx="82">
                  <c:v>100</c:v>
                </c:pt>
                <c:pt idx="83">
                  <c:v>76</c:v>
                </c:pt>
                <c:pt idx="84">
                  <c:v>42</c:v>
                </c:pt>
                <c:pt idx="85">
                  <c:v>45</c:v>
                </c:pt>
                <c:pt idx="86">
                  <c:v>20</c:v>
                </c:pt>
                <c:pt idx="87">
                  <c:v>52</c:v>
                </c:pt>
                <c:pt idx="88">
                  <c:v>53</c:v>
                </c:pt>
                <c:pt idx="89">
                  <c:v>90</c:v>
                </c:pt>
                <c:pt idx="90">
                  <c:v>72</c:v>
                </c:pt>
                <c:pt idx="91">
                  <c:v>88</c:v>
                </c:pt>
                <c:pt idx="92">
                  <c:v>63</c:v>
                </c:pt>
                <c:pt idx="93">
                  <c:v>45</c:v>
                </c:pt>
                <c:pt idx="94">
                  <c:v>82</c:v>
                </c:pt>
                <c:pt idx="95">
                  <c:v>78</c:v>
                </c:pt>
                <c:pt idx="96">
                  <c:v>64</c:v>
                </c:pt>
                <c:pt idx="97">
                  <c:v>28</c:v>
                </c:pt>
                <c:pt idx="98">
                  <c:v>48</c:v>
                </c:pt>
                <c:pt idx="99">
                  <c:v>70</c:v>
                </c:pt>
                <c:pt idx="100">
                  <c:v>55</c:v>
                </c:pt>
                <c:pt idx="101">
                  <c:v>44</c:v>
                </c:pt>
                <c:pt idx="102">
                  <c:v>49</c:v>
                </c:pt>
                <c:pt idx="103">
                  <c:v>68</c:v>
                </c:pt>
                <c:pt idx="104">
                  <c:v>76</c:v>
                </c:pt>
                <c:pt idx="105">
                  <c:v>90</c:v>
                </c:pt>
                <c:pt idx="106">
                  <c:v>61</c:v>
                </c:pt>
                <c:pt idx="107">
                  <c:v>68</c:v>
                </c:pt>
                <c:pt idx="108">
                  <c:v>77</c:v>
                </c:pt>
                <c:pt idx="109">
                  <c:v>20</c:v>
                </c:pt>
                <c:pt idx="110">
                  <c:v>50</c:v>
                </c:pt>
                <c:pt idx="111">
                  <c:v>40</c:v>
                </c:pt>
                <c:pt idx="112">
                  <c:v>48</c:v>
                </c:pt>
                <c:pt idx="113">
                  <c:v>35</c:v>
                </c:pt>
                <c:pt idx="114">
                  <c:v>55</c:v>
                </c:pt>
                <c:pt idx="115">
                  <c:v>61</c:v>
                </c:pt>
                <c:pt idx="116">
                  <c:v>25</c:v>
                </c:pt>
                <c:pt idx="117">
                  <c:v>37</c:v>
                </c:pt>
                <c:pt idx="118">
                  <c:v>60</c:v>
                </c:pt>
                <c:pt idx="119">
                  <c:v>42</c:v>
                </c:pt>
                <c:pt idx="120">
                  <c:v>35</c:v>
                </c:pt>
                <c:pt idx="121">
                  <c:v>15</c:v>
                </c:pt>
                <c:pt idx="122">
                  <c:v>50</c:v>
                </c:pt>
                <c:pt idx="123">
                  <c:v>70</c:v>
                </c:pt>
                <c:pt idx="124">
                  <c:v>90</c:v>
                </c:pt>
                <c:pt idx="125">
                  <c:v>30</c:v>
                </c:pt>
                <c:pt idx="126">
                  <c:v>25</c:v>
                </c:pt>
                <c:pt idx="127">
                  <c:v>55</c:v>
                </c:pt>
                <c:pt idx="128">
                  <c:v>68</c:v>
                </c:pt>
                <c:pt idx="129">
                  <c:v>45</c:v>
                </c:pt>
                <c:pt idx="130">
                  <c:v>45</c:v>
                </c:pt>
                <c:pt idx="131">
                  <c:v>50</c:v>
                </c:pt>
                <c:pt idx="132">
                  <c:v>68</c:v>
                </c:pt>
                <c:pt idx="133">
                  <c:v>75</c:v>
                </c:pt>
                <c:pt idx="134">
                  <c:v>60</c:v>
                </c:pt>
                <c:pt idx="135">
                  <c:v>32</c:v>
                </c:pt>
                <c:pt idx="136">
                  <c:v>68</c:v>
                </c:pt>
                <c:pt idx="137">
                  <c:v>60</c:v>
                </c:pt>
                <c:pt idx="138">
                  <c:v>55</c:v>
                </c:pt>
                <c:pt idx="139">
                  <c:v>20</c:v>
                </c:pt>
                <c:pt idx="140">
                  <c:v>38</c:v>
                </c:pt>
                <c:pt idx="141">
                  <c:v>30</c:v>
                </c:pt>
                <c:pt idx="142">
                  <c:v>52</c:v>
                </c:pt>
                <c:pt idx="143">
                  <c:v>60</c:v>
                </c:pt>
                <c:pt idx="144">
                  <c:v>65</c:v>
                </c:pt>
                <c:pt idx="145">
                  <c:v>55</c:v>
                </c:pt>
                <c:pt idx="146">
                  <c:v>45</c:v>
                </c:pt>
                <c:pt idx="147">
                  <c:v>75</c:v>
                </c:pt>
                <c:pt idx="148">
                  <c:v>85</c:v>
                </c:pt>
                <c:pt idx="149">
                  <c:v>65</c:v>
                </c:pt>
                <c:pt idx="150">
                  <c:v>35</c:v>
                </c:pt>
                <c:pt idx="151">
                  <c:v>50</c:v>
                </c:pt>
                <c:pt idx="152">
                  <c:v>64</c:v>
                </c:pt>
                <c:pt idx="153">
                  <c:v>65</c:v>
                </c:pt>
                <c:pt idx="154">
                  <c:v>40</c:v>
                </c:pt>
                <c:pt idx="155">
                  <c:v>55</c:v>
                </c:pt>
                <c:pt idx="156">
                  <c:v>32</c:v>
                </c:pt>
                <c:pt idx="157">
                  <c:v>25</c:v>
                </c:pt>
                <c:pt idx="158">
                  <c:v>40</c:v>
                </c:pt>
                <c:pt idx="159">
                  <c:v>55</c:v>
                </c:pt>
                <c:pt idx="160">
                  <c:v>40</c:v>
                </c:pt>
                <c:pt idx="161">
                  <c:v>60</c:v>
                </c:pt>
                <c:pt idx="162">
                  <c:v>52</c:v>
                </c:pt>
                <c:pt idx="163">
                  <c:v>60</c:v>
                </c:pt>
                <c:pt idx="164">
                  <c:v>58</c:v>
                </c:pt>
                <c:pt idx="165">
                  <c:v>20</c:v>
                </c:pt>
                <c:pt idx="166">
                  <c:v>55</c:v>
                </c:pt>
                <c:pt idx="167">
                  <c:v>30</c:v>
                </c:pt>
                <c:pt idx="168">
                  <c:v>44</c:v>
                </c:pt>
                <c:pt idx="169">
                  <c:v>60</c:v>
                </c:pt>
                <c:pt idx="170">
                  <c:v>32</c:v>
                </c:pt>
                <c:pt idx="171">
                  <c:v>35</c:v>
                </c:pt>
                <c:pt idx="172">
                  <c:v>34</c:v>
                </c:pt>
                <c:pt idx="173">
                  <c:v>28</c:v>
                </c:pt>
                <c:pt idx="174">
                  <c:v>68</c:v>
                </c:pt>
                <c:pt idx="175">
                  <c:v>60</c:v>
                </c:pt>
                <c:pt idx="176">
                  <c:v>40</c:v>
                </c:pt>
                <c:pt idx="177">
                  <c:v>20</c:v>
                </c:pt>
                <c:pt idx="178">
                  <c:v>73</c:v>
                </c:pt>
                <c:pt idx="179">
                  <c:v>57</c:v>
                </c:pt>
                <c:pt idx="180">
                  <c:v>0</c:v>
                </c:pt>
                <c:pt idx="181">
                  <c:v>45</c:v>
                </c:pt>
                <c:pt idx="182">
                  <c:v>55</c:v>
                </c:pt>
                <c:pt idx="183">
                  <c:v>76</c:v>
                </c:pt>
                <c:pt idx="184">
                  <c:v>52</c:v>
                </c:pt>
                <c:pt idx="185">
                  <c:v>50</c:v>
                </c:pt>
                <c:pt idx="186">
                  <c:v>60</c:v>
                </c:pt>
                <c:pt idx="187">
                  <c:v>65</c:v>
                </c:pt>
                <c:pt idx="188">
                  <c:v>60</c:v>
                </c:pt>
                <c:pt idx="189">
                  <c:v>70</c:v>
                </c:pt>
                <c:pt idx="190">
                  <c:v>43</c:v>
                </c:pt>
                <c:pt idx="191">
                  <c:v>40</c:v>
                </c:pt>
                <c:pt idx="192">
                  <c:v>28</c:v>
                </c:pt>
                <c:pt idx="193">
                  <c:v>52</c:v>
                </c:pt>
                <c:pt idx="194">
                  <c:v>70</c:v>
                </c:pt>
                <c:pt idx="195">
                  <c:v>40</c:v>
                </c:pt>
                <c:pt idx="196">
                  <c:v>85</c:v>
                </c:pt>
                <c:pt idx="197">
                  <c:v>60</c:v>
                </c:pt>
                <c:pt idx="198">
                  <c:v>60</c:v>
                </c:pt>
                <c:pt idx="199">
                  <c:v>55</c:v>
                </c:pt>
                <c:pt idx="200">
                  <c:v>80</c:v>
                </c:pt>
                <c:pt idx="201">
                  <c:v>90</c:v>
                </c:pt>
                <c:pt idx="202">
                  <c:v>60</c:v>
                </c:pt>
                <c:pt idx="203">
                  <c:v>80</c:v>
                </c:pt>
                <c:pt idx="204">
                  <c:v>85</c:v>
                </c:pt>
                <c:pt idx="205">
                  <c:v>90</c:v>
                </c:pt>
                <c:pt idx="206">
                  <c:v>55</c:v>
                </c:pt>
                <c:pt idx="207">
                  <c:v>75</c:v>
                </c:pt>
                <c:pt idx="208">
                  <c:v>90</c:v>
                </c:pt>
                <c:pt idx="209">
                  <c:v>115</c:v>
                </c:pt>
                <c:pt idx="210">
                  <c:v>40</c:v>
                </c:pt>
                <c:pt idx="211">
                  <c:v>42</c:v>
                </c:pt>
                <c:pt idx="212">
                  <c:v>120</c:v>
                </c:pt>
                <c:pt idx="213">
                  <c:v>110</c:v>
                </c:pt>
                <c:pt idx="214">
                  <c:v>50</c:v>
                </c:pt>
                <c:pt idx="215">
                  <c:v>120</c:v>
                </c:pt>
                <c:pt idx="216">
                  <c:v>110</c:v>
                </c:pt>
                <c:pt idx="217">
                  <c:v>120</c:v>
                </c:pt>
                <c:pt idx="218">
                  <c:v>30</c:v>
                </c:pt>
                <c:pt idx="219">
                  <c:v>40</c:v>
                </c:pt>
                <c:pt idx="220">
                  <c:v>60</c:v>
                </c:pt>
                <c:pt idx="221">
                  <c:v>50</c:v>
                </c:pt>
                <c:pt idx="222">
                  <c:v>70</c:v>
                </c:pt>
                <c:pt idx="223">
                  <c:v>72</c:v>
                </c:pt>
                <c:pt idx="224">
                  <c:v>35</c:v>
                </c:pt>
                <c:pt idx="225">
                  <c:v>68</c:v>
                </c:pt>
                <c:pt idx="226">
                  <c:v>83</c:v>
                </c:pt>
                <c:pt idx="227">
                  <c:v>129</c:v>
                </c:pt>
                <c:pt idx="228">
                  <c:v>120</c:v>
                </c:pt>
                <c:pt idx="229">
                  <c:v>105</c:v>
                </c:pt>
                <c:pt idx="230">
                  <c:v>77</c:v>
                </c:pt>
                <c:pt idx="231">
                  <c:v>85</c:v>
                </c:pt>
                <c:pt idx="232">
                  <c:v>104</c:v>
                </c:pt>
                <c:pt idx="233">
                  <c:v>102</c:v>
                </c:pt>
                <c:pt idx="234">
                  <c:v>65</c:v>
                </c:pt>
                <c:pt idx="235">
                  <c:v>87</c:v>
                </c:pt>
                <c:pt idx="236">
                  <c:v>120</c:v>
                </c:pt>
                <c:pt idx="237">
                  <c:v>71</c:v>
                </c:pt>
                <c:pt idx="238">
                  <c:v>110</c:v>
                </c:pt>
                <c:pt idx="239">
                  <c:v>110</c:v>
                </c:pt>
                <c:pt idx="240">
                  <c:v>98</c:v>
                </c:pt>
                <c:pt idx="241">
                  <c:v>97</c:v>
                </c:pt>
                <c:pt idx="242">
                  <c:v>96</c:v>
                </c:pt>
                <c:pt idx="243">
                  <c:v>94</c:v>
                </c:pt>
                <c:pt idx="244">
                  <c:v>85</c:v>
                </c:pt>
                <c:pt idx="245">
                  <c:v>89</c:v>
                </c:pt>
                <c:pt idx="246">
                  <c:v>128</c:v>
                </c:pt>
                <c:pt idx="247">
                  <c:v>99</c:v>
                </c:pt>
                <c:pt idx="248">
                  <c:v>82</c:v>
                </c:pt>
                <c:pt idx="249">
                  <c:v>90</c:v>
                </c:pt>
                <c:pt idx="250">
                  <c:v>102</c:v>
                </c:pt>
                <c:pt idx="251">
                  <c:v>25</c:v>
                </c:pt>
                <c:pt idx="252">
                  <c:v>20</c:v>
                </c:pt>
                <c:pt idx="253">
                  <c:v>25</c:v>
                </c:pt>
                <c:pt idx="254">
                  <c:v>5</c:v>
                </c:pt>
                <c:pt idx="255">
                  <c:v>20</c:v>
                </c:pt>
                <c:pt idx="256">
                  <c:v>20</c:v>
                </c:pt>
                <c:pt idx="257">
                  <c:v>10</c:v>
                </c:pt>
                <c:pt idx="258">
                  <c:v>25</c:v>
                </c:pt>
                <c:pt idx="259">
                  <c:v>6</c:v>
                </c:pt>
                <c:pt idx="260">
                  <c:v>19</c:v>
                </c:pt>
                <c:pt idx="261">
                  <c:v>13</c:v>
                </c:pt>
                <c:pt idx="262">
                  <c:v>23</c:v>
                </c:pt>
                <c:pt idx="263">
                  <c:v>22</c:v>
                </c:pt>
                <c:pt idx="264">
                  <c:v>26</c:v>
                </c:pt>
                <c:pt idx="265">
                  <c:v>8</c:v>
                </c:pt>
                <c:pt idx="266">
                  <c:v>27</c:v>
                </c:pt>
                <c:pt idx="267">
                  <c:v>17</c:v>
                </c:pt>
                <c:pt idx="268">
                  <c:v>10</c:v>
                </c:pt>
                <c:pt idx="269">
                  <c:v>14</c:v>
                </c:pt>
                <c:pt idx="270">
                  <c:v>41</c:v>
                </c:pt>
                <c:pt idx="271">
                  <c:v>24</c:v>
                </c:pt>
                <c:pt idx="272">
                  <c:v>41</c:v>
                </c:pt>
                <c:pt idx="273">
                  <c:v>34</c:v>
                </c:pt>
                <c:pt idx="274">
                  <c:v>22</c:v>
                </c:pt>
                <c:pt idx="275">
                  <c:v>20</c:v>
                </c:pt>
                <c:pt idx="276">
                  <c:v>27</c:v>
                </c:pt>
                <c:pt idx="277">
                  <c:v>105</c:v>
                </c:pt>
                <c:pt idx="278">
                  <c:v>122</c:v>
                </c:pt>
                <c:pt idx="279">
                  <c:v>170</c:v>
                </c:pt>
                <c:pt idx="280">
                  <c:v>150</c:v>
                </c:pt>
                <c:pt idx="281">
                  <c:v>64</c:v>
                </c:pt>
                <c:pt idx="282">
                  <c:v>51</c:v>
                </c:pt>
                <c:pt idx="283">
                  <c:v>90</c:v>
                </c:pt>
                <c:pt idx="284">
                  <c:v>75</c:v>
                </c:pt>
                <c:pt idx="285">
                  <c:v>91</c:v>
                </c:pt>
                <c:pt idx="286">
                  <c:v>103</c:v>
                </c:pt>
                <c:pt idx="287">
                  <c:v>44</c:v>
                </c:pt>
                <c:pt idx="288">
                  <c:v>95</c:v>
                </c:pt>
                <c:pt idx="289">
                  <c:v>125</c:v>
                </c:pt>
                <c:pt idx="290">
                  <c:v>138</c:v>
                </c:pt>
                <c:pt idx="291">
                  <c:v>113</c:v>
                </c:pt>
                <c:pt idx="292">
                  <c:v>42</c:v>
                </c:pt>
                <c:pt idx="293">
                  <c:v>100</c:v>
                </c:pt>
                <c:pt idx="294">
                  <c:v>118</c:v>
                </c:pt>
                <c:pt idx="295">
                  <c:v>130</c:v>
                </c:pt>
              </c:numCache>
            </c:numRef>
          </c:yVal>
          <c:smooth val="0"/>
          <c:extLst>
            <c:ext xmlns:c16="http://schemas.microsoft.com/office/drawing/2014/chart" uri="{C3380CC4-5D6E-409C-BE32-E72D297353CC}">
              <c16:uniqueId val="{00000000-9091-433B-A517-5C4146DDF529}"/>
            </c:ext>
          </c:extLst>
        </c:ser>
        <c:dLbls>
          <c:showLegendKey val="0"/>
          <c:showVal val="0"/>
          <c:showCatName val="0"/>
          <c:showSerName val="0"/>
          <c:showPercent val="0"/>
          <c:showBubbleSize val="0"/>
        </c:dLbls>
        <c:axId val="550672560"/>
        <c:axId val="550679120"/>
      </c:scatterChart>
      <c:valAx>
        <c:axId val="5506725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zh-CN" sz="1100" b="0" i="0" baseline="0">
                    <a:effectLst/>
                  </a:rPr>
                  <a:t>出租车位置</a:t>
                </a:r>
                <a:r>
                  <a:rPr lang="en-US" altLang="zh-CN" sz="1100" b="0" i="0" baseline="0">
                    <a:effectLst/>
                  </a:rPr>
                  <a:t>/m</a:t>
                </a:r>
                <a:endParaRPr lang="zh-CN" altLang="zh-CN" sz="600">
                  <a:effectLst/>
                </a:endParaRP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50679120"/>
        <c:crosses val="autoZero"/>
        <c:crossBetween val="midCat"/>
      </c:valAx>
      <c:valAx>
        <c:axId val="5506791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zh-CN" sz="1100" b="0" i="0" baseline="0">
                    <a:effectLst/>
                  </a:rPr>
                  <a:t>排队</a:t>
                </a:r>
                <a:r>
                  <a:rPr lang="zh-CN" altLang="en-US" sz="1100" b="0" i="0" baseline="0">
                    <a:effectLst/>
                  </a:rPr>
                  <a:t>长度</a:t>
                </a:r>
                <a:r>
                  <a:rPr lang="en-US" altLang="zh-CN" sz="1100" b="0" i="0" baseline="0">
                    <a:effectLst/>
                  </a:rPr>
                  <a:t>/m</a:t>
                </a:r>
                <a:endParaRPr lang="zh-CN" altLang="zh-CN" sz="6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50672560"/>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xVal>
            <c:numRef>
              <c:f>Sheet2!$B$1:$B$319</c:f>
              <c:numCache>
                <c:formatCode>General</c:formatCode>
                <c:ptCount val="319"/>
                <c:pt idx="0">
                  <c:v>30</c:v>
                </c:pt>
                <c:pt idx="3">
                  <c:v>20</c:v>
                </c:pt>
                <c:pt idx="6">
                  <c:v>10</c:v>
                </c:pt>
                <c:pt idx="9">
                  <c:v>30</c:v>
                </c:pt>
                <c:pt idx="12">
                  <c:v>10</c:v>
                </c:pt>
                <c:pt idx="15">
                  <c:v>20</c:v>
                </c:pt>
                <c:pt idx="18">
                  <c:v>0</c:v>
                </c:pt>
                <c:pt idx="21">
                  <c:v>20</c:v>
                </c:pt>
                <c:pt idx="24">
                  <c:v>50</c:v>
                </c:pt>
                <c:pt idx="27">
                  <c:v>30</c:v>
                </c:pt>
                <c:pt idx="30">
                  <c:v>30</c:v>
                </c:pt>
                <c:pt idx="33">
                  <c:v>20</c:v>
                </c:pt>
                <c:pt idx="36">
                  <c:v>30</c:v>
                </c:pt>
                <c:pt idx="39">
                  <c:v>20</c:v>
                </c:pt>
                <c:pt idx="42">
                  <c:v>30</c:v>
                </c:pt>
                <c:pt idx="45">
                  <c:v>0</c:v>
                </c:pt>
                <c:pt idx="48">
                  <c:v>0</c:v>
                </c:pt>
                <c:pt idx="51">
                  <c:v>20</c:v>
                </c:pt>
                <c:pt idx="54">
                  <c:v>10</c:v>
                </c:pt>
                <c:pt idx="57">
                  <c:v>10</c:v>
                </c:pt>
                <c:pt idx="60">
                  <c:v>10</c:v>
                </c:pt>
                <c:pt idx="63">
                  <c:v>20</c:v>
                </c:pt>
                <c:pt idx="66">
                  <c:v>20</c:v>
                </c:pt>
                <c:pt idx="69">
                  <c:v>0</c:v>
                </c:pt>
                <c:pt idx="72">
                  <c:v>20</c:v>
                </c:pt>
                <c:pt idx="75">
                  <c:v>20</c:v>
                </c:pt>
                <c:pt idx="78">
                  <c:v>40</c:v>
                </c:pt>
                <c:pt idx="81">
                  <c:v>0</c:v>
                </c:pt>
                <c:pt idx="84">
                  <c:v>50</c:v>
                </c:pt>
                <c:pt idx="87">
                  <c:v>0</c:v>
                </c:pt>
                <c:pt idx="90">
                  <c:v>60</c:v>
                </c:pt>
                <c:pt idx="93">
                  <c:v>70</c:v>
                </c:pt>
                <c:pt idx="96">
                  <c:v>40</c:v>
                </c:pt>
                <c:pt idx="99">
                  <c:v>0</c:v>
                </c:pt>
                <c:pt idx="102">
                  <c:v>0</c:v>
                </c:pt>
                <c:pt idx="105">
                  <c:v>10</c:v>
                </c:pt>
                <c:pt idx="108">
                  <c:v>90</c:v>
                </c:pt>
                <c:pt idx="111">
                  <c:v>20</c:v>
                </c:pt>
                <c:pt idx="114">
                  <c:v>50</c:v>
                </c:pt>
                <c:pt idx="117">
                  <c:v>45</c:v>
                </c:pt>
                <c:pt idx="120">
                  <c:v>40</c:v>
                </c:pt>
                <c:pt idx="123">
                  <c:v>60</c:v>
                </c:pt>
                <c:pt idx="126">
                  <c:v>60</c:v>
                </c:pt>
                <c:pt idx="129">
                  <c:v>0</c:v>
                </c:pt>
                <c:pt idx="132">
                  <c:v>50</c:v>
                </c:pt>
                <c:pt idx="135">
                  <c:v>0</c:v>
                </c:pt>
                <c:pt idx="138">
                  <c:v>30</c:v>
                </c:pt>
                <c:pt idx="141">
                  <c:v>90</c:v>
                </c:pt>
                <c:pt idx="144">
                  <c:v>50</c:v>
                </c:pt>
                <c:pt idx="147">
                  <c:v>30</c:v>
                </c:pt>
                <c:pt idx="150">
                  <c:v>30</c:v>
                </c:pt>
                <c:pt idx="153">
                  <c:v>50</c:v>
                </c:pt>
                <c:pt idx="156">
                  <c:v>40</c:v>
                </c:pt>
                <c:pt idx="159">
                  <c:v>10</c:v>
                </c:pt>
                <c:pt idx="162">
                  <c:v>20</c:v>
                </c:pt>
                <c:pt idx="165">
                  <c:v>20</c:v>
                </c:pt>
                <c:pt idx="168">
                  <c:v>10</c:v>
                </c:pt>
                <c:pt idx="171">
                  <c:v>20</c:v>
                </c:pt>
                <c:pt idx="174">
                  <c:v>20</c:v>
                </c:pt>
                <c:pt idx="177">
                  <c:v>0</c:v>
                </c:pt>
                <c:pt idx="180">
                  <c:v>20</c:v>
                </c:pt>
                <c:pt idx="183">
                  <c:v>20</c:v>
                </c:pt>
                <c:pt idx="186">
                  <c:v>10</c:v>
                </c:pt>
                <c:pt idx="189">
                  <c:v>20</c:v>
                </c:pt>
                <c:pt idx="192">
                  <c:v>10</c:v>
                </c:pt>
                <c:pt idx="195">
                  <c:v>20</c:v>
                </c:pt>
                <c:pt idx="198">
                  <c:v>30</c:v>
                </c:pt>
                <c:pt idx="201">
                  <c:v>20</c:v>
                </c:pt>
                <c:pt idx="204">
                  <c:v>20</c:v>
                </c:pt>
                <c:pt idx="207">
                  <c:v>20</c:v>
                </c:pt>
                <c:pt idx="210">
                  <c:v>20</c:v>
                </c:pt>
                <c:pt idx="213">
                  <c:v>30</c:v>
                </c:pt>
                <c:pt idx="216">
                  <c:v>10</c:v>
                </c:pt>
                <c:pt idx="219">
                  <c:v>10</c:v>
                </c:pt>
                <c:pt idx="222">
                  <c:v>20</c:v>
                </c:pt>
                <c:pt idx="225">
                  <c:v>10</c:v>
                </c:pt>
                <c:pt idx="228">
                  <c:v>20</c:v>
                </c:pt>
                <c:pt idx="231">
                  <c:v>20</c:v>
                </c:pt>
                <c:pt idx="234">
                  <c:v>10</c:v>
                </c:pt>
                <c:pt idx="237">
                  <c:v>0</c:v>
                </c:pt>
                <c:pt idx="240">
                  <c:v>40</c:v>
                </c:pt>
                <c:pt idx="243">
                  <c:v>60</c:v>
                </c:pt>
                <c:pt idx="246">
                  <c:v>60</c:v>
                </c:pt>
                <c:pt idx="249">
                  <c:v>70</c:v>
                </c:pt>
                <c:pt idx="252">
                  <c:v>0</c:v>
                </c:pt>
                <c:pt idx="255">
                  <c:v>0</c:v>
                </c:pt>
                <c:pt idx="258">
                  <c:v>50</c:v>
                </c:pt>
                <c:pt idx="261">
                  <c:v>90</c:v>
                </c:pt>
                <c:pt idx="264">
                  <c:v>50</c:v>
                </c:pt>
                <c:pt idx="267">
                  <c:v>80</c:v>
                </c:pt>
                <c:pt idx="270">
                  <c:v>10</c:v>
                </c:pt>
                <c:pt idx="273">
                  <c:v>50</c:v>
                </c:pt>
                <c:pt idx="276">
                  <c:v>70</c:v>
                </c:pt>
                <c:pt idx="279">
                  <c:v>0</c:v>
                </c:pt>
                <c:pt idx="282">
                  <c:v>90</c:v>
                </c:pt>
                <c:pt idx="285">
                  <c:v>0</c:v>
                </c:pt>
                <c:pt idx="288">
                  <c:v>110</c:v>
                </c:pt>
                <c:pt idx="291">
                  <c:v>80</c:v>
                </c:pt>
                <c:pt idx="294">
                  <c:v>70</c:v>
                </c:pt>
                <c:pt idx="297">
                  <c:v>90</c:v>
                </c:pt>
                <c:pt idx="300">
                  <c:v>30</c:v>
                </c:pt>
                <c:pt idx="303">
                  <c:v>30</c:v>
                </c:pt>
                <c:pt idx="306">
                  <c:v>70</c:v>
                </c:pt>
                <c:pt idx="309">
                  <c:v>60</c:v>
                </c:pt>
                <c:pt idx="312">
                  <c:v>40</c:v>
                </c:pt>
                <c:pt idx="315">
                  <c:v>50</c:v>
                </c:pt>
              </c:numCache>
            </c:numRef>
          </c:xVal>
          <c:yVal>
            <c:numRef>
              <c:f>Sheet2!$D$1:$D$319</c:f>
              <c:numCache>
                <c:formatCode>General</c:formatCode>
                <c:ptCount val="319"/>
                <c:pt idx="0">
                  <c:v>30</c:v>
                </c:pt>
                <c:pt idx="3">
                  <c:v>50</c:v>
                </c:pt>
                <c:pt idx="6">
                  <c:v>40</c:v>
                </c:pt>
                <c:pt idx="9">
                  <c:v>30</c:v>
                </c:pt>
                <c:pt idx="12">
                  <c:v>40</c:v>
                </c:pt>
                <c:pt idx="15">
                  <c:v>20</c:v>
                </c:pt>
                <c:pt idx="18">
                  <c:v>40</c:v>
                </c:pt>
                <c:pt idx="21">
                  <c:v>40</c:v>
                </c:pt>
                <c:pt idx="24">
                  <c:v>55</c:v>
                </c:pt>
                <c:pt idx="27">
                  <c:v>40</c:v>
                </c:pt>
                <c:pt idx="30">
                  <c:v>50</c:v>
                </c:pt>
                <c:pt idx="33">
                  <c:v>20</c:v>
                </c:pt>
                <c:pt idx="36">
                  <c:v>40</c:v>
                </c:pt>
                <c:pt idx="39">
                  <c:v>35</c:v>
                </c:pt>
                <c:pt idx="42">
                  <c:v>45</c:v>
                </c:pt>
                <c:pt idx="45">
                  <c:v>30</c:v>
                </c:pt>
                <c:pt idx="48">
                  <c:v>20</c:v>
                </c:pt>
                <c:pt idx="51">
                  <c:v>40</c:v>
                </c:pt>
                <c:pt idx="54">
                  <c:v>45</c:v>
                </c:pt>
                <c:pt idx="57">
                  <c:v>45</c:v>
                </c:pt>
                <c:pt idx="60">
                  <c:v>40</c:v>
                </c:pt>
                <c:pt idx="63">
                  <c:v>45</c:v>
                </c:pt>
                <c:pt idx="66">
                  <c:v>45</c:v>
                </c:pt>
                <c:pt idx="69">
                  <c:v>20</c:v>
                </c:pt>
                <c:pt idx="72">
                  <c:v>20</c:v>
                </c:pt>
                <c:pt idx="75">
                  <c:v>20</c:v>
                </c:pt>
                <c:pt idx="78">
                  <c:v>50</c:v>
                </c:pt>
                <c:pt idx="81">
                  <c:v>30</c:v>
                </c:pt>
                <c:pt idx="84">
                  <c:v>80</c:v>
                </c:pt>
                <c:pt idx="87">
                  <c:v>60</c:v>
                </c:pt>
                <c:pt idx="90">
                  <c:v>60</c:v>
                </c:pt>
                <c:pt idx="93">
                  <c:v>110</c:v>
                </c:pt>
                <c:pt idx="96">
                  <c:v>50</c:v>
                </c:pt>
                <c:pt idx="99">
                  <c:v>40</c:v>
                </c:pt>
                <c:pt idx="102">
                  <c:v>40</c:v>
                </c:pt>
                <c:pt idx="105">
                  <c:v>60</c:v>
                </c:pt>
                <c:pt idx="108">
                  <c:v>110</c:v>
                </c:pt>
                <c:pt idx="111">
                  <c:v>60</c:v>
                </c:pt>
                <c:pt idx="114">
                  <c:v>60</c:v>
                </c:pt>
                <c:pt idx="117">
                  <c:v>60</c:v>
                </c:pt>
                <c:pt idx="120">
                  <c:v>40</c:v>
                </c:pt>
                <c:pt idx="123">
                  <c:v>90</c:v>
                </c:pt>
                <c:pt idx="126">
                  <c:v>90</c:v>
                </c:pt>
                <c:pt idx="129">
                  <c:v>60</c:v>
                </c:pt>
                <c:pt idx="132">
                  <c:v>60</c:v>
                </c:pt>
                <c:pt idx="135">
                  <c:v>50</c:v>
                </c:pt>
                <c:pt idx="138">
                  <c:v>50</c:v>
                </c:pt>
                <c:pt idx="141">
                  <c:v>90</c:v>
                </c:pt>
                <c:pt idx="144">
                  <c:v>70</c:v>
                </c:pt>
                <c:pt idx="147">
                  <c:v>40</c:v>
                </c:pt>
                <c:pt idx="150">
                  <c:v>40</c:v>
                </c:pt>
                <c:pt idx="153">
                  <c:v>50</c:v>
                </c:pt>
                <c:pt idx="156">
                  <c:v>50</c:v>
                </c:pt>
                <c:pt idx="159">
                  <c:v>20</c:v>
                </c:pt>
                <c:pt idx="162">
                  <c:v>40</c:v>
                </c:pt>
                <c:pt idx="165">
                  <c:v>50</c:v>
                </c:pt>
                <c:pt idx="168">
                  <c:v>40</c:v>
                </c:pt>
                <c:pt idx="171">
                  <c:v>30</c:v>
                </c:pt>
                <c:pt idx="174">
                  <c:v>20</c:v>
                </c:pt>
                <c:pt idx="177">
                  <c:v>20</c:v>
                </c:pt>
                <c:pt idx="180">
                  <c:v>40</c:v>
                </c:pt>
                <c:pt idx="183">
                  <c:v>40</c:v>
                </c:pt>
                <c:pt idx="186">
                  <c:v>10</c:v>
                </c:pt>
                <c:pt idx="189">
                  <c:v>40</c:v>
                </c:pt>
                <c:pt idx="192">
                  <c:v>20</c:v>
                </c:pt>
                <c:pt idx="195">
                  <c:v>30</c:v>
                </c:pt>
                <c:pt idx="198">
                  <c:v>30</c:v>
                </c:pt>
                <c:pt idx="201">
                  <c:v>20</c:v>
                </c:pt>
                <c:pt idx="204">
                  <c:v>35</c:v>
                </c:pt>
                <c:pt idx="207">
                  <c:v>20</c:v>
                </c:pt>
                <c:pt idx="210">
                  <c:v>30</c:v>
                </c:pt>
                <c:pt idx="213">
                  <c:v>30</c:v>
                </c:pt>
                <c:pt idx="216">
                  <c:v>55</c:v>
                </c:pt>
                <c:pt idx="219">
                  <c:v>30</c:v>
                </c:pt>
                <c:pt idx="222">
                  <c:v>25</c:v>
                </c:pt>
                <c:pt idx="225">
                  <c:v>20</c:v>
                </c:pt>
                <c:pt idx="228">
                  <c:v>40</c:v>
                </c:pt>
                <c:pt idx="231">
                  <c:v>30</c:v>
                </c:pt>
                <c:pt idx="234">
                  <c:v>20</c:v>
                </c:pt>
                <c:pt idx="237">
                  <c:v>70</c:v>
                </c:pt>
                <c:pt idx="240">
                  <c:v>90</c:v>
                </c:pt>
                <c:pt idx="243">
                  <c:v>80</c:v>
                </c:pt>
                <c:pt idx="246">
                  <c:v>80</c:v>
                </c:pt>
                <c:pt idx="249">
                  <c:v>90</c:v>
                </c:pt>
                <c:pt idx="252">
                  <c:v>70</c:v>
                </c:pt>
                <c:pt idx="255">
                  <c:v>40</c:v>
                </c:pt>
                <c:pt idx="258">
                  <c:v>60</c:v>
                </c:pt>
                <c:pt idx="261">
                  <c:v>130</c:v>
                </c:pt>
                <c:pt idx="264">
                  <c:v>80</c:v>
                </c:pt>
                <c:pt idx="267">
                  <c:v>100</c:v>
                </c:pt>
                <c:pt idx="270">
                  <c:v>40</c:v>
                </c:pt>
                <c:pt idx="273">
                  <c:v>80</c:v>
                </c:pt>
                <c:pt idx="276">
                  <c:v>100</c:v>
                </c:pt>
                <c:pt idx="279">
                  <c:v>50</c:v>
                </c:pt>
                <c:pt idx="282">
                  <c:v>100</c:v>
                </c:pt>
                <c:pt idx="285">
                  <c:v>60</c:v>
                </c:pt>
                <c:pt idx="288">
                  <c:v>130</c:v>
                </c:pt>
                <c:pt idx="291">
                  <c:v>90</c:v>
                </c:pt>
                <c:pt idx="294">
                  <c:v>100</c:v>
                </c:pt>
                <c:pt idx="297">
                  <c:v>100</c:v>
                </c:pt>
                <c:pt idx="300">
                  <c:v>50</c:v>
                </c:pt>
                <c:pt idx="303">
                  <c:v>50</c:v>
                </c:pt>
                <c:pt idx="306">
                  <c:v>70</c:v>
                </c:pt>
                <c:pt idx="309">
                  <c:v>90</c:v>
                </c:pt>
                <c:pt idx="312">
                  <c:v>60</c:v>
                </c:pt>
                <c:pt idx="315">
                  <c:v>50</c:v>
                </c:pt>
              </c:numCache>
            </c:numRef>
          </c:yVal>
          <c:smooth val="0"/>
          <c:extLst>
            <c:ext xmlns:c16="http://schemas.microsoft.com/office/drawing/2014/chart" uri="{C3380CC4-5D6E-409C-BE32-E72D297353CC}">
              <c16:uniqueId val="{00000000-D7AC-43C2-A580-D3D842203211}"/>
            </c:ext>
          </c:extLst>
        </c:ser>
        <c:dLbls>
          <c:showLegendKey val="0"/>
          <c:showVal val="0"/>
          <c:showCatName val="0"/>
          <c:showSerName val="0"/>
          <c:showPercent val="0"/>
          <c:showBubbleSize val="0"/>
        </c:dLbls>
        <c:axId val="457697280"/>
        <c:axId val="457697608"/>
      </c:scatterChart>
      <c:valAx>
        <c:axId val="45769728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sz="1050" b="0" i="0" baseline="0">
                    <a:effectLst/>
                  </a:rPr>
                  <a:t>出租车位置</a:t>
                </a:r>
                <a:r>
                  <a:rPr lang="en-US" altLang="zh-CN" sz="1050" b="0" i="0" baseline="0">
                    <a:effectLst/>
                  </a:rPr>
                  <a:t>/m</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457697608"/>
        <c:crosses val="autoZero"/>
        <c:crossBetween val="midCat"/>
      </c:valAx>
      <c:valAx>
        <c:axId val="457697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zh-CN" sz="1050" b="0" i="0" baseline="0">
                    <a:effectLst/>
                  </a:rPr>
                  <a:t>排队</a:t>
                </a:r>
                <a:r>
                  <a:rPr lang="zh-CN" altLang="en-US" sz="1050" b="0" i="0" baseline="0">
                    <a:effectLst/>
                  </a:rPr>
                  <a:t>长度</a:t>
                </a:r>
                <a:r>
                  <a:rPr lang="en-US" altLang="zh-CN" sz="1050" b="0" i="0" baseline="0">
                    <a:effectLst/>
                  </a:rPr>
                  <a:t>/m</a:t>
                </a:r>
                <a:endParaRPr lang="zh-CN" altLang="zh-CN" sz="5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457697280"/>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8575" cap="rnd">
              <a:noFill/>
              <a:round/>
            </a:ln>
            <a:effectLst/>
          </c:spPr>
          <c:marker>
            <c:symbol val="circle"/>
            <c:size val="5"/>
            <c:spPr>
              <a:solidFill>
                <a:schemeClr val="accent1"/>
              </a:solidFill>
              <a:ln w="9525">
                <a:solidFill>
                  <a:schemeClr val="accent1"/>
                </a:solidFill>
              </a:ln>
              <a:effectLst/>
            </c:spPr>
          </c:marker>
          <c:xVal>
            <c:numRef>
              <c:f>Sheet3!$O$2:$O$193</c:f>
              <c:numCache>
                <c:formatCode>General</c:formatCode>
                <c:ptCount val="192"/>
                <c:pt idx="0">
                  <c:v>6</c:v>
                </c:pt>
                <c:pt idx="1">
                  <c:v>55</c:v>
                </c:pt>
                <c:pt idx="2">
                  <c:v>35</c:v>
                </c:pt>
                <c:pt idx="3">
                  <c:v>25</c:v>
                </c:pt>
                <c:pt idx="4">
                  <c:v>90</c:v>
                </c:pt>
                <c:pt idx="5">
                  <c:v>65</c:v>
                </c:pt>
                <c:pt idx="6">
                  <c:v>98</c:v>
                </c:pt>
                <c:pt idx="7">
                  <c:v>38</c:v>
                </c:pt>
                <c:pt idx="8">
                  <c:v>50</c:v>
                </c:pt>
                <c:pt idx="9">
                  <c:v>80</c:v>
                </c:pt>
                <c:pt idx="10">
                  <c:v>75</c:v>
                </c:pt>
                <c:pt idx="11">
                  <c:v>65</c:v>
                </c:pt>
                <c:pt idx="12">
                  <c:v>20</c:v>
                </c:pt>
                <c:pt idx="13">
                  <c:v>40</c:v>
                </c:pt>
                <c:pt idx="14">
                  <c:v>38</c:v>
                </c:pt>
                <c:pt idx="15">
                  <c:v>20</c:v>
                </c:pt>
                <c:pt idx="16">
                  <c:v>28</c:v>
                </c:pt>
                <c:pt idx="17">
                  <c:v>30</c:v>
                </c:pt>
                <c:pt idx="18">
                  <c:v>43</c:v>
                </c:pt>
                <c:pt idx="19">
                  <c:v>86</c:v>
                </c:pt>
                <c:pt idx="20">
                  <c:v>80</c:v>
                </c:pt>
                <c:pt idx="21">
                  <c:v>95</c:v>
                </c:pt>
                <c:pt idx="22">
                  <c:v>110</c:v>
                </c:pt>
                <c:pt idx="23">
                  <c:v>50</c:v>
                </c:pt>
                <c:pt idx="24">
                  <c:v>20</c:v>
                </c:pt>
                <c:pt idx="25">
                  <c:v>155</c:v>
                </c:pt>
                <c:pt idx="26">
                  <c:v>175</c:v>
                </c:pt>
                <c:pt idx="27">
                  <c:v>148</c:v>
                </c:pt>
                <c:pt idx="28">
                  <c:v>115</c:v>
                </c:pt>
                <c:pt idx="29">
                  <c:v>100</c:v>
                </c:pt>
                <c:pt idx="30">
                  <c:v>32</c:v>
                </c:pt>
                <c:pt idx="31">
                  <c:v>60</c:v>
                </c:pt>
                <c:pt idx="32">
                  <c:v>130</c:v>
                </c:pt>
                <c:pt idx="33">
                  <c:v>93</c:v>
                </c:pt>
                <c:pt idx="34">
                  <c:v>109</c:v>
                </c:pt>
                <c:pt idx="35">
                  <c:v>75</c:v>
                </c:pt>
                <c:pt idx="36">
                  <c:v>94</c:v>
                </c:pt>
                <c:pt idx="37">
                  <c:v>53</c:v>
                </c:pt>
                <c:pt idx="38">
                  <c:v>105</c:v>
                </c:pt>
                <c:pt idx="39">
                  <c:v>84</c:v>
                </c:pt>
                <c:pt idx="40">
                  <c:v>122</c:v>
                </c:pt>
                <c:pt idx="41">
                  <c:v>90</c:v>
                </c:pt>
                <c:pt idx="42">
                  <c:v>110</c:v>
                </c:pt>
                <c:pt idx="43">
                  <c:v>149</c:v>
                </c:pt>
                <c:pt idx="44">
                  <c:v>100</c:v>
                </c:pt>
                <c:pt idx="45">
                  <c:v>115</c:v>
                </c:pt>
                <c:pt idx="46">
                  <c:v>140</c:v>
                </c:pt>
                <c:pt idx="47">
                  <c:v>120</c:v>
                </c:pt>
                <c:pt idx="48">
                  <c:v>85</c:v>
                </c:pt>
                <c:pt idx="49">
                  <c:v>42</c:v>
                </c:pt>
                <c:pt idx="50">
                  <c:v>50</c:v>
                </c:pt>
                <c:pt idx="51">
                  <c:v>67</c:v>
                </c:pt>
                <c:pt idx="52">
                  <c:v>76</c:v>
                </c:pt>
                <c:pt idx="53">
                  <c:v>95</c:v>
                </c:pt>
                <c:pt idx="54">
                  <c:v>72</c:v>
                </c:pt>
                <c:pt idx="55">
                  <c:v>75</c:v>
                </c:pt>
                <c:pt idx="56">
                  <c:v>57</c:v>
                </c:pt>
                <c:pt idx="57">
                  <c:v>78</c:v>
                </c:pt>
                <c:pt idx="58">
                  <c:v>45</c:v>
                </c:pt>
                <c:pt idx="59">
                  <c:v>62</c:v>
                </c:pt>
                <c:pt idx="60">
                  <c:v>119</c:v>
                </c:pt>
                <c:pt idx="61">
                  <c:v>48</c:v>
                </c:pt>
                <c:pt idx="62">
                  <c:v>65</c:v>
                </c:pt>
                <c:pt idx="63">
                  <c:v>39</c:v>
                </c:pt>
                <c:pt idx="64">
                  <c:v>120</c:v>
                </c:pt>
                <c:pt idx="65">
                  <c:v>91</c:v>
                </c:pt>
                <c:pt idx="66">
                  <c:v>30</c:v>
                </c:pt>
                <c:pt idx="67">
                  <c:v>125</c:v>
                </c:pt>
                <c:pt idx="68">
                  <c:v>60</c:v>
                </c:pt>
                <c:pt idx="69">
                  <c:v>90</c:v>
                </c:pt>
                <c:pt idx="70">
                  <c:v>122</c:v>
                </c:pt>
                <c:pt idx="71">
                  <c:v>50</c:v>
                </c:pt>
                <c:pt idx="72">
                  <c:v>92</c:v>
                </c:pt>
                <c:pt idx="73">
                  <c:v>65</c:v>
                </c:pt>
                <c:pt idx="74">
                  <c:v>67</c:v>
                </c:pt>
                <c:pt idx="75">
                  <c:v>142</c:v>
                </c:pt>
                <c:pt idx="76">
                  <c:v>15</c:v>
                </c:pt>
                <c:pt idx="77">
                  <c:v>90</c:v>
                </c:pt>
                <c:pt idx="78">
                  <c:v>117</c:v>
                </c:pt>
                <c:pt idx="79">
                  <c:v>35</c:v>
                </c:pt>
                <c:pt idx="80">
                  <c:v>41</c:v>
                </c:pt>
                <c:pt idx="81">
                  <c:v>95</c:v>
                </c:pt>
                <c:pt idx="82">
                  <c:v>70</c:v>
                </c:pt>
                <c:pt idx="83">
                  <c:v>63</c:v>
                </c:pt>
                <c:pt idx="84">
                  <c:v>81</c:v>
                </c:pt>
                <c:pt idx="85">
                  <c:v>35</c:v>
                </c:pt>
                <c:pt idx="86">
                  <c:v>41</c:v>
                </c:pt>
                <c:pt idx="87">
                  <c:v>85</c:v>
                </c:pt>
                <c:pt idx="88">
                  <c:v>207</c:v>
                </c:pt>
                <c:pt idx="89">
                  <c:v>300</c:v>
                </c:pt>
                <c:pt idx="90">
                  <c:v>300</c:v>
                </c:pt>
                <c:pt idx="91">
                  <c:v>300</c:v>
                </c:pt>
                <c:pt idx="92">
                  <c:v>300</c:v>
                </c:pt>
                <c:pt idx="93">
                  <c:v>300</c:v>
                </c:pt>
                <c:pt idx="94">
                  <c:v>300</c:v>
                </c:pt>
                <c:pt idx="95">
                  <c:v>300</c:v>
                </c:pt>
                <c:pt idx="96">
                  <c:v>208</c:v>
                </c:pt>
                <c:pt idx="97">
                  <c:v>241</c:v>
                </c:pt>
                <c:pt idx="98">
                  <c:v>30</c:v>
                </c:pt>
                <c:pt idx="99">
                  <c:v>0</c:v>
                </c:pt>
                <c:pt idx="100">
                  <c:v>45</c:v>
                </c:pt>
                <c:pt idx="101">
                  <c:v>5</c:v>
                </c:pt>
                <c:pt idx="102">
                  <c:v>30</c:v>
                </c:pt>
                <c:pt idx="103">
                  <c:v>29</c:v>
                </c:pt>
                <c:pt idx="104">
                  <c:v>31</c:v>
                </c:pt>
                <c:pt idx="105">
                  <c:v>22</c:v>
                </c:pt>
                <c:pt idx="106">
                  <c:v>48</c:v>
                </c:pt>
                <c:pt idx="107">
                  <c:v>26</c:v>
                </c:pt>
                <c:pt idx="108">
                  <c:v>23</c:v>
                </c:pt>
                <c:pt idx="109">
                  <c:v>50</c:v>
                </c:pt>
                <c:pt idx="110">
                  <c:v>20</c:v>
                </c:pt>
                <c:pt idx="111">
                  <c:v>29</c:v>
                </c:pt>
                <c:pt idx="112">
                  <c:v>36</c:v>
                </c:pt>
                <c:pt idx="113">
                  <c:v>31</c:v>
                </c:pt>
                <c:pt idx="114">
                  <c:v>52</c:v>
                </c:pt>
                <c:pt idx="115">
                  <c:v>53</c:v>
                </c:pt>
                <c:pt idx="116">
                  <c:v>40</c:v>
                </c:pt>
                <c:pt idx="117">
                  <c:v>45</c:v>
                </c:pt>
                <c:pt idx="118">
                  <c:v>60</c:v>
                </c:pt>
                <c:pt idx="119">
                  <c:v>43</c:v>
                </c:pt>
                <c:pt idx="120">
                  <c:v>44</c:v>
                </c:pt>
                <c:pt idx="121">
                  <c:v>50</c:v>
                </c:pt>
                <c:pt idx="122">
                  <c:v>40</c:v>
                </c:pt>
                <c:pt idx="123">
                  <c:v>45</c:v>
                </c:pt>
                <c:pt idx="124">
                  <c:v>30</c:v>
                </c:pt>
                <c:pt idx="125">
                  <c:v>45</c:v>
                </c:pt>
                <c:pt idx="126">
                  <c:v>42</c:v>
                </c:pt>
                <c:pt idx="127">
                  <c:v>35</c:v>
                </c:pt>
                <c:pt idx="128">
                  <c:v>27</c:v>
                </c:pt>
                <c:pt idx="129">
                  <c:v>40</c:v>
                </c:pt>
                <c:pt idx="130">
                  <c:v>50</c:v>
                </c:pt>
                <c:pt idx="131">
                  <c:v>60</c:v>
                </c:pt>
                <c:pt idx="132">
                  <c:v>50</c:v>
                </c:pt>
                <c:pt idx="133">
                  <c:v>50</c:v>
                </c:pt>
                <c:pt idx="134">
                  <c:v>20</c:v>
                </c:pt>
                <c:pt idx="135">
                  <c:v>50</c:v>
                </c:pt>
                <c:pt idx="136">
                  <c:v>57</c:v>
                </c:pt>
                <c:pt idx="137">
                  <c:v>5</c:v>
                </c:pt>
                <c:pt idx="138">
                  <c:v>45</c:v>
                </c:pt>
                <c:pt idx="139">
                  <c:v>5</c:v>
                </c:pt>
                <c:pt idx="140">
                  <c:v>31</c:v>
                </c:pt>
                <c:pt idx="141">
                  <c:v>52</c:v>
                </c:pt>
                <c:pt idx="142">
                  <c:v>65</c:v>
                </c:pt>
                <c:pt idx="143">
                  <c:v>48</c:v>
                </c:pt>
                <c:pt idx="144">
                  <c:v>35</c:v>
                </c:pt>
                <c:pt idx="145">
                  <c:v>36</c:v>
                </c:pt>
                <c:pt idx="146">
                  <c:v>5</c:v>
                </c:pt>
                <c:pt idx="147">
                  <c:v>10</c:v>
                </c:pt>
                <c:pt idx="148">
                  <c:v>20</c:v>
                </c:pt>
                <c:pt idx="149">
                  <c:v>22</c:v>
                </c:pt>
                <c:pt idx="150">
                  <c:v>31</c:v>
                </c:pt>
                <c:pt idx="151">
                  <c:v>39</c:v>
                </c:pt>
                <c:pt idx="152">
                  <c:v>5</c:v>
                </c:pt>
                <c:pt idx="153">
                  <c:v>50</c:v>
                </c:pt>
                <c:pt idx="154">
                  <c:v>27</c:v>
                </c:pt>
                <c:pt idx="155">
                  <c:v>49</c:v>
                </c:pt>
                <c:pt idx="156">
                  <c:v>25</c:v>
                </c:pt>
                <c:pt idx="157">
                  <c:v>3</c:v>
                </c:pt>
                <c:pt idx="158">
                  <c:v>43</c:v>
                </c:pt>
                <c:pt idx="159">
                  <c:v>18</c:v>
                </c:pt>
                <c:pt idx="160">
                  <c:v>18</c:v>
                </c:pt>
                <c:pt idx="161">
                  <c:v>16</c:v>
                </c:pt>
                <c:pt idx="162">
                  <c:v>28</c:v>
                </c:pt>
                <c:pt idx="163">
                  <c:v>41</c:v>
                </c:pt>
                <c:pt idx="164">
                  <c:v>5</c:v>
                </c:pt>
                <c:pt idx="165">
                  <c:v>5</c:v>
                </c:pt>
                <c:pt idx="166">
                  <c:v>5</c:v>
                </c:pt>
                <c:pt idx="167">
                  <c:v>18</c:v>
                </c:pt>
                <c:pt idx="168">
                  <c:v>27</c:v>
                </c:pt>
                <c:pt idx="169">
                  <c:v>19</c:v>
                </c:pt>
                <c:pt idx="170">
                  <c:v>5</c:v>
                </c:pt>
                <c:pt idx="171">
                  <c:v>15</c:v>
                </c:pt>
                <c:pt idx="172">
                  <c:v>15</c:v>
                </c:pt>
                <c:pt idx="173">
                  <c:v>5</c:v>
                </c:pt>
                <c:pt idx="174">
                  <c:v>13</c:v>
                </c:pt>
                <c:pt idx="175">
                  <c:v>24</c:v>
                </c:pt>
                <c:pt idx="176">
                  <c:v>32</c:v>
                </c:pt>
                <c:pt idx="177">
                  <c:v>0</c:v>
                </c:pt>
                <c:pt idx="178">
                  <c:v>18</c:v>
                </c:pt>
                <c:pt idx="179">
                  <c:v>5</c:v>
                </c:pt>
                <c:pt idx="180">
                  <c:v>23</c:v>
                </c:pt>
                <c:pt idx="181">
                  <c:v>40</c:v>
                </c:pt>
                <c:pt idx="182">
                  <c:v>20</c:v>
                </c:pt>
                <c:pt idx="183">
                  <c:v>5</c:v>
                </c:pt>
                <c:pt idx="184">
                  <c:v>32</c:v>
                </c:pt>
                <c:pt idx="185">
                  <c:v>40</c:v>
                </c:pt>
                <c:pt idx="186">
                  <c:v>36</c:v>
                </c:pt>
                <c:pt idx="187">
                  <c:v>19</c:v>
                </c:pt>
                <c:pt idx="188">
                  <c:v>52</c:v>
                </c:pt>
                <c:pt idx="189">
                  <c:v>13</c:v>
                </c:pt>
                <c:pt idx="190">
                  <c:v>18</c:v>
                </c:pt>
                <c:pt idx="191">
                  <c:v>27</c:v>
                </c:pt>
              </c:numCache>
            </c:numRef>
          </c:xVal>
          <c:yVal>
            <c:numRef>
              <c:f>Sheet3!$P$2:$P$193</c:f>
              <c:numCache>
                <c:formatCode>General</c:formatCode>
                <c:ptCount val="192"/>
                <c:pt idx="0">
                  <c:v>40</c:v>
                </c:pt>
                <c:pt idx="1">
                  <c:v>65</c:v>
                </c:pt>
                <c:pt idx="2">
                  <c:v>40</c:v>
                </c:pt>
                <c:pt idx="3">
                  <c:v>75</c:v>
                </c:pt>
                <c:pt idx="4">
                  <c:v>95</c:v>
                </c:pt>
                <c:pt idx="5">
                  <c:v>100</c:v>
                </c:pt>
                <c:pt idx="6">
                  <c:v>103</c:v>
                </c:pt>
                <c:pt idx="7">
                  <c:v>50</c:v>
                </c:pt>
                <c:pt idx="8">
                  <c:v>60</c:v>
                </c:pt>
                <c:pt idx="9">
                  <c:v>100</c:v>
                </c:pt>
                <c:pt idx="10">
                  <c:v>90</c:v>
                </c:pt>
                <c:pt idx="11">
                  <c:v>80</c:v>
                </c:pt>
                <c:pt idx="12">
                  <c:v>55</c:v>
                </c:pt>
                <c:pt idx="13">
                  <c:v>45</c:v>
                </c:pt>
                <c:pt idx="14">
                  <c:v>52</c:v>
                </c:pt>
                <c:pt idx="15">
                  <c:v>52</c:v>
                </c:pt>
                <c:pt idx="16">
                  <c:v>75</c:v>
                </c:pt>
                <c:pt idx="17">
                  <c:v>85</c:v>
                </c:pt>
                <c:pt idx="18">
                  <c:v>80</c:v>
                </c:pt>
                <c:pt idx="19">
                  <c:v>94</c:v>
                </c:pt>
                <c:pt idx="20">
                  <c:v>110</c:v>
                </c:pt>
                <c:pt idx="21">
                  <c:v>120</c:v>
                </c:pt>
                <c:pt idx="22">
                  <c:v>130</c:v>
                </c:pt>
                <c:pt idx="23">
                  <c:v>90</c:v>
                </c:pt>
                <c:pt idx="24">
                  <c:v>55</c:v>
                </c:pt>
                <c:pt idx="25">
                  <c:v>165</c:v>
                </c:pt>
                <c:pt idx="26">
                  <c:v>175</c:v>
                </c:pt>
                <c:pt idx="27">
                  <c:v>155</c:v>
                </c:pt>
                <c:pt idx="28">
                  <c:v>135</c:v>
                </c:pt>
                <c:pt idx="29">
                  <c:v>120</c:v>
                </c:pt>
                <c:pt idx="30">
                  <c:v>110</c:v>
                </c:pt>
                <c:pt idx="31">
                  <c:v>85</c:v>
                </c:pt>
                <c:pt idx="32">
                  <c:v>145</c:v>
                </c:pt>
                <c:pt idx="33">
                  <c:v>100</c:v>
                </c:pt>
                <c:pt idx="34">
                  <c:v>115</c:v>
                </c:pt>
                <c:pt idx="35">
                  <c:v>98</c:v>
                </c:pt>
                <c:pt idx="36">
                  <c:v>100</c:v>
                </c:pt>
                <c:pt idx="37">
                  <c:v>60</c:v>
                </c:pt>
                <c:pt idx="38">
                  <c:v>110</c:v>
                </c:pt>
                <c:pt idx="39">
                  <c:v>103</c:v>
                </c:pt>
                <c:pt idx="40">
                  <c:v>148</c:v>
                </c:pt>
                <c:pt idx="41">
                  <c:v>110</c:v>
                </c:pt>
                <c:pt idx="42">
                  <c:v>123</c:v>
                </c:pt>
                <c:pt idx="43">
                  <c:v>155</c:v>
                </c:pt>
                <c:pt idx="44">
                  <c:v>105</c:v>
                </c:pt>
                <c:pt idx="45">
                  <c:v>160</c:v>
                </c:pt>
                <c:pt idx="46">
                  <c:v>147</c:v>
                </c:pt>
                <c:pt idx="47">
                  <c:v>150</c:v>
                </c:pt>
                <c:pt idx="48">
                  <c:v>105</c:v>
                </c:pt>
                <c:pt idx="49">
                  <c:v>80</c:v>
                </c:pt>
                <c:pt idx="50">
                  <c:v>72</c:v>
                </c:pt>
                <c:pt idx="51">
                  <c:v>85</c:v>
                </c:pt>
                <c:pt idx="52">
                  <c:v>101</c:v>
                </c:pt>
                <c:pt idx="53">
                  <c:v>110</c:v>
                </c:pt>
                <c:pt idx="54">
                  <c:v>96</c:v>
                </c:pt>
                <c:pt idx="55">
                  <c:v>120</c:v>
                </c:pt>
                <c:pt idx="56">
                  <c:v>62</c:v>
                </c:pt>
                <c:pt idx="57">
                  <c:v>91</c:v>
                </c:pt>
                <c:pt idx="58">
                  <c:v>53</c:v>
                </c:pt>
                <c:pt idx="59">
                  <c:v>103</c:v>
                </c:pt>
                <c:pt idx="60">
                  <c:v>125</c:v>
                </c:pt>
                <c:pt idx="61">
                  <c:v>89</c:v>
                </c:pt>
                <c:pt idx="62">
                  <c:v>105</c:v>
                </c:pt>
                <c:pt idx="63">
                  <c:v>70</c:v>
                </c:pt>
                <c:pt idx="64">
                  <c:v>140</c:v>
                </c:pt>
                <c:pt idx="65">
                  <c:v>121</c:v>
                </c:pt>
                <c:pt idx="66">
                  <c:v>87</c:v>
                </c:pt>
                <c:pt idx="67">
                  <c:v>140</c:v>
                </c:pt>
                <c:pt idx="68">
                  <c:v>74</c:v>
                </c:pt>
                <c:pt idx="69">
                  <c:v>120</c:v>
                </c:pt>
                <c:pt idx="70">
                  <c:v>135</c:v>
                </c:pt>
                <c:pt idx="71">
                  <c:v>72</c:v>
                </c:pt>
                <c:pt idx="72">
                  <c:v>127</c:v>
                </c:pt>
                <c:pt idx="73">
                  <c:v>87</c:v>
                </c:pt>
                <c:pt idx="74">
                  <c:v>92</c:v>
                </c:pt>
                <c:pt idx="75">
                  <c:v>150</c:v>
                </c:pt>
                <c:pt idx="76">
                  <c:v>87</c:v>
                </c:pt>
                <c:pt idx="77">
                  <c:v>118</c:v>
                </c:pt>
                <c:pt idx="78">
                  <c:v>155</c:v>
                </c:pt>
                <c:pt idx="79">
                  <c:v>57</c:v>
                </c:pt>
                <c:pt idx="80">
                  <c:v>130</c:v>
                </c:pt>
                <c:pt idx="81">
                  <c:v>117</c:v>
                </c:pt>
                <c:pt idx="82">
                  <c:v>115</c:v>
                </c:pt>
                <c:pt idx="83">
                  <c:v>120</c:v>
                </c:pt>
                <c:pt idx="84">
                  <c:v>99</c:v>
                </c:pt>
                <c:pt idx="85">
                  <c:v>61</c:v>
                </c:pt>
                <c:pt idx="86">
                  <c:v>94</c:v>
                </c:pt>
                <c:pt idx="87">
                  <c:v>92</c:v>
                </c:pt>
                <c:pt idx="88">
                  <c:v>220</c:v>
                </c:pt>
                <c:pt idx="89">
                  <c:v>300</c:v>
                </c:pt>
                <c:pt idx="90">
                  <c:v>300</c:v>
                </c:pt>
                <c:pt idx="91">
                  <c:v>300</c:v>
                </c:pt>
                <c:pt idx="92">
                  <c:v>300</c:v>
                </c:pt>
                <c:pt idx="93">
                  <c:v>300</c:v>
                </c:pt>
                <c:pt idx="94">
                  <c:v>300</c:v>
                </c:pt>
                <c:pt idx="95">
                  <c:v>300</c:v>
                </c:pt>
                <c:pt idx="96">
                  <c:v>225</c:v>
                </c:pt>
                <c:pt idx="97">
                  <c:v>258</c:v>
                </c:pt>
                <c:pt idx="98">
                  <c:v>50</c:v>
                </c:pt>
                <c:pt idx="99">
                  <c:v>30</c:v>
                </c:pt>
                <c:pt idx="100">
                  <c:v>50</c:v>
                </c:pt>
                <c:pt idx="101">
                  <c:v>40</c:v>
                </c:pt>
                <c:pt idx="102">
                  <c:v>33</c:v>
                </c:pt>
                <c:pt idx="103">
                  <c:v>48</c:v>
                </c:pt>
                <c:pt idx="104">
                  <c:v>45</c:v>
                </c:pt>
                <c:pt idx="105">
                  <c:v>32</c:v>
                </c:pt>
                <c:pt idx="106">
                  <c:v>48</c:v>
                </c:pt>
                <c:pt idx="107">
                  <c:v>26</c:v>
                </c:pt>
                <c:pt idx="108">
                  <c:v>30</c:v>
                </c:pt>
                <c:pt idx="109">
                  <c:v>58</c:v>
                </c:pt>
                <c:pt idx="110">
                  <c:v>28</c:v>
                </c:pt>
                <c:pt idx="111">
                  <c:v>29</c:v>
                </c:pt>
                <c:pt idx="112">
                  <c:v>40</c:v>
                </c:pt>
                <c:pt idx="113">
                  <c:v>31</c:v>
                </c:pt>
                <c:pt idx="114">
                  <c:v>52</c:v>
                </c:pt>
                <c:pt idx="115">
                  <c:v>53</c:v>
                </c:pt>
                <c:pt idx="116">
                  <c:v>44</c:v>
                </c:pt>
                <c:pt idx="117">
                  <c:v>60</c:v>
                </c:pt>
                <c:pt idx="118">
                  <c:v>70</c:v>
                </c:pt>
                <c:pt idx="119">
                  <c:v>45</c:v>
                </c:pt>
                <c:pt idx="120">
                  <c:v>49</c:v>
                </c:pt>
                <c:pt idx="121">
                  <c:v>73</c:v>
                </c:pt>
                <c:pt idx="122">
                  <c:v>40</c:v>
                </c:pt>
                <c:pt idx="123">
                  <c:v>55</c:v>
                </c:pt>
                <c:pt idx="124">
                  <c:v>30</c:v>
                </c:pt>
                <c:pt idx="125">
                  <c:v>45</c:v>
                </c:pt>
                <c:pt idx="126">
                  <c:v>70</c:v>
                </c:pt>
                <c:pt idx="127">
                  <c:v>45</c:v>
                </c:pt>
                <c:pt idx="128">
                  <c:v>30</c:v>
                </c:pt>
                <c:pt idx="129">
                  <c:v>45</c:v>
                </c:pt>
                <c:pt idx="130">
                  <c:v>80</c:v>
                </c:pt>
                <c:pt idx="131">
                  <c:v>60</c:v>
                </c:pt>
                <c:pt idx="132">
                  <c:v>62</c:v>
                </c:pt>
                <c:pt idx="133">
                  <c:v>65</c:v>
                </c:pt>
                <c:pt idx="134">
                  <c:v>50</c:v>
                </c:pt>
                <c:pt idx="135">
                  <c:v>55</c:v>
                </c:pt>
                <c:pt idx="136">
                  <c:v>57</c:v>
                </c:pt>
                <c:pt idx="137">
                  <c:v>70</c:v>
                </c:pt>
                <c:pt idx="138">
                  <c:v>51</c:v>
                </c:pt>
                <c:pt idx="139">
                  <c:v>35</c:v>
                </c:pt>
                <c:pt idx="140">
                  <c:v>53</c:v>
                </c:pt>
                <c:pt idx="141">
                  <c:v>52</c:v>
                </c:pt>
                <c:pt idx="142">
                  <c:v>71</c:v>
                </c:pt>
                <c:pt idx="143">
                  <c:v>52</c:v>
                </c:pt>
                <c:pt idx="144">
                  <c:v>35</c:v>
                </c:pt>
                <c:pt idx="145">
                  <c:v>52</c:v>
                </c:pt>
                <c:pt idx="146">
                  <c:v>15</c:v>
                </c:pt>
                <c:pt idx="147">
                  <c:v>49</c:v>
                </c:pt>
                <c:pt idx="148">
                  <c:v>33</c:v>
                </c:pt>
                <c:pt idx="149">
                  <c:v>22</c:v>
                </c:pt>
                <c:pt idx="150">
                  <c:v>31</c:v>
                </c:pt>
                <c:pt idx="151">
                  <c:v>39</c:v>
                </c:pt>
                <c:pt idx="152">
                  <c:v>27</c:v>
                </c:pt>
                <c:pt idx="153">
                  <c:v>59</c:v>
                </c:pt>
                <c:pt idx="154">
                  <c:v>35</c:v>
                </c:pt>
                <c:pt idx="155">
                  <c:v>54</c:v>
                </c:pt>
                <c:pt idx="156">
                  <c:v>31</c:v>
                </c:pt>
                <c:pt idx="157">
                  <c:v>32</c:v>
                </c:pt>
                <c:pt idx="158">
                  <c:v>43</c:v>
                </c:pt>
                <c:pt idx="159">
                  <c:v>38</c:v>
                </c:pt>
                <c:pt idx="160">
                  <c:v>37</c:v>
                </c:pt>
                <c:pt idx="161">
                  <c:v>31</c:v>
                </c:pt>
                <c:pt idx="162">
                  <c:v>28</c:v>
                </c:pt>
                <c:pt idx="163">
                  <c:v>41</c:v>
                </c:pt>
                <c:pt idx="164">
                  <c:v>33</c:v>
                </c:pt>
                <c:pt idx="165">
                  <c:v>26</c:v>
                </c:pt>
                <c:pt idx="166">
                  <c:v>20</c:v>
                </c:pt>
                <c:pt idx="167">
                  <c:v>26</c:v>
                </c:pt>
                <c:pt idx="168">
                  <c:v>27</c:v>
                </c:pt>
                <c:pt idx="169">
                  <c:v>27</c:v>
                </c:pt>
                <c:pt idx="170">
                  <c:v>5</c:v>
                </c:pt>
                <c:pt idx="171">
                  <c:v>30</c:v>
                </c:pt>
                <c:pt idx="172">
                  <c:v>19</c:v>
                </c:pt>
                <c:pt idx="173">
                  <c:v>25</c:v>
                </c:pt>
                <c:pt idx="174">
                  <c:v>31</c:v>
                </c:pt>
                <c:pt idx="175">
                  <c:v>32</c:v>
                </c:pt>
                <c:pt idx="176">
                  <c:v>32</c:v>
                </c:pt>
                <c:pt idx="177">
                  <c:v>32</c:v>
                </c:pt>
                <c:pt idx="178">
                  <c:v>36</c:v>
                </c:pt>
                <c:pt idx="179">
                  <c:v>40</c:v>
                </c:pt>
                <c:pt idx="180">
                  <c:v>33</c:v>
                </c:pt>
                <c:pt idx="181">
                  <c:v>43</c:v>
                </c:pt>
                <c:pt idx="182">
                  <c:v>20</c:v>
                </c:pt>
                <c:pt idx="183">
                  <c:v>13</c:v>
                </c:pt>
                <c:pt idx="184">
                  <c:v>52</c:v>
                </c:pt>
                <c:pt idx="185">
                  <c:v>40</c:v>
                </c:pt>
                <c:pt idx="186">
                  <c:v>41</c:v>
                </c:pt>
                <c:pt idx="187">
                  <c:v>44</c:v>
                </c:pt>
                <c:pt idx="188">
                  <c:v>52</c:v>
                </c:pt>
                <c:pt idx="189">
                  <c:v>37</c:v>
                </c:pt>
                <c:pt idx="190">
                  <c:v>18</c:v>
                </c:pt>
                <c:pt idx="191">
                  <c:v>37</c:v>
                </c:pt>
              </c:numCache>
            </c:numRef>
          </c:yVal>
          <c:smooth val="0"/>
          <c:extLst>
            <c:ext xmlns:c16="http://schemas.microsoft.com/office/drawing/2014/chart" uri="{C3380CC4-5D6E-409C-BE32-E72D297353CC}">
              <c16:uniqueId val="{00000000-0EFD-424F-B4F2-5D1BDD55ED77}"/>
            </c:ext>
          </c:extLst>
        </c:ser>
        <c:dLbls>
          <c:showLegendKey val="0"/>
          <c:showVal val="0"/>
          <c:showCatName val="0"/>
          <c:showSerName val="0"/>
          <c:showPercent val="0"/>
          <c:showBubbleSize val="0"/>
        </c:dLbls>
        <c:axId val="469072832"/>
        <c:axId val="469073816"/>
      </c:scatterChart>
      <c:valAx>
        <c:axId val="4690728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zh-CN" sz="1100" b="0" i="0" baseline="0">
                    <a:effectLst/>
                  </a:rPr>
                  <a:t>出租车位置</a:t>
                </a:r>
                <a:r>
                  <a:rPr lang="en-US" altLang="zh-CN" sz="1100" b="0" i="0" baseline="0">
                    <a:effectLst/>
                  </a:rPr>
                  <a:t>/m</a:t>
                </a:r>
                <a:endParaRPr lang="zh-CN" altLang="zh-CN" sz="600">
                  <a:effectLst/>
                </a:endParaRP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469073816"/>
        <c:crosses val="autoZero"/>
        <c:crossBetween val="midCat"/>
      </c:valAx>
      <c:valAx>
        <c:axId val="469073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zh-CN" sz="1100" b="0" i="0" baseline="0">
                    <a:effectLst/>
                  </a:rPr>
                  <a:t>排队</a:t>
                </a:r>
                <a:r>
                  <a:rPr lang="zh-CN" altLang="en-US" sz="1100" b="0" i="0" baseline="0">
                    <a:effectLst/>
                  </a:rPr>
                  <a:t>长度</a:t>
                </a:r>
                <a:r>
                  <a:rPr lang="en-US" altLang="zh-CN" sz="1100" b="0" i="0" baseline="0">
                    <a:effectLst/>
                  </a:rPr>
                  <a:t>/m</a:t>
                </a:r>
                <a:endParaRPr lang="zh-CN" altLang="zh-CN" sz="600">
                  <a:effectLst/>
                </a:endParaRPr>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469072832"/>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endParaRPr lang="zh-CN"/>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Sheet3!$B$1</c:f>
              <c:strCache>
                <c:ptCount val="1"/>
                <c:pt idx="0">
                  <c:v>队尾出租车位置</c:v>
                </c:pt>
              </c:strCache>
            </c:strRef>
          </c:tx>
          <c:spPr>
            <a:ln w="19050" cap="rnd">
              <a:solidFill>
                <a:schemeClr val="accent1"/>
              </a:solidFill>
              <a:round/>
            </a:ln>
            <a:effectLst/>
          </c:spPr>
          <c:marker>
            <c:symbol val="none"/>
          </c:marker>
          <c:xVal>
            <c:numRef>
              <c:f>Sheet3!$A$2:$A$155</c:f>
              <c:numCache>
                <c:formatCode>General</c:formatCode>
                <c:ptCount val="15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numCache>
            </c:numRef>
          </c:xVal>
          <c:yVal>
            <c:numRef>
              <c:f>Sheet3!$B$2:$B$155</c:f>
              <c:numCache>
                <c:formatCode>General</c:formatCode>
                <c:ptCount val="154"/>
                <c:pt idx="0">
                  <c:v>35</c:v>
                </c:pt>
                <c:pt idx="1">
                  <c:v>50</c:v>
                </c:pt>
                <c:pt idx="2">
                  <c:v>30</c:v>
                </c:pt>
                <c:pt idx="3">
                  <c:v>60</c:v>
                </c:pt>
                <c:pt idx="4">
                  <c:v>10</c:v>
                </c:pt>
                <c:pt idx="5">
                  <c:v>65</c:v>
                </c:pt>
                <c:pt idx="6">
                  <c:v>35</c:v>
                </c:pt>
                <c:pt idx="7">
                  <c:v>40</c:v>
                </c:pt>
                <c:pt idx="8">
                  <c:v>50</c:v>
                </c:pt>
                <c:pt idx="9">
                  <c:v>20</c:v>
                </c:pt>
                <c:pt idx="10">
                  <c:v>15</c:v>
                </c:pt>
                <c:pt idx="11">
                  <c:v>20</c:v>
                </c:pt>
                <c:pt idx="12">
                  <c:v>15</c:v>
                </c:pt>
                <c:pt idx="13">
                  <c:v>20</c:v>
                </c:pt>
                <c:pt idx="14">
                  <c:v>5</c:v>
                </c:pt>
                <c:pt idx="15">
                  <c:v>20</c:v>
                </c:pt>
                <c:pt idx="16">
                  <c:v>35</c:v>
                </c:pt>
                <c:pt idx="17">
                  <c:v>10</c:v>
                </c:pt>
                <c:pt idx="18">
                  <c:v>5</c:v>
                </c:pt>
                <c:pt idx="19">
                  <c:v>15</c:v>
                </c:pt>
                <c:pt idx="20">
                  <c:v>100</c:v>
                </c:pt>
                <c:pt idx="21">
                  <c:v>40</c:v>
                </c:pt>
                <c:pt idx="22">
                  <c:v>85</c:v>
                </c:pt>
                <c:pt idx="23">
                  <c:v>10</c:v>
                </c:pt>
                <c:pt idx="24">
                  <c:v>50</c:v>
                </c:pt>
                <c:pt idx="25">
                  <c:v>70</c:v>
                </c:pt>
                <c:pt idx="26">
                  <c:v>65</c:v>
                </c:pt>
                <c:pt idx="27">
                  <c:v>65</c:v>
                </c:pt>
                <c:pt idx="28">
                  <c:v>20</c:v>
                </c:pt>
                <c:pt idx="29">
                  <c:v>5</c:v>
                </c:pt>
                <c:pt idx="30">
                  <c:v>15</c:v>
                </c:pt>
                <c:pt idx="31">
                  <c:v>10</c:v>
                </c:pt>
                <c:pt idx="32">
                  <c:v>5</c:v>
                </c:pt>
                <c:pt idx="33">
                  <c:v>10</c:v>
                </c:pt>
                <c:pt idx="34">
                  <c:v>5</c:v>
                </c:pt>
                <c:pt idx="35">
                  <c:v>5</c:v>
                </c:pt>
                <c:pt idx="36">
                  <c:v>25</c:v>
                </c:pt>
                <c:pt idx="37">
                  <c:v>20</c:v>
                </c:pt>
                <c:pt idx="38">
                  <c:v>25</c:v>
                </c:pt>
                <c:pt idx="39">
                  <c:v>10</c:v>
                </c:pt>
                <c:pt idx="40">
                  <c:v>10</c:v>
                </c:pt>
                <c:pt idx="41">
                  <c:v>5</c:v>
                </c:pt>
                <c:pt idx="42">
                  <c:v>10</c:v>
                </c:pt>
                <c:pt idx="43">
                  <c:v>15</c:v>
                </c:pt>
                <c:pt idx="44">
                  <c:v>15</c:v>
                </c:pt>
                <c:pt idx="45">
                  <c:v>10</c:v>
                </c:pt>
                <c:pt idx="46">
                  <c:v>10</c:v>
                </c:pt>
                <c:pt idx="47">
                  <c:v>5</c:v>
                </c:pt>
                <c:pt idx="48">
                  <c:v>5</c:v>
                </c:pt>
                <c:pt idx="49">
                  <c:v>10</c:v>
                </c:pt>
                <c:pt idx="50">
                  <c:v>5</c:v>
                </c:pt>
                <c:pt idx="51">
                  <c:v>5</c:v>
                </c:pt>
                <c:pt idx="52">
                  <c:v>15</c:v>
                </c:pt>
                <c:pt idx="53">
                  <c:v>15</c:v>
                </c:pt>
                <c:pt idx="54">
                  <c:v>28</c:v>
                </c:pt>
                <c:pt idx="55">
                  <c:v>63</c:v>
                </c:pt>
                <c:pt idx="56">
                  <c:v>50</c:v>
                </c:pt>
                <c:pt idx="57">
                  <c:v>7</c:v>
                </c:pt>
                <c:pt idx="58">
                  <c:v>43</c:v>
                </c:pt>
                <c:pt idx="59">
                  <c:v>20</c:v>
                </c:pt>
                <c:pt idx="60">
                  <c:v>3</c:v>
                </c:pt>
                <c:pt idx="61">
                  <c:v>5</c:v>
                </c:pt>
                <c:pt idx="62">
                  <c:v>24</c:v>
                </c:pt>
                <c:pt idx="63">
                  <c:v>60</c:v>
                </c:pt>
                <c:pt idx="64">
                  <c:v>7</c:v>
                </c:pt>
                <c:pt idx="65">
                  <c:v>40</c:v>
                </c:pt>
                <c:pt idx="66">
                  <c:v>46</c:v>
                </c:pt>
                <c:pt idx="67">
                  <c:v>3</c:v>
                </c:pt>
                <c:pt idx="68">
                  <c:v>15</c:v>
                </c:pt>
                <c:pt idx="69">
                  <c:v>28</c:v>
                </c:pt>
                <c:pt idx="70">
                  <c:v>32</c:v>
                </c:pt>
                <c:pt idx="71">
                  <c:v>10</c:v>
                </c:pt>
                <c:pt idx="72">
                  <c:v>10</c:v>
                </c:pt>
                <c:pt idx="73">
                  <c:v>18</c:v>
                </c:pt>
                <c:pt idx="74">
                  <c:v>15</c:v>
                </c:pt>
                <c:pt idx="75">
                  <c:v>6</c:v>
                </c:pt>
                <c:pt idx="76">
                  <c:v>30</c:v>
                </c:pt>
                <c:pt idx="77">
                  <c:v>30</c:v>
                </c:pt>
                <c:pt idx="78">
                  <c:v>15</c:v>
                </c:pt>
                <c:pt idx="79">
                  <c:v>1</c:v>
                </c:pt>
                <c:pt idx="80">
                  <c:v>5</c:v>
                </c:pt>
                <c:pt idx="81">
                  <c:v>15</c:v>
                </c:pt>
                <c:pt idx="82">
                  <c:v>23</c:v>
                </c:pt>
                <c:pt idx="83">
                  <c:v>25</c:v>
                </c:pt>
                <c:pt idx="84">
                  <c:v>24</c:v>
                </c:pt>
                <c:pt idx="85">
                  <c:v>11</c:v>
                </c:pt>
                <c:pt idx="86">
                  <c:v>5</c:v>
                </c:pt>
                <c:pt idx="87">
                  <c:v>3</c:v>
                </c:pt>
                <c:pt idx="88">
                  <c:v>20</c:v>
                </c:pt>
                <c:pt idx="89">
                  <c:v>9</c:v>
                </c:pt>
                <c:pt idx="90">
                  <c:v>8</c:v>
                </c:pt>
                <c:pt idx="91">
                  <c:v>22</c:v>
                </c:pt>
                <c:pt idx="92">
                  <c:v>23</c:v>
                </c:pt>
                <c:pt idx="93">
                  <c:v>11</c:v>
                </c:pt>
                <c:pt idx="94">
                  <c:v>5</c:v>
                </c:pt>
                <c:pt idx="95">
                  <c:v>6</c:v>
                </c:pt>
                <c:pt idx="96">
                  <c:v>15</c:v>
                </c:pt>
                <c:pt idx="97">
                  <c:v>5</c:v>
                </c:pt>
                <c:pt idx="98">
                  <c:v>25</c:v>
                </c:pt>
                <c:pt idx="99">
                  <c:v>5</c:v>
                </c:pt>
                <c:pt idx="100">
                  <c:v>12</c:v>
                </c:pt>
                <c:pt idx="101">
                  <c:v>9</c:v>
                </c:pt>
                <c:pt idx="102">
                  <c:v>5</c:v>
                </c:pt>
                <c:pt idx="103">
                  <c:v>2</c:v>
                </c:pt>
                <c:pt idx="104">
                  <c:v>20</c:v>
                </c:pt>
                <c:pt idx="105">
                  <c:v>30</c:v>
                </c:pt>
                <c:pt idx="106">
                  <c:v>15</c:v>
                </c:pt>
                <c:pt idx="107">
                  <c:v>11</c:v>
                </c:pt>
                <c:pt idx="108">
                  <c:v>10</c:v>
                </c:pt>
                <c:pt idx="109">
                  <c:v>10</c:v>
                </c:pt>
                <c:pt idx="110">
                  <c:v>1</c:v>
                </c:pt>
                <c:pt idx="111">
                  <c:v>5</c:v>
                </c:pt>
                <c:pt idx="112">
                  <c:v>20</c:v>
                </c:pt>
                <c:pt idx="113">
                  <c:v>3</c:v>
                </c:pt>
                <c:pt idx="114">
                  <c:v>5</c:v>
                </c:pt>
                <c:pt idx="115">
                  <c:v>5</c:v>
                </c:pt>
                <c:pt idx="116">
                  <c:v>2</c:v>
                </c:pt>
                <c:pt idx="117">
                  <c:v>15</c:v>
                </c:pt>
                <c:pt idx="118">
                  <c:v>15</c:v>
                </c:pt>
                <c:pt idx="119">
                  <c:v>15</c:v>
                </c:pt>
                <c:pt idx="120">
                  <c:v>30</c:v>
                </c:pt>
                <c:pt idx="121">
                  <c:v>20</c:v>
                </c:pt>
                <c:pt idx="122">
                  <c:v>25</c:v>
                </c:pt>
                <c:pt idx="123">
                  <c:v>15</c:v>
                </c:pt>
                <c:pt idx="124">
                  <c:v>35</c:v>
                </c:pt>
                <c:pt idx="125">
                  <c:v>40</c:v>
                </c:pt>
                <c:pt idx="126">
                  <c:v>35</c:v>
                </c:pt>
                <c:pt idx="127">
                  <c:v>5</c:v>
                </c:pt>
                <c:pt idx="128">
                  <c:v>15</c:v>
                </c:pt>
                <c:pt idx="129">
                  <c:v>5</c:v>
                </c:pt>
                <c:pt idx="130">
                  <c:v>20</c:v>
                </c:pt>
                <c:pt idx="131">
                  <c:v>30</c:v>
                </c:pt>
                <c:pt idx="132">
                  <c:v>20</c:v>
                </c:pt>
                <c:pt idx="133">
                  <c:v>10</c:v>
                </c:pt>
                <c:pt idx="134">
                  <c:v>25</c:v>
                </c:pt>
                <c:pt idx="135">
                  <c:v>15</c:v>
                </c:pt>
                <c:pt idx="136">
                  <c:v>30</c:v>
                </c:pt>
                <c:pt idx="137">
                  <c:v>25</c:v>
                </c:pt>
                <c:pt idx="138">
                  <c:v>5</c:v>
                </c:pt>
                <c:pt idx="139">
                  <c:v>5</c:v>
                </c:pt>
                <c:pt idx="140">
                  <c:v>10</c:v>
                </c:pt>
                <c:pt idx="141">
                  <c:v>20</c:v>
                </c:pt>
                <c:pt idx="142">
                  <c:v>25</c:v>
                </c:pt>
                <c:pt idx="143">
                  <c:v>35</c:v>
                </c:pt>
                <c:pt idx="144">
                  <c:v>25</c:v>
                </c:pt>
                <c:pt idx="145">
                  <c:v>5</c:v>
                </c:pt>
                <c:pt idx="146">
                  <c:v>15</c:v>
                </c:pt>
                <c:pt idx="147">
                  <c:v>30</c:v>
                </c:pt>
                <c:pt idx="148">
                  <c:v>5</c:v>
                </c:pt>
                <c:pt idx="149">
                  <c:v>15</c:v>
                </c:pt>
                <c:pt idx="150">
                  <c:v>5</c:v>
                </c:pt>
                <c:pt idx="151">
                  <c:v>10</c:v>
                </c:pt>
                <c:pt idx="152">
                  <c:v>10</c:v>
                </c:pt>
                <c:pt idx="153">
                  <c:v>20</c:v>
                </c:pt>
              </c:numCache>
            </c:numRef>
          </c:yVal>
          <c:smooth val="1"/>
          <c:extLst>
            <c:ext xmlns:c16="http://schemas.microsoft.com/office/drawing/2014/chart" uri="{C3380CC4-5D6E-409C-BE32-E72D297353CC}">
              <c16:uniqueId val="{00000000-2547-4583-95EE-B5AA4E61E186}"/>
            </c:ext>
          </c:extLst>
        </c:ser>
        <c:ser>
          <c:idx val="1"/>
          <c:order val="1"/>
          <c:tx>
            <c:strRef>
              <c:f>Sheet3!$C$1</c:f>
              <c:strCache>
                <c:ptCount val="1"/>
                <c:pt idx="0">
                  <c:v>最大排队长度</c:v>
                </c:pt>
              </c:strCache>
            </c:strRef>
          </c:tx>
          <c:spPr>
            <a:ln w="19050" cap="rnd">
              <a:solidFill>
                <a:schemeClr val="accent2"/>
              </a:solidFill>
              <a:round/>
            </a:ln>
            <a:effectLst/>
          </c:spPr>
          <c:marker>
            <c:symbol val="none"/>
          </c:marker>
          <c:xVal>
            <c:numRef>
              <c:f>Sheet3!$A$2:$A$155</c:f>
              <c:numCache>
                <c:formatCode>General</c:formatCode>
                <c:ptCount val="15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numCache>
            </c:numRef>
          </c:xVal>
          <c:yVal>
            <c:numRef>
              <c:f>Sheet3!$C$2:$C$155</c:f>
              <c:numCache>
                <c:formatCode>General</c:formatCode>
                <c:ptCount val="154"/>
                <c:pt idx="0">
                  <c:v>55</c:v>
                </c:pt>
                <c:pt idx="1">
                  <c:v>50</c:v>
                </c:pt>
                <c:pt idx="2">
                  <c:v>30</c:v>
                </c:pt>
                <c:pt idx="3">
                  <c:v>65</c:v>
                </c:pt>
                <c:pt idx="4">
                  <c:v>70</c:v>
                </c:pt>
                <c:pt idx="5">
                  <c:v>115</c:v>
                </c:pt>
                <c:pt idx="6">
                  <c:v>100</c:v>
                </c:pt>
                <c:pt idx="7">
                  <c:v>95</c:v>
                </c:pt>
                <c:pt idx="8">
                  <c:v>65</c:v>
                </c:pt>
                <c:pt idx="9">
                  <c:v>20</c:v>
                </c:pt>
                <c:pt idx="10">
                  <c:v>30</c:v>
                </c:pt>
                <c:pt idx="11">
                  <c:v>35</c:v>
                </c:pt>
                <c:pt idx="12">
                  <c:v>15</c:v>
                </c:pt>
                <c:pt idx="13">
                  <c:v>20</c:v>
                </c:pt>
                <c:pt idx="14">
                  <c:v>5</c:v>
                </c:pt>
                <c:pt idx="15">
                  <c:v>25</c:v>
                </c:pt>
                <c:pt idx="16">
                  <c:v>35</c:v>
                </c:pt>
                <c:pt idx="17">
                  <c:v>20</c:v>
                </c:pt>
                <c:pt idx="18">
                  <c:v>20</c:v>
                </c:pt>
                <c:pt idx="19">
                  <c:v>55</c:v>
                </c:pt>
                <c:pt idx="20">
                  <c:v>105</c:v>
                </c:pt>
                <c:pt idx="21">
                  <c:v>100</c:v>
                </c:pt>
                <c:pt idx="22">
                  <c:v>90</c:v>
                </c:pt>
                <c:pt idx="23">
                  <c:v>70</c:v>
                </c:pt>
                <c:pt idx="24">
                  <c:v>85</c:v>
                </c:pt>
                <c:pt idx="25">
                  <c:v>110</c:v>
                </c:pt>
                <c:pt idx="26">
                  <c:v>120</c:v>
                </c:pt>
                <c:pt idx="27">
                  <c:v>150</c:v>
                </c:pt>
                <c:pt idx="28">
                  <c:v>70</c:v>
                </c:pt>
                <c:pt idx="29">
                  <c:v>20</c:v>
                </c:pt>
                <c:pt idx="30">
                  <c:v>25</c:v>
                </c:pt>
                <c:pt idx="31">
                  <c:v>30</c:v>
                </c:pt>
                <c:pt idx="32">
                  <c:v>20</c:v>
                </c:pt>
                <c:pt idx="33">
                  <c:v>40</c:v>
                </c:pt>
                <c:pt idx="34">
                  <c:v>15</c:v>
                </c:pt>
                <c:pt idx="35">
                  <c:v>10</c:v>
                </c:pt>
                <c:pt idx="36">
                  <c:v>25</c:v>
                </c:pt>
                <c:pt idx="37">
                  <c:v>30</c:v>
                </c:pt>
                <c:pt idx="38">
                  <c:v>35</c:v>
                </c:pt>
                <c:pt idx="39">
                  <c:v>15</c:v>
                </c:pt>
                <c:pt idx="40">
                  <c:v>10</c:v>
                </c:pt>
                <c:pt idx="41">
                  <c:v>20</c:v>
                </c:pt>
                <c:pt idx="42">
                  <c:v>15</c:v>
                </c:pt>
                <c:pt idx="43">
                  <c:v>15</c:v>
                </c:pt>
                <c:pt idx="44">
                  <c:v>15</c:v>
                </c:pt>
                <c:pt idx="45">
                  <c:v>15</c:v>
                </c:pt>
                <c:pt idx="46">
                  <c:v>20</c:v>
                </c:pt>
                <c:pt idx="47">
                  <c:v>5</c:v>
                </c:pt>
                <c:pt idx="48">
                  <c:v>15</c:v>
                </c:pt>
                <c:pt idx="49">
                  <c:v>10</c:v>
                </c:pt>
                <c:pt idx="50">
                  <c:v>5</c:v>
                </c:pt>
                <c:pt idx="51">
                  <c:v>10</c:v>
                </c:pt>
                <c:pt idx="52">
                  <c:v>25</c:v>
                </c:pt>
                <c:pt idx="53">
                  <c:v>25</c:v>
                </c:pt>
                <c:pt idx="54">
                  <c:v>40</c:v>
                </c:pt>
                <c:pt idx="55">
                  <c:v>70</c:v>
                </c:pt>
                <c:pt idx="56">
                  <c:v>65</c:v>
                </c:pt>
                <c:pt idx="57">
                  <c:v>50</c:v>
                </c:pt>
                <c:pt idx="58">
                  <c:v>60</c:v>
                </c:pt>
                <c:pt idx="59">
                  <c:v>20</c:v>
                </c:pt>
                <c:pt idx="60">
                  <c:v>45</c:v>
                </c:pt>
                <c:pt idx="61">
                  <c:v>35</c:v>
                </c:pt>
                <c:pt idx="62">
                  <c:v>30</c:v>
                </c:pt>
                <c:pt idx="63">
                  <c:v>60</c:v>
                </c:pt>
                <c:pt idx="64">
                  <c:v>10</c:v>
                </c:pt>
                <c:pt idx="65">
                  <c:v>40</c:v>
                </c:pt>
                <c:pt idx="66">
                  <c:v>50</c:v>
                </c:pt>
                <c:pt idx="67">
                  <c:v>10</c:v>
                </c:pt>
                <c:pt idx="68">
                  <c:v>15</c:v>
                </c:pt>
                <c:pt idx="69">
                  <c:v>40</c:v>
                </c:pt>
                <c:pt idx="70">
                  <c:v>40</c:v>
                </c:pt>
                <c:pt idx="71">
                  <c:v>15</c:v>
                </c:pt>
                <c:pt idx="72">
                  <c:v>50</c:v>
                </c:pt>
                <c:pt idx="73">
                  <c:v>25</c:v>
                </c:pt>
                <c:pt idx="74">
                  <c:v>15</c:v>
                </c:pt>
                <c:pt idx="75">
                  <c:v>20</c:v>
                </c:pt>
                <c:pt idx="76">
                  <c:v>30</c:v>
                </c:pt>
                <c:pt idx="77">
                  <c:v>30</c:v>
                </c:pt>
                <c:pt idx="78">
                  <c:v>15</c:v>
                </c:pt>
                <c:pt idx="79">
                  <c:v>5</c:v>
                </c:pt>
                <c:pt idx="80">
                  <c:v>5</c:v>
                </c:pt>
                <c:pt idx="81">
                  <c:v>15</c:v>
                </c:pt>
                <c:pt idx="82">
                  <c:v>75</c:v>
                </c:pt>
                <c:pt idx="83">
                  <c:v>30</c:v>
                </c:pt>
                <c:pt idx="84">
                  <c:v>45</c:v>
                </c:pt>
                <c:pt idx="85">
                  <c:v>15</c:v>
                </c:pt>
                <c:pt idx="86">
                  <c:v>10</c:v>
                </c:pt>
                <c:pt idx="87">
                  <c:v>35</c:v>
                </c:pt>
                <c:pt idx="88">
                  <c:v>30</c:v>
                </c:pt>
                <c:pt idx="89">
                  <c:v>45</c:v>
                </c:pt>
                <c:pt idx="90">
                  <c:v>25</c:v>
                </c:pt>
                <c:pt idx="91">
                  <c:v>55</c:v>
                </c:pt>
                <c:pt idx="92">
                  <c:v>30</c:v>
                </c:pt>
                <c:pt idx="93">
                  <c:v>50</c:v>
                </c:pt>
                <c:pt idx="94">
                  <c:v>20</c:v>
                </c:pt>
                <c:pt idx="95">
                  <c:v>45</c:v>
                </c:pt>
                <c:pt idx="96">
                  <c:v>15</c:v>
                </c:pt>
                <c:pt idx="97">
                  <c:v>40</c:v>
                </c:pt>
                <c:pt idx="98">
                  <c:v>30</c:v>
                </c:pt>
                <c:pt idx="99">
                  <c:v>10</c:v>
                </c:pt>
                <c:pt idx="100">
                  <c:v>25</c:v>
                </c:pt>
                <c:pt idx="101">
                  <c:v>45</c:v>
                </c:pt>
                <c:pt idx="102">
                  <c:v>30</c:v>
                </c:pt>
                <c:pt idx="103">
                  <c:v>25</c:v>
                </c:pt>
                <c:pt idx="104">
                  <c:v>30</c:v>
                </c:pt>
                <c:pt idx="105">
                  <c:v>30</c:v>
                </c:pt>
                <c:pt idx="106">
                  <c:v>20</c:v>
                </c:pt>
                <c:pt idx="107">
                  <c:v>15</c:v>
                </c:pt>
                <c:pt idx="108">
                  <c:v>10</c:v>
                </c:pt>
                <c:pt idx="109">
                  <c:v>15</c:v>
                </c:pt>
                <c:pt idx="110">
                  <c:v>5</c:v>
                </c:pt>
                <c:pt idx="111">
                  <c:v>5</c:v>
                </c:pt>
                <c:pt idx="112">
                  <c:v>20</c:v>
                </c:pt>
                <c:pt idx="113">
                  <c:v>5</c:v>
                </c:pt>
                <c:pt idx="114">
                  <c:v>5</c:v>
                </c:pt>
                <c:pt idx="115">
                  <c:v>10</c:v>
                </c:pt>
                <c:pt idx="116">
                  <c:v>10</c:v>
                </c:pt>
                <c:pt idx="117">
                  <c:v>25</c:v>
                </c:pt>
                <c:pt idx="118">
                  <c:v>40</c:v>
                </c:pt>
                <c:pt idx="119">
                  <c:v>20</c:v>
                </c:pt>
                <c:pt idx="120">
                  <c:v>45</c:v>
                </c:pt>
                <c:pt idx="121">
                  <c:v>35</c:v>
                </c:pt>
                <c:pt idx="122">
                  <c:v>25</c:v>
                </c:pt>
                <c:pt idx="123">
                  <c:v>35</c:v>
                </c:pt>
                <c:pt idx="124">
                  <c:v>50</c:v>
                </c:pt>
                <c:pt idx="125">
                  <c:v>45</c:v>
                </c:pt>
                <c:pt idx="126">
                  <c:v>40</c:v>
                </c:pt>
                <c:pt idx="127">
                  <c:v>25</c:v>
                </c:pt>
                <c:pt idx="128">
                  <c:v>20</c:v>
                </c:pt>
                <c:pt idx="129">
                  <c:v>10</c:v>
                </c:pt>
                <c:pt idx="130">
                  <c:v>40</c:v>
                </c:pt>
                <c:pt idx="131">
                  <c:v>40</c:v>
                </c:pt>
                <c:pt idx="132">
                  <c:v>15</c:v>
                </c:pt>
                <c:pt idx="133">
                  <c:v>30</c:v>
                </c:pt>
                <c:pt idx="134">
                  <c:v>55</c:v>
                </c:pt>
                <c:pt idx="135">
                  <c:v>55</c:v>
                </c:pt>
                <c:pt idx="136">
                  <c:v>60</c:v>
                </c:pt>
                <c:pt idx="137">
                  <c:v>25</c:v>
                </c:pt>
                <c:pt idx="138">
                  <c:v>15</c:v>
                </c:pt>
                <c:pt idx="139">
                  <c:v>10</c:v>
                </c:pt>
                <c:pt idx="140">
                  <c:v>25</c:v>
                </c:pt>
                <c:pt idx="141">
                  <c:v>60</c:v>
                </c:pt>
                <c:pt idx="142">
                  <c:v>35</c:v>
                </c:pt>
                <c:pt idx="143">
                  <c:v>35</c:v>
                </c:pt>
                <c:pt idx="144">
                  <c:v>35</c:v>
                </c:pt>
                <c:pt idx="145">
                  <c:v>5</c:v>
                </c:pt>
                <c:pt idx="146">
                  <c:v>30</c:v>
                </c:pt>
                <c:pt idx="147">
                  <c:v>25</c:v>
                </c:pt>
                <c:pt idx="148">
                  <c:v>5</c:v>
                </c:pt>
                <c:pt idx="149">
                  <c:v>25</c:v>
                </c:pt>
                <c:pt idx="150">
                  <c:v>5</c:v>
                </c:pt>
                <c:pt idx="151">
                  <c:v>20</c:v>
                </c:pt>
                <c:pt idx="152">
                  <c:v>5</c:v>
                </c:pt>
                <c:pt idx="153">
                  <c:v>25</c:v>
                </c:pt>
              </c:numCache>
            </c:numRef>
          </c:yVal>
          <c:smooth val="1"/>
          <c:extLst>
            <c:ext xmlns:c16="http://schemas.microsoft.com/office/drawing/2014/chart" uri="{C3380CC4-5D6E-409C-BE32-E72D297353CC}">
              <c16:uniqueId val="{00000001-2547-4583-95EE-B5AA4E61E186}"/>
            </c:ext>
          </c:extLst>
        </c:ser>
        <c:dLbls>
          <c:showLegendKey val="0"/>
          <c:showVal val="0"/>
          <c:showCatName val="0"/>
          <c:showSerName val="0"/>
          <c:showPercent val="0"/>
          <c:showBubbleSize val="0"/>
        </c:dLbls>
        <c:axId val="545503624"/>
        <c:axId val="545503952"/>
      </c:scatterChart>
      <c:valAx>
        <c:axId val="5455036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信号周期</a:t>
                </a:r>
              </a:p>
            </c:rich>
          </c:tx>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45503952"/>
        <c:crosses val="autoZero"/>
        <c:crossBetween val="midCat"/>
      </c:valAx>
      <c:valAx>
        <c:axId val="545503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距离值</a:t>
                </a:r>
                <a:r>
                  <a:rPr lang="en-US" altLang="zh-CN"/>
                  <a:t>/m</a:t>
                </a:r>
                <a:endParaRPr lang="zh-CN" altLang="en-US"/>
              </a:p>
            </c:rich>
          </c:tx>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5455036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9525" cap="flat" cmpd="sng" algn="ctr">
      <a:solidFill>
        <a:schemeClr val="tx1"/>
      </a:solidFill>
      <a:round/>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rgbClr val="5B9BD5"/>
  <a:srgbClr val="ED7D31"/>
  <a:srgbClr val="A5A5A5"/>
  <a:srgbClr val="FFC000"/>
  <a:srgbClr val="4472C4"/>
  <a:srgbClr val="70AD47"/>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rgbClr val="595959">
        <a:lumMod val="65000"/>
        <a:lumOff val="35000"/>
      </a:srgbClr>
    </cs:fontRef>
    <cs:defRPr sz="1000" kern="1200"/>
  </cs:axisTitle>
  <cs:category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categoryAxis>
  <cs:chartArea mods="allowNoFillOverride allowNoLineOverride">
    <cs:lnRef idx="0"/>
    <cs:fillRef idx="0"/>
    <cs:effectRef idx="0"/>
    <cs:fontRef idx="minor">
      <a:srgbClr val="000000"/>
    </cs:fontRef>
    <cs:spPr>
      <a:solidFill>
        <a:srgbClr val="FFFFFF"/>
      </a:solidFill>
      <a:ln w="9525" cap="flat" cmpd="sng" algn="ctr">
        <a:solidFill>
          <a:srgbClr val="D9D9D9">
            <a:lumMod val="15000"/>
            <a:lumOff val="85000"/>
          </a:srgbClr>
        </a:solidFill>
        <a:round/>
      </a:ln>
    </cs:spPr>
    <cs:defRPr sz="1000" kern="1200"/>
  </cs:chartArea>
  <cs:dataLabel>
    <cs:lnRef idx="0"/>
    <cs:fillRef idx="0"/>
    <cs:effectRef idx="0"/>
    <cs:fontRef idx="minor">
      <a:srgbClr val="404040">
        <a:lumMod val="75000"/>
        <a:lumOff val="25000"/>
      </a:srgbClr>
    </cs:fontRef>
    <cs:defRPr sz="900" kern="1200"/>
  </cs:dataLabel>
  <cs:dataLabelCallout>
    <cs:lnRef idx="0"/>
    <cs:fillRef idx="0"/>
    <cs:effectRef idx="0"/>
    <cs:fontRef idx="minor">
      <a:srgbClr val="595959">
        <a:lumMod val="65000"/>
        <a:lumOff val="35000"/>
      </a:srgbClr>
    </cs:fontRef>
    <cs:spPr>
      <a:solidFill>
        <a:srgbClr val="FFFFFF"/>
      </a:solidFill>
      <a:ln>
        <a:solidFill>
          <a:srgbClr val="BFBFBF">
            <a:lumMod val="25000"/>
            <a:lumOff val="75000"/>
          </a:srgb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rgbClr val="000000"/>
    </cs:fontRef>
  </cs:dataPoint>
  <cs:dataPoint3D>
    <cs:lnRef idx="0"/>
    <cs:fillRef idx="1">
      <cs:styleClr val="auto"/>
    </cs:fillRef>
    <cs:effectRef idx="0"/>
    <cs:fontRef idx="minor">
      <a:srgbClr val="000000"/>
    </cs:fontRef>
  </cs:dataPoint3D>
  <cs:dataPointLine>
    <cs:lnRef idx="0">
      <cs:styleClr val="auto"/>
    </cs:lnRef>
    <cs:fillRef idx="1"/>
    <cs:effectRef idx="0"/>
    <cs:fontRef idx="minor">
      <a:srgbClr val="000000"/>
    </cs:fontRef>
    <cs:spPr>
      <a:ln w="19050" cap="rnd">
        <a:solidFill>
          <a:srgbClr val="FFFFFF"/>
        </a:solidFill>
        <a:round/>
      </a:ln>
    </cs:spPr>
  </cs:dataPointLine>
  <cs:dataPointMarker>
    <cs:lnRef idx="0">
      <cs:styleClr val="auto"/>
    </cs:lnRef>
    <cs:fillRef idx="1">
      <cs:styleClr val="auto"/>
    </cs:fillRef>
    <cs:effectRef idx="0"/>
    <cs:fontRef idx="minor">
      <a:srgbClr val="000000"/>
    </cs:fontRef>
    <cs:spPr>
      <a:ln w="9525">
        <a:solidFill>
          <a:srgbClr val="FFFFFF"/>
        </a:solidFill>
      </a:ln>
    </cs:spPr>
  </cs:dataPointMarker>
  <cs:dataPointMarkerLayout symbol="circle" size="5"/>
  <cs:dataPointWireframe>
    <cs:lnRef idx="0">
      <cs:styleClr val="auto"/>
    </cs:lnRef>
    <cs:fillRef idx="0"/>
    <cs:effectRef idx="0"/>
    <cs:fontRef idx="minor">
      <a:srgbClr val="000000"/>
    </cs:fontRef>
    <cs:spPr>
      <a:ln w="9525" cap="rnd">
        <a:solidFill>
          <a:srgbClr val="FFFFFF"/>
        </a:solidFill>
        <a:round/>
      </a:ln>
    </cs:spPr>
  </cs:dataPointWireframe>
  <cs:dataTable>
    <cs:lnRef idx="0"/>
    <cs:fillRef idx="0"/>
    <cs:effectRef idx="0"/>
    <cs:fontRef idx="minor">
      <a:srgbClr val="595959">
        <a:lumMod val="65000"/>
        <a:lumOff val="35000"/>
      </a:srgbClr>
    </cs:fontRef>
    <cs:spPr>
      <a:noFill/>
      <a:ln w="9525" cap="flat" cmpd="sng" algn="ctr">
        <a:solidFill>
          <a:srgbClr val="D9D9D9">
            <a:lumMod val="15000"/>
            <a:lumOff val="85000"/>
          </a:srgbClr>
        </a:solidFill>
        <a:round/>
      </a:ln>
    </cs:spPr>
    <cs:defRPr sz="900" kern="1200"/>
  </cs:dataTable>
  <cs:downBar>
    <cs:lnRef idx="0"/>
    <cs:fillRef idx="0"/>
    <cs:effectRef idx="0"/>
    <cs:fontRef idx="minor">
      <a:srgbClr val="000000"/>
    </cs:fontRef>
    <cs:spPr>
      <a:solidFill>
        <a:srgbClr val="404040">
          <a:lumMod val="75000"/>
          <a:lumOff val="25000"/>
        </a:srgbClr>
      </a:solidFill>
      <a:ln w="9525" cap="flat" cmpd="sng" algn="ctr">
        <a:solidFill>
          <a:srgbClr val="595959">
            <a:lumMod val="65000"/>
            <a:lumOff val="35000"/>
          </a:srgbClr>
        </a:solidFill>
        <a:round/>
      </a:ln>
    </cs:spPr>
  </cs:downBar>
  <cs:dropLine>
    <cs:lnRef idx="0"/>
    <cs:fillRef idx="0"/>
    <cs:effectRef idx="0"/>
    <cs:fontRef idx="minor">
      <a:srgbClr val="000000"/>
    </cs:fontRef>
    <cs:spPr>
      <a:ln w="9525" cap="flat" cmpd="sng" algn="ctr">
        <a:solidFill>
          <a:srgbClr val="A6A6A6">
            <a:lumMod val="35000"/>
            <a:lumOff val="65000"/>
          </a:srgbClr>
        </a:solidFill>
        <a:round/>
      </a:ln>
    </cs:spPr>
  </cs:dropLine>
  <cs:errorBar>
    <cs:lnRef idx="0"/>
    <cs:fillRef idx="0"/>
    <cs:effectRef idx="0"/>
    <cs:fontRef idx="minor">
      <a:srgbClr val="000000"/>
    </cs:fontRef>
    <cs:spPr>
      <a:ln w="9525" cap="flat" cmpd="sng" algn="ctr">
        <a:solidFill>
          <a:srgbClr val="595959">
            <a:lumMod val="65000"/>
            <a:lumOff val="35000"/>
          </a:srgbClr>
        </a:solidFill>
        <a:round/>
      </a:ln>
    </cs:spPr>
  </cs:errorBar>
  <cs:floor>
    <cs:lnRef idx="0"/>
    <cs:fillRef idx="0"/>
    <cs:effectRef idx="0"/>
    <cs:fontRef idx="minor">
      <a:srgbClr val="000000"/>
    </cs:fontRef>
    <cs:spPr>
      <a:noFill/>
      <a:ln>
        <a:noFill/>
      </a:ln>
    </cs:spPr>
  </cs:floor>
  <cs:gridlineMajor>
    <cs:lnRef idx="0"/>
    <cs:fillRef idx="0"/>
    <cs:effectRef idx="0"/>
    <cs:fontRef idx="minor">
      <a:srgbClr val="000000"/>
    </cs:fontRef>
    <cs:spPr>
      <a:ln w="9525" cap="flat" cmpd="sng" algn="ctr">
        <a:solidFill>
          <a:srgbClr val="D9D9D9">
            <a:lumMod val="15000"/>
            <a:lumOff val="85000"/>
          </a:srgbClr>
        </a:solidFill>
        <a:round/>
      </a:ln>
    </cs:spPr>
  </cs:gridlineMajor>
  <cs:gridlineMinor>
    <cs:lnRef idx="0"/>
    <cs:fillRef idx="0"/>
    <cs:effectRef idx="0"/>
    <cs:fontRef idx="minor">
      <a:srgbClr val="000000"/>
    </cs:fontRef>
    <cs:spPr>
      <a:ln w="9525" cap="flat" cmpd="sng" algn="ctr">
        <a:solidFill>
          <a:srgbClr val="F2F2F2">
            <a:lumMod val="5000"/>
            <a:lumOff val="95000"/>
          </a:srgbClr>
        </a:solidFill>
        <a:round/>
      </a:ln>
    </cs:spPr>
  </cs:gridlineMinor>
  <cs:hiLoLine>
    <cs:lnRef idx="0"/>
    <cs:fillRef idx="0"/>
    <cs:effectRef idx="0"/>
    <cs:fontRef idx="minor">
      <a:srgbClr val="000000"/>
    </cs:fontRef>
    <cs:spPr>
      <a:ln w="9525" cap="flat" cmpd="sng" algn="ctr">
        <a:solidFill>
          <a:srgbClr val="808080">
            <a:lumMod val="50000"/>
            <a:lumOff val="50000"/>
          </a:srgbClr>
        </a:solidFill>
        <a:round/>
      </a:ln>
    </cs:spPr>
  </cs:hiLoLine>
  <cs:leaderLine>
    <cs:lnRef idx="0"/>
    <cs:fillRef idx="0"/>
    <cs:effectRef idx="0"/>
    <cs:fontRef idx="minor">
      <a:srgbClr val="000000"/>
    </cs:fontRef>
    <cs:spPr>
      <a:ln w="9525" cap="flat" cmpd="sng" algn="ctr">
        <a:solidFill>
          <a:srgbClr val="A6A6A6">
            <a:lumMod val="35000"/>
            <a:lumOff val="65000"/>
          </a:srgbClr>
        </a:solidFill>
        <a:round/>
      </a:ln>
    </cs:spPr>
  </cs:leaderLine>
  <cs:legend>
    <cs:lnRef idx="0"/>
    <cs:fillRef idx="0"/>
    <cs:effectRef idx="0"/>
    <cs:fontRef idx="minor">
      <a:srgbClr val="595959">
        <a:lumMod val="65000"/>
        <a:lumOff val="35000"/>
      </a:srgbClr>
    </cs:fontRef>
    <cs:defRPr sz="900" kern="1200"/>
  </cs:legend>
  <cs:plotArea mods="allowNoFillOverride allowNoLineOverride">
    <cs:lnRef idx="0"/>
    <cs:fillRef idx="0"/>
    <cs:effectRef idx="0"/>
    <cs:fontRef idx="minor">
      <a:srgbClr val="000000"/>
    </cs:fontRef>
  </cs:plotArea>
  <cs:plotArea3D mods="allowNoFillOverride allowNoLineOverride">
    <cs:lnRef idx="0"/>
    <cs:fillRef idx="0"/>
    <cs:effectRef idx="0"/>
    <cs:fontRef idx="minor">
      <a:srgbClr val="000000"/>
    </cs:fontRef>
  </cs:plotArea3D>
  <cs:seriesAxis>
    <cs:lnRef idx="0"/>
    <cs:fillRef idx="0"/>
    <cs:effectRef idx="0"/>
    <cs:fontRef idx="minor">
      <a:srgbClr val="595959">
        <a:lumMod val="65000"/>
        <a:lumOff val="35000"/>
      </a:srgbClr>
    </cs:fontRef>
    <cs:defRPr sz="900" kern="1200"/>
  </cs:seriesAxis>
  <cs:seriesLine>
    <cs:lnRef idx="0"/>
    <cs:fillRef idx="0"/>
    <cs:effectRef idx="0"/>
    <cs:fontRef idx="minor">
      <a:srgbClr val="000000"/>
    </cs:fontRef>
    <cs:spPr>
      <a:ln w="9525" cap="flat" cmpd="sng" algn="ctr">
        <a:solidFill>
          <a:srgbClr val="A6A6A6">
            <a:lumMod val="35000"/>
            <a:lumOff val="65000"/>
          </a:srgbClr>
        </a:solidFill>
        <a:round/>
      </a:ln>
    </cs:spPr>
  </cs:seriesLine>
  <cs:title>
    <cs:lnRef idx="0"/>
    <cs:fillRef idx="0"/>
    <cs:effectRef idx="0"/>
    <cs:fontRef idx="minor">
      <a:srgbClr val="595959">
        <a:lumMod val="65000"/>
        <a:lumOff val="35000"/>
      </a:srgbClr>
    </cs:fontRef>
    <cs:defRPr sz="1400" b="0" kern="1200" spc="0" baseline="0"/>
  </cs:title>
  <cs:trendline>
    <cs:lnRef idx="0">
      <cs:styleClr val="auto"/>
    </cs:lnRef>
    <cs:fillRef idx="0"/>
    <cs:effectRef idx="0"/>
    <cs:fontRef idx="minor">
      <a:srgbClr val="000000"/>
    </cs:fontRef>
    <cs:spPr>
      <a:ln w="19050" cap="rnd">
        <a:solidFill>
          <a:srgbClr val="FFFFFF"/>
        </a:solidFill>
        <a:prstDash val="sysDot"/>
      </a:ln>
    </cs:spPr>
  </cs:trendline>
  <cs:trendlineLabel>
    <cs:lnRef idx="0"/>
    <cs:fillRef idx="0"/>
    <cs:effectRef idx="0"/>
    <cs:fontRef idx="minor">
      <a:srgbClr val="595959">
        <a:lumMod val="65000"/>
        <a:lumOff val="35000"/>
      </a:srgbClr>
    </cs:fontRef>
    <cs:defRPr sz="900" kern="1200"/>
  </cs:trendlineLabel>
  <cs:upBar>
    <cs:lnRef idx="0"/>
    <cs:fillRef idx="0"/>
    <cs:effectRef idx="0"/>
    <cs:fontRef idx="minor">
      <a:srgbClr val="000000"/>
    </cs:fontRef>
    <cs:spPr>
      <a:solidFill>
        <a:srgbClr val="FFFFFF"/>
      </a:solidFill>
      <a:ln w="9525" cap="flat" cmpd="sng" algn="ctr">
        <a:solidFill>
          <a:srgbClr val="595959">
            <a:lumMod val="65000"/>
            <a:lumOff val="35000"/>
          </a:srgbClr>
        </a:solidFill>
        <a:round/>
      </a:ln>
    </cs:spPr>
  </cs:upBar>
  <cs:valueAxis>
    <cs:lnRef idx="0"/>
    <cs:fillRef idx="0"/>
    <cs:effectRef idx="0"/>
    <cs:fontRef idx="minor">
      <a:srgbClr val="595959">
        <a:lumMod val="65000"/>
        <a:lumOff val="35000"/>
      </a:srgbClr>
    </cs:fontRef>
    <cs:spPr>
      <a:ln w="9525" cap="flat" cmpd="sng" algn="ctr">
        <a:solidFill>
          <a:srgbClr val="BFBFBF">
            <a:lumMod val="25000"/>
            <a:lumOff val="75000"/>
          </a:srgbClr>
        </a:solidFill>
        <a:round/>
      </a:ln>
    </cs:spPr>
    <cs:defRPr sz="900" kern="1200"/>
  </cs:valueAxis>
  <cs:wall>
    <cs:lnRef idx="0"/>
    <cs:fillRef idx="0"/>
    <cs:effectRef idx="0"/>
    <cs:fontRef idx="minor">
      <a:srgbClr val="000000"/>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2018/12/10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2018/12/10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32</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7392B679-AE23-4750-8FB0-6513430B8953}" type="slidenum">
              <a:rPr lang="zh-CN" altLang="en-US" smtClean="0"/>
              <a:t>33</a:t>
            </a:fld>
            <a:endParaRPr lang="zh-CN" altLang="en-US"/>
          </a:p>
        </p:txBody>
      </p:sp>
    </p:spTree>
    <p:extLst>
      <p:ext uri="{BB962C8B-B14F-4D97-AF65-F5344CB8AC3E}">
        <p14:creationId xmlns:p14="http://schemas.microsoft.com/office/powerpoint/2010/main" val="646731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2018/12/10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3000" b="-3000"/>
          </a:stretch>
        </a:blipFill>
        <a:effectLst/>
      </p:bgPr>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4.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xml"/><Relationship Id="rId1" Type="http://schemas.openxmlformats.org/officeDocument/2006/relationships/themeOverride" Target="../theme/themeOverride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9.xml"/><Relationship Id="rId7" Type="http://schemas.openxmlformats.org/officeDocument/2006/relationships/chart" Target="../charts/chart3.xml"/><Relationship Id="rId2" Type="http://schemas.openxmlformats.org/officeDocument/2006/relationships/tags" Target="../tags/tag2.xml"/><Relationship Id="rId1" Type="http://schemas.openxmlformats.org/officeDocument/2006/relationships/themeOverride" Target="../theme/themeOverride9.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slideLayout" Target="../slideLayouts/slideLayout9.xml"/><Relationship Id="rId7" Type="http://schemas.openxmlformats.org/officeDocument/2006/relationships/chart" Target="../charts/chart6.xml"/><Relationship Id="rId2" Type="http://schemas.openxmlformats.org/officeDocument/2006/relationships/tags" Target="../tags/tag3.xml"/><Relationship Id="rId1" Type="http://schemas.openxmlformats.org/officeDocument/2006/relationships/themeOverride" Target="../theme/themeOverride10.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xml"/><Relationship Id="rId1" Type="http://schemas.openxmlformats.org/officeDocument/2006/relationships/themeOverride" Target="../theme/themeOverride11.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chart" Target="../charts/chart12.xml"/><Relationship Id="rId2" Type="http://schemas.openxmlformats.org/officeDocument/2006/relationships/tags" Target="../tags/tag5.xml"/><Relationship Id="rId1" Type="http://schemas.openxmlformats.org/officeDocument/2006/relationships/themeOverride" Target="../theme/themeOverride1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xml"/><Relationship Id="rId1" Type="http://schemas.openxmlformats.org/officeDocument/2006/relationships/themeOverride" Target="../theme/themeOverride13.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7.xml"/><Relationship Id="rId1" Type="http://schemas.openxmlformats.org/officeDocument/2006/relationships/themeOverride" Target="../theme/themeOverride15.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xml"/><Relationship Id="rId1" Type="http://schemas.openxmlformats.org/officeDocument/2006/relationships/themeOverride" Target="../theme/themeOverride16.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hemeOverride" Target="../theme/themeOverride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9.xml"/><Relationship Id="rId1" Type="http://schemas.openxmlformats.org/officeDocument/2006/relationships/themeOverride" Target="../theme/themeOverride19.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0.xml"/><Relationship Id="rId1" Type="http://schemas.openxmlformats.org/officeDocument/2006/relationships/themeOverride" Target="../theme/themeOverride20.xml"/><Relationship Id="rId5" Type="http://schemas.openxmlformats.org/officeDocument/2006/relationships/chart" Target="../charts/chart19.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themeOverride" Target="../theme/themeOverride21.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9.xml"/><Relationship Id="rId1" Type="http://schemas.openxmlformats.org/officeDocument/2006/relationships/themeOverride" Target="../theme/themeOverride2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1.xml"/><Relationship Id="rId1" Type="http://schemas.openxmlformats.org/officeDocument/2006/relationships/themeOverride" Target="../theme/themeOverride23.xml"/><Relationship Id="rId5" Type="http://schemas.openxmlformats.org/officeDocument/2006/relationships/chart" Target="../charts/chart23.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xml"/><Relationship Id="rId1" Type="http://schemas.openxmlformats.org/officeDocument/2006/relationships/themeOverride" Target="../theme/themeOverride24.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3.xml"/><Relationship Id="rId1" Type="http://schemas.openxmlformats.org/officeDocument/2006/relationships/themeOverride" Target="../theme/themeOverride25.xml"/><Relationship Id="rId5" Type="http://schemas.openxmlformats.org/officeDocument/2006/relationships/image" Target="../media/image15.jpe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9.xml"/><Relationship Id="rId7" Type="http://schemas.openxmlformats.org/officeDocument/2006/relationships/image" Target="../media/image18.jpeg"/><Relationship Id="rId2" Type="http://schemas.openxmlformats.org/officeDocument/2006/relationships/tags" Target="../tags/tag14.xml"/><Relationship Id="rId1" Type="http://schemas.openxmlformats.org/officeDocument/2006/relationships/themeOverride" Target="../theme/themeOverride2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29.xml"/><Relationship Id="rId9"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27.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themeOverride" Target="../theme/themeOverride2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9.xml"/><Relationship Id="rId1" Type="http://schemas.openxmlformats.org/officeDocument/2006/relationships/themeOverride" Target="../theme/themeOverride2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30.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6"/>
          <p:cNvSpPr/>
          <p:nvPr/>
        </p:nvSpPr>
        <p:spPr bwMode="auto">
          <a:xfrm>
            <a:off x="5613400" y="3152030"/>
            <a:ext cx="3571909" cy="199147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8" name="Freeform 6"/>
          <p:cNvSpPr/>
          <p:nvPr/>
        </p:nvSpPr>
        <p:spPr bwMode="auto">
          <a:xfrm>
            <a:off x="7226334" y="4051300"/>
            <a:ext cx="1958975" cy="109220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a:effectLst>
            <a:outerShdw blurRad="50800" dist="38100" dir="10800000" algn="r" rotWithShape="0">
              <a:prstClr val="black">
                <a:alpha val="40000"/>
              </a:prstClr>
            </a:outerShdw>
          </a:effectLst>
        </p:spPr>
        <p:txBody>
          <a:bodyPr vert="horz" wrap="square" lIns="91440" tIns="45720" rIns="91440" bIns="45720" numCol="1" anchor="t" anchorCtr="0" compatLnSpc="1"/>
          <a:lstStyle/>
          <a:p>
            <a:endParaRPr lang="zh-CN" altLang="en-US" sz="2000"/>
          </a:p>
        </p:txBody>
      </p:sp>
      <p:grpSp>
        <p:nvGrpSpPr>
          <p:cNvPr id="31" name="组合 30"/>
          <p:cNvGrpSpPr/>
          <p:nvPr/>
        </p:nvGrpSpPr>
        <p:grpSpPr>
          <a:xfrm>
            <a:off x="-44570" y="-69388"/>
            <a:ext cx="7080370" cy="5212889"/>
            <a:chOff x="-44570" y="7938"/>
            <a:chExt cx="7080370" cy="5135563"/>
          </a:xfrm>
        </p:grpSpPr>
        <p:sp>
          <p:nvSpPr>
            <p:cNvPr id="35" name="任意多边形: 形状 34"/>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28"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0" name="组合 29"/>
          <p:cNvGrpSpPr/>
          <p:nvPr/>
        </p:nvGrpSpPr>
        <p:grpSpPr>
          <a:xfrm>
            <a:off x="13657" y="-92546"/>
            <a:ext cx="2519547" cy="1048276"/>
            <a:chOff x="-666867" y="10706"/>
            <a:chExt cx="3412084" cy="1419623"/>
          </a:xfrm>
          <a:solidFill>
            <a:schemeClr val="accent1">
              <a:lumMod val="75000"/>
            </a:schemeClr>
          </a:solidFill>
        </p:grpSpPr>
        <p:sp>
          <p:nvSpPr>
            <p:cNvPr id="17" name="等腰三角形 16"/>
            <p:cNvSpPr/>
            <p:nvPr/>
          </p:nvSpPr>
          <p:spPr>
            <a:xfrm flipV="1">
              <a:off x="-666867" y="10707"/>
              <a:ext cx="3412084" cy="1419622"/>
            </a:xfrm>
            <a:prstGeom prst="triangle">
              <a:avLst>
                <a:gd name="adj" fmla="val 26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400766" y="10706"/>
              <a:ext cx="2376264" cy="988661"/>
            </a:xfrm>
            <a:prstGeom prst="triangle">
              <a:avLst>
                <a:gd name="adj" fmla="val 2687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80476" y="2236974"/>
            <a:ext cx="4463532" cy="1614805"/>
          </a:xfrm>
          <a:prstGeom prst="rect">
            <a:avLst/>
          </a:prstGeom>
          <a:noFill/>
        </p:spPr>
        <p:txBody>
          <a:bodyPr wrap="square" rtlCol="0">
            <a:spAutoFit/>
          </a:bodyPr>
          <a:lstStyle/>
          <a:p>
            <a:pPr algn="ctr"/>
            <a:r>
              <a:rPr kumimoji="1" lang="zh-CN" altLang="en-US" sz="3300" b="1" dirty="0">
                <a:solidFill>
                  <a:schemeClr val="accent1">
                    <a:lumMod val="75000"/>
                  </a:schemeClr>
                </a:solidFill>
                <a:latin typeface="微软雅黑" panose="020B0503020204020204" pitchFamily="34" charset="-122"/>
                <a:ea typeface="微软雅黑" panose="020B0503020204020204" pitchFamily="34" charset="-122"/>
              </a:rPr>
              <a:t>车陂路——中山大道</a:t>
            </a:r>
          </a:p>
          <a:p>
            <a:pPr algn="ctr"/>
            <a:r>
              <a:rPr kumimoji="1" lang="zh-CN" altLang="en-US" sz="3300" b="1" dirty="0">
                <a:solidFill>
                  <a:schemeClr val="accent1">
                    <a:lumMod val="75000"/>
                  </a:schemeClr>
                </a:solidFill>
                <a:latin typeface="微软雅黑" panose="020B0503020204020204" pitchFamily="34" charset="-122"/>
                <a:ea typeface="微软雅黑" panose="020B0503020204020204" pitchFamily="34" charset="-122"/>
              </a:rPr>
              <a:t>交叉口排队长度</a:t>
            </a:r>
          </a:p>
          <a:p>
            <a:pPr algn="ctr"/>
            <a:r>
              <a:rPr kumimoji="1" lang="zh-CN" altLang="en-US" sz="3300" b="1" dirty="0">
                <a:solidFill>
                  <a:schemeClr val="accent1">
                    <a:lumMod val="75000"/>
                  </a:schemeClr>
                </a:solidFill>
                <a:latin typeface="微软雅黑" panose="020B0503020204020204" pitchFamily="34" charset="-122"/>
                <a:ea typeface="微软雅黑" panose="020B0503020204020204" pitchFamily="34" charset="-122"/>
              </a:rPr>
              <a:t>调查报告</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1"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randombar(horizontal)">
                                      <p:cBhvr>
                                        <p:cTn id="13" dur="500"/>
                                        <p:tgtEl>
                                          <p:spTgt spid="3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500"/>
                                        <p:tgtEl>
                                          <p:spTgt spid="15"/>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5" grpId="0" animBg="1"/>
      <p:bldP spid="8" grpId="0" animBg="1"/>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5613400" y="3152030"/>
            <a:ext cx="3571909" cy="199147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38" name="Freeform 6"/>
          <p:cNvSpPr/>
          <p:nvPr/>
        </p:nvSpPr>
        <p:spPr bwMode="auto">
          <a:xfrm>
            <a:off x="7226334" y="4051300"/>
            <a:ext cx="1958975" cy="109220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a:effectLst>
            <a:outerShdw blurRad="50800" dist="38100" dir="10800000" algn="r" rotWithShape="0">
              <a:prstClr val="black">
                <a:alpha val="40000"/>
              </a:prstClr>
            </a:outerShdw>
          </a:effectLst>
        </p:spPr>
        <p:txBody>
          <a:bodyPr vert="horz" wrap="square" lIns="91440" tIns="45720" rIns="91440" bIns="45720" numCol="1" anchor="t" anchorCtr="0" compatLnSpc="1"/>
          <a:lstStyle/>
          <a:p>
            <a:endParaRPr lang="zh-CN" altLang="en-US" sz="2000"/>
          </a:p>
        </p:txBody>
      </p:sp>
      <p:grpSp>
        <p:nvGrpSpPr>
          <p:cNvPr id="39" name="组合 38"/>
          <p:cNvGrpSpPr/>
          <p:nvPr/>
        </p:nvGrpSpPr>
        <p:grpSpPr>
          <a:xfrm>
            <a:off x="-44570" y="-69388"/>
            <a:ext cx="7080370" cy="5212889"/>
            <a:chOff x="-44570" y="7938"/>
            <a:chExt cx="7080370" cy="5135563"/>
          </a:xfrm>
        </p:grpSpPr>
        <p:sp>
          <p:nvSpPr>
            <p:cNvPr id="40" name="任意多边形: 形状 39"/>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1"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13657" y="-92546"/>
            <a:ext cx="2519547" cy="1048276"/>
            <a:chOff x="-666867" y="10706"/>
            <a:chExt cx="3412084" cy="1419623"/>
          </a:xfrm>
          <a:solidFill>
            <a:schemeClr val="accent1">
              <a:lumMod val="75000"/>
            </a:schemeClr>
          </a:solidFill>
        </p:grpSpPr>
        <p:sp>
          <p:nvSpPr>
            <p:cNvPr id="43" name="等腰三角形 42"/>
            <p:cNvSpPr/>
            <p:nvPr/>
          </p:nvSpPr>
          <p:spPr>
            <a:xfrm flipV="1">
              <a:off x="-666867" y="10707"/>
              <a:ext cx="3412084" cy="1419622"/>
            </a:xfrm>
            <a:prstGeom prst="triangle">
              <a:avLst>
                <a:gd name="adj" fmla="val 26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flipV="1">
              <a:off x="-400766" y="10706"/>
              <a:ext cx="2376264" cy="988661"/>
            </a:xfrm>
            <a:prstGeom prst="triangle">
              <a:avLst>
                <a:gd name="adj" fmla="val 2687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6"/>
          <p:cNvSpPr txBox="1"/>
          <p:nvPr/>
        </p:nvSpPr>
        <p:spPr>
          <a:xfrm>
            <a:off x="6168906" y="351963"/>
            <a:ext cx="285174" cy="530915"/>
          </a:xfrm>
          <a:prstGeom prst="rect">
            <a:avLst/>
          </a:prstGeom>
          <a:noFill/>
        </p:spPr>
        <p:txBody>
          <a:bodyPr wrap="none" anchor="ctr">
            <a:normAutofit fontScale="85000" lnSpcReduction="20000"/>
          </a:bodyPr>
          <a:lstStyle/>
          <a:p>
            <a:pPr algn="ctr"/>
            <a:r>
              <a:rPr lang="en-US" altLang="zh-CN" sz="4000" dirty="0">
                <a:solidFill>
                  <a:srgbClr val="333333"/>
                </a:solidFill>
                <a:latin typeface="Impact" panose="020B0806030902050204" pitchFamily="34" charset="0"/>
              </a:rPr>
              <a:t>1</a:t>
            </a:r>
          </a:p>
        </p:txBody>
      </p:sp>
      <p:sp>
        <p:nvSpPr>
          <p:cNvPr id="9" name="TextBox 7"/>
          <p:cNvSpPr txBox="1"/>
          <p:nvPr/>
        </p:nvSpPr>
        <p:spPr>
          <a:xfrm>
            <a:off x="6145461" y="951258"/>
            <a:ext cx="332063" cy="530915"/>
          </a:xfrm>
          <a:prstGeom prst="rect">
            <a:avLst/>
          </a:prstGeom>
          <a:noFill/>
        </p:spPr>
        <p:txBody>
          <a:bodyPr wrap="none" anchor="ctr">
            <a:normAutofit fontScale="85000" lnSpcReduction="20000"/>
          </a:bodyPr>
          <a:lstStyle/>
          <a:p>
            <a:pPr algn="ctr"/>
            <a:r>
              <a:rPr lang="en-US" altLang="zh-CN" sz="4000" dirty="0">
                <a:solidFill>
                  <a:schemeClr val="accent2">
                    <a:lumMod val="100000"/>
                  </a:schemeClr>
                </a:solidFill>
                <a:latin typeface="Impact" panose="020B0806030902050204" pitchFamily="34" charset="0"/>
              </a:rPr>
              <a:t>2</a:t>
            </a:r>
          </a:p>
        </p:txBody>
      </p:sp>
      <p:sp>
        <p:nvSpPr>
          <p:cNvPr id="10" name="TextBox 8"/>
          <p:cNvSpPr txBox="1"/>
          <p:nvPr/>
        </p:nvSpPr>
        <p:spPr>
          <a:xfrm>
            <a:off x="6145461" y="1610497"/>
            <a:ext cx="342882" cy="530915"/>
          </a:xfrm>
          <a:prstGeom prst="rect">
            <a:avLst/>
          </a:prstGeom>
          <a:noFill/>
        </p:spPr>
        <p:txBody>
          <a:bodyPr wrap="none" anchor="ctr">
            <a:normAutofit fontScale="85000" lnSpcReduction="20000"/>
          </a:bodyPr>
          <a:lstStyle/>
          <a:p>
            <a:pPr algn="ctr"/>
            <a:r>
              <a:rPr lang="en-US" altLang="zh-CN" sz="4000" dirty="0">
                <a:solidFill>
                  <a:srgbClr val="333333"/>
                </a:solidFill>
                <a:latin typeface="Impact" panose="020B0806030902050204" pitchFamily="34" charset="0"/>
              </a:rPr>
              <a:t>3</a:t>
            </a:r>
          </a:p>
        </p:txBody>
      </p:sp>
      <p:sp>
        <p:nvSpPr>
          <p:cNvPr id="11" name="TextBox 9"/>
          <p:cNvSpPr txBox="1"/>
          <p:nvPr/>
        </p:nvSpPr>
        <p:spPr>
          <a:xfrm>
            <a:off x="6165464" y="2289320"/>
            <a:ext cx="330860" cy="530915"/>
          </a:xfrm>
          <a:prstGeom prst="rect">
            <a:avLst/>
          </a:prstGeom>
          <a:noFill/>
        </p:spPr>
        <p:txBody>
          <a:bodyPr wrap="none" anchor="ctr">
            <a:normAutofit fontScale="85000" lnSpcReduction="20000"/>
          </a:bodyPr>
          <a:lstStyle/>
          <a:p>
            <a:pPr algn="ctr"/>
            <a:r>
              <a:rPr lang="en-US" altLang="zh-CN" sz="4000" dirty="0">
                <a:solidFill>
                  <a:schemeClr val="accent4">
                    <a:lumMod val="100000"/>
                  </a:schemeClr>
                </a:solidFill>
                <a:latin typeface="Impact" panose="020B0806030902050204" pitchFamily="34" charset="0"/>
              </a:rPr>
              <a:t>4</a:t>
            </a:r>
          </a:p>
        </p:txBody>
      </p:sp>
      <p:sp>
        <p:nvSpPr>
          <p:cNvPr id="22" name="TextBox 11"/>
          <p:cNvSpPr txBox="1"/>
          <p:nvPr/>
        </p:nvSpPr>
        <p:spPr>
          <a:xfrm>
            <a:off x="6350391" y="498301"/>
            <a:ext cx="2971931" cy="182148"/>
          </a:xfrm>
          <a:prstGeom prst="rect">
            <a:avLst/>
          </a:prstGeom>
          <a:noFill/>
        </p:spPr>
        <p:txBody>
          <a:bodyPr wrap="none" lIns="360000" tIns="0" rIns="0" bIns="0" anchor="b" anchorCtr="0">
            <a:noAutofit/>
          </a:bodyPr>
          <a:lstStyle/>
          <a:p>
            <a:r>
              <a:rPr lang="zh-CN" altLang="en-US" sz="1600" b="1" dirty="0">
                <a:solidFill>
                  <a:srgbClr val="333333"/>
                </a:solidFill>
              </a:rPr>
              <a:t>  调查背景与目的</a:t>
            </a:r>
          </a:p>
        </p:txBody>
      </p:sp>
      <p:sp>
        <p:nvSpPr>
          <p:cNvPr id="20" name="TextBox 14"/>
          <p:cNvSpPr txBox="1"/>
          <p:nvPr/>
        </p:nvSpPr>
        <p:spPr>
          <a:xfrm>
            <a:off x="6299553" y="906814"/>
            <a:ext cx="3249361" cy="358486"/>
          </a:xfrm>
          <a:prstGeom prst="rect">
            <a:avLst/>
          </a:prstGeom>
          <a:noFill/>
        </p:spPr>
        <p:txBody>
          <a:bodyPr wrap="none" lIns="360000" tIns="0" rIns="0" bIns="0" anchor="b" anchorCtr="0">
            <a:normAutofit fontScale="82500" lnSpcReduction="20000"/>
          </a:bodyPr>
          <a:lstStyle/>
          <a:p>
            <a:endParaRPr lang="zh-CN" altLang="en-US" sz="1600" b="1" dirty="0">
              <a:solidFill>
                <a:schemeClr val="accent2">
                  <a:lumMod val="100000"/>
                </a:schemeClr>
              </a:solidFill>
            </a:endParaRPr>
          </a:p>
          <a:p>
            <a:r>
              <a:rPr lang="zh-CN" altLang="en-US" sz="1600" b="1" dirty="0">
                <a:solidFill>
                  <a:schemeClr val="accent2">
                    <a:lumMod val="100000"/>
                  </a:schemeClr>
                </a:solidFill>
              </a:rPr>
              <a:t>   </a:t>
            </a:r>
            <a:r>
              <a:rPr lang="zh-CN" altLang="en-US" b="1" dirty="0">
                <a:solidFill>
                  <a:srgbClr val="333333"/>
                </a:solidFill>
              </a:rPr>
              <a:t>调查概况</a:t>
            </a:r>
          </a:p>
        </p:txBody>
      </p:sp>
      <p:sp>
        <p:nvSpPr>
          <p:cNvPr id="18" name="TextBox 17"/>
          <p:cNvSpPr txBox="1"/>
          <p:nvPr/>
        </p:nvSpPr>
        <p:spPr>
          <a:xfrm>
            <a:off x="6454080" y="1755797"/>
            <a:ext cx="2971931" cy="182148"/>
          </a:xfrm>
          <a:prstGeom prst="rect">
            <a:avLst/>
          </a:prstGeom>
          <a:noFill/>
        </p:spPr>
        <p:txBody>
          <a:bodyPr wrap="none" lIns="360000" tIns="0" rIns="0" bIns="0" anchor="b" anchorCtr="0">
            <a:noAutofit/>
          </a:bodyPr>
          <a:lstStyle/>
          <a:p>
            <a:r>
              <a:rPr lang="zh-CN" altLang="en-US" sz="1600" b="1" dirty="0">
                <a:solidFill>
                  <a:srgbClr val="333333"/>
                </a:solidFill>
              </a:rPr>
              <a:t>调查内容及数据分析</a:t>
            </a:r>
          </a:p>
        </p:txBody>
      </p:sp>
      <p:sp>
        <p:nvSpPr>
          <p:cNvPr id="16" name="TextBox 20"/>
          <p:cNvSpPr txBox="1"/>
          <p:nvPr/>
        </p:nvSpPr>
        <p:spPr>
          <a:xfrm>
            <a:off x="6454080" y="2463703"/>
            <a:ext cx="2971931" cy="182148"/>
          </a:xfrm>
          <a:prstGeom prst="rect">
            <a:avLst/>
          </a:prstGeom>
          <a:noFill/>
        </p:spPr>
        <p:txBody>
          <a:bodyPr wrap="none" lIns="360000" tIns="0" rIns="0" bIns="0" anchor="b" anchorCtr="0">
            <a:noAutofit/>
          </a:bodyPr>
          <a:lstStyle/>
          <a:p>
            <a:r>
              <a:rPr lang="zh-CN" altLang="en-US" sz="1600" b="1" dirty="0">
                <a:solidFill>
                  <a:srgbClr val="333333"/>
                </a:solidFill>
              </a:rPr>
              <a:t>调查结论</a:t>
            </a:r>
          </a:p>
        </p:txBody>
      </p:sp>
      <p:grpSp>
        <p:nvGrpSpPr>
          <p:cNvPr id="2" name="组合 1"/>
          <p:cNvGrpSpPr/>
          <p:nvPr/>
        </p:nvGrpSpPr>
        <p:grpSpPr>
          <a:xfrm>
            <a:off x="1762747" y="1273816"/>
            <a:ext cx="1992503" cy="2839606"/>
            <a:chOff x="1762747" y="1273816"/>
            <a:chExt cx="1992503" cy="2839606"/>
          </a:xfrm>
        </p:grpSpPr>
        <p:sp>
          <p:nvSpPr>
            <p:cNvPr id="24" name="Line 29"/>
            <p:cNvSpPr>
              <a:spLocks noChangeShapeType="1"/>
            </p:cNvSpPr>
            <p:nvPr/>
          </p:nvSpPr>
          <p:spPr bwMode="auto">
            <a:xfrm>
              <a:off x="1945719" y="1273816"/>
              <a:ext cx="1714500" cy="0"/>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buFont typeface="Arial" panose="020B0604020202020204" pitchFamily="34" charset="0"/>
                <a:buNone/>
                <a:defRPr/>
              </a:pPr>
              <a:endParaRPr lang="zh-CN" altLang="en-US" sz="2700"/>
            </a:p>
          </p:txBody>
        </p:sp>
        <p:sp>
          <p:nvSpPr>
            <p:cNvPr id="25" name="Text Box 30"/>
            <p:cNvSpPr txBox="1">
              <a:spLocks noChangeArrowheads="1"/>
            </p:cNvSpPr>
            <p:nvPr/>
          </p:nvSpPr>
          <p:spPr bwMode="auto">
            <a:xfrm>
              <a:off x="1820142" y="1347189"/>
              <a:ext cx="193510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buFont typeface="Arial" panose="020B0604020202020204" pitchFamily="34" charset="0"/>
                <a:buNone/>
                <a:defRPr/>
              </a:pPr>
              <a:r>
                <a:rPr lang="zh-CN" altLang="zh-CN" sz="3000" b="1" dirty="0">
                  <a:solidFill>
                    <a:schemeClr val="bg1"/>
                  </a:solidFill>
                </a:rPr>
                <a:t>CONTENTS</a:t>
              </a:r>
              <a:endParaRPr lang="zh-CN" altLang="en-US" sz="3000" b="1" dirty="0">
                <a:solidFill>
                  <a:schemeClr val="bg1"/>
                </a:solidFill>
              </a:endParaRPr>
            </a:p>
          </p:txBody>
        </p:sp>
        <p:sp>
          <p:nvSpPr>
            <p:cNvPr id="27" name="Line 32"/>
            <p:cNvSpPr>
              <a:spLocks noChangeShapeType="1"/>
            </p:cNvSpPr>
            <p:nvPr/>
          </p:nvSpPr>
          <p:spPr bwMode="auto">
            <a:xfrm>
              <a:off x="1762747" y="1939067"/>
              <a:ext cx="1714500" cy="0"/>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buFont typeface="Arial" panose="020B0604020202020204" pitchFamily="34" charset="0"/>
                <a:buNone/>
                <a:defRPr/>
              </a:pPr>
              <a:endParaRPr lang="zh-CN" altLang="en-US" sz="2700"/>
            </a:p>
          </p:txBody>
        </p:sp>
        <p:sp>
          <p:nvSpPr>
            <p:cNvPr id="28" name="文本框 27"/>
            <p:cNvSpPr txBox="1"/>
            <p:nvPr/>
          </p:nvSpPr>
          <p:spPr>
            <a:xfrm>
              <a:off x="1762747" y="2359096"/>
              <a:ext cx="1512024" cy="1754326"/>
            </a:xfrm>
            <a:prstGeom prst="rect">
              <a:avLst/>
            </a:prstGeom>
            <a:noFill/>
          </p:spPr>
          <p:txBody>
            <a:bodyPr wrap="square" rtlCol="0">
              <a:spAutoFit/>
            </a:bodyPr>
            <a:lstStyle/>
            <a:p>
              <a:r>
                <a:rPr kumimoji="1" lang="zh-CN" altLang="en-US" sz="5400" b="1" dirty="0">
                  <a:solidFill>
                    <a:schemeClr val="accent1">
                      <a:lumMod val="75000"/>
                    </a:schemeClr>
                  </a:solidFill>
                  <a:latin typeface="微软雅黑" panose="020B0503020204020204" pitchFamily="34" charset="-122"/>
                  <a:ea typeface="微软雅黑" panose="020B0503020204020204" pitchFamily="34" charset="-122"/>
                </a:rPr>
                <a:t>目录</a:t>
              </a: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1"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up)">
                                      <p:cBhvr>
                                        <p:cTn id="10" dur="500"/>
                                        <p:tgtEl>
                                          <p:spTgt spid="4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right)">
                                      <p:cBhvr>
                                        <p:cTn id="13" dur="500"/>
                                        <p:tgtEl>
                                          <p:spTgt spid="3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right)">
                                      <p:cBhvr>
                                        <p:cTn id="16" dur="500"/>
                                        <p:tgtEl>
                                          <p:spTgt spid="37"/>
                                        </p:tgtEl>
                                      </p:cBhvr>
                                    </p:animEffect>
                                  </p:childTnLst>
                                </p:cTn>
                              </p:par>
                              <p:par>
                                <p:cTn id="17" presetID="14" presetClass="entr" presetSubtype="1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ppt_x"/>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8" grpId="0"/>
      <p:bldP spid="9" grpId="0"/>
      <p:bldP spid="10" grpId="0"/>
      <p:bldP spid="11" grpId="0"/>
      <p:bldP spid="22" grpId="0"/>
      <p:bldP spid="20" grpId="0"/>
      <p:bldP spid="18"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4570" y="-69388"/>
            <a:ext cx="7080370" cy="5212889"/>
            <a:chOff x="-44570" y="7938"/>
            <a:chExt cx="7080370" cy="5135563"/>
          </a:xfrm>
        </p:grpSpPr>
        <p:sp>
          <p:nvSpPr>
            <p:cNvPr id="9" name="任意多边形: 形状 8"/>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0"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2113744" y="1419622"/>
            <a:ext cx="1162112" cy="1107996"/>
          </a:xfrm>
          <a:prstGeom prst="rect">
            <a:avLst/>
          </a:prstGeom>
        </p:spPr>
        <p:txBody>
          <a:bodyPr wrap="square">
            <a:spAutoFit/>
          </a:bodyPr>
          <a:lstStyle/>
          <a:p>
            <a:pPr fontAlgn="auto">
              <a:spcBef>
                <a:spcPts val="0"/>
              </a:spcBef>
              <a:spcAft>
                <a:spcPts val="0"/>
              </a:spcAft>
              <a:defRPr/>
            </a:pPr>
            <a:r>
              <a:rPr lang="en-US" altLang="zh-CN" sz="6600" b="1" spc="300" dirty="0">
                <a:solidFill>
                  <a:schemeClr val="bg1"/>
                </a:solidFill>
                <a:latin typeface="+mj-lt"/>
                <a:cs typeface="+mn-ea"/>
                <a:sym typeface="+mn-lt"/>
              </a:rPr>
              <a:t>01</a:t>
            </a:r>
            <a:endParaRPr lang="zh-CN" altLang="en-US" sz="6600" b="1" spc="300" dirty="0">
              <a:solidFill>
                <a:schemeClr val="bg1"/>
              </a:solidFill>
              <a:latin typeface="+mj-lt"/>
              <a:cs typeface="+mn-ea"/>
              <a:sym typeface="+mn-lt"/>
            </a:endParaRPr>
          </a:p>
        </p:txBody>
      </p:sp>
      <p:sp>
        <p:nvSpPr>
          <p:cNvPr id="6" name="TextBox 7"/>
          <p:cNvSpPr>
            <a:spLocks noChangeArrowheads="1"/>
          </p:cNvSpPr>
          <p:nvPr/>
        </p:nvSpPr>
        <p:spPr bwMode="auto">
          <a:xfrm>
            <a:off x="395707" y="2554898"/>
            <a:ext cx="4392488" cy="676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调查背景与目的</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par>
                          <p:cTn id="14" fill="hold">
                            <p:stCondLst>
                              <p:cond delay="5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500" autoRev="1" fill="hold">
                                          <p:stCondLst>
                                            <p:cond delay="0"/>
                                          </p:stCondLst>
                                        </p:cTn>
                                        <p:tgtEl>
                                          <p:spTgt spid="6"/>
                                        </p:tgtEl>
                                        <p:attrNameLst>
                                          <p:attrName>ppt_w</p:attrName>
                                        </p:attrNameLst>
                                      </p:cBhvr>
                                    </p:anim>
                                    <p:anim by="(#ppt_w*0.50)" calcmode="lin" valueType="num">
                                      <p:cBhvr>
                                        <p:cTn id="18" dur="500" decel="50000" autoRev="1" fill="hold">
                                          <p:stCondLst>
                                            <p:cond delay="0"/>
                                          </p:stCondLst>
                                        </p:cTn>
                                        <p:tgtEl>
                                          <p:spTgt spid="6"/>
                                        </p:tgtEl>
                                        <p:attrNameLst>
                                          <p:attrName>ppt_x</p:attrName>
                                        </p:attrNameLst>
                                      </p:cBhvr>
                                    </p:anim>
                                    <p:anim from="(-#ppt_h/2)" to="(#ppt_y)" calcmode="lin" valueType="num">
                                      <p:cBhvr>
                                        <p:cTn id="19" dur="1000" fill="hold">
                                          <p:stCondLst>
                                            <p:cond delay="0"/>
                                          </p:stCondLst>
                                        </p:cTn>
                                        <p:tgtEl>
                                          <p:spTgt spid="6"/>
                                        </p:tgtEl>
                                        <p:attrNameLst>
                                          <p:attrName>ppt_y</p:attrName>
                                        </p:attrNameLst>
                                      </p:cBhvr>
                                    </p:anim>
                                    <p:animRot by="21600000">
                                      <p:cBhvr>
                                        <p:cTn id="20" dur="1000" fill="hold">
                                          <p:stCondLst>
                                            <p:cond delay="0"/>
                                          </p:stCondLst>
                                        </p:cTn>
                                        <p:tgtEl>
                                          <p:spTgt spid="6"/>
                                        </p:tgtEl>
                                        <p:attrNameLst>
                                          <p:attrName>r</p:attrName>
                                        </p:attrNameLst>
                                      </p:cBhvr>
                                    </p:animRot>
                                  </p:childTnLst>
                                </p:cTn>
                              </p:par>
                            </p:childTnLst>
                          </p:cTn>
                        </p:par>
                        <p:par>
                          <p:cTn id="21" fill="hold">
                            <p:stCondLst>
                              <p:cond delay="2100"/>
                            </p:stCondLst>
                            <p:childTnLst>
                              <p:par>
                                <p:cTn id="22" presetID="36" presetClass="emph" presetSubtype="0" fill="hold" grpId="1" nodeType="afterEffect">
                                  <p:stCondLst>
                                    <p:cond delay="0"/>
                                  </p:stCondLst>
                                  <p:iterate type="lt">
                                    <p:tmPct val="10000"/>
                                  </p:iterate>
                                  <p:childTnLst>
                                    <p:animScale>
                                      <p:cBhvr>
                                        <p:cTn id="23" dur="250" autoRev="1" fill="hold">
                                          <p:stCondLst>
                                            <p:cond delay="0"/>
                                          </p:stCondLst>
                                        </p:cTn>
                                        <p:tgtEl>
                                          <p:spTgt spid="6"/>
                                        </p:tgtEl>
                                      </p:cBhvr>
                                      <p:to x="80000" y="100000"/>
                                    </p:animScale>
                                    <p:anim by="(#ppt_w*0.10)" calcmode="lin" valueType="num">
                                      <p:cBhvr>
                                        <p:cTn id="24" dur="250" autoRev="1" fill="hold">
                                          <p:stCondLst>
                                            <p:cond delay="0"/>
                                          </p:stCondLst>
                                        </p:cTn>
                                        <p:tgtEl>
                                          <p:spTgt spid="6"/>
                                        </p:tgtEl>
                                        <p:attrNameLst>
                                          <p:attrName>ppt_x</p:attrName>
                                        </p:attrNameLst>
                                      </p:cBhvr>
                                    </p:anim>
                                    <p:anim by="(-#ppt_w*0.10)" calcmode="lin" valueType="num">
                                      <p:cBhvr>
                                        <p:cTn id="25" dur="250" autoRev="1" fill="hold">
                                          <p:stCondLst>
                                            <p:cond delay="0"/>
                                          </p:stCondLst>
                                        </p:cTn>
                                        <p:tgtEl>
                                          <p:spTgt spid="6"/>
                                        </p:tgtEl>
                                        <p:attrNameLst>
                                          <p:attrName>ppt_y</p:attrName>
                                        </p:attrNameLst>
                                      </p:cBhvr>
                                    </p:anim>
                                    <p:animRot by="-480000">
                                      <p:cBhvr>
                                        <p:cTn id="26" dur="250" autoRev="1"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bldLvl="0" animBg="1"/>
      <p:bldP spid="6" grpId="1"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38785" y="393065"/>
            <a:ext cx="8307705" cy="4347210"/>
          </a:xfrm>
        </p:spPr>
        <p:txBody>
          <a:bodyPr/>
          <a:lstStyle/>
          <a:p>
            <a:pPr algn="l"/>
            <a:r>
              <a:rPr lang="zh-CN" altLang="en-US" sz="2400" b="1" u="sng">
                <a:latin typeface="+mn-lt"/>
                <a:cs typeface="+mn-lt"/>
              </a:rPr>
              <a:t>调查背景：</a:t>
            </a:r>
            <a:br>
              <a:rPr lang="zh-CN" altLang="en-US" sz="1600">
                <a:latin typeface="+mn-lt"/>
                <a:cs typeface="+mn-lt"/>
              </a:rPr>
            </a:br>
            <a:r>
              <a:rPr lang="zh-CN" altLang="en-US" sz="1600">
                <a:latin typeface="+mn-lt"/>
                <a:cs typeface="+mn-lt"/>
              </a:rPr>
              <a:t>         </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城市交通拥堵是当今各大城市面临的共同问题。为治理交通拥堵，通过交通控制避免或减少交通堵塞，必须要实施</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交通信号的智能控制</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。城市平面交叉路口的车辆排队长度是实现智能交通信号控制的一个重要参数。</a:t>
            </a:r>
            <a:br>
              <a:rPr lang="zh-CN" altLang="en-US" sz="160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         车陂路—中山大道交叉口道路情况较为复杂，车流量大，而且电瓶车与行人众多，其中中山大道为双向12车道，包括BRT专线以及掉头专用车道，车陂路为双向10车道；此外，为减少冲突点，提高效率，此路口禁止左转。</a:t>
            </a:r>
            <a:br>
              <a:rPr lang="zh-CN" altLang="en-US" sz="1600">
                <a:latin typeface="+mn-lt"/>
                <a:cs typeface="+mn-lt"/>
              </a:rPr>
            </a:br>
            <a:br>
              <a:rPr lang="zh-CN" altLang="en-US" sz="1600">
                <a:latin typeface="+mn-lt"/>
                <a:cs typeface="+mn-lt"/>
              </a:rPr>
            </a:br>
            <a:r>
              <a:rPr lang="zh-CN" altLang="en-US" sz="2400" b="1" u="sng">
                <a:latin typeface="+mn-lt"/>
                <a:cs typeface="+mn-lt"/>
              </a:rPr>
              <a:t>调查目的：</a:t>
            </a:r>
            <a:br>
              <a:rPr lang="zh-CN" altLang="en-US" sz="2400" b="1" u="sng">
                <a:latin typeface="+mn-lt"/>
                <a:cs typeface="+mn-lt"/>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（1）对比交叉口各方向各车道排队长度的情况，进行排队长度的</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时空对比</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（同一方向、不</a:t>
            </a:r>
            <a:br>
              <a:rPr lang="zh-CN" altLang="en-US" sz="160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           同时间、同一车道排队长度差异与同一方向、同一时间、不同车道排队长度差异）。</a:t>
            </a:r>
            <a:br>
              <a:rPr lang="zh-CN" altLang="en-US" sz="160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（2）分析</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排队车队队尾出租车位置</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和</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出租车在排队车流中的占比</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与最大排队长度的关系，</a:t>
            </a:r>
            <a:br>
              <a:rPr lang="zh-CN" altLang="en-US" sz="160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           试图为实现智能交通信号控制提供新的参考因素。</a:t>
            </a:r>
            <a:br>
              <a:rPr lang="zh-CN" altLang="en-US" sz="160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（3）通过</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队尾出租车位置数据</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对排队长度进行预测。</a:t>
            </a:r>
            <a:br>
              <a:rPr lang="zh-CN" altLang="en-US" sz="160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a:latin typeface="微软雅黑" panose="020B0503020204020204" pitchFamily="34" charset="-122"/>
                <a:ea typeface="微软雅黑" panose="020B0503020204020204" pitchFamily="34" charset="-122"/>
                <a:cs typeface="微软雅黑" panose="020B0503020204020204" pitchFamily="34" charset="-122"/>
              </a:rPr>
              <a:t>（4）通过调查统计所得数据，进行</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二次排队概率与排队长度</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的关系的探究。</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2113744" y="1419622"/>
            <a:ext cx="2674451" cy="1323439"/>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02</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395707" y="2554898"/>
            <a:ext cx="4392488" cy="676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调查概况</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randombar(horizontal)">
                                      <p:cBhvr>
                                        <p:cTn id="14" dur="500"/>
                                        <p:tgtEl>
                                          <p:spTgt spid="35"/>
                                        </p:tgtEl>
                                      </p:cBhvr>
                                    </p:animEffect>
                                  </p:childTnLst>
                                </p:cTn>
                              </p:par>
                              <p:par>
                                <p:cTn id="15" presetID="2" presetClass="entr" presetSubtype="4" fill="hold" nodeType="withEffect">
                                  <p:stCondLst>
                                    <p:cond delay="0"/>
                                  </p:stCondLst>
                                  <p:childTnLst>
                                    <p:set>
                                      <p:cBhvr>
                                        <p:cTn id="16" dur="1" fill="hold">
                                          <p:stCondLst>
                                            <p:cond delay="0"/>
                                          </p:stCondLst>
                                        </p:cTn>
                                        <p:tgtEl>
                                          <p:spTgt spid="36">
                                            <p:txEl>
                                              <p:pRg st="0" end="0"/>
                                            </p:txEl>
                                          </p:spTgt>
                                        </p:tgtEl>
                                        <p:attrNameLst>
                                          <p:attrName>style.visibility</p:attrName>
                                        </p:attrNameLst>
                                      </p:cBhvr>
                                      <p:to>
                                        <p:strVal val="visible"/>
                                      </p:to>
                                    </p:set>
                                    <p:anim calcmode="lin" valueType="num">
                                      <p:cBhvr additive="base">
                                        <p:cTn id="17"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2603910" y="1221600"/>
            <a:ext cx="3096711" cy="2989704"/>
            <a:chOff x="4031526" y="1829045"/>
            <a:chExt cx="4128948" cy="3986272"/>
          </a:xfrm>
        </p:grpSpPr>
        <p:sp>
          <p:nvSpPr>
            <p:cNvPr id="17" name="Circle: Hollow 1"/>
            <p:cNvSpPr/>
            <p:nvPr/>
          </p:nvSpPr>
          <p:spPr>
            <a:xfrm>
              <a:off x="4349194" y="2115618"/>
              <a:ext cx="3493613" cy="3493613"/>
            </a:xfrm>
            <a:prstGeom prst="donut">
              <a:avLst>
                <a:gd name="adj" fmla="val 2714"/>
              </a:avLst>
            </a:prstGeom>
            <a:solidFill>
              <a:schemeClr val="bg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3"/>
            <p:cNvSpPr/>
            <p:nvPr/>
          </p:nvSpPr>
          <p:spPr>
            <a:xfrm rot="18900000">
              <a:off x="4031527" y="1829045"/>
              <a:ext cx="1768367" cy="1768367"/>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Oval 6"/>
            <p:cNvSpPr/>
            <p:nvPr/>
          </p:nvSpPr>
          <p:spPr>
            <a:xfrm rot="18900000">
              <a:off x="6392107" y="1829045"/>
              <a:ext cx="1768367" cy="1768367"/>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9"/>
            <p:cNvSpPr/>
            <p:nvPr/>
          </p:nvSpPr>
          <p:spPr>
            <a:xfrm rot="18900000">
              <a:off x="4031526" y="4046949"/>
              <a:ext cx="1768367" cy="1768367"/>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12"/>
            <p:cNvSpPr/>
            <p:nvPr/>
          </p:nvSpPr>
          <p:spPr>
            <a:xfrm rot="18900000">
              <a:off x="6392107" y="4046950"/>
              <a:ext cx="1768367" cy="1768367"/>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26"/>
            <p:cNvSpPr/>
            <p:nvPr/>
          </p:nvSpPr>
          <p:spPr bwMode="auto">
            <a:xfrm>
              <a:off x="6959688" y="23679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sp>
          <p:nvSpPr>
            <p:cNvPr id="23" name="Freeform: Shape 27"/>
            <p:cNvSpPr/>
            <p:nvPr/>
          </p:nvSpPr>
          <p:spPr bwMode="auto">
            <a:xfrm>
              <a:off x="6959689" y="4604289"/>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sp>
          <p:nvSpPr>
            <p:cNvPr id="24" name="Freeform: Shape 28"/>
            <p:cNvSpPr/>
            <p:nvPr/>
          </p:nvSpPr>
          <p:spPr bwMode="auto">
            <a:xfrm>
              <a:off x="4607307" y="2367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25" name="Freeform: Shape 29"/>
            <p:cNvSpPr/>
            <p:nvPr/>
          </p:nvSpPr>
          <p:spPr bwMode="auto">
            <a:xfrm>
              <a:off x="4599107" y="4610102"/>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grpSp>
      <p:grpSp>
        <p:nvGrpSpPr>
          <p:cNvPr id="5" name="Group 21"/>
          <p:cNvGrpSpPr/>
          <p:nvPr/>
        </p:nvGrpSpPr>
        <p:grpSpPr>
          <a:xfrm>
            <a:off x="222885" y="1713865"/>
            <a:ext cx="2806700" cy="755015"/>
            <a:chOff x="8053643" y="2276873"/>
            <a:chExt cx="3231409" cy="1006991"/>
          </a:xfrm>
        </p:grpSpPr>
        <p:sp>
          <p:nvSpPr>
            <p:cNvPr id="15" name="TextBox 22"/>
            <p:cNvSpPr txBox="1"/>
            <p:nvPr/>
          </p:nvSpPr>
          <p:spPr>
            <a:xfrm>
              <a:off x="8328247" y="2276873"/>
              <a:ext cx="2198693" cy="388226"/>
            </a:xfrm>
            <a:prstGeom prst="rect">
              <a:avLst/>
            </a:prstGeom>
            <a:noFill/>
          </p:spPr>
          <p:txBody>
            <a:bodyPr wrap="none" lIns="0" tIns="0" rIns="360000" bIns="0" anchor="b" anchorCtr="0">
              <a:noAutofit/>
            </a:bodyPr>
            <a:lstStyle/>
            <a:p>
              <a:pPr algn="r"/>
              <a:r>
                <a:rPr lang="zh-CN" altLang="en-US" sz="2000" b="1" dirty="0">
                  <a:solidFill>
                    <a:schemeClr val="accent1">
                      <a:lumMod val="100000"/>
                    </a:schemeClr>
                  </a:solidFill>
                </a:rPr>
                <a:t>调查地点</a:t>
              </a:r>
            </a:p>
          </p:txBody>
        </p:sp>
        <p:sp>
          <p:nvSpPr>
            <p:cNvPr id="16" name="TextBox 23"/>
            <p:cNvSpPr txBox="1"/>
            <p:nvPr/>
          </p:nvSpPr>
          <p:spPr>
            <a:xfrm>
              <a:off x="8053643" y="2664764"/>
              <a:ext cx="3231409" cy="619100"/>
            </a:xfrm>
            <a:prstGeom prst="rect">
              <a:avLst/>
            </a:prstGeom>
          </p:spPr>
          <p:txBody>
            <a:bodyPr vert="horz" wrap="square" lIns="0" tIns="0" rIns="360000" bIns="0" anchor="ctr">
              <a:normAutofit/>
            </a:bodyPr>
            <a:lstStyle/>
            <a:p>
              <a:pPr algn="r"/>
              <a:r>
                <a:rPr lang="zh-CN" altLang="zh-CN" b="1" dirty="0">
                  <a:latin typeface="微软雅黑" panose="020B0503020204020204" pitchFamily="34" charset="-122"/>
                  <a:ea typeface="微软雅黑" panose="020B0503020204020204" pitchFamily="34" charset="-122"/>
                  <a:cs typeface="微软雅黑" panose="020B0503020204020204" pitchFamily="34" charset="-122"/>
                </a:rPr>
                <a:t>中山大道</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cs typeface="微软雅黑" panose="020B0503020204020204" pitchFamily="34" charset="-122"/>
                </a:rPr>
                <a:t>车陂路交叉口</a:t>
              </a:r>
            </a:p>
          </p:txBody>
        </p:sp>
      </p:grpSp>
      <p:grpSp>
        <p:nvGrpSpPr>
          <p:cNvPr id="6" name="Group 24"/>
          <p:cNvGrpSpPr/>
          <p:nvPr/>
        </p:nvGrpSpPr>
        <p:grpSpPr>
          <a:xfrm>
            <a:off x="5836285" y="1095375"/>
            <a:ext cx="3168015" cy="2040890"/>
            <a:chOff x="980069" y="2038711"/>
            <a:chExt cx="3582001" cy="1070260"/>
          </a:xfrm>
        </p:grpSpPr>
        <p:sp>
          <p:nvSpPr>
            <p:cNvPr id="13" name="TextBox 25"/>
            <p:cNvSpPr txBox="1"/>
            <p:nvPr/>
          </p:nvSpPr>
          <p:spPr>
            <a:xfrm>
              <a:off x="1647297" y="2038711"/>
              <a:ext cx="1600161" cy="171611"/>
            </a:xfrm>
            <a:prstGeom prst="rect">
              <a:avLst/>
            </a:prstGeom>
            <a:noFill/>
          </p:spPr>
          <p:txBody>
            <a:bodyPr wrap="none" lIns="360000" tIns="0" rIns="0" bIns="0" anchor="b" anchorCtr="0"/>
            <a:lstStyle/>
            <a:p>
              <a:pPr algn="ctr"/>
              <a:r>
                <a:rPr lang="zh-CN" altLang="en-US" sz="2000" b="1" dirty="0">
                  <a:solidFill>
                    <a:srgbClr val="FFC000"/>
                  </a:solidFill>
                </a:rPr>
                <a:t>调查时间</a:t>
              </a:r>
            </a:p>
          </p:txBody>
        </p:sp>
        <p:sp>
          <p:nvSpPr>
            <p:cNvPr id="14" name="TextBox 39"/>
            <p:cNvSpPr txBox="1"/>
            <p:nvPr/>
          </p:nvSpPr>
          <p:spPr>
            <a:xfrm>
              <a:off x="980069" y="2253163"/>
              <a:ext cx="3582001" cy="855808"/>
            </a:xfrm>
            <a:prstGeom prst="rect">
              <a:avLst/>
            </a:prstGeom>
          </p:spPr>
          <p:txBody>
            <a:bodyPr vert="horz" wrap="square" lIns="360000" tIns="0" rIns="0" bIns="0" anchor="ctr" anchorCtr="0"/>
            <a:lstStyle/>
            <a:p>
              <a:pPr>
                <a:lnSpc>
                  <a:spcPct val="120000"/>
                </a:lnSpc>
              </a:pPr>
              <a:r>
                <a:rPr lang="zh-CN" altLang="en-US" b="1" dirty="0">
                  <a:solidFill>
                    <a:schemeClr val="dk1">
                      <a:lumMod val="100000"/>
                    </a:schemeClr>
                  </a:solidFill>
                  <a:latin typeface="微软雅黑" panose="020B0503020204020204" pitchFamily="34" charset="-122"/>
                  <a:ea typeface="微软雅黑" panose="020B0503020204020204" pitchFamily="34" charset="-122"/>
                  <a:cs typeface="微软雅黑" panose="020B0503020204020204" pitchFamily="34" charset="-122"/>
                </a:rPr>
                <a:t>11.22（周二）</a:t>
              </a:r>
            </a:p>
            <a:p>
              <a:pPr>
                <a:lnSpc>
                  <a:spcPct val="120000"/>
                </a:lnSpc>
              </a:pPr>
              <a:r>
                <a:rPr lang="zh-CN" altLang="en-US" b="1" dirty="0">
                  <a:solidFill>
                    <a:schemeClr val="dk1">
                      <a:lumMod val="100000"/>
                    </a:schemeClr>
                  </a:solidFill>
                  <a:latin typeface="微软雅黑" panose="020B0503020204020204" pitchFamily="34" charset="-122"/>
                  <a:ea typeface="微软雅黑" panose="020B0503020204020204" pitchFamily="34" charset="-122"/>
                  <a:cs typeface="微软雅黑" panose="020B0503020204020204" pitchFamily="34" charset="-122"/>
                </a:rPr>
                <a:t>早高峰7：25—7：50 </a:t>
              </a:r>
            </a:p>
            <a:p>
              <a:pPr>
                <a:lnSpc>
                  <a:spcPct val="120000"/>
                </a:lnSpc>
              </a:pPr>
              <a:r>
                <a:rPr lang="zh-CN" altLang="en-US" b="1" dirty="0">
                  <a:solidFill>
                    <a:schemeClr val="dk1">
                      <a:lumMod val="100000"/>
                    </a:schemeClr>
                  </a:solidFill>
                  <a:latin typeface="微软雅黑" panose="020B0503020204020204" pitchFamily="34" charset="-122"/>
                  <a:ea typeface="微软雅黑" panose="020B0503020204020204" pitchFamily="34" charset="-122"/>
                  <a:cs typeface="微软雅黑" panose="020B0503020204020204" pitchFamily="34" charset="-122"/>
                </a:rPr>
                <a:t>平峰 8：45—9：55</a:t>
              </a:r>
            </a:p>
            <a:p>
              <a:pPr>
                <a:lnSpc>
                  <a:spcPct val="120000"/>
                </a:lnSpc>
              </a:pPr>
              <a:r>
                <a:rPr lang="zh-CN" altLang="en-US" b="1" dirty="0">
                  <a:solidFill>
                    <a:schemeClr val="dk1">
                      <a:lumMod val="100000"/>
                    </a:schemeClr>
                  </a:solidFill>
                  <a:latin typeface="微软雅黑" panose="020B0503020204020204" pitchFamily="34" charset="-122"/>
                  <a:ea typeface="微软雅黑" panose="020B0503020204020204" pitchFamily="34" charset="-122"/>
                  <a:cs typeface="微软雅黑" panose="020B0503020204020204" pitchFamily="34" charset="-122"/>
                </a:rPr>
                <a:t>晚高峰5：20—5：50</a:t>
              </a:r>
            </a:p>
            <a:p>
              <a:pPr>
                <a:lnSpc>
                  <a:spcPct val="120000"/>
                </a:lnSpc>
              </a:pPr>
              <a:endParaRPr lang="zh-CN" altLang="en-US" b="1" dirty="0">
                <a:solidFill>
                  <a:schemeClr val="dk1">
                    <a:lumMod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 name="Group 40"/>
          <p:cNvGrpSpPr/>
          <p:nvPr/>
        </p:nvGrpSpPr>
        <p:grpSpPr>
          <a:xfrm>
            <a:off x="6017895" y="3373755"/>
            <a:ext cx="2986405" cy="1573530"/>
            <a:chOff x="7904441" y="-849484"/>
            <a:chExt cx="3640619" cy="4372168"/>
          </a:xfrm>
        </p:grpSpPr>
        <p:sp>
          <p:nvSpPr>
            <p:cNvPr id="11" name="TextBox 41"/>
            <p:cNvSpPr txBox="1"/>
            <p:nvPr/>
          </p:nvSpPr>
          <p:spPr>
            <a:xfrm>
              <a:off x="7980974" y="-849484"/>
              <a:ext cx="3402298" cy="630879"/>
            </a:xfrm>
            <a:prstGeom prst="rect">
              <a:avLst/>
            </a:prstGeom>
            <a:noFill/>
          </p:spPr>
          <p:txBody>
            <a:bodyPr wrap="none" lIns="0" tIns="0" rIns="360000" bIns="0" anchor="b" anchorCtr="0"/>
            <a:lstStyle/>
            <a:p>
              <a:pPr algn="ctr"/>
              <a:r>
                <a:rPr lang="zh-CN" altLang="en-US" b="1" dirty="0">
                  <a:solidFill>
                    <a:schemeClr val="accent3">
                      <a:lumMod val="100000"/>
                    </a:schemeClr>
                  </a:solidFill>
                </a:rPr>
                <a:t>调查工具</a:t>
              </a:r>
            </a:p>
          </p:txBody>
        </p:sp>
        <p:sp>
          <p:nvSpPr>
            <p:cNvPr id="12" name="TextBox 42"/>
            <p:cNvSpPr txBox="1"/>
            <p:nvPr/>
          </p:nvSpPr>
          <p:spPr>
            <a:xfrm>
              <a:off x="7904441" y="289064"/>
              <a:ext cx="3640619" cy="3233620"/>
            </a:xfrm>
            <a:prstGeom prst="rect">
              <a:avLst/>
            </a:prstGeom>
          </p:spPr>
          <p:txBody>
            <a:bodyPr vert="horz" wrap="square" lIns="0" tIns="0" rIns="360000" bIns="0" anchor="ctr"/>
            <a:lstStyle/>
            <a:p>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DV录像机</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2，三脚架</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4，手机</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4，对讲机</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5，</a:t>
              </a:r>
            </a:p>
            <a:p>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皮筋</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2，反光衣，</a:t>
              </a:r>
            </a:p>
            <a:p>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调查实习证</a:t>
              </a:r>
            </a:p>
            <a:p>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8" name="Group 43"/>
          <p:cNvGrpSpPr/>
          <p:nvPr/>
        </p:nvGrpSpPr>
        <p:grpSpPr>
          <a:xfrm>
            <a:off x="495526" y="2822427"/>
            <a:ext cx="2147535" cy="2213696"/>
            <a:chOff x="1166911" y="2503545"/>
            <a:chExt cx="2229680" cy="2500850"/>
          </a:xfrm>
        </p:grpSpPr>
        <p:sp>
          <p:nvSpPr>
            <p:cNvPr id="9" name="TextBox 44"/>
            <p:cNvSpPr txBox="1"/>
            <p:nvPr/>
          </p:nvSpPr>
          <p:spPr>
            <a:xfrm>
              <a:off x="1373861" y="2503545"/>
              <a:ext cx="2022730" cy="388225"/>
            </a:xfrm>
            <a:prstGeom prst="rect">
              <a:avLst/>
            </a:prstGeom>
            <a:noFill/>
          </p:spPr>
          <p:txBody>
            <a:bodyPr wrap="none" lIns="360000" tIns="0" rIns="0" bIns="0" anchor="b" anchorCtr="0">
              <a:normAutofit/>
            </a:bodyPr>
            <a:lstStyle/>
            <a:p>
              <a:r>
                <a:rPr lang="zh-CN" altLang="en-US" sz="2000" b="1" dirty="0">
                  <a:solidFill>
                    <a:srgbClr val="FFC000"/>
                  </a:solidFill>
                </a:rPr>
                <a:t>调查人员</a:t>
              </a:r>
            </a:p>
          </p:txBody>
        </p:sp>
        <p:sp>
          <p:nvSpPr>
            <p:cNvPr id="10" name="TextBox 45"/>
            <p:cNvSpPr txBox="1"/>
            <p:nvPr/>
          </p:nvSpPr>
          <p:spPr>
            <a:xfrm>
              <a:off x="1166911" y="2891769"/>
              <a:ext cx="1947381" cy="2112626"/>
            </a:xfrm>
            <a:prstGeom prst="rect">
              <a:avLst/>
            </a:prstGeom>
          </p:spPr>
          <p:txBody>
            <a:bodyPr vert="horz" wrap="square" lIns="360000" tIns="0" rIns="0" bIns="0" anchor="ctr" anchorCtr="0">
              <a:normAutofit/>
            </a:bodyPr>
            <a:lstStyle/>
            <a:p>
              <a:pPr algn="ctr"/>
              <a:r>
                <a:rPr lang="zh-CN" altLang="zh-CN" b="1" dirty="0">
                  <a:latin typeface="微软雅黑" panose="020B0503020204020204" pitchFamily="34" charset="-122"/>
                  <a:ea typeface="微软雅黑" panose="020B0503020204020204" pitchFamily="34" charset="-122"/>
                </a:rPr>
                <a:t>吴敏毅（</a:t>
              </a:r>
              <a:r>
                <a:rPr lang="zh-CN" altLang="en-US" b="1" dirty="0">
                  <a:latin typeface="微软雅黑" panose="020B0503020204020204" pitchFamily="34" charset="-122"/>
                  <a:ea typeface="微软雅黑" panose="020B0503020204020204" pitchFamily="34" charset="-122"/>
                </a:rPr>
                <a:t>组长</a:t>
              </a:r>
              <a:r>
                <a:rPr lang="zh-CN" altLang="zh-CN"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algn="ctr"/>
              <a:r>
                <a:rPr lang="zh-CN" altLang="zh-CN" b="1" dirty="0">
                  <a:latin typeface="微软雅黑" panose="020B0503020204020204" pitchFamily="34" charset="-122"/>
                  <a:ea typeface="微软雅黑" panose="020B0503020204020204" pitchFamily="34" charset="-122"/>
                </a:rPr>
                <a:t>马雯菲</a:t>
              </a:r>
              <a:endParaRPr lang="en-US" altLang="zh-CN" b="1" dirty="0">
                <a:latin typeface="微软雅黑" panose="020B0503020204020204" pitchFamily="34" charset="-122"/>
                <a:ea typeface="微软雅黑" panose="020B0503020204020204" pitchFamily="34" charset="-122"/>
              </a:endParaRPr>
            </a:p>
            <a:p>
              <a:pPr algn="ctr"/>
              <a:r>
                <a:rPr lang="zh-CN" altLang="zh-CN" b="1" dirty="0">
                  <a:latin typeface="微软雅黑" panose="020B0503020204020204" pitchFamily="34" charset="-122"/>
                  <a:ea typeface="微软雅黑" panose="020B0503020204020204" pitchFamily="34" charset="-122"/>
                </a:rPr>
                <a:t>马新皓</a:t>
              </a:r>
              <a:endParaRPr lang="en-US" altLang="zh-CN" b="1" dirty="0">
                <a:latin typeface="微软雅黑" panose="020B0503020204020204" pitchFamily="34" charset="-122"/>
                <a:ea typeface="微软雅黑" panose="020B0503020204020204" pitchFamily="34" charset="-122"/>
              </a:endParaRPr>
            </a:p>
            <a:p>
              <a:pPr algn="ctr"/>
              <a:r>
                <a:rPr lang="zh-CN" altLang="zh-CN" b="1" dirty="0">
                  <a:latin typeface="微软雅黑" panose="020B0503020204020204" pitchFamily="34" charset="-122"/>
                  <a:ea typeface="微软雅黑" panose="020B0503020204020204" pitchFamily="34" charset="-122"/>
                </a:rPr>
                <a:t>乔文瑛</a:t>
              </a:r>
              <a:endParaRPr lang="en-US" altLang="zh-CN" b="1" dirty="0">
                <a:latin typeface="微软雅黑" panose="020B0503020204020204" pitchFamily="34" charset="-122"/>
                <a:ea typeface="微软雅黑" panose="020B0503020204020204" pitchFamily="34" charset="-122"/>
              </a:endParaRPr>
            </a:p>
            <a:p>
              <a:pPr algn="ctr"/>
              <a:r>
                <a:rPr lang="zh-CN" altLang="zh-CN" b="1" dirty="0">
                  <a:latin typeface="微软雅黑" panose="020B0503020204020204" pitchFamily="34" charset="-122"/>
                  <a:ea typeface="微软雅黑" panose="020B0503020204020204" pitchFamily="34" charset="-122"/>
                </a:rPr>
                <a:t>唐江渝</a:t>
              </a:r>
              <a:endParaRPr lang="en-US" altLang="zh-CN" b="1" dirty="0">
                <a:latin typeface="微软雅黑" panose="020B0503020204020204" pitchFamily="34" charset="-122"/>
                <a:ea typeface="微软雅黑" panose="020B0503020204020204" pitchFamily="34" charset="-122"/>
              </a:endParaRPr>
            </a:p>
            <a:p>
              <a:pPr algn="ctr"/>
              <a:r>
                <a:rPr lang="zh-CN" altLang="zh-CN" b="1" dirty="0">
                  <a:latin typeface="微软雅黑" panose="020B0503020204020204" pitchFamily="34" charset="-122"/>
                  <a:ea typeface="微软雅黑" panose="020B0503020204020204" pitchFamily="34" charset="-122"/>
                </a:rPr>
                <a:t>王庶人</a:t>
              </a:r>
              <a:endParaRPr lang="en-US" altLang="zh-CN" dirty="0">
                <a:latin typeface="微软雅黑" panose="020B0503020204020204" pitchFamily="34" charset="-122"/>
                <a:ea typeface="微软雅黑" panose="020B0503020204020204" pitchFamily="34" charset="-122"/>
              </a:endParaRPr>
            </a:p>
          </p:txBody>
        </p:sp>
      </p:grpSp>
      <p:sp>
        <p:nvSpPr>
          <p:cNvPr id="26"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调查概况</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94447" y="123478"/>
            <a:ext cx="8319976" cy="645160"/>
          </a:xfrm>
          <a:prstGeom prst="rect">
            <a:avLst/>
          </a:prstGeom>
          <a:noFill/>
        </p:spPr>
        <p:txBody>
          <a:bodyPr wrap="square" rtlCol="0">
            <a:spAutoFit/>
          </a:bodyPr>
          <a:lstStyle/>
          <a:p>
            <a:pPr>
              <a:lnSpc>
                <a:spcPct val="150000"/>
              </a:lnSpc>
            </a:pPr>
            <a:r>
              <a:rPr lang="zh-CN" altLang="en-US" sz="2400" b="1" dirty="0">
                <a:latin typeface="华文宋体" panose="02010600040101010101" pitchFamily="2" charset="-122"/>
                <a:ea typeface="华文宋体" panose="02010600040101010101" pitchFamily="2" charset="-122"/>
                <a:cs typeface="Times New Roman" panose="02020603050405020304" pitchFamily="18" charset="0"/>
              </a:rPr>
              <a:t>人员站位安排</a:t>
            </a:r>
          </a:p>
        </p:txBody>
      </p:sp>
      <p:pic>
        <p:nvPicPr>
          <p:cNvPr id="12" name="图片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4852035" y="122555"/>
            <a:ext cx="4106545" cy="2406650"/>
          </a:xfrm>
          <a:prstGeom prst="rect">
            <a:avLst/>
          </a:prstGeom>
          <a:noFill/>
          <a:ln>
            <a:noFill/>
          </a:ln>
        </p:spPr>
      </p:pic>
      <p:sp>
        <p:nvSpPr>
          <p:cNvPr id="100" name="文本框 99"/>
          <p:cNvSpPr txBox="1"/>
          <p:nvPr/>
        </p:nvSpPr>
        <p:spPr>
          <a:xfrm>
            <a:off x="-3810" y="901700"/>
            <a:ext cx="5024755" cy="4276725"/>
          </a:xfrm>
          <a:prstGeom prst="rect">
            <a:avLst/>
          </a:prstGeom>
          <a:noFill/>
          <a:ln w="9525">
            <a:noFill/>
          </a:ln>
        </p:spPr>
        <p:txBody>
          <a:bodyPr wrap="square">
            <a:spAutoFit/>
          </a:bodyPr>
          <a:lstStyle/>
          <a:p>
            <a:pPr indent="266700" algn="l"/>
            <a:r>
              <a:rPr lang="zh-CN" sz="1600" b="1">
                <a:latin typeface="微软雅黑" panose="020B0503020204020204" pitchFamily="34" charset="-122"/>
                <a:ea typeface="微软雅黑" panose="020B0503020204020204" pitchFamily="34" charset="-122"/>
                <a:cs typeface="微软雅黑" panose="020B0503020204020204" pitchFamily="34" charset="-122"/>
              </a:rPr>
              <a:t>吴敏毅、</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王庶人</a:t>
            </a:r>
            <a:r>
              <a:rPr lang="zh-CN" sz="1600" b="0">
                <a:latin typeface="微软雅黑" panose="020B0503020204020204" pitchFamily="34" charset="-122"/>
                <a:ea typeface="微软雅黑" panose="020B0503020204020204" pitchFamily="34" charset="-122"/>
                <a:cs typeface="微软雅黑" panose="020B0503020204020204" pitchFamily="34" charset="-122"/>
              </a:rPr>
              <a:t>：分别在中山大道中路段和西路段的天桥上用录像机对排队车流进行录像，当排队车队超出录像机视野时，机动到天桥台阶处用手机进行补拍，协调统一开始时间。</a:t>
            </a:r>
            <a:r>
              <a:rPr lang="zh-CN" sz="1600" b="1">
                <a:latin typeface="微软雅黑" panose="020B0503020204020204" pitchFamily="34" charset="-122"/>
                <a:ea typeface="微软雅黑" panose="020B0503020204020204" pitchFamily="34" charset="-122"/>
                <a:cs typeface="微软雅黑" panose="020B0503020204020204" pitchFamily="34" charset="-122"/>
              </a:rPr>
              <a:t>   </a:t>
            </a:r>
          </a:p>
          <a:p>
            <a:pPr indent="266700"/>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马雯菲、乔文瑛：</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分别在车陂路南侧和北侧双向车道之间的安全岛上的绿化带前，用皮筋把手机固定在三角架上对车陂路向南行驶的车流进行录像。</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indent="266700" algn="l"/>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（注：由于健身房早上不开门，原定的摄像地点不   可用，马雯菲与乔文瑛的站位临时更改到地面）</a:t>
            </a:r>
            <a:endParaRPr lang="zh-CN" altLang="en-US" sz="1600" b="0">
              <a:latin typeface="微软雅黑" panose="020B0503020204020204" pitchFamily="34" charset="-122"/>
              <a:ea typeface="微软雅黑" panose="020B0503020204020204" pitchFamily="34" charset="-122"/>
              <a:cs typeface="微软雅黑" panose="020B0503020204020204" pitchFamily="34" charset="-122"/>
            </a:endParaRPr>
          </a:p>
          <a:p>
            <a:pPr indent="266700"/>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马新皓、唐江渝：</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别在车陂路南侧和北侧停车线后机动，对每一组排队车队末尾车辆拍照，用于对应车陂路北向和南向行驶车流的视频来数出排队车队的车型以及车辆数。（注：由于车陂路没有像中山大道天桥那样的优越的制高点，而且两侧树木繁茂，只能通过繁杂的视频后期处理比对得到排队信息，存在一定误差。）</a:t>
            </a:r>
            <a:endParaRPr lang="zh-CN" altLang="en-US" sz="1600" b="0">
              <a:latin typeface="微软雅黑" panose="020B0503020204020204" pitchFamily="34" charset="-122"/>
              <a:ea typeface="微软雅黑" panose="020B0503020204020204" pitchFamily="34" charset="-122"/>
              <a:cs typeface="微软雅黑" panose="020B0503020204020204" pitchFamily="34" charset="-122"/>
            </a:endParaRPr>
          </a:p>
          <a:p>
            <a:pPr indent="266700"/>
            <a:endParaRPr lang="zh-CN" altLang="en-US" sz="1600" b="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摄位图"/>
          <p:cNvPicPr>
            <a:picLocks noChangeAspect="1"/>
          </p:cNvPicPr>
          <p:nvPr/>
        </p:nvPicPr>
        <p:blipFill>
          <a:blip r:embed="rId6"/>
          <a:stretch>
            <a:fillRect/>
          </a:stretch>
        </p:blipFill>
        <p:spPr>
          <a:xfrm>
            <a:off x="4852035" y="2621915"/>
            <a:ext cx="4173220" cy="2446655"/>
          </a:xfrm>
          <a:prstGeom prst="rect">
            <a:avLst/>
          </a:prstGeom>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000" fill="hold">
                                          <p:stCondLst>
                                            <p:cond delay="0"/>
                                          </p:stCondLst>
                                        </p:cTn>
                                        <p:tgtEl>
                                          <p:spTgt spid="100">
                                            <p:txEl>
                                              <p:pRg st="0" end="0"/>
                                            </p:txEl>
                                          </p:spTgt>
                                        </p:tgtEl>
                                        <p:attrNameLst>
                                          <p:attrName>style.visibility</p:attrName>
                                        </p:attrNameLst>
                                      </p:cBhvr>
                                      <p:to>
                                        <p:strVal val="visible"/>
                                      </p:to>
                                    </p:set>
                                    <p:anim calcmode="lin" valueType="num">
                                      <p:cBhvr additive="base">
                                        <p:cTn id="7" dur="1000" fill="hold"/>
                                        <p:tgtEl>
                                          <p:spTgt spid="100">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0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000" fill="hold">
                                          <p:stCondLst>
                                            <p:cond delay="0"/>
                                          </p:stCondLst>
                                        </p:cTn>
                                        <p:tgtEl>
                                          <p:spTgt spid="100">
                                            <p:txEl>
                                              <p:pRg st="1" end="1"/>
                                            </p:txEl>
                                          </p:spTgt>
                                        </p:tgtEl>
                                        <p:attrNameLst>
                                          <p:attrName>style.visibility</p:attrName>
                                        </p:attrNameLst>
                                      </p:cBhvr>
                                      <p:to>
                                        <p:strVal val="visible"/>
                                      </p:to>
                                    </p:set>
                                    <p:anim calcmode="lin" valueType="num">
                                      <p:cBhvr additive="base">
                                        <p:cTn id="11" dur="10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100">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000" fill="hold">
                                          <p:stCondLst>
                                            <p:cond delay="0"/>
                                          </p:stCondLst>
                                        </p:cTn>
                                        <p:tgtEl>
                                          <p:spTgt spid="100">
                                            <p:txEl>
                                              <p:pRg st="2" end="2"/>
                                            </p:txEl>
                                          </p:spTgt>
                                        </p:tgtEl>
                                        <p:attrNameLst>
                                          <p:attrName>style.visibility</p:attrName>
                                        </p:attrNameLst>
                                      </p:cBhvr>
                                      <p:to>
                                        <p:strVal val="visible"/>
                                      </p:to>
                                    </p:set>
                                    <p:anim calcmode="lin" valueType="num">
                                      <p:cBhvr additive="base">
                                        <p:cTn id="15" dur="1000" fill="hold"/>
                                        <p:tgtEl>
                                          <p:spTgt spid="100">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100">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000" fill="hold">
                                          <p:stCondLst>
                                            <p:cond delay="0"/>
                                          </p:stCondLst>
                                        </p:cTn>
                                        <p:tgtEl>
                                          <p:spTgt spid="100">
                                            <p:txEl>
                                              <p:pRg st="3" end="3"/>
                                            </p:txEl>
                                          </p:spTgt>
                                        </p:tgtEl>
                                        <p:attrNameLst>
                                          <p:attrName>style.visibility</p:attrName>
                                        </p:attrNameLst>
                                      </p:cBhvr>
                                      <p:to>
                                        <p:strVal val="visible"/>
                                      </p:to>
                                    </p:set>
                                    <p:anim calcmode="lin" valueType="num">
                                      <p:cBhvr additive="base">
                                        <p:cTn id="19" dur="1000" fill="hold"/>
                                        <p:tgtEl>
                                          <p:spTgt spid="100">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0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1835696" y="1491630"/>
            <a:ext cx="2674451" cy="1322070"/>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 03</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179705" y="2643505"/>
            <a:ext cx="5217160" cy="1353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rgbClr val="FFAD2D"/>
                </a:solidFill>
                <a:sym typeface="+mn-ea"/>
              </a:rPr>
              <a:t>调查内容及</a:t>
            </a:r>
          </a:p>
          <a:p>
            <a:pPr algn="ctr">
              <a:defRPr/>
            </a:pPr>
            <a:r>
              <a:rPr lang="zh-CN" altLang="en-US" sz="4400" b="1" dirty="0">
                <a:solidFill>
                  <a:srgbClr val="FFAD2D"/>
                </a:solidFill>
                <a:sym typeface="+mn-ea"/>
              </a:rPr>
              <a:t>数据分析</a:t>
            </a:r>
            <a:endParaRPr lang="zh-CN" altLang="en-US" sz="4400" b="1" dirty="0">
              <a:solidFill>
                <a:srgbClr val="FFAD2D"/>
              </a:solidFill>
              <a:latin typeface="微软雅黑" panose="020B0503020204020204" pitchFamily="34" charset="-122"/>
              <a:ea typeface="微软雅黑" panose="020B0503020204020204" pitchFamily="34" charset="-122"/>
              <a:cs typeface="+mn-ea"/>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randombar(horizontal)">
                                      <p:cBhvr>
                                        <p:cTn id="14" dur="500"/>
                                        <p:tgtEl>
                                          <p:spTgt spid="35"/>
                                        </p:tgtEl>
                                      </p:cBhvr>
                                    </p:animEffect>
                                  </p:childTnLst>
                                </p:cTn>
                              </p:par>
                              <p:par>
                                <p:cTn id="15" presetID="2" presetClass="entr" presetSubtype="4" fill="hold" nodeType="withEffect">
                                  <p:stCondLst>
                                    <p:cond delay="0"/>
                                  </p:stCondLst>
                                  <p:childTnLst>
                                    <p:set>
                                      <p:cBhvr>
                                        <p:cTn id="16" dur="1" fill="hold">
                                          <p:stCondLst>
                                            <p:cond delay="0"/>
                                          </p:stCondLst>
                                        </p:cTn>
                                        <p:tgtEl>
                                          <p:spTgt spid="36">
                                            <p:txEl>
                                              <p:pRg st="0" end="0"/>
                                            </p:txEl>
                                          </p:spTgt>
                                        </p:tgtEl>
                                        <p:attrNameLst>
                                          <p:attrName>style.visibility</p:attrName>
                                        </p:attrNameLst>
                                      </p:cBhvr>
                                      <p:to>
                                        <p:strVal val="visible"/>
                                      </p:to>
                                    </p:set>
                                    <p:anim calcmode="lin" valueType="num">
                                      <p:cBhvr additive="base">
                                        <p:cTn id="17"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6">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6">
                                            <p:txEl>
                                              <p:pRg st="1" end="1"/>
                                            </p:txEl>
                                          </p:spTgt>
                                        </p:tgtEl>
                                        <p:attrNameLst>
                                          <p:attrName>style.visibility</p:attrName>
                                        </p:attrNameLst>
                                      </p:cBhvr>
                                      <p:to>
                                        <p:strVal val="visible"/>
                                      </p:to>
                                    </p:set>
                                    <p:anim calcmode="lin" valueType="num">
                                      <p:cBhvr additive="base">
                                        <p:cTn id="21" dur="500" fill="hold"/>
                                        <p:tgtEl>
                                          <p:spTgt spid="36">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533632" y="2406242"/>
            <a:ext cx="1150937" cy="641349"/>
            <a:chOff x="533632" y="2406242"/>
            <a:chExt cx="1150937" cy="641349"/>
          </a:xfrm>
        </p:grpSpPr>
        <p:sp>
          <p:nvSpPr>
            <p:cNvPr id="4" name="Freeform: Shape 3"/>
            <p:cNvSpPr/>
            <p:nvPr/>
          </p:nvSpPr>
          <p:spPr bwMode="auto">
            <a:xfrm>
              <a:off x="533632"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7F7F7F"/>
            </a:solidFill>
            <a:ln>
              <a:noFill/>
            </a:ln>
            <a:effectLst/>
          </p:spPr>
          <p:txBody>
            <a:bodyPr anchor="ctr"/>
            <a:lstStyle/>
            <a:p>
              <a:pPr algn="ctr"/>
              <a:endParaRPr/>
            </a:p>
          </p:txBody>
        </p:sp>
        <p:sp>
          <p:nvSpPr>
            <p:cNvPr id="5" name="Freeform: Shape 4"/>
            <p:cNvSpPr/>
            <p:nvPr/>
          </p:nvSpPr>
          <p:spPr bwMode="auto">
            <a:xfrm>
              <a:off x="734449"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a:p>
          </p:txBody>
        </p:sp>
      </p:grpSp>
      <p:sp>
        <p:nvSpPr>
          <p:cNvPr id="8" name="Freeform: Shape 8"/>
          <p:cNvSpPr/>
          <p:nvPr/>
        </p:nvSpPr>
        <p:spPr bwMode="auto">
          <a:xfrm>
            <a:off x="3244211" y="2406241"/>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sp>
        <p:nvSpPr>
          <p:cNvPr id="9" name="TextBox 9"/>
          <p:cNvSpPr txBox="1"/>
          <p:nvPr/>
        </p:nvSpPr>
        <p:spPr>
          <a:xfrm>
            <a:off x="3641889"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zh-CN" sz="3200" dirty="0">
                <a:solidFill>
                  <a:schemeClr val="accent3"/>
                </a:solidFill>
              </a:rPr>
              <a:t>2</a:t>
            </a:r>
            <a:endParaRPr lang="ru-RU" sz="3200" dirty="0">
              <a:solidFill>
                <a:schemeClr val="accent3"/>
              </a:solidFill>
            </a:endParaRPr>
          </a:p>
        </p:txBody>
      </p:sp>
      <p:cxnSp>
        <p:nvCxnSpPr>
          <p:cNvPr id="13" name="Straight Connector 10"/>
          <p:cNvCxnSpPr/>
          <p:nvPr/>
        </p:nvCxnSpPr>
        <p:spPr>
          <a:xfrm flipV="1">
            <a:off x="3881846"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5" name="Freeform: Shape 14"/>
          <p:cNvSpPr/>
          <p:nvPr/>
        </p:nvSpPr>
        <p:spPr bwMode="auto">
          <a:xfrm>
            <a:off x="1691599" y="2406241"/>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chemeClr val="accent2"/>
          </a:solidFill>
          <a:ln>
            <a:noFill/>
          </a:ln>
          <a:effectLst/>
        </p:spPr>
        <p:txBody>
          <a:bodyPr anchor="ctr"/>
          <a:lstStyle/>
          <a:p>
            <a:pPr algn="ctr"/>
            <a:endParaRPr/>
          </a:p>
        </p:txBody>
      </p:sp>
      <p:sp>
        <p:nvSpPr>
          <p:cNvPr id="16" name="TextBox 15"/>
          <p:cNvSpPr txBox="1"/>
          <p:nvPr/>
        </p:nvSpPr>
        <p:spPr>
          <a:xfrm>
            <a:off x="2075501" y="2735961"/>
            <a:ext cx="479939" cy="438581"/>
          </a:xfrm>
          <a:prstGeom prst="rect">
            <a:avLst/>
          </a:prstGeom>
          <a:noFill/>
          <a:effectLst/>
        </p:spPr>
        <p:txBody>
          <a:bodyPr wrap="none">
            <a:normAutofit fontScale="80000" lnSpcReduction="20000"/>
          </a:bodyPr>
          <a:lstStyle/>
          <a:p>
            <a:r>
              <a:rPr lang="ru-RU" sz="3200" dirty="0">
                <a:solidFill>
                  <a:schemeClr val="accent2"/>
                </a:solidFill>
              </a:rPr>
              <a:t>0</a:t>
            </a:r>
            <a:r>
              <a:rPr lang="en-US" altLang="zh-CN" sz="3200" dirty="0">
                <a:solidFill>
                  <a:schemeClr val="accent2"/>
                </a:solidFill>
              </a:rPr>
              <a:t>1</a:t>
            </a:r>
            <a:endParaRPr lang="ru-RU" sz="3200" dirty="0">
              <a:solidFill>
                <a:schemeClr val="accent2"/>
              </a:solidFill>
            </a:endParaRPr>
          </a:p>
        </p:txBody>
      </p:sp>
      <p:sp>
        <p:nvSpPr>
          <p:cNvPr id="17" name="Freeform: Shape 17"/>
          <p:cNvSpPr/>
          <p:nvPr/>
        </p:nvSpPr>
        <p:spPr bwMode="auto">
          <a:xfrm>
            <a:off x="4910413" y="2405761"/>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chemeClr val="accent4"/>
          </a:solidFill>
          <a:ln>
            <a:noFill/>
          </a:ln>
          <a:effectLst/>
        </p:spPr>
        <p:txBody>
          <a:bodyPr anchor="ctr"/>
          <a:lstStyle/>
          <a:p>
            <a:pPr algn="ctr"/>
            <a:endParaRPr/>
          </a:p>
        </p:txBody>
      </p:sp>
      <p:sp>
        <p:nvSpPr>
          <p:cNvPr id="18" name="TextBox 18"/>
          <p:cNvSpPr txBox="1"/>
          <p:nvPr/>
        </p:nvSpPr>
        <p:spPr>
          <a:xfrm>
            <a:off x="5307824" y="2735960"/>
            <a:ext cx="479939" cy="438581"/>
          </a:xfrm>
          <a:prstGeom prst="rect">
            <a:avLst/>
          </a:prstGeom>
          <a:noFill/>
          <a:effectLst/>
        </p:spPr>
        <p:txBody>
          <a:bodyPr wrap="none">
            <a:normAutofit fontScale="80000" lnSpcReduction="20000"/>
          </a:bodyPr>
          <a:lstStyle/>
          <a:p>
            <a:r>
              <a:rPr lang="ru-RU" sz="3200" dirty="0">
                <a:solidFill>
                  <a:schemeClr val="accent4"/>
                </a:solidFill>
              </a:rPr>
              <a:t>0</a:t>
            </a:r>
            <a:r>
              <a:rPr lang="en-US" altLang="zh-CN" sz="3200" dirty="0">
                <a:solidFill>
                  <a:schemeClr val="accent4"/>
                </a:solidFill>
              </a:rPr>
              <a:t>3</a:t>
            </a:r>
            <a:endParaRPr lang="ru-RU" sz="3200" dirty="0">
              <a:solidFill>
                <a:schemeClr val="accent4"/>
              </a:solidFill>
            </a:endParaRPr>
          </a:p>
        </p:txBody>
      </p:sp>
      <p:cxnSp>
        <p:nvCxnSpPr>
          <p:cNvPr id="19" name="Straight Connector 16"/>
          <p:cNvCxnSpPr/>
          <p:nvPr/>
        </p:nvCxnSpPr>
        <p:spPr>
          <a:xfrm flipV="1">
            <a:off x="2328980" y="3174542"/>
            <a:ext cx="0" cy="407863"/>
          </a:xfrm>
          <a:prstGeom prst="line">
            <a:avLst/>
          </a:prstGeom>
          <a:ln w="0">
            <a:solidFill>
              <a:schemeClr val="accent2"/>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547793" y="3174542"/>
            <a:ext cx="0" cy="407863"/>
          </a:xfrm>
          <a:prstGeom prst="line">
            <a:avLst/>
          </a:prstGeom>
          <a:ln w="0">
            <a:solidFill>
              <a:schemeClr val="accent4"/>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1" name="Freeform: Shape 20"/>
          <p:cNvSpPr/>
          <p:nvPr/>
        </p:nvSpPr>
        <p:spPr bwMode="auto">
          <a:xfrm>
            <a:off x="7264797" y="2406242"/>
            <a:ext cx="1339851" cy="641349"/>
          </a:xfrm>
          <a:custGeom>
            <a:avLst/>
            <a:gdLst>
              <a:gd name="T0" fmla="*/ 643 w 844"/>
              <a:gd name="T1" fmla="*/ 0 h 404"/>
              <a:gd name="T2" fmla="*/ 517 w 844"/>
              <a:gd name="T3" fmla="*/ 0 h 404"/>
              <a:gd name="T4" fmla="*/ 402 w 844"/>
              <a:gd name="T5" fmla="*/ 0 h 404"/>
              <a:gd name="T6" fmla="*/ 402 w 844"/>
              <a:gd name="T7" fmla="*/ 0 h 404"/>
              <a:gd name="T8" fmla="*/ 402 w 844"/>
              <a:gd name="T9" fmla="*/ 0 h 404"/>
              <a:gd name="T10" fmla="*/ 0 w 844"/>
              <a:gd name="T11" fmla="*/ 404 h 404"/>
              <a:gd name="T12" fmla="*/ 402 w 844"/>
              <a:gd name="T13" fmla="*/ 404 h 404"/>
              <a:gd name="T14" fmla="*/ 517 w 844"/>
              <a:gd name="T15" fmla="*/ 404 h 404"/>
              <a:gd name="T16" fmla="*/ 643 w 844"/>
              <a:gd name="T17" fmla="*/ 404 h 404"/>
              <a:gd name="T18" fmla="*/ 844 w 844"/>
              <a:gd name="T19" fmla="*/ 202 h 404"/>
              <a:gd name="T20" fmla="*/ 844 w 844"/>
              <a:gd name="T21" fmla="*/ 202 h 404"/>
              <a:gd name="T22" fmla="*/ 844 w 844"/>
              <a:gd name="T23" fmla="*/ 202 h 404"/>
              <a:gd name="T24" fmla="*/ 643 w 844"/>
              <a:gd name="T25"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4" h="404">
                <a:moveTo>
                  <a:pt x="643" y="0"/>
                </a:moveTo>
                <a:lnTo>
                  <a:pt x="517" y="0"/>
                </a:lnTo>
                <a:lnTo>
                  <a:pt x="402" y="0"/>
                </a:lnTo>
                <a:lnTo>
                  <a:pt x="402" y="0"/>
                </a:lnTo>
                <a:lnTo>
                  <a:pt x="402" y="0"/>
                </a:lnTo>
                <a:lnTo>
                  <a:pt x="0" y="404"/>
                </a:lnTo>
                <a:lnTo>
                  <a:pt x="402" y="404"/>
                </a:lnTo>
                <a:lnTo>
                  <a:pt x="517" y="404"/>
                </a:lnTo>
                <a:lnTo>
                  <a:pt x="643" y="404"/>
                </a:lnTo>
                <a:lnTo>
                  <a:pt x="844" y="202"/>
                </a:lnTo>
                <a:lnTo>
                  <a:pt x="844" y="202"/>
                </a:lnTo>
                <a:lnTo>
                  <a:pt x="844" y="202"/>
                </a:lnTo>
                <a:lnTo>
                  <a:pt x="643" y="0"/>
                </a:lnTo>
                <a:close/>
              </a:path>
            </a:pathLst>
          </a:custGeom>
          <a:solidFill>
            <a:schemeClr val="accent5">
              <a:lumMod val="40000"/>
              <a:lumOff val="60000"/>
            </a:schemeClr>
          </a:solidFill>
          <a:ln>
            <a:noFill/>
          </a:ln>
          <a:effectLst/>
        </p:spPr>
        <p:txBody>
          <a:bodyPr anchor="ctr"/>
          <a:lstStyle/>
          <a:p>
            <a:pPr algn="ctr"/>
            <a:endParaRPr/>
          </a:p>
        </p:txBody>
      </p:sp>
      <p:sp>
        <p:nvSpPr>
          <p:cNvPr id="36" name="TextBox 30"/>
          <p:cNvSpPr txBox="1"/>
          <p:nvPr/>
        </p:nvSpPr>
        <p:spPr>
          <a:xfrm>
            <a:off x="866775" y="3582035"/>
            <a:ext cx="2587625" cy="1079500"/>
          </a:xfrm>
          <a:prstGeom prst="rect">
            <a:avLst/>
          </a:prstGeom>
        </p:spPr>
        <p:txBody>
          <a:bodyPr vert="horz" wrap="square" lIns="0" tIns="72000" rIns="0" bIns="0" anchor="t" anchorCtr="1"/>
          <a:lstStyle/>
          <a:p>
            <a:pPr>
              <a:lnSpc>
                <a:spcPct val="120000"/>
              </a:lnSpc>
            </a:pPr>
            <a:r>
              <a:rPr lang="zh-CN" altLang="en-US" sz="2400" b="1" dirty="0"/>
              <a:t>排队长度时空</a:t>
            </a:r>
          </a:p>
          <a:p>
            <a:pPr>
              <a:lnSpc>
                <a:spcPct val="120000"/>
              </a:lnSpc>
            </a:pPr>
            <a:r>
              <a:rPr lang="zh-CN" altLang="en-US" sz="2400" b="1" dirty="0"/>
              <a:t>变化图及分析</a:t>
            </a:r>
          </a:p>
        </p:txBody>
      </p:sp>
      <p:sp>
        <p:nvSpPr>
          <p:cNvPr id="34" name="TextBox 33"/>
          <p:cNvSpPr txBox="1"/>
          <p:nvPr/>
        </p:nvSpPr>
        <p:spPr>
          <a:xfrm>
            <a:off x="4265930" y="3703955"/>
            <a:ext cx="2999105" cy="1063625"/>
          </a:xfrm>
          <a:prstGeom prst="rect">
            <a:avLst/>
          </a:prstGeom>
        </p:spPr>
        <p:txBody>
          <a:bodyPr vert="horz" wrap="square" lIns="0" tIns="72000" rIns="0" bIns="0" anchor="t" anchorCtr="1">
            <a:noAutofit/>
          </a:bodyPr>
          <a:lstStyle/>
          <a:p>
            <a:r>
              <a:rPr lang="zh-CN" altLang="en-US" sz="2400" b="1" dirty="0"/>
              <a:t>基于队尾出租车位置数据的排队长度预测</a:t>
            </a:r>
          </a:p>
        </p:txBody>
      </p:sp>
      <p:sp>
        <p:nvSpPr>
          <p:cNvPr id="30" name="TextBox 39"/>
          <p:cNvSpPr txBox="1"/>
          <p:nvPr/>
        </p:nvSpPr>
        <p:spPr>
          <a:xfrm>
            <a:off x="2439670" y="807720"/>
            <a:ext cx="2668270" cy="1068070"/>
          </a:xfrm>
          <a:prstGeom prst="rect">
            <a:avLst/>
          </a:prstGeom>
        </p:spPr>
        <p:txBody>
          <a:bodyPr vert="horz" wrap="square" lIns="0" tIns="72000" rIns="0" bIns="0" anchor="t" anchorCtr="1">
            <a:noAutofit/>
          </a:bodyPr>
          <a:lstStyle/>
          <a:p>
            <a:r>
              <a:rPr lang="zh-CN" altLang="en-US" sz="2400" b="1" dirty="0"/>
              <a:t>出租车数量占比与排队长度关系拟合</a:t>
            </a:r>
          </a:p>
        </p:txBody>
      </p:sp>
      <p:sp>
        <p:nvSpPr>
          <p:cNvPr id="3" name="Freeform: Shape 8"/>
          <p:cNvSpPr/>
          <p:nvPr/>
        </p:nvSpPr>
        <p:spPr bwMode="auto">
          <a:xfrm>
            <a:off x="6358886" y="2419576"/>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cxnSp>
        <p:nvCxnSpPr>
          <p:cNvPr id="6" name="Straight Connector 10"/>
          <p:cNvCxnSpPr/>
          <p:nvPr/>
        </p:nvCxnSpPr>
        <p:spPr>
          <a:xfrm flipV="1">
            <a:off x="6996521"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7" name="TextBox 9"/>
          <p:cNvSpPr txBox="1"/>
          <p:nvPr/>
        </p:nvSpPr>
        <p:spPr>
          <a:xfrm>
            <a:off x="6756564"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ru-RU" sz="3200" dirty="0">
                <a:solidFill>
                  <a:schemeClr val="accent3"/>
                </a:solidFill>
              </a:rPr>
              <a:t>4</a:t>
            </a:r>
          </a:p>
        </p:txBody>
      </p:sp>
      <p:sp>
        <p:nvSpPr>
          <p:cNvPr id="10" name="文本框 9"/>
          <p:cNvSpPr txBox="1"/>
          <p:nvPr/>
        </p:nvSpPr>
        <p:spPr>
          <a:xfrm>
            <a:off x="5899150" y="926465"/>
            <a:ext cx="2705735" cy="829945"/>
          </a:xfrm>
          <a:prstGeom prst="rect">
            <a:avLst/>
          </a:prstGeom>
          <a:noFill/>
        </p:spPr>
        <p:txBody>
          <a:bodyPr wrap="square" rtlCol="0" anchor="t">
            <a:spAutoFit/>
          </a:bodyPr>
          <a:lstStyle/>
          <a:p>
            <a:r>
              <a:rPr lang="zh-CN" altLang="en-US" sz="2400" b="1" dirty="0"/>
              <a:t>二次排队概率与排队长度关系拟合</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16" presetClass="entr" presetSubtype="4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outHorizontal)">
                                      <p:cBhvr>
                                        <p:cTn id="27" dur="500"/>
                                        <p:tgtEl>
                                          <p:spTgt spid="13"/>
                                        </p:tgtEl>
                                      </p:cBhvr>
                                    </p:animEffect>
                                  </p:childTnLst>
                                </p:cTn>
                              </p:par>
                              <p:par>
                                <p:cTn id="28" presetID="16" presetClass="entr" presetSubtype="4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outHorizontal)">
                                      <p:cBhvr>
                                        <p:cTn id="30" dur="500"/>
                                        <p:tgtEl>
                                          <p:spTgt spid="9"/>
                                        </p:tgtEl>
                                      </p:cBhvr>
                                    </p:animEffect>
                                  </p:childTnLst>
                                </p:cTn>
                              </p:par>
                              <p:par>
                                <p:cTn id="31" presetID="16" presetClass="entr" presetSubtype="42"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outHorizontal)">
                                      <p:cBhvr>
                                        <p:cTn id="33" dur="500"/>
                                        <p:tgtEl>
                                          <p:spTgt spid="16"/>
                                        </p:tgtEl>
                                      </p:cBhvr>
                                    </p:animEffect>
                                  </p:childTnLst>
                                </p:cTn>
                              </p:par>
                              <p:par>
                                <p:cTn id="34" presetID="16" presetClass="entr" presetSubtype="42"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outHorizontal)">
                                      <p:cBhvr>
                                        <p:cTn id="36" dur="500"/>
                                        <p:tgtEl>
                                          <p:spTgt spid="18"/>
                                        </p:tgtEl>
                                      </p:cBhvr>
                                    </p:animEffect>
                                  </p:childTnLst>
                                </p:cTn>
                              </p:par>
                              <p:par>
                                <p:cTn id="37" presetID="16" presetClass="entr" presetSubtype="42"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Horizontal)">
                                      <p:cBhvr>
                                        <p:cTn id="39" dur="500"/>
                                        <p:tgtEl>
                                          <p:spTgt spid="19"/>
                                        </p:tgtEl>
                                      </p:cBhvr>
                                    </p:animEffect>
                                  </p:childTnLst>
                                </p:cTn>
                              </p:par>
                              <p:par>
                                <p:cTn id="40" presetID="16" presetClass="entr" presetSubtype="42"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Horizontal)">
                                      <p:cBhvr>
                                        <p:cTn id="42" dur="500"/>
                                        <p:tgtEl>
                                          <p:spTgt spid="20"/>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0-#ppt_h/2"/>
                                          </p:val>
                                        </p:tav>
                                        <p:tav tm="100000">
                                          <p:val>
                                            <p:strVal val="#ppt_y"/>
                                          </p:val>
                                        </p:tav>
                                      </p:tavLst>
                                    </p:anim>
                                  </p:childTnLst>
                                </p:cTn>
                              </p:par>
                              <p:par>
                                <p:cTn id="47" presetID="16" presetClass="entr" presetSubtype="42"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arn(outHorizontal)">
                                      <p:cBhvr>
                                        <p:cTn id="49" dur="500"/>
                                        <p:tgtEl>
                                          <p:spTgt spid="6"/>
                                        </p:tgtEl>
                                      </p:cBhvr>
                                    </p:animEffect>
                                  </p:childTnLst>
                                </p:cTn>
                              </p:par>
                              <p:par>
                                <p:cTn id="50" presetID="16" presetClass="entr" presetSubtype="42"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arn(outHorizontal)">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1" nodeType="clickEffect">
                                  <p:stCondLst>
                                    <p:cond delay="0"/>
                                  </p:stCondLst>
                                  <p:iterate type="lt">
                                    <p:tmPct val="0"/>
                                  </p:iterate>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ppt_x"/>
                                          </p:val>
                                        </p:tav>
                                        <p:tav tm="100000">
                                          <p:val>
                                            <p:strVal val="#ppt_x"/>
                                          </p:val>
                                        </p:tav>
                                      </p:tavLst>
                                    </p:anim>
                                    <p:anim calcmode="lin" valueType="num">
                                      <p:cBhvr additive="base">
                                        <p:cTn id="58" dur="500" fill="hold"/>
                                        <p:tgtEl>
                                          <p:spTgt spid="36"/>
                                        </p:tgtEl>
                                        <p:attrNameLst>
                                          <p:attrName>ppt_y</p:attrName>
                                        </p:attrNameLst>
                                      </p:cBhvr>
                                      <p:tavLst>
                                        <p:tav tm="0">
                                          <p:val>
                                            <p:strVal val="1+#ppt_h/2"/>
                                          </p:val>
                                        </p:tav>
                                        <p:tav tm="100000">
                                          <p:val>
                                            <p:strVal val="#ppt_y"/>
                                          </p:val>
                                        </p:tav>
                                      </p:tavLst>
                                    </p:anim>
                                  </p:childTnLst>
                                </p:cTn>
                              </p:par>
                              <p:par>
                                <p:cTn id="59" presetID="2" presetClass="entr" presetSubtype="4" fill="hold" grpId="1"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ppt_x"/>
                                          </p:val>
                                        </p:tav>
                                        <p:tav tm="100000">
                                          <p:val>
                                            <p:strVal val="#ppt_x"/>
                                          </p:val>
                                        </p:tav>
                                      </p:tavLst>
                                    </p:anim>
                                    <p:anim calcmode="lin" valueType="num">
                                      <p:cBhvr additive="base">
                                        <p:cTn id="62" dur="500" fill="hold"/>
                                        <p:tgtEl>
                                          <p:spTgt spid="30"/>
                                        </p:tgtEl>
                                        <p:attrNameLst>
                                          <p:attrName>ppt_y</p:attrName>
                                        </p:attrNameLst>
                                      </p:cBhvr>
                                      <p:tavLst>
                                        <p:tav tm="0">
                                          <p:val>
                                            <p:strVal val="1+#ppt_h/2"/>
                                          </p:val>
                                        </p:tav>
                                        <p:tav tm="100000">
                                          <p:val>
                                            <p:strVal val="#ppt_y"/>
                                          </p:val>
                                        </p:tav>
                                      </p:tavLst>
                                    </p:anim>
                                  </p:childTnLst>
                                </p:cTn>
                              </p:par>
                              <p:par>
                                <p:cTn id="63" presetID="2" presetClass="entr" presetSubtype="4" fill="hold" grpId="1"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ppt_x"/>
                                          </p:val>
                                        </p:tav>
                                        <p:tav tm="100000">
                                          <p:val>
                                            <p:strVal val="#ppt_x"/>
                                          </p:val>
                                        </p:tav>
                                      </p:tavLst>
                                    </p:anim>
                                    <p:anim calcmode="lin" valueType="num">
                                      <p:cBhvr additive="base">
                                        <p:cTn id="66" dur="500" fill="hold"/>
                                        <p:tgtEl>
                                          <p:spTgt spid="3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8" presetClass="emph" presetSubtype="0" fill="hold" grpId="2" nodeType="clickEffect">
                                  <p:stCondLst>
                                    <p:cond delay="0"/>
                                  </p:stCondLst>
                                  <p:iterate type="lt">
                                    <p:tmPct val="4000"/>
                                  </p:iterate>
                                  <p:childTnLst>
                                    <p:set>
                                      <p:cBhvr override="childStyle">
                                        <p:cTn id="74" dur="1000" fill="hold"/>
                                        <p:tgtEl>
                                          <p:spTgt spid="36"/>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5" grpId="0" bldLvl="0" animBg="1"/>
      <p:bldP spid="16" grpId="0" bldLvl="0" animBg="1"/>
      <p:bldP spid="17" grpId="0" bldLvl="0" animBg="1"/>
      <p:bldP spid="18" grpId="0" bldLvl="0" animBg="1"/>
      <p:bldP spid="21" grpId="0" bldLvl="0" animBg="1"/>
      <p:bldP spid="36" grpId="1"/>
      <p:bldP spid="36" grpId="2"/>
      <p:bldP spid="34" grpId="1"/>
      <p:bldP spid="30" grpId="1"/>
      <p:bldP spid="3" grpId="0" bldLvl="0" animBg="1"/>
      <p:bldP spid="7" grpId="0" bldLvl="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87985" y="241300"/>
            <a:ext cx="8331200" cy="1383665"/>
          </a:xfrm>
          <a:prstGeom prst="rect">
            <a:avLst/>
          </a:prstGeom>
          <a:noFill/>
        </p:spPr>
        <p:txBody>
          <a:bodyPr wrap="square" rtlCol="0">
            <a:spAutoFit/>
          </a:bodyPr>
          <a:lstStyle/>
          <a:p>
            <a:pPr>
              <a:lnSpc>
                <a:spcPct val="150000"/>
              </a:lnSpc>
            </a:pPr>
            <a:r>
              <a:rPr lang="zh-CN" altLang="en-US" sz="2000" b="1" dirty="0">
                <a:latin typeface="华文宋体" panose="02010600040101010101" pitchFamily="2" charset="-122"/>
                <a:ea typeface="华文宋体" panose="02010600040101010101" pitchFamily="2" charset="-122"/>
                <a:cs typeface="Times New Roman" panose="02020603050405020304" pitchFamily="18" charset="0"/>
                <a:sym typeface="+mn-ea"/>
              </a:rPr>
              <a:t>同一方向、同一车道、不同时间排队长度差异</a:t>
            </a:r>
            <a:endParaRPr lang="zh-CN" altLang="en-US" sz="2000" b="0">
              <a:ea typeface="黑体" panose="02010609060101010101" charset="-122"/>
            </a:endParaRPr>
          </a:p>
          <a:p>
            <a:pPr>
              <a:lnSpc>
                <a:spcPct val="150000"/>
              </a:lnSpc>
            </a:pPr>
            <a:r>
              <a:rPr lang="en-US" altLang="zh-CN" sz="1600" b="1" dirty="0">
                <a:latin typeface="华文宋体" panose="02010600040101010101" pitchFamily="2" charset="-122"/>
                <a:ea typeface="华文宋体" panose="02010600040101010101" pitchFamily="2" charset="-122"/>
                <a:cs typeface="Times New Roman" panose="02020603050405020304" pitchFamily="18" charset="0"/>
              </a:rPr>
              <a:t>1</a:t>
            </a:r>
            <a:r>
              <a:rPr lang="zh-CN" altLang="en-US" sz="1600" b="1" dirty="0">
                <a:latin typeface="华文宋体" panose="02010600040101010101" pitchFamily="2" charset="-122"/>
                <a:ea typeface="华文宋体" panose="02010600040101010101" pitchFamily="2" charset="-122"/>
                <a:cs typeface="Times New Roman" panose="02020603050405020304" pitchFamily="18" charset="0"/>
              </a:rPr>
              <a:t>、中山大道东</a:t>
            </a:r>
            <a:endParaRPr lang="zh-CN" altLang="en-US" sz="2000" b="1" dirty="0">
              <a:latin typeface="华文宋体" panose="02010600040101010101" pitchFamily="2" charset="-122"/>
              <a:ea typeface="华文宋体" panose="02010600040101010101" pitchFamily="2" charset="-122"/>
              <a:cs typeface="Times New Roman" panose="02020603050405020304" pitchFamily="18" charset="0"/>
            </a:endParaRPr>
          </a:p>
          <a:p>
            <a:pPr>
              <a:lnSpc>
                <a:spcPct val="150000"/>
              </a:lnSpc>
            </a:pPr>
            <a:endParaRPr lang="zh-CN" altLang="en-US" sz="2000" b="1" dirty="0">
              <a:latin typeface="华文宋体" panose="02010600040101010101" pitchFamily="2" charset="-122"/>
              <a:ea typeface="华文宋体" panose="02010600040101010101" pitchFamily="2" charset="-122"/>
              <a:cs typeface="Times New Roman" panose="02020603050405020304" pitchFamily="18" charset="0"/>
            </a:endParaRPr>
          </a:p>
        </p:txBody>
      </p:sp>
      <p:graphicFrame>
        <p:nvGraphicFramePr>
          <p:cNvPr id="33" name="图表 33"/>
          <p:cNvGraphicFramePr>
            <a:graphicFrameLocks noChangeAspect="1"/>
          </p:cNvGraphicFramePr>
          <p:nvPr/>
        </p:nvGraphicFramePr>
        <p:xfrm>
          <a:off x="-6350" y="-6350"/>
          <a:ext cx="4822825" cy="2661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2" name="图表 32"/>
          <p:cNvGraphicFramePr>
            <a:graphicFrameLocks noChangeAspect="1"/>
          </p:cNvGraphicFramePr>
          <p:nvPr/>
        </p:nvGraphicFramePr>
        <p:xfrm>
          <a:off x="4339590" y="1270"/>
          <a:ext cx="4804410" cy="269176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图表 31"/>
          <p:cNvGraphicFramePr>
            <a:graphicFrameLocks noChangeAspect="1"/>
          </p:cNvGraphicFramePr>
          <p:nvPr/>
        </p:nvGraphicFramePr>
        <p:xfrm>
          <a:off x="8890" y="2419985"/>
          <a:ext cx="5173345" cy="2719705"/>
        </p:xfrm>
        <a:graphic>
          <a:graphicData uri="http://schemas.openxmlformats.org/drawingml/2006/chart">
            <c:chart xmlns:c="http://schemas.openxmlformats.org/drawingml/2006/chart" xmlns:r="http://schemas.openxmlformats.org/officeDocument/2006/relationships" r:id="rId7"/>
          </a:graphicData>
        </a:graphic>
      </p:graphicFrame>
      <p:pic>
        <p:nvPicPr>
          <p:cNvPr id="30" name="图片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4339590" y="2339975"/>
            <a:ext cx="4804410" cy="2799715"/>
          </a:xfrm>
          <a:prstGeom prst="rect">
            <a:avLst/>
          </a:prstGeom>
          <a:noFill/>
          <a:ln>
            <a:noFill/>
          </a:ln>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000" fill="hold">
                                          <p:stCondLst>
                                            <p:cond delay="0"/>
                                          </p:stCondLst>
                                        </p:cTn>
                                        <p:tgtEl>
                                          <p:spTgt spid="33"/>
                                        </p:tgtEl>
                                        <p:attrNameLst>
                                          <p:attrName>style.visibility</p:attrName>
                                        </p:attrNameLst>
                                      </p:cBhvr>
                                      <p:to>
                                        <p:strVal val="visible"/>
                                      </p:to>
                                    </p:set>
                                    <p:animEffect transition="in" filter="checkerboard(across)">
                                      <p:cBhvr>
                                        <p:cTn id="7" dur="1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000" fill="hold">
                                          <p:stCondLst>
                                            <p:cond delay="0"/>
                                          </p:stCondLst>
                                        </p:cTn>
                                        <p:tgtEl>
                                          <p:spTgt spid="32"/>
                                        </p:tgtEl>
                                        <p:attrNameLst>
                                          <p:attrName>style.visibility</p:attrName>
                                        </p:attrNameLst>
                                      </p:cBhvr>
                                      <p:to>
                                        <p:strVal val="visible"/>
                                      </p:to>
                                    </p:set>
                                    <p:animEffect transition="in" filter="checkerboard(across)">
                                      <p:cBhvr>
                                        <p:cTn id="12" dur="10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000" fill="hold">
                                          <p:stCondLst>
                                            <p:cond delay="0"/>
                                          </p:stCondLst>
                                        </p:cTn>
                                        <p:tgtEl>
                                          <p:spTgt spid="31"/>
                                        </p:tgtEl>
                                        <p:attrNameLst>
                                          <p:attrName>style.visibility</p:attrName>
                                        </p:attrNameLst>
                                      </p:cBhvr>
                                      <p:to>
                                        <p:strVal val="visible"/>
                                      </p:to>
                                    </p:set>
                                    <p:animEffect transition="in" filter="barn(inVertical)">
                                      <p:cBhvr>
                                        <p:cTn id="17" dur="10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000" fill="hold">
                                          <p:stCondLst>
                                            <p:cond delay="0"/>
                                          </p:stCondLst>
                                        </p:cTn>
                                        <p:tgtEl>
                                          <p:spTgt spid="30"/>
                                        </p:tgtEl>
                                        <p:attrNameLst>
                                          <p:attrName>style.visibility</p:attrName>
                                        </p:attrNameLst>
                                      </p:cBhvr>
                                      <p:to>
                                        <p:strVal val="visible"/>
                                      </p:to>
                                    </p:set>
                                    <p:animEffect transition="in" filter="barn(inVertical)">
                                      <p:cBhvr>
                                        <p:cTn id="22"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37845" y="403225"/>
            <a:ext cx="5080000" cy="337185"/>
          </a:xfrm>
          <a:prstGeom prst="rect">
            <a:avLst/>
          </a:prstGeom>
          <a:noFill/>
          <a:ln w="9525">
            <a:noFill/>
          </a:ln>
        </p:spPr>
        <p:txBody>
          <a:bodyPr>
            <a:spAutoFit/>
          </a:bodyPr>
          <a:lstStyle/>
          <a:p>
            <a:pPr indent="0"/>
            <a:r>
              <a:rPr lang="zh-CN" sz="1600" b="0">
                <a:ea typeface="黑体" panose="02010609060101010101" charset="-122"/>
                <a:cs typeface="Times New Roman" panose="02020603050405020304" pitchFamily="18" charset="0"/>
              </a:rPr>
              <a:t>2、中山大道西路</a:t>
            </a:r>
            <a:endParaRPr lang="zh-CN" altLang="en-US" sz="1600" b="0">
              <a:ea typeface="黑体" panose="02010609060101010101" charset="-122"/>
              <a:cs typeface="Times New Roman" panose="02020603050405020304" pitchFamily="18" charset="0"/>
            </a:endParaRPr>
          </a:p>
        </p:txBody>
      </p:sp>
      <p:graphicFrame>
        <p:nvGraphicFramePr>
          <p:cNvPr id="29" name="图表 29"/>
          <p:cNvGraphicFramePr>
            <a:graphicFrameLocks noChangeAspect="1"/>
          </p:cNvGraphicFramePr>
          <p:nvPr/>
        </p:nvGraphicFramePr>
        <p:xfrm>
          <a:off x="-24765" y="-37465"/>
          <a:ext cx="4760595" cy="290449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图表 28"/>
          <p:cNvGraphicFramePr>
            <a:graphicFrameLocks noChangeAspect="1"/>
          </p:cNvGraphicFramePr>
          <p:nvPr/>
        </p:nvGraphicFramePr>
        <p:xfrm>
          <a:off x="4006850" y="-37465"/>
          <a:ext cx="5125720" cy="280098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图表 27"/>
          <p:cNvGraphicFramePr>
            <a:graphicFrameLocks noChangeAspect="1"/>
          </p:cNvGraphicFramePr>
          <p:nvPr/>
        </p:nvGraphicFramePr>
        <p:xfrm>
          <a:off x="-24765" y="2363470"/>
          <a:ext cx="4297045" cy="280860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6" name="图表 26"/>
          <p:cNvGraphicFramePr>
            <a:graphicFrameLocks noChangeAspect="1"/>
          </p:cNvGraphicFramePr>
          <p:nvPr/>
        </p:nvGraphicFramePr>
        <p:xfrm>
          <a:off x="4006215" y="1805940"/>
          <a:ext cx="5126355" cy="3345815"/>
        </p:xfrm>
        <a:graphic>
          <a:graphicData uri="http://schemas.openxmlformats.org/drawingml/2006/chart">
            <c:chart xmlns:c="http://schemas.openxmlformats.org/drawingml/2006/chart" xmlns:r="http://schemas.openxmlformats.org/officeDocument/2006/relationships" r:id="rId8"/>
          </a:graphicData>
        </a:graphic>
      </p:graphicFrame>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000"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000" fill="hold">
                                          <p:stCondLst>
                                            <p:cond delay="0"/>
                                          </p:stCondLst>
                                        </p:cTn>
                                        <p:tgtEl>
                                          <p:spTgt spid="28"/>
                                        </p:tgtEl>
                                        <p:attrNameLst>
                                          <p:attrName>style.visibility</p:attrName>
                                        </p:attrNameLst>
                                      </p:cBhvr>
                                      <p:to>
                                        <p:strVal val="visible"/>
                                      </p:to>
                                    </p:set>
                                    <p:anim calcmode="lin" valueType="num">
                                      <p:cBhvr additive="base">
                                        <p:cTn id="13" dur="1000" fill="hold"/>
                                        <p:tgtEl>
                                          <p:spTgt spid="28"/>
                                        </p:tgtEl>
                                        <p:attrNameLst>
                                          <p:attrName>ppt_x</p:attrName>
                                        </p:attrNameLst>
                                      </p:cBhvr>
                                      <p:tavLst>
                                        <p:tav tm="0">
                                          <p:val>
                                            <p:strVal val="#ppt_x"/>
                                          </p:val>
                                        </p:tav>
                                        <p:tav tm="100000">
                                          <p:val>
                                            <p:strVal val="#ppt_x"/>
                                          </p:val>
                                        </p:tav>
                                      </p:tavLst>
                                    </p:anim>
                                    <p:anim calcmode="lin" valueType="num">
                                      <p:cBhvr additive="base">
                                        <p:cTn id="14"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000"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000" fill="hold">
                                          <p:stCondLst>
                                            <p:cond delay="0"/>
                                          </p:stCondLst>
                                        </p:cTn>
                                        <p:tgtEl>
                                          <p:spTgt spid="26"/>
                                        </p:tgtEl>
                                        <p:attrNameLst>
                                          <p:attrName>style.visibility</p:attrName>
                                        </p:attrNameLst>
                                      </p:cBhvr>
                                      <p:to>
                                        <p:strVal val="visible"/>
                                      </p:to>
                                    </p:set>
                                    <p:anim calcmode="lin" valueType="num">
                                      <p:cBhvr additive="base">
                                        <p:cTn id="25" dur="1000" fill="hold"/>
                                        <p:tgtEl>
                                          <p:spTgt spid="26"/>
                                        </p:tgtEl>
                                        <p:attrNameLst>
                                          <p:attrName>ppt_x</p:attrName>
                                        </p:attrNameLst>
                                      </p:cBhvr>
                                      <p:tavLst>
                                        <p:tav tm="0">
                                          <p:val>
                                            <p:strVal val="#ppt_x"/>
                                          </p:val>
                                        </p:tav>
                                        <p:tav tm="100000">
                                          <p:val>
                                            <p:strVal val="#ppt_x"/>
                                          </p:val>
                                        </p:tav>
                                      </p:tavLst>
                                    </p:anim>
                                    <p:anim calcmode="lin" valueType="num">
                                      <p:cBhvr additive="base">
                                        <p:cTn id="26"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94447" y="123478"/>
            <a:ext cx="8319976" cy="645160"/>
          </a:xfrm>
          <a:prstGeom prst="rect">
            <a:avLst/>
          </a:prstGeom>
          <a:noFill/>
        </p:spPr>
        <p:txBody>
          <a:bodyPr wrap="square" rtlCol="0">
            <a:spAutoFit/>
          </a:bodyPr>
          <a:lstStyle/>
          <a:p>
            <a:pPr>
              <a:lnSpc>
                <a:spcPct val="150000"/>
              </a:lnSpc>
            </a:pPr>
            <a:r>
              <a:rPr lang="zh-CN" altLang="en-US" sz="2400" b="1" dirty="0">
                <a:latin typeface="华文宋体" panose="02010600040101010101" pitchFamily="2" charset="-122"/>
                <a:ea typeface="华文宋体" panose="02010600040101010101" pitchFamily="2" charset="-122"/>
                <a:cs typeface="Times New Roman" panose="02020603050405020304" pitchFamily="18" charset="0"/>
              </a:rPr>
              <a:t>车陂路</a:t>
            </a:r>
          </a:p>
        </p:txBody>
      </p:sp>
      <p:graphicFrame>
        <p:nvGraphicFramePr>
          <p:cNvPr id="25" name="图表 25"/>
          <p:cNvGraphicFramePr/>
          <p:nvPr/>
        </p:nvGraphicFramePr>
        <p:xfrm>
          <a:off x="26670" y="956945"/>
          <a:ext cx="4895850" cy="3011170"/>
        </p:xfrm>
        <a:graphic>
          <a:graphicData uri="http://schemas.openxmlformats.org/drawingml/2006/chart">
            <c:chart xmlns:c="http://schemas.openxmlformats.org/drawingml/2006/chart" xmlns:r="http://schemas.openxmlformats.org/officeDocument/2006/relationships" r:id="rId5"/>
          </a:graphicData>
        </a:graphic>
      </p:graphicFrame>
      <p:sp>
        <p:nvSpPr>
          <p:cNvPr id="3" name="文本框 2"/>
          <p:cNvSpPr txBox="1"/>
          <p:nvPr/>
        </p:nvSpPr>
        <p:spPr>
          <a:xfrm>
            <a:off x="1063625" y="4095115"/>
            <a:ext cx="2806700" cy="275590"/>
          </a:xfrm>
          <a:prstGeom prst="rect">
            <a:avLst/>
          </a:prstGeom>
          <a:noFill/>
          <a:ln w="9525">
            <a:noFill/>
          </a:ln>
        </p:spPr>
        <p:txBody>
          <a:bodyPr wrap="square">
            <a:spAutoFit/>
          </a:bodyPr>
          <a:lstStyle/>
          <a:p>
            <a:pPr indent="0"/>
            <a:r>
              <a:rPr lang="zh-CN" sz="1200" b="1">
                <a:ea typeface="黑体" panose="02010609060101010101" charset="-122"/>
              </a:rPr>
              <a:t>车陂路南向高峰与平峰排队长度对比图</a:t>
            </a:r>
            <a:endParaRPr lang="zh-CN" altLang="en-US" sz="1200" b="1">
              <a:ea typeface="黑体" panose="02010609060101010101" charset="-122"/>
            </a:endParaRPr>
          </a:p>
        </p:txBody>
      </p:sp>
      <p:graphicFrame>
        <p:nvGraphicFramePr>
          <p:cNvPr id="6" name="图表 6"/>
          <p:cNvGraphicFramePr/>
          <p:nvPr/>
        </p:nvGraphicFramePr>
        <p:xfrm>
          <a:off x="4276090" y="956945"/>
          <a:ext cx="4880610" cy="3010535"/>
        </p:xfrm>
        <a:graphic>
          <a:graphicData uri="http://schemas.openxmlformats.org/drawingml/2006/chart">
            <c:chart xmlns:c="http://schemas.openxmlformats.org/drawingml/2006/chart" xmlns:r="http://schemas.openxmlformats.org/officeDocument/2006/relationships" r:id="rId6"/>
          </a:graphicData>
        </a:graphic>
      </p:graphicFrame>
      <p:sp>
        <p:nvSpPr>
          <p:cNvPr id="7" name="文本框 6"/>
          <p:cNvSpPr txBox="1"/>
          <p:nvPr/>
        </p:nvSpPr>
        <p:spPr>
          <a:xfrm>
            <a:off x="5335270" y="4095115"/>
            <a:ext cx="3482340" cy="275590"/>
          </a:xfrm>
          <a:prstGeom prst="rect">
            <a:avLst/>
          </a:prstGeom>
          <a:noFill/>
          <a:ln w="9525">
            <a:noFill/>
          </a:ln>
        </p:spPr>
        <p:txBody>
          <a:bodyPr wrap="square">
            <a:spAutoFit/>
          </a:bodyPr>
          <a:lstStyle/>
          <a:p>
            <a:pPr indent="0"/>
            <a:r>
              <a:rPr lang="zh-CN" sz="1200" b="1">
                <a:ea typeface="黑体" panose="02010609060101010101" charset="-122"/>
              </a:rPr>
              <a:t>车陂路北向平均单车道排队长度随时间变化曲线</a:t>
            </a:r>
            <a:endParaRPr lang="zh-CN" altLang="en-US" sz="1200" b="1">
              <a:ea typeface="黑体" panose="02010609060101010101" charset="-122"/>
            </a:endParaRP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000"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000"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000"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ppt_x"/>
                                          </p:val>
                                        </p:tav>
                                        <p:tav tm="100000">
                                          <p:val>
                                            <p:strVal val="#ppt_x"/>
                                          </p:val>
                                        </p:tav>
                                      </p:tavLst>
                                    </p:anim>
                                    <p:anim calcmode="lin" valueType="num">
                                      <p:cBhvr additive="base">
                                        <p:cTn id="18" dur="10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000"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94447" y="123478"/>
            <a:ext cx="8319976" cy="645160"/>
          </a:xfrm>
          <a:prstGeom prst="rect">
            <a:avLst/>
          </a:prstGeom>
          <a:noFill/>
        </p:spPr>
        <p:txBody>
          <a:bodyPr wrap="square" rtlCol="0">
            <a:spAutoFit/>
          </a:bodyPr>
          <a:lstStyle/>
          <a:p>
            <a:pPr>
              <a:lnSpc>
                <a:spcPct val="150000"/>
              </a:lnSpc>
            </a:pPr>
            <a:r>
              <a:rPr lang="zh-CN" altLang="en-US" sz="2400" b="1" dirty="0">
                <a:latin typeface="华文宋体" panose="02010600040101010101" pitchFamily="2" charset="-122"/>
                <a:ea typeface="华文宋体" panose="02010600040101010101" pitchFamily="2" charset="-122"/>
                <a:cs typeface="Times New Roman" panose="02020603050405020304" pitchFamily="18" charset="0"/>
              </a:rPr>
              <a:t>同一方向、同一时间、不同车道排队长度差异</a:t>
            </a:r>
          </a:p>
        </p:txBody>
      </p:sp>
      <p:sp>
        <p:nvSpPr>
          <p:cNvPr id="3" name="文本框 2"/>
          <p:cNvSpPr txBox="1"/>
          <p:nvPr/>
        </p:nvSpPr>
        <p:spPr>
          <a:xfrm>
            <a:off x="394335" y="841375"/>
            <a:ext cx="5080000" cy="368300"/>
          </a:xfrm>
          <a:prstGeom prst="rect">
            <a:avLst/>
          </a:prstGeom>
          <a:noFill/>
          <a:ln w="9525">
            <a:noFill/>
          </a:ln>
        </p:spPr>
        <p:txBody>
          <a:bodyPr>
            <a:spAutoFit/>
          </a:bodyPr>
          <a:lstStyle/>
          <a:p>
            <a:pPr indent="0"/>
            <a:r>
              <a:rPr lang="en-US" altLang="zh-CN" b="0">
                <a:ea typeface="黑体" panose="02010609060101010101" charset="-122"/>
                <a:cs typeface="Times New Roman" panose="02020603050405020304" pitchFamily="18" charset="0"/>
              </a:rPr>
              <a:t> </a:t>
            </a:r>
            <a:r>
              <a:rPr lang="zh-CN" b="0">
                <a:ea typeface="黑体" panose="02010609060101010101" charset="-122"/>
                <a:cs typeface="Times New Roman" panose="02020603050405020304" pitchFamily="18" charset="0"/>
              </a:rPr>
              <a:t>1、中山大道东路</a:t>
            </a:r>
            <a:endParaRPr lang="zh-CN" altLang="en-US" b="0">
              <a:ea typeface="黑体" panose="02010609060101010101" charset="-122"/>
              <a:cs typeface="Times New Roman" panose="02020603050405020304" pitchFamily="18" charset="0"/>
            </a:endParaRPr>
          </a:p>
        </p:txBody>
      </p:sp>
      <p:graphicFrame>
        <p:nvGraphicFramePr>
          <p:cNvPr id="23" name="图表 23"/>
          <p:cNvGraphicFramePr/>
          <p:nvPr/>
        </p:nvGraphicFramePr>
        <p:xfrm>
          <a:off x="-3175" y="3175"/>
          <a:ext cx="5214620" cy="29127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图表 22"/>
          <p:cNvGraphicFramePr/>
          <p:nvPr/>
        </p:nvGraphicFramePr>
        <p:xfrm>
          <a:off x="4089400" y="3175"/>
          <a:ext cx="5077460" cy="29133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图表 21"/>
          <p:cNvGraphicFramePr>
            <a:graphicFrameLocks noChangeAspect="1"/>
          </p:cNvGraphicFramePr>
          <p:nvPr/>
        </p:nvGraphicFramePr>
        <p:xfrm>
          <a:off x="1829435" y="2316480"/>
          <a:ext cx="4843780" cy="2832100"/>
        </p:xfrm>
        <a:graphic>
          <a:graphicData uri="http://schemas.openxmlformats.org/drawingml/2006/chart">
            <c:chart xmlns:c="http://schemas.openxmlformats.org/drawingml/2006/chart" xmlns:r="http://schemas.openxmlformats.org/officeDocument/2006/relationships" r:id="rId7"/>
          </a:graphicData>
        </a:graphic>
      </p:graphicFrame>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000" fill="hold">
                                          <p:stCondLst>
                                            <p:cond delay="0"/>
                                          </p:stCondLst>
                                        </p:cTn>
                                        <p:tgtEl>
                                          <p:spTgt spid="23"/>
                                        </p:tgtEl>
                                        <p:attrNameLst>
                                          <p:attrName>style.visibility</p:attrName>
                                        </p:attrNameLst>
                                      </p:cBhvr>
                                      <p:to>
                                        <p:strVal val="visible"/>
                                      </p:to>
                                    </p:set>
                                    <p:animEffect transition="in" filter="strips(downLeft)">
                                      <p:cBhvr>
                                        <p:cTn id="7" dur="1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000" fill="hold">
                                          <p:stCondLst>
                                            <p:cond delay="0"/>
                                          </p:stCondLst>
                                        </p:cTn>
                                        <p:tgtEl>
                                          <p:spTgt spid="22"/>
                                        </p:tgtEl>
                                        <p:attrNameLst>
                                          <p:attrName>style.visibility</p:attrName>
                                        </p:attrNameLst>
                                      </p:cBhvr>
                                      <p:to>
                                        <p:strVal val="visible"/>
                                      </p:to>
                                    </p:set>
                                    <p:animEffect transition="in" filter="strips(downLeft)">
                                      <p:cBhvr>
                                        <p:cTn id="12" dur="1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000" fill="hold">
                                          <p:stCondLst>
                                            <p:cond delay="0"/>
                                          </p:stCondLst>
                                        </p:cTn>
                                        <p:tgtEl>
                                          <p:spTgt spid="21"/>
                                        </p:tgtEl>
                                        <p:attrNameLst>
                                          <p:attrName>style.visibility</p:attrName>
                                        </p:attrNameLst>
                                      </p:cBhvr>
                                      <p:to>
                                        <p:strVal val="visible"/>
                                      </p:to>
                                    </p:set>
                                    <p:animEffect transition="in" filter="strips(downLeft)">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94447" y="215553"/>
            <a:ext cx="8319976" cy="553085"/>
          </a:xfrm>
          <a:prstGeom prst="rect">
            <a:avLst/>
          </a:prstGeom>
          <a:noFill/>
        </p:spPr>
        <p:txBody>
          <a:bodyPr wrap="square" rtlCol="0">
            <a:spAutoFit/>
          </a:bodyPr>
          <a:lstStyle/>
          <a:p>
            <a:pPr>
              <a:lnSpc>
                <a:spcPct val="150000"/>
              </a:lnSpc>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2 、中山大道西路</a:t>
            </a:r>
          </a:p>
        </p:txBody>
      </p:sp>
      <p:graphicFrame>
        <p:nvGraphicFramePr>
          <p:cNvPr id="20" name="图表 20"/>
          <p:cNvGraphicFramePr>
            <a:graphicFrameLocks noChangeAspect="1"/>
          </p:cNvGraphicFramePr>
          <p:nvPr/>
        </p:nvGraphicFramePr>
        <p:xfrm>
          <a:off x="-9525" y="1324928"/>
          <a:ext cx="5006340" cy="30905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图表 19"/>
          <p:cNvGraphicFramePr>
            <a:graphicFrameLocks noChangeAspect="1"/>
          </p:cNvGraphicFramePr>
          <p:nvPr/>
        </p:nvGraphicFramePr>
        <p:xfrm>
          <a:off x="3868738" y="1325880"/>
          <a:ext cx="5276215" cy="3089910"/>
        </p:xfrm>
        <a:graphic>
          <a:graphicData uri="http://schemas.openxmlformats.org/drawingml/2006/chart">
            <c:chart xmlns:c="http://schemas.openxmlformats.org/drawingml/2006/chart" xmlns:r="http://schemas.openxmlformats.org/officeDocument/2006/relationships" r:id="rId6"/>
          </a:graphicData>
        </a:graphic>
      </p:graphicFrame>
      <p:sp>
        <p:nvSpPr>
          <p:cNvPr id="3" name="文本框 2"/>
          <p:cNvSpPr txBox="1"/>
          <p:nvPr/>
        </p:nvSpPr>
        <p:spPr>
          <a:xfrm>
            <a:off x="394335" y="4486910"/>
            <a:ext cx="3700145" cy="275590"/>
          </a:xfrm>
          <a:prstGeom prst="rect">
            <a:avLst/>
          </a:prstGeom>
          <a:noFill/>
        </p:spPr>
        <p:txBody>
          <a:bodyPr wrap="square" rtlCol="0" anchor="t">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中山大道西路高峰时段直行与直右排队长度对比图</a:t>
            </a:r>
          </a:p>
        </p:txBody>
      </p:sp>
      <p:sp>
        <p:nvSpPr>
          <p:cNvPr id="6" name="文本框 5"/>
          <p:cNvSpPr txBox="1"/>
          <p:nvPr/>
        </p:nvSpPr>
        <p:spPr>
          <a:xfrm>
            <a:off x="4617720" y="4486910"/>
            <a:ext cx="4309110" cy="275590"/>
          </a:xfrm>
          <a:prstGeom prst="rect">
            <a:avLst/>
          </a:prstGeom>
          <a:noFill/>
        </p:spPr>
        <p:txBody>
          <a:bodyPr wrap="square" rtlCol="0" anchor="t">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中山大道西路平峰时段直行与直右排队长度对比图</a:t>
            </a: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533632" y="2406242"/>
            <a:ext cx="1150937" cy="641349"/>
            <a:chOff x="533632" y="2406242"/>
            <a:chExt cx="1150937" cy="641349"/>
          </a:xfrm>
        </p:grpSpPr>
        <p:sp>
          <p:nvSpPr>
            <p:cNvPr id="4" name="Freeform: Shape 3"/>
            <p:cNvSpPr/>
            <p:nvPr/>
          </p:nvSpPr>
          <p:spPr bwMode="auto">
            <a:xfrm>
              <a:off x="533632"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7F7F7F"/>
            </a:solidFill>
            <a:ln>
              <a:noFill/>
            </a:ln>
            <a:effectLst/>
          </p:spPr>
          <p:txBody>
            <a:bodyPr anchor="ctr"/>
            <a:lstStyle/>
            <a:p>
              <a:pPr algn="ctr"/>
              <a:endParaRPr/>
            </a:p>
          </p:txBody>
        </p:sp>
        <p:sp>
          <p:nvSpPr>
            <p:cNvPr id="5" name="Freeform: Shape 4"/>
            <p:cNvSpPr/>
            <p:nvPr/>
          </p:nvSpPr>
          <p:spPr bwMode="auto">
            <a:xfrm>
              <a:off x="734449"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a:p>
          </p:txBody>
        </p:sp>
      </p:grpSp>
      <p:sp>
        <p:nvSpPr>
          <p:cNvPr id="8" name="Freeform: Shape 8"/>
          <p:cNvSpPr/>
          <p:nvPr/>
        </p:nvSpPr>
        <p:spPr bwMode="auto">
          <a:xfrm>
            <a:off x="3244211" y="2406241"/>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sp>
        <p:nvSpPr>
          <p:cNvPr id="9" name="TextBox 9"/>
          <p:cNvSpPr txBox="1"/>
          <p:nvPr/>
        </p:nvSpPr>
        <p:spPr>
          <a:xfrm>
            <a:off x="3641889"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zh-CN" sz="3200" dirty="0">
                <a:solidFill>
                  <a:schemeClr val="accent3"/>
                </a:solidFill>
              </a:rPr>
              <a:t>2</a:t>
            </a:r>
            <a:endParaRPr lang="ru-RU" sz="3200" dirty="0">
              <a:solidFill>
                <a:schemeClr val="accent3"/>
              </a:solidFill>
            </a:endParaRPr>
          </a:p>
        </p:txBody>
      </p:sp>
      <p:cxnSp>
        <p:nvCxnSpPr>
          <p:cNvPr id="13" name="Straight Connector 10"/>
          <p:cNvCxnSpPr/>
          <p:nvPr/>
        </p:nvCxnSpPr>
        <p:spPr>
          <a:xfrm flipV="1">
            <a:off x="3881846"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5" name="Freeform: Shape 14"/>
          <p:cNvSpPr/>
          <p:nvPr/>
        </p:nvSpPr>
        <p:spPr bwMode="auto">
          <a:xfrm>
            <a:off x="1691599" y="2406241"/>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chemeClr val="accent2"/>
          </a:solidFill>
          <a:ln>
            <a:noFill/>
          </a:ln>
          <a:effectLst/>
        </p:spPr>
        <p:txBody>
          <a:bodyPr anchor="ctr"/>
          <a:lstStyle/>
          <a:p>
            <a:pPr algn="ctr"/>
            <a:endParaRPr/>
          </a:p>
        </p:txBody>
      </p:sp>
      <p:sp>
        <p:nvSpPr>
          <p:cNvPr id="16" name="TextBox 15"/>
          <p:cNvSpPr txBox="1"/>
          <p:nvPr/>
        </p:nvSpPr>
        <p:spPr>
          <a:xfrm>
            <a:off x="2075501" y="2735961"/>
            <a:ext cx="479939" cy="438581"/>
          </a:xfrm>
          <a:prstGeom prst="rect">
            <a:avLst/>
          </a:prstGeom>
          <a:noFill/>
          <a:effectLst/>
        </p:spPr>
        <p:txBody>
          <a:bodyPr wrap="none">
            <a:normAutofit fontScale="80000" lnSpcReduction="20000"/>
          </a:bodyPr>
          <a:lstStyle/>
          <a:p>
            <a:r>
              <a:rPr lang="ru-RU" sz="3200" dirty="0">
                <a:solidFill>
                  <a:schemeClr val="accent2"/>
                </a:solidFill>
              </a:rPr>
              <a:t>0</a:t>
            </a:r>
            <a:r>
              <a:rPr lang="en-US" altLang="zh-CN" sz="3200" dirty="0">
                <a:solidFill>
                  <a:schemeClr val="accent2"/>
                </a:solidFill>
              </a:rPr>
              <a:t>1</a:t>
            </a:r>
            <a:endParaRPr lang="ru-RU" sz="3200" dirty="0">
              <a:solidFill>
                <a:schemeClr val="accent2"/>
              </a:solidFill>
            </a:endParaRPr>
          </a:p>
        </p:txBody>
      </p:sp>
      <p:sp>
        <p:nvSpPr>
          <p:cNvPr id="17" name="Freeform: Shape 17"/>
          <p:cNvSpPr/>
          <p:nvPr/>
        </p:nvSpPr>
        <p:spPr bwMode="auto">
          <a:xfrm>
            <a:off x="4910413" y="2405761"/>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chemeClr val="accent4"/>
          </a:solidFill>
          <a:ln>
            <a:noFill/>
          </a:ln>
          <a:effectLst/>
        </p:spPr>
        <p:txBody>
          <a:bodyPr anchor="ctr"/>
          <a:lstStyle/>
          <a:p>
            <a:pPr algn="ctr"/>
            <a:endParaRPr/>
          </a:p>
        </p:txBody>
      </p:sp>
      <p:sp>
        <p:nvSpPr>
          <p:cNvPr id="18" name="TextBox 18"/>
          <p:cNvSpPr txBox="1"/>
          <p:nvPr/>
        </p:nvSpPr>
        <p:spPr>
          <a:xfrm>
            <a:off x="5307824" y="2735960"/>
            <a:ext cx="479939" cy="438581"/>
          </a:xfrm>
          <a:prstGeom prst="rect">
            <a:avLst/>
          </a:prstGeom>
          <a:noFill/>
          <a:effectLst/>
        </p:spPr>
        <p:txBody>
          <a:bodyPr wrap="none">
            <a:normAutofit fontScale="80000" lnSpcReduction="20000"/>
          </a:bodyPr>
          <a:lstStyle/>
          <a:p>
            <a:r>
              <a:rPr lang="ru-RU" sz="3200" dirty="0">
                <a:solidFill>
                  <a:schemeClr val="accent4"/>
                </a:solidFill>
              </a:rPr>
              <a:t>0</a:t>
            </a:r>
            <a:r>
              <a:rPr lang="en-US" altLang="zh-CN" sz="3200" dirty="0">
                <a:solidFill>
                  <a:schemeClr val="accent4"/>
                </a:solidFill>
              </a:rPr>
              <a:t>3</a:t>
            </a:r>
            <a:endParaRPr lang="ru-RU" sz="3200" dirty="0">
              <a:solidFill>
                <a:schemeClr val="accent4"/>
              </a:solidFill>
            </a:endParaRPr>
          </a:p>
        </p:txBody>
      </p:sp>
      <p:cxnSp>
        <p:nvCxnSpPr>
          <p:cNvPr id="19" name="Straight Connector 16"/>
          <p:cNvCxnSpPr/>
          <p:nvPr/>
        </p:nvCxnSpPr>
        <p:spPr>
          <a:xfrm flipV="1">
            <a:off x="2328980" y="3174542"/>
            <a:ext cx="0" cy="407863"/>
          </a:xfrm>
          <a:prstGeom prst="line">
            <a:avLst/>
          </a:prstGeom>
          <a:ln w="0">
            <a:solidFill>
              <a:schemeClr val="accent2"/>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547793" y="3174542"/>
            <a:ext cx="0" cy="407863"/>
          </a:xfrm>
          <a:prstGeom prst="line">
            <a:avLst/>
          </a:prstGeom>
          <a:ln w="0">
            <a:solidFill>
              <a:schemeClr val="accent4"/>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1" name="Freeform: Shape 20"/>
          <p:cNvSpPr/>
          <p:nvPr/>
        </p:nvSpPr>
        <p:spPr bwMode="auto">
          <a:xfrm>
            <a:off x="7264797" y="2406242"/>
            <a:ext cx="1339851" cy="641349"/>
          </a:xfrm>
          <a:custGeom>
            <a:avLst/>
            <a:gdLst>
              <a:gd name="T0" fmla="*/ 643 w 844"/>
              <a:gd name="T1" fmla="*/ 0 h 404"/>
              <a:gd name="T2" fmla="*/ 517 w 844"/>
              <a:gd name="T3" fmla="*/ 0 h 404"/>
              <a:gd name="T4" fmla="*/ 402 w 844"/>
              <a:gd name="T5" fmla="*/ 0 h 404"/>
              <a:gd name="T6" fmla="*/ 402 w 844"/>
              <a:gd name="T7" fmla="*/ 0 h 404"/>
              <a:gd name="T8" fmla="*/ 402 w 844"/>
              <a:gd name="T9" fmla="*/ 0 h 404"/>
              <a:gd name="T10" fmla="*/ 0 w 844"/>
              <a:gd name="T11" fmla="*/ 404 h 404"/>
              <a:gd name="T12" fmla="*/ 402 w 844"/>
              <a:gd name="T13" fmla="*/ 404 h 404"/>
              <a:gd name="T14" fmla="*/ 517 w 844"/>
              <a:gd name="T15" fmla="*/ 404 h 404"/>
              <a:gd name="T16" fmla="*/ 643 w 844"/>
              <a:gd name="T17" fmla="*/ 404 h 404"/>
              <a:gd name="T18" fmla="*/ 844 w 844"/>
              <a:gd name="T19" fmla="*/ 202 h 404"/>
              <a:gd name="T20" fmla="*/ 844 w 844"/>
              <a:gd name="T21" fmla="*/ 202 h 404"/>
              <a:gd name="T22" fmla="*/ 844 w 844"/>
              <a:gd name="T23" fmla="*/ 202 h 404"/>
              <a:gd name="T24" fmla="*/ 643 w 844"/>
              <a:gd name="T25"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4" h="404">
                <a:moveTo>
                  <a:pt x="643" y="0"/>
                </a:moveTo>
                <a:lnTo>
                  <a:pt x="517" y="0"/>
                </a:lnTo>
                <a:lnTo>
                  <a:pt x="402" y="0"/>
                </a:lnTo>
                <a:lnTo>
                  <a:pt x="402" y="0"/>
                </a:lnTo>
                <a:lnTo>
                  <a:pt x="402" y="0"/>
                </a:lnTo>
                <a:lnTo>
                  <a:pt x="0" y="404"/>
                </a:lnTo>
                <a:lnTo>
                  <a:pt x="402" y="404"/>
                </a:lnTo>
                <a:lnTo>
                  <a:pt x="517" y="404"/>
                </a:lnTo>
                <a:lnTo>
                  <a:pt x="643" y="404"/>
                </a:lnTo>
                <a:lnTo>
                  <a:pt x="844" y="202"/>
                </a:lnTo>
                <a:lnTo>
                  <a:pt x="844" y="202"/>
                </a:lnTo>
                <a:lnTo>
                  <a:pt x="844" y="202"/>
                </a:lnTo>
                <a:lnTo>
                  <a:pt x="643" y="0"/>
                </a:lnTo>
                <a:close/>
              </a:path>
            </a:pathLst>
          </a:custGeom>
          <a:solidFill>
            <a:schemeClr val="accent5">
              <a:lumMod val="40000"/>
              <a:lumOff val="60000"/>
            </a:schemeClr>
          </a:solidFill>
          <a:ln>
            <a:noFill/>
          </a:ln>
          <a:effectLst/>
        </p:spPr>
        <p:txBody>
          <a:bodyPr anchor="ctr"/>
          <a:lstStyle/>
          <a:p>
            <a:pPr algn="ctr"/>
            <a:endParaRPr/>
          </a:p>
        </p:txBody>
      </p:sp>
      <p:sp>
        <p:nvSpPr>
          <p:cNvPr id="36" name="TextBox 30"/>
          <p:cNvSpPr txBox="1"/>
          <p:nvPr/>
        </p:nvSpPr>
        <p:spPr>
          <a:xfrm>
            <a:off x="866775" y="3582035"/>
            <a:ext cx="2587625" cy="1079500"/>
          </a:xfrm>
          <a:prstGeom prst="rect">
            <a:avLst/>
          </a:prstGeom>
        </p:spPr>
        <p:txBody>
          <a:bodyPr vert="horz" wrap="square" lIns="0" tIns="72000" rIns="0" bIns="0" anchor="t" anchorCtr="1"/>
          <a:lstStyle/>
          <a:p>
            <a:pPr>
              <a:lnSpc>
                <a:spcPct val="120000"/>
              </a:lnSpc>
            </a:pPr>
            <a:r>
              <a:rPr lang="zh-CN" altLang="en-US" sz="2400" b="1" dirty="0"/>
              <a:t>排队长度时空</a:t>
            </a:r>
          </a:p>
          <a:p>
            <a:pPr>
              <a:lnSpc>
                <a:spcPct val="120000"/>
              </a:lnSpc>
            </a:pPr>
            <a:r>
              <a:rPr lang="zh-CN" altLang="en-US" sz="2400" b="1" dirty="0"/>
              <a:t>变化图及分析</a:t>
            </a:r>
          </a:p>
        </p:txBody>
      </p:sp>
      <p:sp>
        <p:nvSpPr>
          <p:cNvPr id="34" name="TextBox 33"/>
          <p:cNvSpPr txBox="1"/>
          <p:nvPr/>
        </p:nvSpPr>
        <p:spPr>
          <a:xfrm>
            <a:off x="4265930" y="3703955"/>
            <a:ext cx="2999105" cy="1063625"/>
          </a:xfrm>
          <a:prstGeom prst="rect">
            <a:avLst/>
          </a:prstGeom>
        </p:spPr>
        <p:txBody>
          <a:bodyPr vert="horz" wrap="square" lIns="0" tIns="72000" rIns="0" bIns="0" anchor="t" anchorCtr="1">
            <a:noAutofit/>
          </a:bodyPr>
          <a:lstStyle/>
          <a:p>
            <a:r>
              <a:rPr lang="zh-CN" altLang="en-US" sz="2400" b="1" dirty="0"/>
              <a:t>基于队尾出租车位置数据的排队长度预测</a:t>
            </a:r>
          </a:p>
        </p:txBody>
      </p:sp>
      <p:sp>
        <p:nvSpPr>
          <p:cNvPr id="30" name="TextBox 39"/>
          <p:cNvSpPr txBox="1"/>
          <p:nvPr/>
        </p:nvSpPr>
        <p:spPr>
          <a:xfrm>
            <a:off x="2439670" y="807720"/>
            <a:ext cx="2668270" cy="1068070"/>
          </a:xfrm>
          <a:prstGeom prst="rect">
            <a:avLst/>
          </a:prstGeom>
        </p:spPr>
        <p:txBody>
          <a:bodyPr vert="horz" wrap="square" lIns="0" tIns="72000" rIns="0" bIns="0" anchor="t" anchorCtr="1">
            <a:noAutofit/>
          </a:bodyPr>
          <a:lstStyle/>
          <a:p>
            <a:r>
              <a:rPr lang="zh-CN" altLang="en-US" sz="2400" b="1" dirty="0"/>
              <a:t>出租车数量占比与排队长度关系拟合</a:t>
            </a:r>
          </a:p>
        </p:txBody>
      </p:sp>
      <p:sp>
        <p:nvSpPr>
          <p:cNvPr id="3" name="Freeform: Shape 8"/>
          <p:cNvSpPr/>
          <p:nvPr/>
        </p:nvSpPr>
        <p:spPr bwMode="auto">
          <a:xfrm>
            <a:off x="6358886" y="2419576"/>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cxnSp>
        <p:nvCxnSpPr>
          <p:cNvPr id="6" name="Straight Connector 10"/>
          <p:cNvCxnSpPr/>
          <p:nvPr/>
        </p:nvCxnSpPr>
        <p:spPr>
          <a:xfrm flipV="1">
            <a:off x="6996521"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7" name="TextBox 9"/>
          <p:cNvSpPr txBox="1"/>
          <p:nvPr/>
        </p:nvSpPr>
        <p:spPr>
          <a:xfrm>
            <a:off x="6756564"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ru-RU" sz="3200" dirty="0">
                <a:solidFill>
                  <a:schemeClr val="accent3"/>
                </a:solidFill>
              </a:rPr>
              <a:t>4</a:t>
            </a:r>
          </a:p>
        </p:txBody>
      </p:sp>
      <p:sp>
        <p:nvSpPr>
          <p:cNvPr id="10" name="文本框 9"/>
          <p:cNvSpPr txBox="1"/>
          <p:nvPr/>
        </p:nvSpPr>
        <p:spPr>
          <a:xfrm>
            <a:off x="5899150" y="926465"/>
            <a:ext cx="2705735" cy="829945"/>
          </a:xfrm>
          <a:prstGeom prst="rect">
            <a:avLst/>
          </a:prstGeom>
          <a:noFill/>
        </p:spPr>
        <p:txBody>
          <a:bodyPr wrap="square" rtlCol="0" anchor="t">
            <a:spAutoFit/>
          </a:bodyPr>
          <a:lstStyle/>
          <a:p>
            <a:r>
              <a:rPr lang="zh-CN" altLang="en-US" sz="2400" b="1" dirty="0"/>
              <a:t>二次排队概率与排队长度关系拟合</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2" nodeType="clickEffect">
                                  <p:stCondLst>
                                    <p:cond delay="0"/>
                                  </p:stCondLst>
                                  <p:iterate type="lt">
                                    <p:tmPct val="4000"/>
                                  </p:iterate>
                                  <p:childTnLst>
                                    <p:set>
                                      <p:cBhvr override="childStyle">
                                        <p:cTn id="6" dur="1000" fill="hold"/>
                                        <p:tgtEl>
                                          <p:spTgt spid="30"/>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471805" y="283210"/>
            <a:ext cx="8220075" cy="2061210"/>
          </a:xfrm>
          <a:prstGeom prst="rect">
            <a:avLst/>
          </a:prstGeom>
          <a:noFill/>
          <a:ln w="9525">
            <a:noFill/>
          </a:ln>
        </p:spPr>
        <p:txBody>
          <a:bodyPr wrap="square">
            <a:spAutoFit/>
          </a:bodyPr>
          <a:lstStyle/>
          <a:p>
            <a:pPr indent="304800"/>
            <a:r>
              <a:rPr lang="zh-CN" sz="1600" b="0">
                <a:latin typeface="微软雅黑" panose="020B0503020204020204" pitchFamily="34" charset="-122"/>
                <a:ea typeface="微软雅黑" panose="020B0503020204020204" pitchFamily="34" charset="-122"/>
                <a:cs typeface="微软雅黑" panose="020B0503020204020204" pitchFamily="34" charset="-122"/>
              </a:rPr>
              <a:t>经视频处理，发现在</a:t>
            </a:r>
            <a:r>
              <a:rPr lang="zh-CN" sz="1600" b="1">
                <a:latin typeface="微软雅黑" panose="020B0503020204020204" pitchFamily="34" charset="-122"/>
                <a:ea typeface="微软雅黑" panose="020B0503020204020204" pitchFamily="34" charset="-122"/>
                <a:cs typeface="微软雅黑" panose="020B0503020204020204" pitchFamily="34" charset="-122"/>
              </a:rPr>
              <a:t>调转</a:t>
            </a:r>
            <a:r>
              <a:rPr lang="zh-CN" sz="1600" b="0">
                <a:latin typeface="微软雅黑" panose="020B0503020204020204" pitchFamily="34" charset="-122"/>
                <a:ea typeface="微软雅黑" panose="020B0503020204020204" pitchFamily="34" charset="-122"/>
                <a:cs typeface="微软雅黑" panose="020B0503020204020204" pitchFamily="34" charset="-122"/>
              </a:rPr>
              <a:t>及</a:t>
            </a:r>
            <a:r>
              <a:rPr lang="zh-CN" sz="1600" b="1">
                <a:latin typeface="微软雅黑" panose="020B0503020204020204" pitchFamily="34" charset="-122"/>
                <a:ea typeface="微软雅黑" panose="020B0503020204020204" pitchFamily="34" charset="-122"/>
                <a:cs typeface="微软雅黑" panose="020B0503020204020204" pitchFamily="34" charset="-122"/>
              </a:rPr>
              <a:t>直行</a:t>
            </a:r>
            <a:r>
              <a:rPr lang="zh-CN" sz="1600" b="0">
                <a:latin typeface="微软雅黑" panose="020B0503020204020204" pitchFamily="34" charset="-122"/>
                <a:ea typeface="微软雅黑" panose="020B0503020204020204" pitchFamily="34" charset="-122"/>
                <a:cs typeface="微软雅黑" panose="020B0503020204020204" pitchFamily="34" charset="-122"/>
              </a:rPr>
              <a:t>车道中出租车数量占比与排队长度存在部分函数关系。</a:t>
            </a:r>
          </a:p>
          <a:p>
            <a:pPr indent="304800"/>
            <a:r>
              <a:rPr lang="zh-CN" sz="1600" b="0">
                <a:latin typeface="微软雅黑" panose="020B0503020204020204" pitchFamily="34" charset="-122"/>
                <a:ea typeface="微软雅黑" panose="020B0503020204020204" pitchFamily="34" charset="-122"/>
                <a:cs typeface="微软雅黑" panose="020B0503020204020204" pitchFamily="34" charset="-122"/>
              </a:rPr>
              <a:t>数据分析：</a:t>
            </a:r>
          </a:p>
          <a:p>
            <a:pPr indent="304800"/>
            <a:r>
              <a:rPr lang="zh-CN" sz="1600" b="0">
                <a:latin typeface="微软雅黑" panose="020B0503020204020204" pitchFamily="34" charset="-122"/>
                <a:ea typeface="微软雅黑" panose="020B0503020204020204" pitchFamily="34" charset="-122"/>
                <a:cs typeface="微软雅黑" panose="020B0503020204020204" pitchFamily="34" charset="-122"/>
              </a:rPr>
              <a:t>（1）根据车型的不同进行换算，换算比例为大型车：中型车：小型车=3：2：1，进而得出排队长度   （pcu），并且根据出租车数量：总排队长度得出出租车占比。</a:t>
            </a:r>
          </a:p>
          <a:p>
            <a:pPr indent="304800"/>
            <a:r>
              <a:rPr lang="zh-CN" sz="1600" b="0">
                <a:latin typeface="微软雅黑" panose="020B0503020204020204" pitchFamily="34" charset="-122"/>
                <a:ea typeface="微软雅黑" panose="020B0503020204020204" pitchFamily="34" charset="-122"/>
                <a:cs typeface="微软雅黑" panose="020B0503020204020204" pitchFamily="34" charset="-122"/>
              </a:rPr>
              <a:t>（2）进而通过对出租车占比中的0进行删除，因为散点图近似为幂函数，如若0存在无法做出应有的拟合曲线。</a:t>
            </a:r>
          </a:p>
          <a:p>
            <a:pPr indent="304800"/>
            <a:r>
              <a:rPr lang="zh-CN" sz="1600" b="0">
                <a:latin typeface="微软雅黑" panose="020B0503020204020204" pitchFamily="34" charset="-122"/>
                <a:ea typeface="微软雅黑" panose="020B0503020204020204" pitchFamily="34" charset="-122"/>
                <a:cs typeface="微软雅黑" panose="020B0503020204020204" pitchFamily="34" charset="-122"/>
              </a:rPr>
              <a:t>（3）最后分别以直行排队长度与掉头排队长度为X轴，出租车占比为Y轴得出图像，并通过拟合得到一幂函数，如下图。</a:t>
            </a:r>
            <a:endParaRPr lang="zh-CN" altLang="en-US" sz="1600" b="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24" name="图表 24"/>
          <p:cNvGraphicFramePr/>
          <p:nvPr/>
        </p:nvGraphicFramePr>
        <p:xfrm>
          <a:off x="195580" y="2411730"/>
          <a:ext cx="4417060" cy="24307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4" name="图表 34"/>
          <p:cNvGraphicFramePr/>
          <p:nvPr/>
        </p:nvGraphicFramePr>
        <p:xfrm>
          <a:off x="4791710" y="2411730"/>
          <a:ext cx="4316095" cy="2354580"/>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4"/>
          <p:cNvGraphicFramePr/>
          <p:nvPr/>
        </p:nvGraphicFramePr>
        <p:xfrm>
          <a:off x="173990" y="111760"/>
          <a:ext cx="4417060" cy="24307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4" name="图表 34"/>
          <p:cNvGraphicFramePr/>
          <p:nvPr/>
        </p:nvGraphicFramePr>
        <p:xfrm>
          <a:off x="4747260" y="149860"/>
          <a:ext cx="4316095" cy="2354580"/>
        </p:xfrm>
        <a:graphic>
          <a:graphicData uri="http://schemas.openxmlformats.org/drawingml/2006/chart">
            <c:chart xmlns:c="http://schemas.openxmlformats.org/drawingml/2006/chart" xmlns:r="http://schemas.openxmlformats.org/officeDocument/2006/relationships" r:id="rId6"/>
          </a:graphicData>
        </a:graphic>
      </p:graphicFrame>
      <p:sp>
        <p:nvSpPr>
          <p:cNvPr id="2" name="文本框 1"/>
          <p:cNvSpPr txBox="1"/>
          <p:nvPr/>
        </p:nvSpPr>
        <p:spPr>
          <a:xfrm>
            <a:off x="295910" y="2736215"/>
            <a:ext cx="8900795" cy="2030095"/>
          </a:xfrm>
          <a:prstGeom prst="rect">
            <a:avLst/>
          </a:prstGeom>
          <a:noFill/>
        </p:spPr>
        <p:txBody>
          <a:bodyPr wrap="square" rtlCol="0" anchor="t">
            <a:spAutoFit/>
          </a:bodyPr>
          <a:lstStyle/>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结论：</a:t>
            </a:r>
          </a:p>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（1）根据图像不难得出随着排队长度的增加，出租车的占比降低。并且在同等时段，掉头的排队长度明显大于直行的排队长度。</a:t>
            </a:r>
          </a:p>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（2）通过散点图不难发现，在掉头与直行两种方向来说，直行的出租车占比也要高于掉头排队。当然这也是因为直行车道排队长度明显小于调转车道。</a:t>
            </a:r>
          </a:p>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（3）最后，我组成员进行猜测，由于出租车司机的心理作用，常常会选择避开相对排队长度更长的车道，进而选择排队长度较短的车道。</a:t>
            </a: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533632" y="2406242"/>
            <a:ext cx="1150937" cy="641349"/>
            <a:chOff x="533632" y="2406242"/>
            <a:chExt cx="1150937" cy="641349"/>
          </a:xfrm>
        </p:grpSpPr>
        <p:sp>
          <p:nvSpPr>
            <p:cNvPr id="4" name="Freeform: Shape 3"/>
            <p:cNvSpPr/>
            <p:nvPr/>
          </p:nvSpPr>
          <p:spPr bwMode="auto">
            <a:xfrm>
              <a:off x="533632"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7F7F7F"/>
            </a:solidFill>
            <a:ln>
              <a:noFill/>
            </a:ln>
            <a:effectLst/>
          </p:spPr>
          <p:txBody>
            <a:bodyPr anchor="ctr"/>
            <a:lstStyle/>
            <a:p>
              <a:pPr algn="ctr"/>
              <a:endParaRPr/>
            </a:p>
          </p:txBody>
        </p:sp>
        <p:sp>
          <p:nvSpPr>
            <p:cNvPr id="5" name="Freeform: Shape 4"/>
            <p:cNvSpPr/>
            <p:nvPr/>
          </p:nvSpPr>
          <p:spPr bwMode="auto">
            <a:xfrm>
              <a:off x="734449"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a:p>
          </p:txBody>
        </p:sp>
      </p:grpSp>
      <p:sp>
        <p:nvSpPr>
          <p:cNvPr id="8" name="Freeform: Shape 8"/>
          <p:cNvSpPr/>
          <p:nvPr/>
        </p:nvSpPr>
        <p:spPr bwMode="auto">
          <a:xfrm>
            <a:off x="3244211" y="2406241"/>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sp>
        <p:nvSpPr>
          <p:cNvPr id="9" name="TextBox 9"/>
          <p:cNvSpPr txBox="1"/>
          <p:nvPr/>
        </p:nvSpPr>
        <p:spPr>
          <a:xfrm>
            <a:off x="3641889"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zh-CN" sz="3200" dirty="0">
                <a:solidFill>
                  <a:schemeClr val="accent3"/>
                </a:solidFill>
              </a:rPr>
              <a:t>2</a:t>
            </a:r>
            <a:endParaRPr lang="ru-RU" sz="3200" dirty="0">
              <a:solidFill>
                <a:schemeClr val="accent3"/>
              </a:solidFill>
            </a:endParaRPr>
          </a:p>
        </p:txBody>
      </p:sp>
      <p:cxnSp>
        <p:nvCxnSpPr>
          <p:cNvPr id="13" name="Straight Connector 10"/>
          <p:cNvCxnSpPr/>
          <p:nvPr/>
        </p:nvCxnSpPr>
        <p:spPr>
          <a:xfrm flipV="1">
            <a:off x="3881846"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5" name="Freeform: Shape 14"/>
          <p:cNvSpPr/>
          <p:nvPr/>
        </p:nvSpPr>
        <p:spPr bwMode="auto">
          <a:xfrm>
            <a:off x="1691599" y="2406241"/>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chemeClr val="accent2"/>
          </a:solidFill>
          <a:ln>
            <a:noFill/>
          </a:ln>
          <a:effectLst/>
        </p:spPr>
        <p:txBody>
          <a:bodyPr anchor="ctr"/>
          <a:lstStyle/>
          <a:p>
            <a:pPr algn="ctr"/>
            <a:endParaRPr/>
          </a:p>
        </p:txBody>
      </p:sp>
      <p:sp>
        <p:nvSpPr>
          <p:cNvPr id="16" name="TextBox 15"/>
          <p:cNvSpPr txBox="1"/>
          <p:nvPr/>
        </p:nvSpPr>
        <p:spPr>
          <a:xfrm>
            <a:off x="2075501" y="2735961"/>
            <a:ext cx="479939" cy="438581"/>
          </a:xfrm>
          <a:prstGeom prst="rect">
            <a:avLst/>
          </a:prstGeom>
          <a:noFill/>
          <a:effectLst/>
        </p:spPr>
        <p:txBody>
          <a:bodyPr wrap="none">
            <a:normAutofit fontScale="80000" lnSpcReduction="20000"/>
          </a:bodyPr>
          <a:lstStyle/>
          <a:p>
            <a:r>
              <a:rPr lang="ru-RU" sz="3200" dirty="0">
                <a:solidFill>
                  <a:schemeClr val="accent2"/>
                </a:solidFill>
              </a:rPr>
              <a:t>0</a:t>
            </a:r>
            <a:r>
              <a:rPr lang="en-US" altLang="zh-CN" sz="3200" dirty="0">
                <a:solidFill>
                  <a:schemeClr val="accent2"/>
                </a:solidFill>
              </a:rPr>
              <a:t>1</a:t>
            </a:r>
            <a:endParaRPr lang="ru-RU" sz="3200" dirty="0">
              <a:solidFill>
                <a:schemeClr val="accent2"/>
              </a:solidFill>
            </a:endParaRPr>
          </a:p>
        </p:txBody>
      </p:sp>
      <p:sp>
        <p:nvSpPr>
          <p:cNvPr id="17" name="Freeform: Shape 17"/>
          <p:cNvSpPr/>
          <p:nvPr/>
        </p:nvSpPr>
        <p:spPr bwMode="auto">
          <a:xfrm>
            <a:off x="4910413" y="2405761"/>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chemeClr val="accent4"/>
          </a:solidFill>
          <a:ln>
            <a:noFill/>
          </a:ln>
          <a:effectLst/>
        </p:spPr>
        <p:txBody>
          <a:bodyPr anchor="ctr"/>
          <a:lstStyle/>
          <a:p>
            <a:pPr algn="ctr"/>
            <a:endParaRPr/>
          </a:p>
        </p:txBody>
      </p:sp>
      <p:sp>
        <p:nvSpPr>
          <p:cNvPr id="18" name="TextBox 18"/>
          <p:cNvSpPr txBox="1"/>
          <p:nvPr/>
        </p:nvSpPr>
        <p:spPr>
          <a:xfrm>
            <a:off x="5307824" y="2735960"/>
            <a:ext cx="479939" cy="438581"/>
          </a:xfrm>
          <a:prstGeom prst="rect">
            <a:avLst/>
          </a:prstGeom>
          <a:noFill/>
          <a:effectLst/>
        </p:spPr>
        <p:txBody>
          <a:bodyPr wrap="none">
            <a:normAutofit fontScale="80000" lnSpcReduction="20000"/>
          </a:bodyPr>
          <a:lstStyle/>
          <a:p>
            <a:r>
              <a:rPr lang="ru-RU" sz="3200" dirty="0">
                <a:solidFill>
                  <a:schemeClr val="accent4"/>
                </a:solidFill>
              </a:rPr>
              <a:t>0</a:t>
            </a:r>
            <a:r>
              <a:rPr lang="en-US" altLang="zh-CN" sz="3200" dirty="0">
                <a:solidFill>
                  <a:schemeClr val="accent4"/>
                </a:solidFill>
              </a:rPr>
              <a:t>3</a:t>
            </a:r>
            <a:endParaRPr lang="ru-RU" sz="3200" dirty="0">
              <a:solidFill>
                <a:schemeClr val="accent4"/>
              </a:solidFill>
            </a:endParaRPr>
          </a:p>
        </p:txBody>
      </p:sp>
      <p:cxnSp>
        <p:nvCxnSpPr>
          <p:cNvPr id="19" name="Straight Connector 16"/>
          <p:cNvCxnSpPr/>
          <p:nvPr/>
        </p:nvCxnSpPr>
        <p:spPr>
          <a:xfrm flipV="1">
            <a:off x="2328980" y="3174542"/>
            <a:ext cx="0" cy="407863"/>
          </a:xfrm>
          <a:prstGeom prst="line">
            <a:avLst/>
          </a:prstGeom>
          <a:ln w="0">
            <a:solidFill>
              <a:schemeClr val="accent2"/>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547793" y="3174542"/>
            <a:ext cx="0" cy="407863"/>
          </a:xfrm>
          <a:prstGeom prst="line">
            <a:avLst/>
          </a:prstGeom>
          <a:ln w="0">
            <a:solidFill>
              <a:schemeClr val="accent4"/>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1" name="Freeform: Shape 20"/>
          <p:cNvSpPr/>
          <p:nvPr/>
        </p:nvSpPr>
        <p:spPr bwMode="auto">
          <a:xfrm>
            <a:off x="7264797" y="2406242"/>
            <a:ext cx="1339851" cy="641349"/>
          </a:xfrm>
          <a:custGeom>
            <a:avLst/>
            <a:gdLst>
              <a:gd name="T0" fmla="*/ 643 w 844"/>
              <a:gd name="T1" fmla="*/ 0 h 404"/>
              <a:gd name="T2" fmla="*/ 517 w 844"/>
              <a:gd name="T3" fmla="*/ 0 h 404"/>
              <a:gd name="T4" fmla="*/ 402 w 844"/>
              <a:gd name="T5" fmla="*/ 0 h 404"/>
              <a:gd name="T6" fmla="*/ 402 w 844"/>
              <a:gd name="T7" fmla="*/ 0 h 404"/>
              <a:gd name="T8" fmla="*/ 402 w 844"/>
              <a:gd name="T9" fmla="*/ 0 h 404"/>
              <a:gd name="T10" fmla="*/ 0 w 844"/>
              <a:gd name="T11" fmla="*/ 404 h 404"/>
              <a:gd name="T12" fmla="*/ 402 w 844"/>
              <a:gd name="T13" fmla="*/ 404 h 404"/>
              <a:gd name="T14" fmla="*/ 517 w 844"/>
              <a:gd name="T15" fmla="*/ 404 h 404"/>
              <a:gd name="T16" fmla="*/ 643 w 844"/>
              <a:gd name="T17" fmla="*/ 404 h 404"/>
              <a:gd name="T18" fmla="*/ 844 w 844"/>
              <a:gd name="T19" fmla="*/ 202 h 404"/>
              <a:gd name="T20" fmla="*/ 844 w 844"/>
              <a:gd name="T21" fmla="*/ 202 h 404"/>
              <a:gd name="T22" fmla="*/ 844 w 844"/>
              <a:gd name="T23" fmla="*/ 202 h 404"/>
              <a:gd name="T24" fmla="*/ 643 w 844"/>
              <a:gd name="T25"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4" h="404">
                <a:moveTo>
                  <a:pt x="643" y="0"/>
                </a:moveTo>
                <a:lnTo>
                  <a:pt x="517" y="0"/>
                </a:lnTo>
                <a:lnTo>
                  <a:pt x="402" y="0"/>
                </a:lnTo>
                <a:lnTo>
                  <a:pt x="402" y="0"/>
                </a:lnTo>
                <a:lnTo>
                  <a:pt x="402" y="0"/>
                </a:lnTo>
                <a:lnTo>
                  <a:pt x="0" y="404"/>
                </a:lnTo>
                <a:lnTo>
                  <a:pt x="402" y="404"/>
                </a:lnTo>
                <a:lnTo>
                  <a:pt x="517" y="404"/>
                </a:lnTo>
                <a:lnTo>
                  <a:pt x="643" y="404"/>
                </a:lnTo>
                <a:lnTo>
                  <a:pt x="844" y="202"/>
                </a:lnTo>
                <a:lnTo>
                  <a:pt x="844" y="202"/>
                </a:lnTo>
                <a:lnTo>
                  <a:pt x="844" y="202"/>
                </a:lnTo>
                <a:lnTo>
                  <a:pt x="643" y="0"/>
                </a:lnTo>
                <a:close/>
              </a:path>
            </a:pathLst>
          </a:custGeom>
          <a:solidFill>
            <a:schemeClr val="accent5">
              <a:lumMod val="40000"/>
              <a:lumOff val="60000"/>
            </a:schemeClr>
          </a:solidFill>
          <a:ln>
            <a:noFill/>
          </a:ln>
          <a:effectLst/>
        </p:spPr>
        <p:txBody>
          <a:bodyPr anchor="ctr"/>
          <a:lstStyle/>
          <a:p>
            <a:pPr algn="ctr"/>
            <a:endParaRPr/>
          </a:p>
        </p:txBody>
      </p:sp>
      <p:sp>
        <p:nvSpPr>
          <p:cNvPr id="36" name="TextBox 30"/>
          <p:cNvSpPr txBox="1"/>
          <p:nvPr/>
        </p:nvSpPr>
        <p:spPr>
          <a:xfrm>
            <a:off x="866775" y="3582035"/>
            <a:ext cx="2587625" cy="1079500"/>
          </a:xfrm>
          <a:prstGeom prst="rect">
            <a:avLst/>
          </a:prstGeom>
        </p:spPr>
        <p:txBody>
          <a:bodyPr vert="horz" wrap="square" lIns="0" tIns="72000" rIns="0" bIns="0" anchor="t" anchorCtr="1"/>
          <a:lstStyle/>
          <a:p>
            <a:pPr>
              <a:lnSpc>
                <a:spcPct val="120000"/>
              </a:lnSpc>
            </a:pPr>
            <a:r>
              <a:rPr lang="zh-CN" altLang="en-US" sz="2400" b="1" dirty="0"/>
              <a:t>排队长度时空</a:t>
            </a:r>
          </a:p>
          <a:p>
            <a:pPr>
              <a:lnSpc>
                <a:spcPct val="120000"/>
              </a:lnSpc>
            </a:pPr>
            <a:r>
              <a:rPr lang="zh-CN" altLang="en-US" sz="2400" b="1" dirty="0"/>
              <a:t>变化图及分析</a:t>
            </a:r>
          </a:p>
        </p:txBody>
      </p:sp>
      <p:sp>
        <p:nvSpPr>
          <p:cNvPr id="34" name="TextBox 33"/>
          <p:cNvSpPr txBox="1"/>
          <p:nvPr/>
        </p:nvSpPr>
        <p:spPr>
          <a:xfrm>
            <a:off x="4265930" y="3703955"/>
            <a:ext cx="2999105" cy="1063625"/>
          </a:xfrm>
          <a:prstGeom prst="rect">
            <a:avLst/>
          </a:prstGeom>
        </p:spPr>
        <p:txBody>
          <a:bodyPr vert="horz" wrap="square" lIns="0" tIns="72000" rIns="0" bIns="0" anchor="t" anchorCtr="1">
            <a:noAutofit/>
          </a:bodyPr>
          <a:lstStyle/>
          <a:p>
            <a:r>
              <a:rPr lang="zh-CN" altLang="en-US" sz="2400" b="1" dirty="0"/>
              <a:t>基于队尾出租车位置数据的排队长度预测</a:t>
            </a:r>
          </a:p>
        </p:txBody>
      </p:sp>
      <p:sp>
        <p:nvSpPr>
          <p:cNvPr id="30" name="TextBox 39"/>
          <p:cNvSpPr txBox="1"/>
          <p:nvPr/>
        </p:nvSpPr>
        <p:spPr>
          <a:xfrm>
            <a:off x="2439670" y="807720"/>
            <a:ext cx="2668270" cy="1068070"/>
          </a:xfrm>
          <a:prstGeom prst="rect">
            <a:avLst/>
          </a:prstGeom>
        </p:spPr>
        <p:txBody>
          <a:bodyPr vert="horz" wrap="square" lIns="0" tIns="72000" rIns="0" bIns="0" anchor="t" anchorCtr="1">
            <a:noAutofit/>
          </a:bodyPr>
          <a:lstStyle/>
          <a:p>
            <a:r>
              <a:rPr lang="zh-CN" altLang="en-US" sz="2400" b="1" dirty="0"/>
              <a:t>出租车数量占比与排队长度关系拟合</a:t>
            </a:r>
          </a:p>
        </p:txBody>
      </p:sp>
      <p:sp>
        <p:nvSpPr>
          <p:cNvPr id="3" name="Freeform: Shape 8"/>
          <p:cNvSpPr/>
          <p:nvPr/>
        </p:nvSpPr>
        <p:spPr bwMode="auto">
          <a:xfrm>
            <a:off x="6358886" y="2419576"/>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cxnSp>
        <p:nvCxnSpPr>
          <p:cNvPr id="6" name="Straight Connector 10"/>
          <p:cNvCxnSpPr/>
          <p:nvPr/>
        </p:nvCxnSpPr>
        <p:spPr>
          <a:xfrm flipV="1">
            <a:off x="6996521"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7" name="TextBox 9"/>
          <p:cNvSpPr txBox="1"/>
          <p:nvPr/>
        </p:nvSpPr>
        <p:spPr>
          <a:xfrm>
            <a:off x="6756564"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ru-RU" sz="3200" dirty="0">
                <a:solidFill>
                  <a:schemeClr val="accent3"/>
                </a:solidFill>
              </a:rPr>
              <a:t>4</a:t>
            </a:r>
          </a:p>
        </p:txBody>
      </p:sp>
      <p:sp>
        <p:nvSpPr>
          <p:cNvPr id="10" name="文本框 9"/>
          <p:cNvSpPr txBox="1"/>
          <p:nvPr/>
        </p:nvSpPr>
        <p:spPr>
          <a:xfrm>
            <a:off x="5899150" y="926465"/>
            <a:ext cx="2705735" cy="829945"/>
          </a:xfrm>
          <a:prstGeom prst="rect">
            <a:avLst/>
          </a:prstGeom>
          <a:noFill/>
        </p:spPr>
        <p:txBody>
          <a:bodyPr wrap="square" rtlCol="0" anchor="t">
            <a:spAutoFit/>
          </a:bodyPr>
          <a:lstStyle/>
          <a:p>
            <a:r>
              <a:rPr lang="zh-CN" altLang="en-US" sz="2400" b="1" dirty="0"/>
              <a:t>二次排队概率与排队长度关系拟合</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1000" fill="hold"/>
                                        <p:tgtEl>
                                          <p:spTgt spid="10"/>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40665" y="173355"/>
            <a:ext cx="8350885" cy="1476375"/>
          </a:xfrm>
          <a:prstGeom prst="rect">
            <a:avLst/>
          </a:prstGeom>
          <a:noFill/>
          <a:ln w="9525">
            <a:noFill/>
          </a:ln>
        </p:spPr>
        <p:txBody>
          <a:bodyPr wrap="square">
            <a:spAutoFit/>
          </a:bodyPr>
          <a:lstStyle/>
          <a:p>
            <a:pPr indent="190500" algn="l"/>
            <a:r>
              <a:rPr lang="zh-CN" b="1">
                <a:ea typeface="宋体" panose="02010600030101010101" pitchFamily="2" charset="-122"/>
              </a:rPr>
              <a:t>分析中山大道西进口处的调转车道二次排队情况：以三辆车为一个区间，其中区间跨度不大，并且可以良好表现出各区间差异。表格中第二列为车辆数区间出现的概率即某一排队长度出现的概率，第三列为车辆数的区间，第四列为其在总数库出现的次数。其概率公式为出现次数</a:t>
            </a:r>
            <a:r>
              <a:rPr lang="zh-CN" b="1">
                <a:ea typeface="宋体" panose="02010600030101010101" pitchFamily="2" charset="-122"/>
                <a:cs typeface="Times New Roman" panose="02020603050405020304" pitchFamily="18" charset="0"/>
              </a:rPr>
              <a:t>/96。</a:t>
            </a:r>
            <a:endParaRPr lang="en-US" b="1">
              <a:latin typeface="宋体" panose="02010600030101010101" pitchFamily="2" charset="-122"/>
              <a:cs typeface="Times New Roman" panose="02020603050405020304" pitchFamily="18" charset="0"/>
            </a:endParaRPr>
          </a:p>
          <a:p>
            <a:pPr indent="190500" algn="l"/>
            <a:r>
              <a:rPr lang="en-US" b="1">
                <a:latin typeface="宋体" panose="02010600030101010101" pitchFamily="2" charset="-122"/>
                <a:cs typeface="Times New Roman" panose="02020603050405020304" pitchFamily="18" charset="0"/>
              </a:rPr>
              <a:t> </a:t>
            </a:r>
            <a:endParaRPr lang="en-US" altLang="en-US" b="1">
              <a:latin typeface="宋体" panose="02010600030101010101" pitchFamily="2" charset="-122"/>
              <a:cs typeface="Times New Roman" panose="02020603050405020304" pitchFamily="18" charset="0"/>
            </a:endParaRPr>
          </a:p>
        </p:txBody>
      </p:sp>
      <p:pic>
        <p:nvPicPr>
          <p:cNvPr id="2" name="图片 1"/>
          <p:cNvPicPr/>
          <p:nvPr/>
        </p:nvPicPr>
        <p:blipFill>
          <a:blip r:embed="rId3"/>
          <a:stretch>
            <a:fillRect/>
          </a:stretch>
        </p:blipFill>
        <p:spPr>
          <a:xfrm>
            <a:off x="130175" y="1795463"/>
            <a:ext cx="3038475" cy="2314575"/>
          </a:xfrm>
          <a:prstGeom prst="rect">
            <a:avLst/>
          </a:prstGeom>
          <a:noFill/>
          <a:ln w="9525">
            <a:noFill/>
          </a:ln>
        </p:spPr>
      </p:pic>
      <p:sp>
        <p:nvSpPr>
          <p:cNvPr id="101" name="文本框 100"/>
          <p:cNvSpPr txBox="1"/>
          <p:nvPr/>
        </p:nvSpPr>
        <p:spPr>
          <a:xfrm>
            <a:off x="2032000" y="2747963"/>
            <a:ext cx="5080000" cy="645160"/>
          </a:xfrm>
          <a:prstGeom prst="rect">
            <a:avLst/>
          </a:prstGeom>
          <a:noFill/>
          <a:ln w="9525">
            <a:noFill/>
          </a:ln>
        </p:spPr>
        <p:txBody>
          <a:bodyPr>
            <a:spAutoFit/>
          </a:bodyPr>
          <a:lstStyle/>
          <a:p>
            <a:pPr indent="0" algn="ctr"/>
            <a:endParaRPr lang="en-US" sz="1200" b="0">
              <a:latin typeface="宋体" panose="02010600030101010101" pitchFamily="2" charset="-122"/>
              <a:cs typeface="Times New Roman" panose="02020603050405020304" pitchFamily="18" charset="0"/>
            </a:endParaRPr>
          </a:p>
          <a:p>
            <a:pPr indent="0" algn="ctr"/>
            <a:r>
              <a:rPr lang="en-US" sz="1200" b="0">
                <a:latin typeface="宋体" panose="02010600030101010101" pitchFamily="2" charset="-122"/>
                <a:cs typeface="Times New Roman" panose="02020603050405020304" pitchFamily="18" charset="0"/>
              </a:rPr>
              <a:t> </a:t>
            </a:r>
          </a:p>
          <a:p>
            <a:pPr indent="0" algn="ctr"/>
            <a:r>
              <a:rPr lang="en-US" sz="1200" b="0">
                <a:latin typeface="宋体" panose="02010600030101010101" pitchFamily="2" charset="-122"/>
                <a:cs typeface="Times New Roman" panose="02020603050405020304" pitchFamily="18" charset="0"/>
              </a:rPr>
              <a:t> </a:t>
            </a:r>
            <a:endParaRPr lang="zh-CN" altLang="en-US"/>
          </a:p>
        </p:txBody>
      </p:sp>
      <p:pic>
        <p:nvPicPr>
          <p:cNvPr id="3" name="图片 2"/>
          <p:cNvPicPr/>
          <p:nvPr/>
        </p:nvPicPr>
        <p:blipFill>
          <a:blip r:embed="rId4"/>
          <a:stretch>
            <a:fillRect/>
          </a:stretch>
        </p:blipFill>
        <p:spPr>
          <a:xfrm>
            <a:off x="3403600" y="1556703"/>
            <a:ext cx="5276850" cy="3048000"/>
          </a:xfrm>
          <a:prstGeom prst="rect">
            <a:avLst/>
          </a:prstGeom>
          <a:noFill/>
          <a:ln w="9525">
            <a:noFill/>
          </a:ln>
        </p:spPr>
      </p:pic>
      <p:sp>
        <p:nvSpPr>
          <p:cNvPr id="102" name="文本框 101"/>
          <p:cNvSpPr txBox="1"/>
          <p:nvPr/>
        </p:nvSpPr>
        <p:spPr>
          <a:xfrm>
            <a:off x="2032000" y="6441123"/>
            <a:ext cx="5080000" cy="622300"/>
          </a:xfrm>
          <a:prstGeom prst="rect">
            <a:avLst/>
          </a:prstGeom>
          <a:noFill/>
          <a:ln w="9525">
            <a:noFill/>
          </a:ln>
        </p:spPr>
        <p:txBody>
          <a:bodyPr>
            <a:spAutoFit/>
          </a:bodyPr>
          <a:lstStyle/>
          <a:p>
            <a:pPr indent="0" algn="ctr"/>
            <a:endParaRPr lang="en-US" sz="1200" b="0">
              <a:latin typeface="宋体" panose="02010600030101010101" pitchFamily="2" charset="-122"/>
              <a:cs typeface="Times New Roman" panose="02020603050405020304" pitchFamily="18" charset="0"/>
            </a:endParaRPr>
          </a:p>
          <a:p>
            <a:pPr indent="0" algn="ctr"/>
            <a:r>
              <a:rPr lang="en-US" sz="1200" b="0">
                <a:latin typeface="宋体" panose="02010600030101010101" pitchFamily="2" charset="-122"/>
                <a:cs typeface="Times New Roman" panose="02020603050405020304" pitchFamily="18" charset="0"/>
              </a:rPr>
              <a:t> </a:t>
            </a:r>
            <a:endParaRPr lang="zh-CN" sz="1050" b="1">
              <a:ea typeface="黑体" panose="02010609060101010101" charset="-122"/>
            </a:endParaRPr>
          </a:p>
          <a:p>
            <a:pPr indent="0" algn="ctr"/>
            <a:r>
              <a:rPr lang="zh-CN" sz="1050" b="1">
                <a:ea typeface="黑体" panose="02010609060101010101" charset="-122"/>
              </a:rPr>
              <a:t>图</a:t>
            </a:r>
            <a:r>
              <a:rPr lang="en-US" sz="1050" b="1">
                <a:latin typeface="黑体" panose="02010609060101010101" charset="-122"/>
                <a:cs typeface="Times New Roman" panose="02020603050405020304" pitchFamily="18" charset="0"/>
              </a:rPr>
              <a:t>31 </a:t>
            </a:r>
            <a:r>
              <a:rPr lang="zh-CN" sz="1050" b="1">
                <a:ea typeface="黑体" panose="02010609060101010101" charset="-122"/>
              </a:rPr>
              <a:t>二次排队概率与排队长度关系拟合图</a:t>
            </a: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417830" y="250825"/>
            <a:ext cx="8308340" cy="4399915"/>
          </a:xfrm>
          <a:prstGeom prst="rect">
            <a:avLst/>
          </a:prstGeom>
          <a:noFill/>
          <a:ln w="9525">
            <a:noFill/>
          </a:ln>
        </p:spPr>
        <p:txBody>
          <a:bodyPr wrap="square">
            <a:spAutoFit/>
          </a:bodyPr>
          <a:lstStyle/>
          <a:p>
            <a:pPr indent="266700"/>
            <a:r>
              <a:rPr lang="zh-CN" sz="1400" b="1">
                <a:ea typeface="宋体" panose="02010600030101010101" pitchFamily="2" charset="-122"/>
              </a:rPr>
              <a:t>我们通过使用</a:t>
            </a:r>
            <a:r>
              <a:rPr lang="zh-CN" sz="1400" b="1">
                <a:ea typeface="宋体" panose="02010600030101010101" pitchFamily="2" charset="-122"/>
                <a:cs typeface="Times New Roman" panose="02020603050405020304" pitchFamily="18" charset="0"/>
              </a:rPr>
              <a:t>MATLAB对表格中数据进行拟合，得三次函数图像。通过通向残差我们发现约为0.06，证明拟合程度较好，应当可以应用在我们此次的调查中。</a:t>
            </a:r>
          </a:p>
          <a:p>
            <a:pPr indent="266700"/>
            <a:endParaRPr lang="zh-CN" sz="1400" b="1">
              <a:ea typeface="宋体" panose="02010600030101010101" pitchFamily="2" charset="-122"/>
            </a:endParaRPr>
          </a:p>
          <a:p>
            <a:pPr indent="266700"/>
            <a:r>
              <a:rPr lang="zh-CN" sz="1400" b="1">
                <a:ea typeface="宋体" panose="02010600030101010101" pitchFamily="2" charset="-122"/>
              </a:rPr>
              <a:t>规定三个方面：</a:t>
            </a:r>
          </a:p>
          <a:p>
            <a:pPr indent="266700"/>
            <a:r>
              <a:rPr lang="zh-CN" sz="1400" b="1">
                <a:ea typeface="宋体" panose="02010600030101010101" pitchFamily="2" charset="-122"/>
              </a:rPr>
              <a:t>首先，在二次排队过程中，我们认定此交通状况的发生会发生拥堵情况。</a:t>
            </a:r>
          </a:p>
          <a:p>
            <a:pPr indent="266700"/>
            <a:r>
              <a:rPr lang="zh-CN" sz="1400" b="1">
                <a:ea typeface="宋体" panose="02010600030101010101" pitchFamily="2" charset="-122"/>
              </a:rPr>
              <a:t>其次，我们粗略估计，在发生二次排队情况时，车头间距大约为</a:t>
            </a:r>
            <a:r>
              <a:rPr lang="zh-CN" sz="1400" b="1">
                <a:ea typeface="宋体" panose="02010600030101010101" pitchFamily="2" charset="-122"/>
                <a:cs typeface="Times New Roman" panose="02020603050405020304" pitchFamily="18" charset="0"/>
              </a:rPr>
              <a:t>5m。</a:t>
            </a:r>
            <a:endParaRPr lang="zh-CN" sz="1400" b="1">
              <a:ea typeface="宋体" panose="02010600030101010101" pitchFamily="2" charset="-122"/>
            </a:endParaRPr>
          </a:p>
          <a:p>
            <a:pPr indent="266700"/>
            <a:r>
              <a:rPr lang="zh-CN" sz="1400" b="1">
                <a:ea typeface="宋体" panose="02010600030101010101" pitchFamily="2" charset="-122"/>
              </a:rPr>
              <a:t>最后，在饱和车流量的计算中，我们规定为先经过</a:t>
            </a:r>
            <a:r>
              <a:rPr lang="zh-CN" sz="1400" b="1">
                <a:ea typeface="宋体" panose="02010600030101010101" pitchFamily="2" charset="-122"/>
                <a:cs typeface="Times New Roman" panose="02020603050405020304" pitchFamily="18" charset="0"/>
              </a:rPr>
              <a:t>4辆车才开始计数。                                                 </a:t>
            </a:r>
          </a:p>
          <a:p>
            <a:pPr indent="266700"/>
            <a:r>
              <a:rPr lang="zh-CN" sz="1400" b="1">
                <a:ea typeface="宋体" panose="02010600030101010101" pitchFamily="2" charset="-122"/>
              </a:rPr>
              <a:t>                                                                                                                                                                                                  采取公式（（饱和车流量</a:t>
            </a:r>
            <a:r>
              <a:rPr lang="zh-CN" sz="1400" b="1">
                <a:ea typeface="宋体" panose="02010600030101010101" pitchFamily="2" charset="-122"/>
                <a:cs typeface="Times New Roman" panose="02020603050405020304" pitchFamily="18" charset="0"/>
              </a:rPr>
              <a:t>*绿灯时间/饱和时间）+4）*车头间距</a:t>
            </a:r>
            <a:endParaRPr lang="zh-CN" sz="1400" b="1">
              <a:ea typeface="宋体" panose="02010600030101010101" pitchFamily="2" charset="-122"/>
            </a:endParaRPr>
          </a:p>
          <a:p>
            <a:pPr indent="266700"/>
            <a:r>
              <a:rPr lang="zh-CN" sz="1400" b="1">
                <a:ea typeface="宋体" panose="02010600030101010101" pitchFamily="2" charset="-122"/>
              </a:rPr>
              <a:t>根据信号配时组数据及公式，我们得到：</a:t>
            </a:r>
            <a:endParaRPr lang="en-US" sz="1400" b="1">
              <a:latin typeface="宋体" panose="02010600030101010101" pitchFamily="2" charset="-122"/>
              <a:cs typeface="Times New Roman" panose="02020603050405020304" pitchFamily="18" charset="0"/>
            </a:endParaRPr>
          </a:p>
          <a:p>
            <a:pPr indent="266700"/>
            <a:r>
              <a:rPr lang="en-US" sz="1400" b="1">
                <a:latin typeface="宋体" panose="02010600030101010101" pitchFamily="2" charset="-122"/>
                <a:cs typeface="Times New Roman" panose="02020603050405020304" pitchFamily="18" charset="0"/>
              </a:rPr>
              <a:t>L1=((10*39/29)+4)*5=87m    L2=((16*55/45)+4)*5=118m</a:t>
            </a:r>
          </a:p>
          <a:p>
            <a:pPr indent="266700"/>
            <a:r>
              <a:rPr lang="en-US" sz="1400" b="1">
                <a:latin typeface="宋体" panose="02010600030101010101" pitchFamily="2" charset="-122"/>
                <a:cs typeface="Times New Roman" panose="02020603050405020304" pitchFamily="18" charset="0"/>
              </a:rPr>
              <a:t>L3=((15*56/46)+4)*5=111m   L4=((16*59/49)+4)*5=116m</a:t>
            </a:r>
          </a:p>
          <a:p>
            <a:pPr indent="266700"/>
            <a:r>
              <a:rPr lang="en-US" sz="1400" b="1">
                <a:latin typeface="宋体" panose="02010600030101010101" pitchFamily="2" charset="-122"/>
                <a:cs typeface="Times New Roman" panose="02020603050405020304" pitchFamily="18" charset="0"/>
              </a:rPr>
              <a:t>L5=((17*55/45)+4)*5=124m   L6=((18*58/48)+4)*5=129m</a:t>
            </a:r>
          </a:p>
          <a:p>
            <a:pPr indent="266700"/>
            <a:r>
              <a:rPr lang="en-US" sz="1400" b="1">
                <a:latin typeface="宋体" panose="02010600030101010101" pitchFamily="2" charset="-122"/>
                <a:cs typeface="Times New Roman" panose="02020603050405020304" pitchFamily="18" charset="0"/>
              </a:rPr>
              <a:t>L7=((19*51/41)+4)*5=138m   L8=((15*56/52)+4)*5=101m</a:t>
            </a:r>
          </a:p>
          <a:p>
            <a:pPr indent="266700"/>
            <a:r>
              <a:rPr lang="en-US" sz="1400" b="1">
                <a:latin typeface="宋体" panose="02010600030101010101" pitchFamily="2" charset="-122"/>
                <a:cs typeface="Times New Roman" panose="02020603050405020304" pitchFamily="18" charset="0"/>
              </a:rPr>
              <a:t>L9=((20*62/52)+4)*5=139m   L10=((19*56/46)+4)*5=136m</a:t>
            </a:r>
            <a:endParaRPr lang="zh-CN" sz="1400" b="1">
              <a:ea typeface="宋体" panose="02010600030101010101" pitchFamily="2" charset="-122"/>
            </a:endParaRPr>
          </a:p>
          <a:p>
            <a:pPr indent="266700"/>
            <a:r>
              <a:rPr lang="zh-CN" sz="1400" b="1">
                <a:ea typeface="宋体" panose="02010600030101010101" pitchFamily="2" charset="-122"/>
              </a:rPr>
              <a:t>易得出，</a:t>
            </a:r>
            <a:r>
              <a:rPr lang="en-US" sz="1400" b="1">
                <a:latin typeface="宋体" panose="02010600030101010101" pitchFamily="2" charset="-122"/>
                <a:cs typeface="Times New Roman" panose="02020603050405020304" pitchFamily="18" charset="0"/>
              </a:rPr>
              <a:t>L1</a:t>
            </a:r>
            <a:r>
              <a:rPr lang="zh-CN" sz="1400" b="1">
                <a:ea typeface="宋体" panose="02010600030101010101" pitchFamily="2" charset="-122"/>
              </a:rPr>
              <a:t>即为最小值</a:t>
            </a:r>
            <a:r>
              <a:rPr lang="zh-CN" sz="1400" b="1">
                <a:ea typeface="宋体" panose="02010600030101010101" pitchFamily="2" charset="-122"/>
                <a:cs typeface="Times New Roman" panose="02020603050405020304" pitchFamily="18" charset="0"/>
              </a:rPr>
              <a:t>87，也就是说，排队长度至少达到了87m才会出现二次停车情况。</a:t>
            </a:r>
            <a:endParaRPr lang="zh-CN" sz="1400" b="1">
              <a:ea typeface="宋体" panose="02010600030101010101" pitchFamily="2" charset="-122"/>
            </a:endParaRPr>
          </a:p>
          <a:p>
            <a:pPr indent="266700"/>
            <a:r>
              <a:rPr lang="zh-CN" sz="1400" b="1">
                <a:ea typeface="宋体" panose="02010600030101010101" pitchFamily="2" charset="-122"/>
              </a:rPr>
              <a:t>将</a:t>
            </a:r>
            <a:r>
              <a:rPr lang="zh-CN" sz="1400" b="1">
                <a:ea typeface="宋体" panose="02010600030101010101" pitchFamily="2" charset="-122"/>
                <a:cs typeface="Times New Roman" panose="02020603050405020304" pitchFamily="18" charset="0"/>
              </a:rPr>
              <a:t>x=87换算成之前拟合的函数中，得到x=6.</a:t>
            </a:r>
            <a:endParaRPr lang="zh-CN" sz="1400" b="1">
              <a:ea typeface="宋体" panose="02010600030101010101" pitchFamily="2" charset="-122"/>
            </a:endParaRPr>
          </a:p>
          <a:p>
            <a:pPr indent="266700"/>
            <a:r>
              <a:rPr lang="zh-CN" sz="1400" b="1">
                <a:ea typeface="宋体" panose="02010600030101010101" pitchFamily="2" charset="-122"/>
              </a:rPr>
              <a:t>为了得到堵塞概率，将函数进行积分，其积分范围为</a:t>
            </a:r>
            <a:r>
              <a:rPr lang="zh-CN" sz="1400" b="1">
                <a:ea typeface="宋体" panose="02010600030101010101" pitchFamily="2" charset="-122"/>
                <a:cs typeface="Times New Roman" panose="02020603050405020304" pitchFamily="18" charset="0"/>
              </a:rPr>
              <a:t>7-正无穷大，可得，原式=0.0533。也就是说，一辆车在这个时间内到达这个信号路口，他会出现堵塞的概率为5.33%。这个概率相对较低，与我组在调研过程中的统计有部分出入，误差约为0.5%，故基本可以认为我组进行的方案假设成立。</a:t>
            </a:r>
            <a:endParaRPr lang="zh-CN" altLang="en-US" sz="1400" b="1">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533632" y="2406242"/>
            <a:ext cx="1150937" cy="641349"/>
            <a:chOff x="533632" y="2406242"/>
            <a:chExt cx="1150937" cy="641349"/>
          </a:xfrm>
        </p:grpSpPr>
        <p:sp>
          <p:nvSpPr>
            <p:cNvPr id="4" name="Freeform: Shape 3"/>
            <p:cNvSpPr/>
            <p:nvPr/>
          </p:nvSpPr>
          <p:spPr bwMode="auto">
            <a:xfrm>
              <a:off x="533632" y="2406242"/>
              <a:ext cx="1150937" cy="641349"/>
            </a:xfrm>
            <a:custGeom>
              <a:avLst/>
              <a:gdLst>
                <a:gd name="T0" fmla="*/ 0 w 725"/>
                <a:gd name="T1" fmla="*/ 0 h 404"/>
                <a:gd name="T2" fmla="*/ 0 w 725"/>
                <a:gd name="T3" fmla="*/ 404 h 404"/>
                <a:gd name="T4" fmla="*/ 725 w 725"/>
                <a:gd name="T5" fmla="*/ 404 h 404"/>
                <a:gd name="T6" fmla="*/ 324 w 725"/>
                <a:gd name="T7" fmla="*/ 0 h 404"/>
                <a:gd name="T8" fmla="*/ 0 w 725"/>
                <a:gd name="T9" fmla="*/ 0 h 404"/>
              </a:gdLst>
              <a:ahLst/>
              <a:cxnLst>
                <a:cxn ang="0">
                  <a:pos x="T0" y="T1"/>
                </a:cxn>
                <a:cxn ang="0">
                  <a:pos x="T2" y="T3"/>
                </a:cxn>
                <a:cxn ang="0">
                  <a:pos x="T4" y="T5"/>
                </a:cxn>
                <a:cxn ang="0">
                  <a:pos x="T6" y="T7"/>
                </a:cxn>
                <a:cxn ang="0">
                  <a:pos x="T8" y="T9"/>
                </a:cxn>
              </a:cxnLst>
              <a:rect l="0" t="0" r="r" b="b"/>
              <a:pathLst>
                <a:path w="725" h="404">
                  <a:moveTo>
                    <a:pt x="0" y="0"/>
                  </a:moveTo>
                  <a:lnTo>
                    <a:pt x="0" y="404"/>
                  </a:lnTo>
                  <a:lnTo>
                    <a:pt x="725" y="404"/>
                  </a:lnTo>
                  <a:lnTo>
                    <a:pt x="324" y="0"/>
                  </a:lnTo>
                  <a:lnTo>
                    <a:pt x="0" y="0"/>
                  </a:lnTo>
                  <a:close/>
                </a:path>
              </a:pathLst>
            </a:custGeom>
            <a:solidFill>
              <a:srgbClr val="7F7F7F"/>
            </a:solidFill>
            <a:ln>
              <a:noFill/>
            </a:ln>
            <a:effectLst/>
          </p:spPr>
          <p:txBody>
            <a:bodyPr anchor="ctr"/>
            <a:lstStyle/>
            <a:p>
              <a:pPr algn="ctr"/>
              <a:endParaRPr/>
            </a:p>
          </p:txBody>
        </p:sp>
        <p:sp>
          <p:nvSpPr>
            <p:cNvPr id="5" name="Freeform: Shape 4"/>
            <p:cNvSpPr/>
            <p:nvPr/>
          </p:nvSpPr>
          <p:spPr bwMode="auto">
            <a:xfrm>
              <a:off x="734449" y="2569754"/>
              <a:ext cx="342652" cy="340075"/>
            </a:xfrm>
            <a:custGeom>
              <a:avLst/>
              <a:gdLst/>
              <a:ahLst/>
              <a:cxnLst>
                <a:cxn ang="0">
                  <a:pos x="33" y="1"/>
                </a:cxn>
                <a:cxn ang="0">
                  <a:pos x="22" y="1"/>
                </a:cxn>
                <a:cxn ang="0">
                  <a:pos x="0" y="28"/>
                </a:cxn>
                <a:cxn ang="0">
                  <a:pos x="22" y="55"/>
                </a:cxn>
                <a:cxn ang="0">
                  <a:pos x="33" y="55"/>
                </a:cxn>
                <a:cxn ang="0">
                  <a:pos x="56" y="28"/>
                </a:cxn>
                <a:cxn ang="0">
                  <a:pos x="20" y="7"/>
                </a:cxn>
                <a:cxn ang="0">
                  <a:pos x="10" y="14"/>
                </a:cxn>
                <a:cxn ang="0">
                  <a:pos x="7" y="19"/>
                </a:cxn>
                <a:cxn ang="0">
                  <a:pos x="11" y="25"/>
                </a:cxn>
                <a:cxn ang="0">
                  <a:pos x="7" y="19"/>
                </a:cxn>
                <a:cxn ang="0">
                  <a:pos x="5" y="30"/>
                </a:cxn>
                <a:cxn ang="0">
                  <a:pos x="12" y="36"/>
                </a:cxn>
                <a:cxn ang="0">
                  <a:pos x="9" y="41"/>
                </a:cxn>
                <a:cxn ang="0">
                  <a:pos x="20" y="49"/>
                </a:cxn>
                <a:cxn ang="0">
                  <a:pos x="25" y="46"/>
                </a:cxn>
                <a:cxn ang="0">
                  <a:pos x="25" y="41"/>
                </a:cxn>
                <a:cxn ang="0">
                  <a:pos x="25" y="36"/>
                </a:cxn>
                <a:cxn ang="0">
                  <a:pos x="16" y="30"/>
                </a:cxn>
                <a:cxn ang="0">
                  <a:pos x="25" y="36"/>
                </a:cxn>
                <a:cxn ang="0">
                  <a:pos x="16" y="25"/>
                </a:cxn>
                <a:cxn ang="0">
                  <a:pos x="25" y="19"/>
                </a:cxn>
                <a:cxn ang="0">
                  <a:pos x="25" y="14"/>
                </a:cxn>
                <a:cxn ang="0">
                  <a:pos x="25" y="10"/>
                </a:cxn>
                <a:cxn ang="0">
                  <a:pos x="48" y="19"/>
                </a:cxn>
                <a:cxn ang="0">
                  <a:pos x="45" y="25"/>
                </a:cxn>
                <a:cxn ang="0">
                  <a:pos x="48" y="19"/>
                </a:cxn>
                <a:cxn ang="0">
                  <a:pos x="41" y="14"/>
                </a:cxn>
                <a:cxn ang="0">
                  <a:pos x="45" y="14"/>
                </a:cxn>
                <a:cxn ang="0">
                  <a:pos x="34" y="14"/>
                </a:cxn>
                <a:cxn ang="0">
                  <a:pos x="30" y="10"/>
                </a:cxn>
                <a:cxn ang="0">
                  <a:pos x="38" y="19"/>
                </a:cxn>
                <a:cxn ang="0">
                  <a:pos x="30" y="25"/>
                </a:cxn>
                <a:cxn ang="0">
                  <a:pos x="30" y="30"/>
                </a:cxn>
                <a:cxn ang="0">
                  <a:pos x="38" y="36"/>
                </a:cxn>
                <a:cxn ang="0">
                  <a:pos x="30" y="30"/>
                </a:cxn>
                <a:cxn ang="0">
                  <a:pos x="30" y="41"/>
                </a:cxn>
                <a:cxn ang="0">
                  <a:pos x="30" y="46"/>
                </a:cxn>
                <a:cxn ang="0">
                  <a:pos x="41" y="41"/>
                </a:cxn>
                <a:cxn ang="0">
                  <a:pos x="35" y="49"/>
                </a:cxn>
                <a:cxn ang="0">
                  <a:pos x="45" y="30"/>
                </a:cxn>
                <a:cxn ang="0">
                  <a:pos x="49" y="36"/>
                </a:cxn>
              </a:cxnLst>
              <a:rect l="0" t="0" r="r" b="b"/>
              <a:pathLst>
                <a:path w="56" h="56">
                  <a:moveTo>
                    <a:pt x="46" y="7"/>
                  </a:moveTo>
                  <a:cubicBezTo>
                    <a:pt x="42" y="4"/>
                    <a:pt x="38" y="1"/>
                    <a:pt x="33" y="1"/>
                  </a:cubicBezTo>
                  <a:cubicBezTo>
                    <a:pt x="31" y="0"/>
                    <a:pt x="30" y="0"/>
                    <a:pt x="28" y="0"/>
                  </a:cubicBezTo>
                  <a:cubicBezTo>
                    <a:pt x="26" y="0"/>
                    <a:pt x="24" y="0"/>
                    <a:pt x="22" y="1"/>
                  </a:cubicBezTo>
                  <a:cubicBezTo>
                    <a:pt x="17" y="1"/>
                    <a:pt x="13" y="4"/>
                    <a:pt x="10" y="7"/>
                  </a:cubicBezTo>
                  <a:cubicBezTo>
                    <a:pt x="3" y="12"/>
                    <a:pt x="0" y="19"/>
                    <a:pt x="0" y="28"/>
                  </a:cubicBezTo>
                  <a:cubicBezTo>
                    <a:pt x="0" y="37"/>
                    <a:pt x="3" y="44"/>
                    <a:pt x="10" y="49"/>
                  </a:cubicBezTo>
                  <a:cubicBezTo>
                    <a:pt x="13" y="52"/>
                    <a:pt x="17" y="55"/>
                    <a:pt x="22" y="55"/>
                  </a:cubicBezTo>
                  <a:cubicBezTo>
                    <a:pt x="24" y="56"/>
                    <a:pt x="26" y="56"/>
                    <a:pt x="28" y="56"/>
                  </a:cubicBezTo>
                  <a:cubicBezTo>
                    <a:pt x="30" y="56"/>
                    <a:pt x="31" y="56"/>
                    <a:pt x="33" y="55"/>
                  </a:cubicBezTo>
                  <a:cubicBezTo>
                    <a:pt x="38" y="55"/>
                    <a:pt x="42" y="52"/>
                    <a:pt x="46" y="49"/>
                  </a:cubicBezTo>
                  <a:cubicBezTo>
                    <a:pt x="52" y="44"/>
                    <a:pt x="56" y="37"/>
                    <a:pt x="56" y="28"/>
                  </a:cubicBezTo>
                  <a:cubicBezTo>
                    <a:pt x="56" y="19"/>
                    <a:pt x="52" y="12"/>
                    <a:pt x="46" y="7"/>
                  </a:cubicBezTo>
                  <a:close/>
                  <a:moveTo>
                    <a:pt x="20" y="7"/>
                  </a:moveTo>
                  <a:cubicBezTo>
                    <a:pt x="18" y="9"/>
                    <a:pt x="16" y="11"/>
                    <a:pt x="14" y="14"/>
                  </a:cubicBezTo>
                  <a:cubicBezTo>
                    <a:pt x="10" y="14"/>
                    <a:pt x="10" y="14"/>
                    <a:pt x="10" y="14"/>
                  </a:cubicBezTo>
                  <a:cubicBezTo>
                    <a:pt x="13" y="11"/>
                    <a:pt x="16" y="8"/>
                    <a:pt x="20" y="7"/>
                  </a:cubicBezTo>
                  <a:close/>
                  <a:moveTo>
                    <a:pt x="7" y="19"/>
                  </a:moveTo>
                  <a:cubicBezTo>
                    <a:pt x="12" y="19"/>
                    <a:pt x="12" y="19"/>
                    <a:pt x="12" y="19"/>
                  </a:cubicBezTo>
                  <a:cubicBezTo>
                    <a:pt x="11" y="21"/>
                    <a:pt x="11" y="23"/>
                    <a:pt x="11" y="25"/>
                  </a:cubicBezTo>
                  <a:cubicBezTo>
                    <a:pt x="5" y="25"/>
                    <a:pt x="5" y="25"/>
                    <a:pt x="5" y="25"/>
                  </a:cubicBezTo>
                  <a:cubicBezTo>
                    <a:pt x="6" y="23"/>
                    <a:pt x="6" y="21"/>
                    <a:pt x="7" y="19"/>
                  </a:cubicBezTo>
                  <a:close/>
                  <a:moveTo>
                    <a:pt x="6" y="36"/>
                  </a:moveTo>
                  <a:cubicBezTo>
                    <a:pt x="6" y="34"/>
                    <a:pt x="5" y="32"/>
                    <a:pt x="5" y="30"/>
                  </a:cubicBezTo>
                  <a:cubicBezTo>
                    <a:pt x="11" y="30"/>
                    <a:pt x="11" y="30"/>
                    <a:pt x="11" y="30"/>
                  </a:cubicBezTo>
                  <a:cubicBezTo>
                    <a:pt x="11" y="32"/>
                    <a:pt x="11" y="34"/>
                    <a:pt x="12" y="36"/>
                  </a:cubicBezTo>
                  <a:lnTo>
                    <a:pt x="6" y="36"/>
                  </a:lnTo>
                  <a:close/>
                  <a:moveTo>
                    <a:pt x="9" y="41"/>
                  </a:moveTo>
                  <a:cubicBezTo>
                    <a:pt x="14" y="41"/>
                    <a:pt x="14" y="41"/>
                    <a:pt x="14" y="41"/>
                  </a:cubicBezTo>
                  <a:cubicBezTo>
                    <a:pt x="16" y="44"/>
                    <a:pt x="18" y="47"/>
                    <a:pt x="20" y="49"/>
                  </a:cubicBezTo>
                  <a:cubicBezTo>
                    <a:pt x="16" y="48"/>
                    <a:pt x="12" y="45"/>
                    <a:pt x="9" y="41"/>
                  </a:cubicBezTo>
                  <a:close/>
                  <a:moveTo>
                    <a:pt x="25" y="46"/>
                  </a:moveTo>
                  <a:cubicBezTo>
                    <a:pt x="23" y="45"/>
                    <a:pt x="22" y="43"/>
                    <a:pt x="20" y="41"/>
                  </a:cubicBezTo>
                  <a:cubicBezTo>
                    <a:pt x="25" y="41"/>
                    <a:pt x="25" y="41"/>
                    <a:pt x="25" y="41"/>
                  </a:cubicBezTo>
                  <a:lnTo>
                    <a:pt x="25" y="46"/>
                  </a:lnTo>
                  <a:close/>
                  <a:moveTo>
                    <a:pt x="25" y="36"/>
                  </a:moveTo>
                  <a:cubicBezTo>
                    <a:pt x="17" y="36"/>
                    <a:pt x="17" y="36"/>
                    <a:pt x="17" y="36"/>
                  </a:cubicBezTo>
                  <a:cubicBezTo>
                    <a:pt x="17" y="34"/>
                    <a:pt x="16" y="32"/>
                    <a:pt x="16" y="30"/>
                  </a:cubicBezTo>
                  <a:cubicBezTo>
                    <a:pt x="25" y="30"/>
                    <a:pt x="25" y="30"/>
                    <a:pt x="25" y="30"/>
                  </a:cubicBezTo>
                  <a:lnTo>
                    <a:pt x="25" y="36"/>
                  </a:lnTo>
                  <a:close/>
                  <a:moveTo>
                    <a:pt x="25" y="25"/>
                  </a:moveTo>
                  <a:cubicBezTo>
                    <a:pt x="16" y="25"/>
                    <a:pt x="16" y="25"/>
                    <a:pt x="16" y="25"/>
                  </a:cubicBezTo>
                  <a:cubicBezTo>
                    <a:pt x="17" y="23"/>
                    <a:pt x="17" y="21"/>
                    <a:pt x="18" y="19"/>
                  </a:cubicBezTo>
                  <a:cubicBezTo>
                    <a:pt x="25" y="19"/>
                    <a:pt x="25" y="19"/>
                    <a:pt x="25" y="19"/>
                  </a:cubicBezTo>
                  <a:lnTo>
                    <a:pt x="25" y="25"/>
                  </a:lnTo>
                  <a:close/>
                  <a:moveTo>
                    <a:pt x="25" y="14"/>
                  </a:moveTo>
                  <a:cubicBezTo>
                    <a:pt x="21" y="14"/>
                    <a:pt x="21" y="14"/>
                    <a:pt x="21" y="14"/>
                  </a:cubicBezTo>
                  <a:cubicBezTo>
                    <a:pt x="22" y="12"/>
                    <a:pt x="23" y="11"/>
                    <a:pt x="25" y="10"/>
                  </a:cubicBezTo>
                  <a:lnTo>
                    <a:pt x="25" y="14"/>
                  </a:lnTo>
                  <a:close/>
                  <a:moveTo>
                    <a:pt x="48" y="19"/>
                  </a:moveTo>
                  <a:cubicBezTo>
                    <a:pt x="49" y="21"/>
                    <a:pt x="50" y="23"/>
                    <a:pt x="50" y="25"/>
                  </a:cubicBezTo>
                  <a:cubicBezTo>
                    <a:pt x="45" y="25"/>
                    <a:pt x="45" y="25"/>
                    <a:pt x="45" y="25"/>
                  </a:cubicBezTo>
                  <a:cubicBezTo>
                    <a:pt x="44" y="23"/>
                    <a:pt x="44" y="21"/>
                    <a:pt x="43" y="19"/>
                  </a:cubicBezTo>
                  <a:lnTo>
                    <a:pt x="48" y="19"/>
                  </a:lnTo>
                  <a:close/>
                  <a:moveTo>
                    <a:pt x="45" y="14"/>
                  </a:moveTo>
                  <a:cubicBezTo>
                    <a:pt x="41" y="14"/>
                    <a:pt x="41" y="14"/>
                    <a:pt x="41" y="14"/>
                  </a:cubicBezTo>
                  <a:cubicBezTo>
                    <a:pt x="39" y="11"/>
                    <a:pt x="37" y="9"/>
                    <a:pt x="35" y="7"/>
                  </a:cubicBezTo>
                  <a:cubicBezTo>
                    <a:pt x="39" y="8"/>
                    <a:pt x="42" y="11"/>
                    <a:pt x="45" y="14"/>
                  </a:cubicBezTo>
                  <a:close/>
                  <a:moveTo>
                    <a:pt x="30" y="10"/>
                  </a:moveTo>
                  <a:cubicBezTo>
                    <a:pt x="32" y="11"/>
                    <a:pt x="33" y="12"/>
                    <a:pt x="34" y="14"/>
                  </a:cubicBezTo>
                  <a:cubicBezTo>
                    <a:pt x="30" y="14"/>
                    <a:pt x="30" y="14"/>
                    <a:pt x="30" y="14"/>
                  </a:cubicBezTo>
                  <a:lnTo>
                    <a:pt x="30" y="10"/>
                  </a:lnTo>
                  <a:close/>
                  <a:moveTo>
                    <a:pt x="30" y="19"/>
                  </a:moveTo>
                  <a:cubicBezTo>
                    <a:pt x="38" y="19"/>
                    <a:pt x="38" y="19"/>
                    <a:pt x="38" y="19"/>
                  </a:cubicBezTo>
                  <a:cubicBezTo>
                    <a:pt x="38" y="21"/>
                    <a:pt x="39" y="23"/>
                    <a:pt x="39" y="25"/>
                  </a:cubicBezTo>
                  <a:cubicBezTo>
                    <a:pt x="30" y="25"/>
                    <a:pt x="30" y="25"/>
                    <a:pt x="30" y="25"/>
                  </a:cubicBezTo>
                  <a:lnTo>
                    <a:pt x="30" y="19"/>
                  </a:lnTo>
                  <a:close/>
                  <a:moveTo>
                    <a:pt x="30" y="30"/>
                  </a:moveTo>
                  <a:cubicBezTo>
                    <a:pt x="39" y="30"/>
                    <a:pt x="39" y="30"/>
                    <a:pt x="39" y="30"/>
                  </a:cubicBezTo>
                  <a:cubicBezTo>
                    <a:pt x="39" y="32"/>
                    <a:pt x="39" y="34"/>
                    <a:pt x="38" y="36"/>
                  </a:cubicBezTo>
                  <a:cubicBezTo>
                    <a:pt x="30" y="36"/>
                    <a:pt x="30" y="36"/>
                    <a:pt x="30" y="36"/>
                  </a:cubicBezTo>
                  <a:lnTo>
                    <a:pt x="30" y="30"/>
                  </a:lnTo>
                  <a:close/>
                  <a:moveTo>
                    <a:pt x="30" y="46"/>
                  </a:moveTo>
                  <a:cubicBezTo>
                    <a:pt x="30" y="41"/>
                    <a:pt x="30" y="41"/>
                    <a:pt x="30" y="41"/>
                  </a:cubicBezTo>
                  <a:cubicBezTo>
                    <a:pt x="35" y="41"/>
                    <a:pt x="35" y="41"/>
                    <a:pt x="35" y="41"/>
                  </a:cubicBezTo>
                  <a:cubicBezTo>
                    <a:pt x="34" y="43"/>
                    <a:pt x="32" y="45"/>
                    <a:pt x="30" y="46"/>
                  </a:cubicBezTo>
                  <a:close/>
                  <a:moveTo>
                    <a:pt x="35" y="49"/>
                  </a:moveTo>
                  <a:cubicBezTo>
                    <a:pt x="38" y="47"/>
                    <a:pt x="40" y="44"/>
                    <a:pt x="41" y="41"/>
                  </a:cubicBezTo>
                  <a:cubicBezTo>
                    <a:pt x="46" y="41"/>
                    <a:pt x="46" y="41"/>
                    <a:pt x="46" y="41"/>
                  </a:cubicBezTo>
                  <a:cubicBezTo>
                    <a:pt x="43" y="45"/>
                    <a:pt x="39" y="48"/>
                    <a:pt x="35" y="49"/>
                  </a:cubicBezTo>
                  <a:close/>
                  <a:moveTo>
                    <a:pt x="44" y="36"/>
                  </a:moveTo>
                  <a:cubicBezTo>
                    <a:pt x="44" y="34"/>
                    <a:pt x="44" y="32"/>
                    <a:pt x="45" y="30"/>
                  </a:cubicBezTo>
                  <a:cubicBezTo>
                    <a:pt x="50" y="30"/>
                    <a:pt x="50" y="30"/>
                    <a:pt x="50" y="30"/>
                  </a:cubicBezTo>
                  <a:cubicBezTo>
                    <a:pt x="50" y="32"/>
                    <a:pt x="49" y="34"/>
                    <a:pt x="49" y="36"/>
                  </a:cubicBezTo>
                  <a:lnTo>
                    <a:pt x="44" y="36"/>
                  </a:lnTo>
                  <a:close/>
                </a:path>
              </a:pathLst>
            </a:custGeom>
            <a:solidFill>
              <a:srgbClr val="FFFFFF"/>
            </a:solidFill>
            <a:ln w="9525">
              <a:noFill/>
              <a:round/>
            </a:ln>
            <a:effectLst/>
          </p:spPr>
          <p:txBody>
            <a:bodyPr anchor="ctr"/>
            <a:lstStyle/>
            <a:p>
              <a:pPr algn="ctr"/>
              <a:endParaRPr/>
            </a:p>
          </p:txBody>
        </p:sp>
      </p:grpSp>
      <p:sp>
        <p:nvSpPr>
          <p:cNvPr id="8" name="Freeform: Shape 8"/>
          <p:cNvSpPr/>
          <p:nvPr/>
        </p:nvSpPr>
        <p:spPr bwMode="auto">
          <a:xfrm>
            <a:off x="3244211" y="2406241"/>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sp>
        <p:nvSpPr>
          <p:cNvPr id="9" name="TextBox 9"/>
          <p:cNvSpPr txBox="1"/>
          <p:nvPr/>
        </p:nvSpPr>
        <p:spPr>
          <a:xfrm>
            <a:off x="3641889"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zh-CN" sz="3200" dirty="0">
                <a:solidFill>
                  <a:schemeClr val="accent3"/>
                </a:solidFill>
              </a:rPr>
              <a:t>2</a:t>
            </a:r>
            <a:endParaRPr lang="ru-RU" sz="3200" dirty="0">
              <a:solidFill>
                <a:schemeClr val="accent3"/>
              </a:solidFill>
            </a:endParaRPr>
          </a:p>
        </p:txBody>
      </p:sp>
      <p:cxnSp>
        <p:nvCxnSpPr>
          <p:cNvPr id="13" name="Straight Connector 10"/>
          <p:cNvCxnSpPr/>
          <p:nvPr/>
        </p:nvCxnSpPr>
        <p:spPr>
          <a:xfrm flipV="1">
            <a:off x="3881846"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5" name="Freeform: Shape 14"/>
          <p:cNvSpPr/>
          <p:nvPr/>
        </p:nvSpPr>
        <p:spPr bwMode="auto">
          <a:xfrm>
            <a:off x="1691599" y="2406241"/>
            <a:ext cx="1274763" cy="641349"/>
          </a:xfrm>
          <a:custGeom>
            <a:avLst/>
            <a:gdLst>
              <a:gd name="T0" fmla="*/ 141 w 803"/>
              <a:gd name="T1" fmla="*/ 404 h 404"/>
              <a:gd name="T2" fmla="*/ 402 w 803"/>
              <a:gd name="T3" fmla="*/ 141 h 404"/>
              <a:gd name="T4" fmla="*/ 663 w 803"/>
              <a:gd name="T5" fmla="*/ 404 h 404"/>
              <a:gd name="T6" fmla="*/ 803 w 803"/>
              <a:gd name="T7" fmla="*/ 404 h 404"/>
              <a:gd name="T8" fmla="*/ 402 w 803"/>
              <a:gd name="T9" fmla="*/ 0 h 404"/>
              <a:gd name="T10" fmla="*/ 0 w 803"/>
              <a:gd name="T11" fmla="*/ 404 h 404"/>
              <a:gd name="T12" fmla="*/ 141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1" y="404"/>
                </a:moveTo>
                <a:lnTo>
                  <a:pt x="402" y="141"/>
                </a:lnTo>
                <a:lnTo>
                  <a:pt x="663" y="404"/>
                </a:lnTo>
                <a:lnTo>
                  <a:pt x="803" y="404"/>
                </a:lnTo>
                <a:lnTo>
                  <a:pt x="402" y="0"/>
                </a:lnTo>
                <a:lnTo>
                  <a:pt x="0" y="404"/>
                </a:lnTo>
                <a:lnTo>
                  <a:pt x="141" y="404"/>
                </a:lnTo>
                <a:close/>
              </a:path>
            </a:pathLst>
          </a:custGeom>
          <a:solidFill>
            <a:schemeClr val="accent2"/>
          </a:solidFill>
          <a:ln>
            <a:noFill/>
          </a:ln>
          <a:effectLst/>
        </p:spPr>
        <p:txBody>
          <a:bodyPr anchor="ctr"/>
          <a:lstStyle/>
          <a:p>
            <a:pPr algn="ctr"/>
            <a:endParaRPr/>
          </a:p>
        </p:txBody>
      </p:sp>
      <p:sp>
        <p:nvSpPr>
          <p:cNvPr id="16" name="TextBox 15"/>
          <p:cNvSpPr txBox="1"/>
          <p:nvPr/>
        </p:nvSpPr>
        <p:spPr>
          <a:xfrm>
            <a:off x="2075501" y="2735961"/>
            <a:ext cx="479939" cy="438581"/>
          </a:xfrm>
          <a:prstGeom prst="rect">
            <a:avLst/>
          </a:prstGeom>
          <a:noFill/>
          <a:effectLst/>
        </p:spPr>
        <p:txBody>
          <a:bodyPr wrap="none">
            <a:normAutofit fontScale="80000" lnSpcReduction="20000"/>
          </a:bodyPr>
          <a:lstStyle/>
          <a:p>
            <a:r>
              <a:rPr lang="ru-RU" sz="3200" dirty="0">
                <a:solidFill>
                  <a:schemeClr val="accent2"/>
                </a:solidFill>
              </a:rPr>
              <a:t>0</a:t>
            </a:r>
            <a:r>
              <a:rPr lang="en-US" altLang="zh-CN" sz="3200" dirty="0">
                <a:solidFill>
                  <a:schemeClr val="accent2"/>
                </a:solidFill>
              </a:rPr>
              <a:t>1</a:t>
            </a:r>
            <a:endParaRPr lang="ru-RU" sz="3200" dirty="0">
              <a:solidFill>
                <a:schemeClr val="accent2"/>
              </a:solidFill>
            </a:endParaRPr>
          </a:p>
        </p:txBody>
      </p:sp>
      <p:sp>
        <p:nvSpPr>
          <p:cNvPr id="17" name="Freeform: Shape 17"/>
          <p:cNvSpPr/>
          <p:nvPr/>
        </p:nvSpPr>
        <p:spPr bwMode="auto">
          <a:xfrm>
            <a:off x="4910413" y="2405761"/>
            <a:ext cx="1274763" cy="641349"/>
          </a:xfrm>
          <a:custGeom>
            <a:avLst/>
            <a:gdLst>
              <a:gd name="T0" fmla="*/ 140 w 803"/>
              <a:gd name="T1" fmla="*/ 404 h 404"/>
              <a:gd name="T2" fmla="*/ 402 w 803"/>
              <a:gd name="T3" fmla="*/ 141 h 404"/>
              <a:gd name="T4" fmla="*/ 662 w 803"/>
              <a:gd name="T5" fmla="*/ 404 h 404"/>
              <a:gd name="T6" fmla="*/ 803 w 803"/>
              <a:gd name="T7" fmla="*/ 404 h 404"/>
              <a:gd name="T8" fmla="*/ 402 w 803"/>
              <a:gd name="T9" fmla="*/ 0 h 404"/>
              <a:gd name="T10" fmla="*/ 0 w 803"/>
              <a:gd name="T11" fmla="*/ 404 h 404"/>
              <a:gd name="T12" fmla="*/ 140 w 8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140" y="404"/>
                </a:moveTo>
                <a:lnTo>
                  <a:pt x="402" y="141"/>
                </a:lnTo>
                <a:lnTo>
                  <a:pt x="662" y="404"/>
                </a:lnTo>
                <a:lnTo>
                  <a:pt x="803" y="404"/>
                </a:lnTo>
                <a:lnTo>
                  <a:pt x="402" y="0"/>
                </a:lnTo>
                <a:lnTo>
                  <a:pt x="0" y="404"/>
                </a:lnTo>
                <a:lnTo>
                  <a:pt x="140" y="404"/>
                </a:lnTo>
                <a:close/>
              </a:path>
            </a:pathLst>
          </a:custGeom>
          <a:solidFill>
            <a:schemeClr val="accent4"/>
          </a:solidFill>
          <a:ln>
            <a:noFill/>
          </a:ln>
          <a:effectLst/>
        </p:spPr>
        <p:txBody>
          <a:bodyPr anchor="ctr"/>
          <a:lstStyle/>
          <a:p>
            <a:pPr algn="ctr"/>
            <a:endParaRPr/>
          </a:p>
        </p:txBody>
      </p:sp>
      <p:sp>
        <p:nvSpPr>
          <p:cNvPr id="18" name="TextBox 18"/>
          <p:cNvSpPr txBox="1"/>
          <p:nvPr/>
        </p:nvSpPr>
        <p:spPr>
          <a:xfrm>
            <a:off x="5307824" y="2735960"/>
            <a:ext cx="479939" cy="438581"/>
          </a:xfrm>
          <a:prstGeom prst="rect">
            <a:avLst/>
          </a:prstGeom>
          <a:noFill/>
          <a:effectLst/>
        </p:spPr>
        <p:txBody>
          <a:bodyPr wrap="none">
            <a:normAutofit fontScale="80000" lnSpcReduction="20000"/>
          </a:bodyPr>
          <a:lstStyle/>
          <a:p>
            <a:r>
              <a:rPr lang="ru-RU" sz="3200" dirty="0">
                <a:solidFill>
                  <a:schemeClr val="accent4"/>
                </a:solidFill>
              </a:rPr>
              <a:t>0</a:t>
            </a:r>
            <a:r>
              <a:rPr lang="en-US" altLang="zh-CN" sz="3200" dirty="0">
                <a:solidFill>
                  <a:schemeClr val="accent4"/>
                </a:solidFill>
              </a:rPr>
              <a:t>3</a:t>
            </a:r>
            <a:endParaRPr lang="ru-RU" sz="3200" dirty="0">
              <a:solidFill>
                <a:schemeClr val="accent4"/>
              </a:solidFill>
            </a:endParaRPr>
          </a:p>
        </p:txBody>
      </p:sp>
      <p:cxnSp>
        <p:nvCxnSpPr>
          <p:cNvPr id="19" name="Straight Connector 16"/>
          <p:cNvCxnSpPr/>
          <p:nvPr/>
        </p:nvCxnSpPr>
        <p:spPr>
          <a:xfrm flipV="1">
            <a:off x="2328980" y="3174542"/>
            <a:ext cx="0" cy="407863"/>
          </a:xfrm>
          <a:prstGeom prst="line">
            <a:avLst/>
          </a:prstGeom>
          <a:ln w="0">
            <a:solidFill>
              <a:schemeClr val="accent2"/>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547793" y="3174542"/>
            <a:ext cx="0" cy="407863"/>
          </a:xfrm>
          <a:prstGeom prst="line">
            <a:avLst/>
          </a:prstGeom>
          <a:ln w="0">
            <a:solidFill>
              <a:schemeClr val="accent4"/>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1" name="Freeform: Shape 20"/>
          <p:cNvSpPr/>
          <p:nvPr/>
        </p:nvSpPr>
        <p:spPr bwMode="auto">
          <a:xfrm>
            <a:off x="7264797" y="2406242"/>
            <a:ext cx="1339851" cy="641349"/>
          </a:xfrm>
          <a:custGeom>
            <a:avLst/>
            <a:gdLst>
              <a:gd name="T0" fmla="*/ 643 w 844"/>
              <a:gd name="T1" fmla="*/ 0 h 404"/>
              <a:gd name="T2" fmla="*/ 517 w 844"/>
              <a:gd name="T3" fmla="*/ 0 h 404"/>
              <a:gd name="T4" fmla="*/ 402 w 844"/>
              <a:gd name="T5" fmla="*/ 0 h 404"/>
              <a:gd name="T6" fmla="*/ 402 w 844"/>
              <a:gd name="T7" fmla="*/ 0 h 404"/>
              <a:gd name="T8" fmla="*/ 402 w 844"/>
              <a:gd name="T9" fmla="*/ 0 h 404"/>
              <a:gd name="T10" fmla="*/ 0 w 844"/>
              <a:gd name="T11" fmla="*/ 404 h 404"/>
              <a:gd name="T12" fmla="*/ 402 w 844"/>
              <a:gd name="T13" fmla="*/ 404 h 404"/>
              <a:gd name="T14" fmla="*/ 517 w 844"/>
              <a:gd name="T15" fmla="*/ 404 h 404"/>
              <a:gd name="T16" fmla="*/ 643 w 844"/>
              <a:gd name="T17" fmla="*/ 404 h 404"/>
              <a:gd name="T18" fmla="*/ 844 w 844"/>
              <a:gd name="T19" fmla="*/ 202 h 404"/>
              <a:gd name="T20" fmla="*/ 844 w 844"/>
              <a:gd name="T21" fmla="*/ 202 h 404"/>
              <a:gd name="T22" fmla="*/ 844 w 844"/>
              <a:gd name="T23" fmla="*/ 202 h 404"/>
              <a:gd name="T24" fmla="*/ 643 w 844"/>
              <a:gd name="T25"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4" h="404">
                <a:moveTo>
                  <a:pt x="643" y="0"/>
                </a:moveTo>
                <a:lnTo>
                  <a:pt x="517" y="0"/>
                </a:lnTo>
                <a:lnTo>
                  <a:pt x="402" y="0"/>
                </a:lnTo>
                <a:lnTo>
                  <a:pt x="402" y="0"/>
                </a:lnTo>
                <a:lnTo>
                  <a:pt x="402" y="0"/>
                </a:lnTo>
                <a:lnTo>
                  <a:pt x="0" y="404"/>
                </a:lnTo>
                <a:lnTo>
                  <a:pt x="402" y="404"/>
                </a:lnTo>
                <a:lnTo>
                  <a:pt x="517" y="404"/>
                </a:lnTo>
                <a:lnTo>
                  <a:pt x="643" y="404"/>
                </a:lnTo>
                <a:lnTo>
                  <a:pt x="844" y="202"/>
                </a:lnTo>
                <a:lnTo>
                  <a:pt x="844" y="202"/>
                </a:lnTo>
                <a:lnTo>
                  <a:pt x="844" y="202"/>
                </a:lnTo>
                <a:lnTo>
                  <a:pt x="643" y="0"/>
                </a:lnTo>
                <a:close/>
              </a:path>
            </a:pathLst>
          </a:custGeom>
          <a:solidFill>
            <a:schemeClr val="accent5">
              <a:lumMod val="40000"/>
              <a:lumOff val="60000"/>
            </a:schemeClr>
          </a:solidFill>
          <a:ln>
            <a:noFill/>
          </a:ln>
          <a:effectLst/>
        </p:spPr>
        <p:txBody>
          <a:bodyPr anchor="ctr"/>
          <a:lstStyle/>
          <a:p>
            <a:pPr algn="ctr"/>
            <a:endParaRPr/>
          </a:p>
        </p:txBody>
      </p:sp>
      <p:sp>
        <p:nvSpPr>
          <p:cNvPr id="36" name="TextBox 30"/>
          <p:cNvSpPr txBox="1"/>
          <p:nvPr/>
        </p:nvSpPr>
        <p:spPr>
          <a:xfrm>
            <a:off x="866775" y="3582035"/>
            <a:ext cx="2587625" cy="1079500"/>
          </a:xfrm>
          <a:prstGeom prst="rect">
            <a:avLst/>
          </a:prstGeom>
        </p:spPr>
        <p:txBody>
          <a:bodyPr vert="horz" wrap="square" lIns="0" tIns="72000" rIns="0" bIns="0" anchor="t" anchorCtr="1"/>
          <a:lstStyle/>
          <a:p>
            <a:pPr>
              <a:lnSpc>
                <a:spcPct val="120000"/>
              </a:lnSpc>
            </a:pPr>
            <a:r>
              <a:rPr lang="zh-CN" altLang="en-US" sz="2400" b="1" dirty="0"/>
              <a:t>排队长度时空</a:t>
            </a:r>
          </a:p>
          <a:p>
            <a:pPr>
              <a:lnSpc>
                <a:spcPct val="120000"/>
              </a:lnSpc>
            </a:pPr>
            <a:r>
              <a:rPr lang="zh-CN" altLang="en-US" sz="2400" b="1" dirty="0"/>
              <a:t>变化图及分析</a:t>
            </a:r>
          </a:p>
        </p:txBody>
      </p:sp>
      <p:sp>
        <p:nvSpPr>
          <p:cNvPr id="34" name="TextBox 33"/>
          <p:cNvSpPr txBox="1"/>
          <p:nvPr/>
        </p:nvSpPr>
        <p:spPr>
          <a:xfrm>
            <a:off x="4265930" y="3703955"/>
            <a:ext cx="2999105" cy="1063625"/>
          </a:xfrm>
          <a:prstGeom prst="rect">
            <a:avLst/>
          </a:prstGeom>
        </p:spPr>
        <p:txBody>
          <a:bodyPr vert="horz" wrap="square" lIns="0" tIns="72000" rIns="0" bIns="0" anchor="t" anchorCtr="1">
            <a:noAutofit/>
          </a:bodyPr>
          <a:lstStyle/>
          <a:p>
            <a:r>
              <a:rPr lang="zh-CN" altLang="en-US" sz="2400" b="1" dirty="0"/>
              <a:t>基于队尾出租车位置数据的排队长度预测</a:t>
            </a:r>
          </a:p>
        </p:txBody>
      </p:sp>
      <p:sp>
        <p:nvSpPr>
          <p:cNvPr id="30" name="TextBox 39"/>
          <p:cNvSpPr txBox="1"/>
          <p:nvPr/>
        </p:nvSpPr>
        <p:spPr>
          <a:xfrm>
            <a:off x="2439670" y="807720"/>
            <a:ext cx="2668270" cy="1068070"/>
          </a:xfrm>
          <a:prstGeom prst="rect">
            <a:avLst/>
          </a:prstGeom>
        </p:spPr>
        <p:txBody>
          <a:bodyPr vert="horz" wrap="square" lIns="0" tIns="72000" rIns="0" bIns="0" anchor="t" anchorCtr="1">
            <a:noAutofit/>
          </a:bodyPr>
          <a:lstStyle/>
          <a:p>
            <a:r>
              <a:rPr lang="zh-CN" altLang="en-US" sz="2400" b="1" dirty="0"/>
              <a:t>出租车数量占比与排队长度关系拟合</a:t>
            </a:r>
          </a:p>
        </p:txBody>
      </p:sp>
      <p:sp>
        <p:nvSpPr>
          <p:cNvPr id="3" name="Freeform: Shape 8"/>
          <p:cNvSpPr/>
          <p:nvPr/>
        </p:nvSpPr>
        <p:spPr bwMode="auto">
          <a:xfrm>
            <a:off x="6358886" y="2419576"/>
            <a:ext cx="1274763" cy="641349"/>
          </a:xfrm>
          <a:custGeom>
            <a:avLst/>
            <a:gdLst>
              <a:gd name="T0" fmla="*/ 662 w 803"/>
              <a:gd name="T1" fmla="*/ 0 h 404"/>
              <a:gd name="T2" fmla="*/ 401 w 803"/>
              <a:gd name="T3" fmla="*/ 262 h 404"/>
              <a:gd name="T4" fmla="*/ 140 w 803"/>
              <a:gd name="T5" fmla="*/ 0 h 404"/>
              <a:gd name="T6" fmla="*/ 0 w 803"/>
              <a:gd name="T7" fmla="*/ 0 h 404"/>
              <a:gd name="T8" fmla="*/ 401 w 803"/>
              <a:gd name="T9" fmla="*/ 404 h 404"/>
              <a:gd name="T10" fmla="*/ 803 w 803"/>
              <a:gd name="T11" fmla="*/ 0 h 404"/>
              <a:gd name="T12" fmla="*/ 662 w 803"/>
              <a:gd name="T13" fmla="*/ 0 h 404"/>
            </a:gdLst>
            <a:ahLst/>
            <a:cxnLst>
              <a:cxn ang="0">
                <a:pos x="T0" y="T1"/>
              </a:cxn>
              <a:cxn ang="0">
                <a:pos x="T2" y="T3"/>
              </a:cxn>
              <a:cxn ang="0">
                <a:pos x="T4" y="T5"/>
              </a:cxn>
              <a:cxn ang="0">
                <a:pos x="T6" y="T7"/>
              </a:cxn>
              <a:cxn ang="0">
                <a:pos x="T8" y="T9"/>
              </a:cxn>
              <a:cxn ang="0">
                <a:pos x="T10" y="T11"/>
              </a:cxn>
              <a:cxn ang="0">
                <a:pos x="T12" y="T13"/>
              </a:cxn>
            </a:cxnLst>
            <a:rect l="0" t="0" r="r" b="b"/>
            <a:pathLst>
              <a:path w="803" h="404">
                <a:moveTo>
                  <a:pt x="662" y="0"/>
                </a:moveTo>
                <a:lnTo>
                  <a:pt x="401" y="262"/>
                </a:lnTo>
                <a:lnTo>
                  <a:pt x="140" y="0"/>
                </a:lnTo>
                <a:lnTo>
                  <a:pt x="0" y="0"/>
                </a:lnTo>
                <a:lnTo>
                  <a:pt x="401" y="404"/>
                </a:lnTo>
                <a:lnTo>
                  <a:pt x="803" y="0"/>
                </a:lnTo>
                <a:lnTo>
                  <a:pt x="662" y="0"/>
                </a:lnTo>
                <a:close/>
              </a:path>
            </a:pathLst>
          </a:custGeom>
          <a:solidFill>
            <a:schemeClr val="accent3"/>
          </a:solidFill>
          <a:ln>
            <a:noFill/>
          </a:ln>
          <a:effectLst/>
        </p:spPr>
        <p:txBody>
          <a:bodyPr anchor="ctr"/>
          <a:lstStyle/>
          <a:p>
            <a:pPr algn="ctr"/>
            <a:endParaRPr/>
          </a:p>
        </p:txBody>
      </p:sp>
      <p:cxnSp>
        <p:nvCxnSpPr>
          <p:cNvPr id="6" name="Straight Connector 10"/>
          <p:cNvCxnSpPr/>
          <p:nvPr/>
        </p:nvCxnSpPr>
        <p:spPr>
          <a:xfrm flipV="1">
            <a:off x="6996521" y="1875023"/>
            <a:ext cx="0" cy="422023"/>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7" name="TextBox 9"/>
          <p:cNvSpPr txBox="1"/>
          <p:nvPr/>
        </p:nvSpPr>
        <p:spPr>
          <a:xfrm>
            <a:off x="6756564" y="2297090"/>
            <a:ext cx="479939" cy="438581"/>
          </a:xfrm>
          <a:prstGeom prst="rect">
            <a:avLst/>
          </a:prstGeom>
          <a:noFill/>
          <a:effectLst/>
        </p:spPr>
        <p:txBody>
          <a:bodyPr wrap="none">
            <a:normAutofit fontScale="80000" lnSpcReduction="20000"/>
          </a:bodyPr>
          <a:lstStyle/>
          <a:p>
            <a:r>
              <a:rPr lang="ru-RU" sz="3200" dirty="0">
                <a:solidFill>
                  <a:schemeClr val="accent3"/>
                </a:solidFill>
              </a:rPr>
              <a:t>0</a:t>
            </a:r>
            <a:r>
              <a:rPr lang="en-US" altLang="ru-RU" sz="3200" dirty="0">
                <a:solidFill>
                  <a:schemeClr val="accent3"/>
                </a:solidFill>
              </a:rPr>
              <a:t>4</a:t>
            </a:r>
          </a:p>
        </p:txBody>
      </p:sp>
      <p:sp>
        <p:nvSpPr>
          <p:cNvPr id="10" name="文本框 9"/>
          <p:cNvSpPr txBox="1"/>
          <p:nvPr/>
        </p:nvSpPr>
        <p:spPr>
          <a:xfrm>
            <a:off x="5899150" y="926465"/>
            <a:ext cx="2705735" cy="829945"/>
          </a:xfrm>
          <a:prstGeom prst="rect">
            <a:avLst/>
          </a:prstGeom>
          <a:noFill/>
        </p:spPr>
        <p:txBody>
          <a:bodyPr wrap="square" rtlCol="0" anchor="t">
            <a:spAutoFit/>
          </a:bodyPr>
          <a:lstStyle/>
          <a:p>
            <a:r>
              <a:rPr lang="zh-CN" altLang="en-US" sz="2400" b="1" dirty="0"/>
              <a:t>二次排队概率与排队长度关系拟合</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1000" fill="hold"/>
                                        <p:tgtEl>
                                          <p:spTgt spid="34"/>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137732" y="282229"/>
            <a:ext cx="3149672" cy="4401205"/>
          </a:xfrm>
          <a:prstGeom prst="rect">
            <a:avLst/>
          </a:prstGeom>
          <a:noFill/>
          <a:ln w="9525">
            <a:noFill/>
          </a:ln>
        </p:spPr>
        <p:txBody>
          <a:bodyPr wrap="square">
            <a:spAutoFit/>
          </a:bodyPr>
          <a:lstStyle/>
          <a:p>
            <a:pPr indent="0"/>
            <a:r>
              <a:rPr lang="zh-CN" sz="4000" b="0" dirty="0">
                <a:latin typeface="微软雅黑" panose="020B0503020204020204" pitchFamily="34" charset="-122"/>
                <a:ea typeface="微软雅黑" panose="020B0503020204020204" pitchFamily="34" charset="-122"/>
              </a:rPr>
              <a:t>回归分析</a:t>
            </a:r>
          </a:p>
          <a:p>
            <a:pPr indent="0"/>
            <a:endParaRPr lang="zh-CN" sz="4000" b="0" dirty="0">
              <a:latin typeface="微软雅黑" panose="020B0503020204020204" pitchFamily="34" charset="-122"/>
              <a:ea typeface="微软雅黑" panose="020B0503020204020204" pitchFamily="34" charset="-122"/>
            </a:endParaRPr>
          </a:p>
          <a:p>
            <a:pPr indent="0"/>
            <a:r>
              <a:rPr lang="zh-CN" sz="4000" b="0" dirty="0">
                <a:latin typeface="微软雅黑" panose="020B0503020204020204" pitchFamily="34" charset="-122"/>
                <a:ea typeface="微软雅黑" panose="020B0503020204020204" pitchFamily="34" charset="-122"/>
              </a:rPr>
              <a:t>概率估计</a:t>
            </a:r>
          </a:p>
          <a:p>
            <a:pPr indent="0"/>
            <a:endParaRPr lang="zh-CN" sz="4000" b="0" dirty="0">
              <a:latin typeface="微软雅黑" panose="020B0503020204020204" pitchFamily="34" charset="-122"/>
              <a:ea typeface="微软雅黑" panose="020B0503020204020204" pitchFamily="34" charset="-122"/>
            </a:endParaRPr>
          </a:p>
          <a:p>
            <a:pPr indent="0"/>
            <a:r>
              <a:rPr lang="zh-CN" sz="4000" b="0" dirty="0">
                <a:latin typeface="微软雅黑" panose="020B0503020204020204" pitchFamily="34" charset="-122"/>
                <a:ea typeface="微软雅黑" panose="020B0503020204020204" pitchFamily="34" charset="-122"/>
              </a:rPr>
              <a:t>时间序列</a:t>
            </a:r>
          </a:p>
          <a:p>
            <a:pPr indent="0"/>
            <a:endParaRPr lang="zh-CN" sz="4000" b="0" dirty="0">
              <a:latin typeface="微软雅黑" panose="020B0503020204020204" pitchFamily="34" charset="-122"/>
              <a:ea typeface="微软雅黑" panose="020B0503020204020204" pitchFamily="34" charset="-122"/>
            </a:endParaRPr>
          </a:p>
          <a:p>
            <a:pPr indent="0"/>
            <a:r>
              <a:rPr lang="zh-CN" sz="4000" b="0" dirty="0">
                <a:latin typeface="微软雅黑" panose="020B0503020204020204" pitchFamily="34" charset="-122"/>
                <a:ea typeface="微软雅黑" panose="020B0503020204020204" pitchFamily="34" charset="-122"/>
              </a:rPr>
              <a:t>机器学习</a:t>
            </a:r>
            <a:endParaRPr lang="zh-CN" altLang="en-US" sz="4000" b="0" dirty="0">
              <a:latin typeface="微软雅黑" panose="020B0503020204020204" pitchFamily="34" charset="-122"/>
              <a:ea typeface="微软雅黑" panose="020B0503020204020204" pitchFamily="34" charset="-122"/>
            </a:endParaRPr>
          </a:p>
        </p:txBody>
      </p:sp>
      <p:sp>
        <p:nvSpPr>
          <p:cNvPr id="2" name="左大括号 1"/>
          <p:cNvSpPr/>
          <p:nvPr/>
        </p:nvSpPr>
        <p:spPr>
          <a:xfrm>
            <a:off x="5122049" y="582384"/>
            <a:ext cx="934085" cy="3860165"/>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zh-CN" altLang="en-US"/>
          </a:p>
        </p:txBody>
      </p:sp>
      <p:sp>
        <p:nvSpPr>
          <p:cNvPr id="3" name="文本框 2"/>
          <p:cNvSpPr txBox="1"/>
          <p:nvPr/>
        </p:nvSpPr>
        <p:spPr>
          <a:xfrm>
            <a:off x="3983970" y="2189886"/>
            <a:ext cx="1097280" cy="645160"/>
          </a:xfrm>
          <a:prstGeom prst="rect">
            <a:avLst/>
          </a:prstGeom>
          <a:noFill/>
        </p:spPr>
        <p:txBody>
          <a:bodyPr wrap="none" rtlCol="0">
            <a:spAutoFit/>
          </a:bodyPr>
          <a:lstStyle/>
          <a:p>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预测</a:t>
            </a:r>
          </a:p>
        </p:txBody>
      </p:sp>
      <p:sp>
        <p:nvSpPr>
          <p:cNvPr id="2050" name=" 2050"/>
          <p:cNvSpPr/>
          <p:nvPr/>
        </p:nvSpPr>
        <p:spPr bwMode="auto">
          <a:xfrm>
            <a:off x="5800725" y="296545"/>
            <a:ext cx="771525" cy="67119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extLst>
            <a:ext uri="{91240B29-F687-4F45-9708-019B960494DF}">
              <a14:hiddenLine xmlns:a14="http://schemas.microsoft.com/office/drawing/2010/main" w="9525">
                <a:solidFill>
                  <a:srgbClr val="000000"/>
                </a:solidFill>
                <a:round/>
              </a14:hiddenLine>
            </a:ext>
          </a:extLst>
        </p:spPr>
        <p:style>
          <a:lnRef idx="2">
            <a:schemeClr val="dk1">
              <a:shade val="50000"/>
            </a:schemeClr>
          </a:lnRef>
          <a:fillRef idx="1">
            <a:schemeClr val="dk1"/>
          </a:fillRef>
          <a:effectRef idx="0">
            <a:schemeClr val="dk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6" name=" 2050"/>
          <p:cNvSpPr/>
          <p:nvPr/>
        </p:nvSpPr>
        <p:spPr bwMode="auto">
          <a:xfrm>
            <a:off x="5800725" y="3892550"/>
            <a:ext cx="704850" cy="70421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extLst>
            <a:ext uri="{91240B29-F687-4F45-9708-019B960494DF}">
              <a14:hiddenLine xmlns:a14="http://schemas.microsoft.com/office/drawing/2010/main" w="9525">
                <a:solidFill>
                  <a:srgbClr val="000000"/>
                </a:solidFill>
                <a:round/>
              </a14:hiddenLine>
            </a:ext>
          </a:extLst>
        </p:spPr>
        <p:style>
          <a:lnRef idx="2">
            <a:schemeClr val="dk1">
              <a:shade val="50000"/>
            </a:schemeClr>
          </a:lnRef>
          <a:fillRef idx="1">
            <a:schemeClr val="dk1"/>
          </a:fillRef>
          <a:effectRef idx="0">
            <a:schemeClr val="dk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5" name="矩形 4">
            <a:extLst>
              <a:ext uri="{FF2B5EF4-FFF2-40B4-BE49-F238E27FC236}">
                <a16:creationId xmlns:a16="http://schemas.microsoft.com/office/drawing/2014/main" id="{F326AA42-979F-4E66-8449-2AA62FF63F6B}"/>
              </a:ext>
            </a:extLst>
          </p:cNvPr>
          <p:cNvSpPr/>
          <p:nvPr/>
        </p:nvSpPr>
        <p:spPr>
          <a:xfrm>
            <a:off x="437455" y="667067"/>
            <a:ext cx="3463178" cy="3732945"/>
          </a:xfrm>
          <a:prstGeom prst="rect">
            <a:avLst/>
          </a:prstGeom>
        </p:spPr>
        <p:txBody>
          <a:bodyPr wrap="square">
            <a:spAutoFit/>
          </a:bodyPr>
          <a:lstStyle/>
          <a:p>
            <a:pPr>
              <a:lnSpc>
                <a:spcPct val="150000"/>
              </a:lnSpc>
            </a:pPr>
            <a:r>
              <a:rPr lang="zh-CN" altLang="en-US" sz="2000" dirty="0"/>
              <a:t>预测，顾名思义，即根据往期数据规律推算接下来的数据。而预测按照算法 可以分为四大类，一为</a:t>
            </a:r>
            <a:r>
              <a:rPr lang="zh-CN" altLang="en-US" sz="2000" b="1" dirty="0"/>
              <a:t>回归分析</a:t>
            </a:r>
            <a:r>
              <a:rPr lang="zh-CN" altLang="en-US" sz="2000" dirty="0"/>
              <a:t>，二为</a:t>
            </a:r>
            <a:r>
              <a:rPr lang="zh-CN" altLang="en-US" sz="2000" b="1" dirty="0"/>
              <a:t>概率估计</a:t>
            </a:r>
            <a:r>
              <a:rPr lang="zh-CN" altLang="en-US" sz="2000" dirty="0"/>
              <a:t>，三为</a:t>
            </a:r>
            <a:r>
              <a:rPr lang="zh-CN" altLang="en-US" sz="2000" b="1" dirty="0"/>
              <a:t>时间序列</a:t>
            </a:r>
            <a:r>
              <a:rPr lang="zh-CN" altLang="en-US" sz="2000" dirty="0"/>
              <a:t>，四为</a:t>
            </a:r>
            <a:r>
              <a:rPr lang="zh-CN" altLang="en-US" sz="2000" b="1" dirty="0"/>
              <a:t>机器学习</a:t>
            </a:r>
            <a:r>
              <a:rPr lang="zh-CN" altLang="en-US" sz="2000" dirty="0"/>
              <a:t>。 我组将从回归分析和机器学习两块进行预测的构建。</a:t>
            </a: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500"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500"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394447" y="215553"/>
            <a:ext cx="8319976" cy="553085"/>
          </a:xfrm>
          <a:prstGeom prst="rect">
            <a:avLst/>
          </a:prstGeom>
          <a:noFill/>
        </p:spPr>
        <p:txBody>
          <a:bodyPr wrap="square" rtlCol="0">
            <a:spAutoFit/>
          </a:bodyPr>
          <a:lstStyle/>
          <a:p>
            <a:pPr>
              <a:lnSpc>
                <a:spcPct val="150000"/>
              </a:lnSpc>
            </a:pPr>
            <a:r>
              <a:rPr lang="zh-CN" altLang="en-US" sz="2000" b="1" dirty="0">
                <a:latin typeface="华文宋体" panose="02010600040101010101" pitchFamily="2" charset="-122"/>
                <a:ea typeface="华文宋体" panose="02010600040101010101" pitchFamily="2" charset="-122"/>
                <a:cs typeface="Times New Roman" panose="02020603050405020304" pitchFamily="18" charset="0"/>
              </a:rPr>
              <a:t>回归分析</a:t>
            </a:r>
          </a:p>
        </p:txBody>
      </p:sp>
      <p:graphicFrame>
        <p:nvGraphicFramePr>
          <p:cNvPr id="2" name="图表 1"/>
          <p:cNvGraphicFramePr/>
          <p:nvPr/>
        </p:nvGraphicFramePr>
        <p:xfrm>
          <a:off x="3700145" y="1312545"/>
          <a:ext cx="5224145" cy="3215005"/>
        </p:xfrm>
        <a:graphic>
          <a:graphicData uri="http://schemas.openxmlformats.org/drawingml/2006/chart">
            <c:chart xmlns:c="http://schemas.openxmlformats.org/drawingml/2006/chart" xmlns:r="http://schemas.openxmlformats.org/officeDocument/2006/relationships" r:id="rId5"/>
          </a:graphicData>
        </a:graphic>
      </p:graphicFrame>
      <p:sp>
        <p:nvSpPr>
          <p:cNvPr id="100" name="文本框 99"/>
          <p:cNvSpPr txBox="1"/>
          <p:nvPr/>
        </p:nvSpPr>
        <p:spPr>
          <a:xfrm>
            <a:off x="394335" y="1172210"/>
            <a:ext cx="2957830" cy="3293209"/>
          </a:xfrm>
          <a:prstGeom prst="rect">
            <a:avLst/>
          </a:prstGeom>
          <a:noFill/>
          <a:ln w="9525">
            <a:noFill/>
          </a:ln>
        </p:spPr>
        <p:txBody>
          <a:bodyPr wrap="square">
            <a:spAutoFit/>
          </a:bodyPr>
          <a:lstStyle/>
          <a:p>
            <a:pPr indent="0"/>
            <a:r>
              <a:rPr lang="zh-CN" sz="1600" dirty="0">
                <a:latin typeface="微软雅黑" panose="020B0503020204020204" pitchFamily="34" charset="-122"/>
                <a:ea typeface="微软雅黑" panose="020B0503020204020204" pitchFamily="34" charset="-122"/>
                <a:cs typeface="微软雅黑" panose="020B0503020204020204" pitchFamily="34" charset="-122"/>
              </a:rPr>
              <a:t>将各式车头间距等量化处理，采取的确定出租车位置的方法是按将各式车辆进行标准化归一换算成当量小汽车pcu，出租车的位置则也可通过车辆排在车队第几辆pcu确定。</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indent="0"/>
            <a:endParaRPr 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indent="0"/>
            <a:r>
              <a:rPr lang="zh-CN" sz="1600" dirty="0">
                <a:latin typeface="微软雅黑" panose="020B0503020204020204" pitchFamily="34" charset="-122"/>
                <a:ea typeface="微软雅黑" panose="020B0503020204020204" pitchFamily="34" charset="-122"/>
                <a:cs typeface="微软雅黑" panose="020B0503020204020204" pitchFamily="34" charset="-122"/>
              </a:rPr>
              <a:t>考虑到队尾出租车位置与排队长度可能存在的规律普适性，我们整合交叉口各个方向、各个车道的出租车位置与所在车道pcu的对应关系，得到散点图。</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75920" y="210185"/>
            <a:ext cx="1605280" cy="337185"/>
          </a:xfrm>
          <a:prstGeom prst="rect">
            <a:avLst/>
          </a:prstGeom>
          <a:noFill/>
        </p:spPr>
        <p:txBody>
          <a:bodyPr wrap="non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与往年数据对比</a:t>
            </a:r>
          </a:p>
        </p:txBody>
      </p:sp>
      <p:graphicFrame>
        <p:nvGraphicFramePr>
          <p:cNvPr id="9" name="图表 9"/>
          <p:cNvGraphicFramePr/>
          <p:nvPr/>
        </p:nvGraphicFramePr>
        <p:xfrm>
          <a:off x="257175" y="769620"/>
          <a:ext cx="4362450" cy="24765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10"/>
          <p:cNvGraphicFramePr/>
          <p:nvPr/>
        </p:nvGraphicFramePr>
        <p:xfrm>
          <a:off x="4519295" y="769620"/>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图表 11"/>
          <p:cNvGraphicFramePr/>
          <p:nvPr/>
        </p:nvGraphicFramePr>
        <p:xfrm>
          <a:off x="2430145" y="2673985"/>
          <a:ext cx="4438650" cy="2514600"/>
        </p:xfrm>
        <a:graphic>
          <a:graphicData uri="http://schemas.openxmlformats.org/drawingml/2006/chart">
            <c:chart xmlns:c="http://schemas.openxmlformats.org/drawingml/2006/chart" xmlns:r="http://schemas.openxmlformats.org/officeDocument/2006/relationships" r:id="rId6"/>
          </a:graphicData>
        </a:graphic>
      </p:graphicFrame>
      <p:sp>
        <p:nvSpPr>
          <p:cNvPr id="3" name="文本框 2"/>
          <p:cNvSpPr txBox="1"/>
          <p:nvPr/>
        </p:nvSpPr>
        <p:spPr>
          <a:xfrm>
            <a:off x="375920" y="3246120"/>
            <a:ext cx="1155700" cy="306705"/>
          </a:xfrm>
          <a:prstGeom prst="rect">
            <a:avLst/>
          </a:prstGeom>
          <a:noFill/>
        </p:spPr>
        <p:txBody>
          <a:bodyPr wrap="none" rtlCol="0">
            <a:spAutoFit/>
          </a:bodyPr>
          <a:lstStyle/>
          <a:p>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2012</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年数据</a:t>
            </a:r>
          </a:p>
        </p:txBody>
      </p:sp>
      <p:sp>
        <p:nvSpPr>
          <p:cNvPr id="4" name="文本框 3"/>
          <p:cNvSpPr txBox="1"/>
          <p:nvPr/>
        </p:nvSpPr>
        <p:spPr>
          <a:xfrm>
            <a:off x="7935595" y="3512820"/>
            <a:ext cx="1155700" cy="306705"/>
          </a:xfrm>
          <a:prstGeom prst="rect">
            <a:avLst/>
          </a:prstGeom>
          <a:noFill/>
        </p:spPr>
        <p:txBody>
          <a:bodyPr wrap="none" rtlCol="0">
            <a:spAutoFit/>
          </a:bodyPr>
          <a:lstStyle/>
          <a:p>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2013</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年数据</a:t>
            </a:r>
          </a:p>
        </p:txBody>
      </p:sp>
      <p:sp>
        <p:nvSpPr>
          <p:cNvPr id="5" name="文本框 4"/>
          <p:cNvSpPr txBox="1"/>
          <p:nvPr/>
        </p:nvSpPr>
        <p:spPr>
          <a:xfrm>
            <a:off x="6922135" y="4795520"/>
            <a:ext cx="1155700" cy="306705"/>
          </a:xfrm>
          <a:prstGeom prst="rect">
            <a:avLst/>
          </a:prstGeom>
          <a:noFill/>
        </p:spPr>
        <p:txBody>
          <a:bodyPr wrap="none" rtlCol="0">
            <a:spAutoFit/>
          </a:bodyPr>
          <a:lstStyle/>
          <a:p>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2016</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年数据</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51155" y="100330"/>
            <a:ext cx="8264525" cy="922020"/>
          </a:xfrm>
          <a:prstGeom prst="rect">
            <a:avLst/>
          </a:prstGeom>
          <a:noFill/>
          <a:ln w="9525">
            <a:noFill/>
          </a:ln>
        </p:spPr>
        <p:txBody>
          <a:bodyPr wrap="square">
            <a:spAutoFit/>
          </a:bodyPr>
          <a:lstStyle/>
          <a:p>
            <a:pPr indent="266700"/>
            <a:r>
              <a:rPr lang="zh-CN" b="1">
                <a:latin typeface="微软雅黑" panose="020B0503020204020204" pitchFamily="34" charset="-122"/>
                <a:ea typeface="微软雅黑" panose="020B0503020204020204" pitchFamily="34" charset="-122"/>
                <a:cs typeface="微软雅黑" panose="020B0503020204020204" pitchFamily="34" charset="-122"/>
              </a:rPr>
              <a:t>针对</a:t>
            </a:r>
            <a:r>
              <a:rPr lang="en-US" b="1">
                <a:latin typeface="微软雅黑" panose="020B0503020204020204" pitchFamily="34" charset="-122"/>
                <a:ea typeface="微软雅黑" panose="020B0503020204020204" pitchFamily="34" charset="-122"/>
                <a:cs typeface="微软雅黑" panose="020B0503020204020204" pitchFamily="34" charset="-122"/>
              </a:rPr>
              <a:t>2018</a:t>
            </a:r>
            <a:r>
              <a:rPr lang="zh-CN" b="1">
                <a:latin typeface="微软雅黑" panose="020B0503020204020204" pitchFamily="34" charset="-122"/>
                <a:ea typeface="微软雅黑" panose="020B0503020204020204" pitchFamily="34" charset="-122"/>
                <a:cs typeface="微软雅黑" panose="020B0503020204020204" pitchFamily="34" charset="-122"/>
              </a:rPr>
              <a:t>年即我组测得数据，定义出租车出现在排队车队前半段不归算队尾出租车行列，用matlab筛选数据（删去错点、无出租车点、出租车排队在车队前半段点），用matlab的curve</a:t>
            </a:r>
            <a:r>
              <a:rPr lang="en-US" b="1">
                <a:latin typeface="微软雅黑" panose="020B0503020204020204" pitchFamily="34" charset="-122"/>
                <a:ea typeface="微软雅黑" panose="020B0503020204020204" pitchFamily="34" charset="-122"/>
                <a:cs typeface="微软雅黑" panose="020B0503020204020204" pitchFamily="34" charset="-122"/>
              </a:rPr>
              <a:t> </a:t>
            </a:r>
            <a:r>
              <a:rPr lang="zh-CN" b="1">
                <a:latin typeface="微软雅黑" panose="020B0503020204020204" pitchFamily="34" charset="-122"/>
                <a:ea typeface="微软雅黑" panose="020B0503020204020204" pitchFamily="34" charset="-122"/>
                <a:cs typeface="微软雅黑" panose="020B0503020204020204" pitchFamily="34" charset="-122"/>
              </a:rPr>
              <a:t>fitting包用非线性曲线进行数据点拟合：</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2"/>
          <p:cNvPicPr>
            <a:picLocks noChangeAspect="1" noChangeArrowheads="1"/>
          </p:cNvPicPr>
          <p:nvPr/>
        </p:nvPicPr>
        <p:blipFill>
          <a:blip r:embed="rId4" cstate="print">
            <a:extLst>
              <a:ext uri="{28A0092B-C50C-407E-A947-70E740481C1C}">
                <a14:useLocalDpi xmlns:a14="http://schemas.microsoft.com/office/drawing/2010/main" val="0"/>
              </a:ext>
            </a:extLst>
          </a:blip>
          <a:srcRect l="3699" r="5682"/>
          <a:stretch>
            <a:fillRect/>
          </a:stretch>
        </p:blipFill>
        <p:spPr>
          <a:xfrm>
            <a:off x="125095" y="1165860"/>
            <a:ext cx="4388485" cy="3206115"/>
          </a:xfrm>
          <a:prstGeom prst="rect">
            <a:avLst/>
          </a:prstGeom>
          <a:noFill/>
          <a:ln>
            <a:noFill/>
          </a:ln>
        </p:spPr>
      </p:pic>
      <p:pic>
        <p:nvPicPr>
          <p:cNvPr id="5"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4985" y="2026285"/>
            <a:ext cx="4551045" cy="3095625"/>
          </a:xfrm>
          <a:prstGeom prst="rect">
            <a:avLst/>
          </a:prstGeom>
        </p:spPr>
      </p:pic>
      <p:sp>
        <p:nvSpPr>
          <p:cNvPr id="3" name="文本框 2"/>
          <p:cNvSpPr txBox="1"/>
          <p:nvPr/>
        </p:nvSpPr>
        <p:spPr>
          <a:xfrm>
            <a:off x="4646295" y="1104265"/>
            <a:ext cx="4429125" cy="1014730"/>
          </a:xfrm>
          <a:prstGeom prst="rect">
            <a:avLst/>
          </a:prstGeom>
          <a:noFill/>
        </p:spPr>
        <p:txBody>
          <a:bodyPr wrap="square" rtlCol="0" anchor="t">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考虑到普及模型公式应用的便利性，用线性函数再次拟合，发现一次函数拟合效果最好：</a:t>
            </a:r>
          </a:p>
        </p:txBody>
      </p:sp>
      <p:pic>
        <p:nvPicPr>
          <p:cNvPr id="6" name="image28.jpeg">
            <a:extLst>
              <a:ext uri="{FF2B5EF4-FFF2-40B4-BE49-F238E27FC236}">
                <a16:creationId xmlns:a16="http://schemas.microsoft.com/office/drawing/2014/main" id="{D88A5259-194C-447C-9CC9-8C27E0A03903}"/>
              </a:ext>
            </a:extLst>
          </p:cNvPr>
          <p:cNvPicPr/>
          <p:nvPr/>
        </p:nvPicPr>
        <p:blipFill>
          <a:blip r:embed="rId6" cstate="print"/>
          <a:stretch>
            <a:fillRect/>
          </a:stretch>
        </p:blipFill>
        <p:spPr>
          <a:xfrm>
            <a:off x="966469" y="2407475"/>
            <a:ext cx="3679826" cy="2322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611560" y="-87283"/>
            <a:ext cx="8143875" cy="553085"/>
          </a:xfrm>
          <a:prstGeom prst="rect">
            <a:avLst/>
          </a:prstGeom>
          <a:noFill/>
        </p:spPr>
        <p:txBody>
          <a:bodyPr wrap="square" rtlCol="0">
            <a:spAutoFit/>
          </a:bodyPr>
          <a:lstStyle/>
          <a:p>
            <a:pPr>
              <a:lnSpc>
                <a:spcPct val="150000"/>
              </a:lnSpc>
            </a:pPr>
            <a:r>
              <a:rPr lang="zh-CN" altLang="en-US" sz="2000" b="1" dirty="0">
                <a:latin typeface="华文宋体" panose="02010600040101010101" pitchFamily="2" charset="-122"/>
                <a:ea typeface="华文宋体" panose="02010600040101010101" pitchFamily="2" charset="-122"/>
                <a:cs typeface="Times New Roman" panose="02020603050405020304" pitchFamily="18" charset="0"/>
              </a:rPr>
              <a:t>机器学习（采用kNN算法进行建模）</a:t>
            </a:r>
          </a:p>
        </p:txBody>
      </p:sp>
      <p:graphicFrame>
        <p:nvGraphicFramePr>
          <p:cNvPr id="37" name="图表 37"/>
          <p:cNvGraphicFramePr/>
          <p:nvPr>
            <p:extLst>
              <p:ext uri="{D42A27DB-BD31-4B8C-83A1-F6EECF244321}">
                <p14:modId xmlns:p14="http://schemas.microsoft.com/office/powerpoint/2010/main" val="1432869584"/>
              </p:ext>
            </p:extLst>
          </p:nvPr>
        </p:nvGraphicFramePr>
        <p:xfrm>
          <a:off x="1436052" y="1623776"/>
          <a:ext cx="6271895" cy="3211195"/>
        </p:xfrm>
        <a:graphic>
          <a:graphicData uri="http://schemas.openxmlformats.org/drawingml/2006/chart">
            <c:chart xmlns:c="http://schemas.openxmlformats.org/drawingml/2006/chart" xmlns:r="http://schemas.openxmlformats.org/officeDocument/2006/relationships" r:id="rId5"/>
          </a:graphicData>
        </a:graphic>
      </p:graphicFrame>
      <p:sp>
        <p:nvSpPr>
          <p:cNvPr id="2" name="文本框 1"/>
          <p:cNvSpPr txBox="1"/>
          <p:nvPr/>
        </p:nvSpPr>
        <p:spPr>
          <a:xfrm>
            <a:off x="2962592" y="4916886"/>
            <a:ext cx="3211195" cy="252730"/>
          </a:xfrm>
          <a:prstGeom prst="rect">
            <a:avLst/>
          </a:prstGeom>
          <a:noFill/>
          <a:ln w="9525">
            <a:noFill/>
          </a:ln>
        </p:spPr>
        <p:txBody>
          <a:bodyPr wrap="square">
            <a:spAutoFit/>
          </a:bodyPr>
          <a:lstStyle/>
          <a:p>
            <a:pPr indent="0"/>
            <a:r>
              <a:rPr lang="zh-CN" sz="1050" b="1">
                <a:ea typeface="黑体" panose="02010609060101010101" charset="-122"/>
              </a:rPr>
              <a:t>队尾出租车位置与最大排队长度随信号周期变化图</a:t>
            </a:r>
            <a:endParaRPr lang="zh-CN" altLang="en-US"/>
          </a:p>
        </p:txBody>
      </p:sp>
      <p:sp>
        <p:nvSpPr>
          <p:cNvPr id="3" name="矩形 2">
            <a:extLst>
              <a:ext uri="{FF2B5EF4-FFF2-40B4-BE49-F238E27FC236}">
                <a16:creationId xmlns:a16="http://schemas.microsoft.com/office/drawing/2014/main" id="{2C95BF77-C679-483C-B398-0777A4E63F33}"/>
              </a:ext>
            </a:extLst>
          </p:cNvPr>
          <p:cNvSpPr/>
          <p:nvPr/>
        </p:nvSpPr>
        <p:spPr>
          <a:xfrm>
            <a:off x="179512" y="372310"/>
            <a:ext cx="8262506" cy="1169551"/>
          </a:xfrm>
          <a:prstGeom prst="rect">
            <a:avLst/>
          </a:prstGeom>
        </p:spPr>
        <p:txBody>
          <a:bodyPr wrap="square">
            <a:spAutoFit/>
          </a:bodyPr>
          <a:lstStyle/>
          <a:p>
            <a:pPr marL="546100" marR="123190">
              <a:spcAft>
                <a:spcPts val="0"/>
              </a:spcAft>
            </a:pPr>
            <a:r>
              <a:rPr lang="en-US" altLang="zh-CN" dirty="0">
                <a:latin typeface="黑体" panose="02010609060101010101" pitchFamily="49" charset="-122"/>
                <a:cs typeface="黑体" panose="02010609060101010101" pitchFamily="49" charset="-122"/>
              </a:rPr>
              <a:t>1</a:t>
            </a:r>
            <a:r>
              <a:rPr lang="en-US" altLang="zh-CN" spc="-300" dirty="0">
                <a:latin typeface="黑体" panose="02010609060101010101" pitchFamily="49" charset="-122"/>
                <a:cs typeface="黑体" panose="02010609060101010101" pitchFamily="49" charset="-122"/>
              </a:rPr>
              <a:t> </a:t>
            </a:r>
            <a:r>
              <a:rPr lang="zh-CN" altLang="zh-CN" dirty="0">
                <a:latin typeface="宋体" panose="02010600030101010101" pitchFamily="2" charset="-122"/>
                <a:ea typeface="黑体" panose="02010609060101010101" pitchFamily="49" charset="-122"/>
                <a:cs typeface="黑体" panose="02010609060101010101" pitchFamily="49" charset="-122"/>
              </a:rPr>
              <a:t>定义挖掘目标</a:t>
            </a:r>
            <a:endParaRPr lang="en-US" altLang="zh-CN" sz="1600" dirty="0">
              <a:latin typeface="Calibri" panose="020F0502020204030204" pitchFamily="34" charset="0"/>
              <a:ea typeface="黑体" panose="02010609060101010101" pitchFamily="49" charset="-122"/>
              <a:cs typeface="Times New Roman" panose="02020603050405020304" pitchFamily="18" charset="0"/>
            </a:endParaRPr>
          </a:p>
          <a:p>
            <a:pPr marL="546100" marR="123190">
              <a:spcAft>
                <a:spcPts val="0"/>
              </a:spcAft>
            </a:pPr>
            <a:endParaRPr lang="en-US" altLang="zh-CN" sz="1600" spc="30" dirty="0">
              <a:latin typeface="Calibri" panose="020F0502020204030204" pitchFamily="34" charset="0"/>
              <a:ea typeface="黑体" panose="02010609060101010101" pitchFamily="49" charset="-122"/>
              <a:cs typeface="Times New Roman" panose="02020603050405020304" pitchFamily="18" charset="0"/>
            </a:endParaRPr>
          </a:p>
          <a:p>
            <a:pPr marL="546100" marR="123190">
              <a:spcAft>
                <a:spcPts val="0"/>
              </a:spcAft>
            </a:pPr>
            <a:r>
              <a:rPr lang="zh-CN" altLang="zh-CN" spc="30" dirty="0">
                <a:latin typeface="宋体" panose="02010600030101010101" pitchFamily="2" charset="-122"/>
                <a:cs typeface="Times New Roman" panose="02020603050405020304" pitchFamily="18" charset="0"/>
              </a:rPr>
              <a:t>通过我们得到的数据建立队尾出租车位置与最大排队长度随时间周期变化</a:t>
            </a:r>
            <a:r>
              <a:rPr lang="zh-CN" altLang="zh-CN" dirty="0">
                <a:latin typeface="宋体" panose="02010600030101010101" pitchFamily="2" charset="-122"/>
                <a:cs typeface="Times New Roman" panose="02020603050405020304" pitchFamily="18" charset="0"/>
              </a:rPr>
              <a:t> 图，如图</a:t>
            </a:r>
            <a:r>
              <a:rPr lang="zh-CN" altLang="zh-CN" spc="-300"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a:t>
            </a:r>
          </a:p>
        </p:txBody>
      </p:sp>
      <p:sp>
        <p:nvSpPr>
          <p:cNvPr id="6" name="矩形 5">
            <a:extLst>
              <a:ext uri="{FF2B5EF4-FFF2-40B4-BE49-F238E27FC236}">
                <a16:creationId xmlns:a16="http://schemas.microsoft.com/office/drawing/2014/main" id="{52417EDB-807D-4872-AC30-289EA36E9F35}"/>
              </a:ext>
            </a:extLst>
          </p:cNvPr>
          <p:cNvSpPr/>
          <p:nvPr/>
        </p:nvSpPr>
        <p:spPr>
          <a:xfrm>
            <a:off x="2609153" y="444797"/>
            <a:ext cx="6156018" cy="2194127"/>
          </a:xfrm>
          <a:prstGeom prst="rect">
            <a:avLst/>
          </a:prstGeom>
        </p:spPr>
        <p:txBody>
          <a:bodyPr wrap="square">
            <a:spAutoFit/>
          </a:bodyPr>
          <a:lstStyle/>
          <a:p>
            <a:pPr marL="88900" marR="121285" indent="266700">
              <a:lnSpc>
                <a:spcPct val="148000"/>
              </a:lnSpc>
              <a:spcAft>
                <a:spcPts val="0"/>
              </a:spcAft>
            </a:pPr>
            <a:r>
              <a:rPr lang="zh-CN" altLang="zh-CN" sz="2400" b="1" dirty="0">
                <a:solidFill>
                  <a:srgbClr val="0070C0"/>
                </a:solidFill>
                <a:latin typeface="宋体" panose="02010600030101010101" pitchFamily="2" charset="-122"/>
                <a:cs typeface="Times New Roman" panose="02020603050405020304" pitchFamily="18" charset="0"/>
              </a:rPr>
              <a:t>由图可知排队长度与排队车队队尾出租车位置存在很大确定性关系，故</a:t>
            </a:r>
            <a:r>
              <a:rPr lang="zh-CN" altLang="zh-CN" sz="2400" b="1" spc="-15" dirty="0">
                <a:solidFill>
                  <a:srgbClr val="0070C0"/>
                </a:solidFill>
                <a:latin typeface="宋体" panose="02010600030101010101" pitchFamily="2" charset="-122"/>
                <a:cs typeface="Times New Roman" panose="02020603050405020304" pitchFamily="18" charset="0"/>
              </a:rPr>
              <a:t>我组希望通过建模寻求能否通过排队车队队尾出租车位置，来预测出实时的最大</a:t>
            </a:r>
            <a:r>
              <a:rPr lang="zh-CN" altLang="zh-CN" sz="2400" b="1" dirty="0">
                <a:solidFill>
                  <a:srgbClr val="0070C0"/>
                </a:solidFill>
                <a:latin typeface="宋体" panose="02010600030101010101" pitchFamily="2" charset="-122"/>
                <a:cs typeface="Times New Roman" panose="02020603050405020304" pitchFamily="18" charset="0"/>
              </a:rPr>
              <a:t>排队长度。</a:t>
            </a: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8577E72-FE0D-4947-BD7D-0095D346D352}"/>
              </a:ext>
            </a:extLst>
          </p:cNvPr>
          <p:cNvSpPr/>
          <p:nvPr/>
        </p:nvSpPr>
        <p:spPr>
          <a:xfrm>
            <a:off x="179512" y="267494"/>
            <a:ext cx="5184576" cy="4104456"/>
          </a:xfrm>
          <a:prstGeom prst="rect">
            <a:avLst/>
          </a:prstGeom>
        </p:spPr>
        <p:txBody>
          <a:bodyPr wrap="square">
            <a:spAutoFit/>
          </a:bodyPr>
          <a:lstStyle/>
          <a:p>
            <a:pPr marL="546100" marR="123190">
              <a:spcAft>
                <a:spcPts val="0"/>
              </a:spcAft>
            </a:pPr>
            <a:r>
              <a:rPr lang="en-US" altLang="zh-CN" dirty="0">
                <a:latin typeface="黑体" panose="02010609060101010101" pitchFamily="49" charset="-122"/>
                <a:cs typeface="黑体" panose="02010609060101010101" pitchFamily="49" charset="-122"/>
              </a:rPr>
              <a:t>2</a:t>
            </a:r>
            <a:r>
              <a:rPr lang="en-US" altLang="zh-CN" spc="-300" dirty="0">
                <a:latin typeface="黑体" panose="02010609060101010101" pitchFamily="49" charset="-122"/>
                <a:cs typeface="黑体" panose="02010609060101010101" pitchFamily="49" charset="-122"/>
              </a:rPr>
              <a:t> </a:t>
            </a:r>
            <a:r>
              <a:rPr lang="zh-CN" altLang="zh-CN" dirty="0">
                <a:latin typeface="宋体" panose="02010600030101010101" pitchFamily="2" charset="-122"/>
                <a:ea typeface="黑体" panose="02010609060101010101" pitchFamily="49" charset="-122"/>
                <a:cs typeface="黑体" panose="02010609060101010101" pitchFamily="49" charset="-122"/>
              </a:rPr>
              <a:t>确定模型要求</a:t>
            </a:r>
            <a:endParaRPr lang="en-US" altLang="zh-CN" dirty="0">
              <a:latin typeface="宋体" panose="02010600030101010101" pitchFamily="2" charset="-122"/>
              <a:ea typeface="黑体" panose="02010609060101010101" pitchFamily="49" charset="-122"/>
              <a:cs typeface="Times New Roman" panose="02020603050405020304" pitchFamily="18" charset="0"/>
            </a:endParaRPr>
          </a:p>
          <a:p>
            <a:pPr marL="546100" marR="123190">
              <a:spcAft>
                <a:spcPts val="0"/>
              </a:spcAft>
            </a:pPr>
            <a:endParaRPr lang="en-US" altLang="zh-CN" dirty="0">
              <a:latin typeface="宋体" panose="02010600030101010101" pitchFamily="2" charset="-122"/>
              <a:ea typeface="黑体" panose="02010609060101010101" pitchFamily="49" charset="-122"/>
              <a:cs typeface="Times New Roman" panose="02020603050405020304" pitchFamily="18" charset="0"/>
            </a:endParaRPr>
          </a:p>
          <a:p>
            <a:pPr marL="546100" marR="123190">
              <a:spcAft>
                <a:spcPts val="0"/>
              </a:spcAft>
            </a:pPr>
            <a:r>
              <a:rPr lang="en-US" altLang="zh-CN" dirty="0">
                <a:latin typeface="宋体" panose="02010600030101010101" pitchFamily="2" charset="-122"/>
                <a:ea typeface="黑体" panose="02010609060101010101" pitchFamily="49"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我们想通过建立视频数车所得的数据库，将新给定的一个数据，与数据集已 </a:t>
            </a:r>
            <a:r>
              <a:rPr lang="zh-CN" altLang="zh-CN" spc="-15" dirty="0">
                <a:latin typeface="宋体" panose="02010600030101010101" pitchFamily="2" charset="-122"/>
                <a:cs typeface="Times New Roman" panose="02020603050405020304" pitchFamily="18" charset="0"/>
              </a:rPr>
              <a:t>有的性质相近数据进行归类对应，从而实现预测。于是通过翻看书籍、网络查询</a:t>
            </a:r>
            <a:r>
              <a:rPr lang="zh-CN" altLang="zh-CN" spc="-555"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找到了</a:t>
            </a:r>
            <a:r>
              <a:rPr lang="zh-CN" altLang="zh-CN" spc="-300"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kNN</a:t>
            </a:r>
            <a:r>
              <a:rPr lang="en-US" altLang="zh-CN" spc="-300"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算法。</a:t>
            </a:r>
            <a:r>
              <a:rPr lang="en-US" altLang="zh-CN" dirty="0" err="1">
                <a:latin typeface="宋体" panose="02010600030101010101" pitchFamily="2" charset="-122"/>
                <a:cs typeface="Times New Roman" panose="02020603050405020304" pitchFamily="18" charset="0"/>
              </a:rPr>
              <a:t>kNN</a:t>
            </a:r>
            <a:r>
              <a:rPr lang="en-US" altLang="zh-CN" spc="-300"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算法全称为</a:t>
            </a:r>
            <a:r>
              <a:rPr lang="zh-CN" altLang="zh-CN" spc="-300" dirty="0">
                <a:latin typeface="宋体" panose="02010600030101010101" pitchFamily="2" charset="-122"/>
                <a:cs typeface="Times New Roman" panose="02020603050405020304" pitchFamily="18" charset="0"/>
              </a:rPr>
              <a:t> </a:t>
            </a:r>
            <a:r>
              <a:rPr lang="en-US" altLang="zh-CN" dirty="0">
                <a:latin typeface="宋体" panose="02010600030101010101" pitchFamily="2" charset="-122"/>
                <a:cs typeface="Times New Roman" panose="02020603050405020304" pitchFamily="18" charset="0"/>
              </a:rPr>
              <a:t>K</a:t>
            </a:r>
            <a:r>
              <a:rPr lang="en-US" altLang="zh-CN" spc="-300"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最近邻（</a:t>
            </a:r>
            <a:r>
              <a:rPr lang="en-US" altLang="zh-CN" dirty="0">
                <a:latin typeface="宋体" panose="02010600030101010101" pitchFamily="2" charset="-122"/>
                <a:cs typeface="Times New Roman" panose="02020603050405020304" pitchFamily="18" charset="0"/>
              </a:rPr>
              <a:t>k-Nearest Neighbor</a:t>
            </a:r>
            <a:r>
              <a:rPr lang="zh-CN" altLang="zh-CN" dirty="0">
                <a:latin typeface="宋体" panose="02010600030101010101" pitchFamily="2" charset="-122"/>
                <a:cs typeface="Times New Roman" panose="02020603050405020304" pitchFamily="18" charset="0"/>
              </a:rPr>
              <a:t>，</a:t>
            </a:r>
            <a:r>
              <a:rPr lang="en-US" altLang="zh-CN" dirty="0">
                <a:latin typeface="宋体" panose="02010600030101010101" pitchFamily="2" charset="-122"/>
                <a:cs typeface="Times New Roman" panose="02020603050405020304" pitchFamily="18" charset="0"/>
              </a:rPr>
              <a:t>KNN</a:t>
            </a:r>
            <a:r>
              <a:rPr lang="zh-CN" altLang="zh-CN" dirty="0">
                <a:latin typeface="宋体" panose="02010600030101010101" pitchFamily="2" charset="-122"/>
                <a:cs typeface="Times New Roman" panose="02020603050405020304" pitchFamily="18" charset="0"/>
              </a:rPr>
              <a:t>）分类</a:t>
            </a:r>
            <a:r>
              <a:rPr lang="zh-CN" altLang="zh-CN" spc="-15" dirty="0">
                <a:latin typeface="宋体" panose="02010600030101010101" pitchFamily="2" charset="-122"/>
                <a:cs typeface="Times New Roman" panose="02020603050405020304" pitchFamily="18" charset="0"/>
              </a:rPr>
              <a:t>算法，它采用测量不同特征值之间的距离方法进行分类：如果一个样本在特征空</a:t>
            </a:r>
            <a:r>
              <a:rPr lang="zh-CN" altLang="zh-CN" spc="-545"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间中的</a:t>
            </a:r>
            <a:r>
              <a:rPr lang="zh-CN" altLang="zh-CN" spc="-300" dirty="0">
                <a:latin typeface="宋体" panose="02010600030101010101" pitchFamily="2" charset="-122"/>
                <a:cs typeface="Times New Roman" panose="02020603050405020304" pitchFamily="18" charset="0"/>
              </a:rPr>
              <a:t> </a:t>
            </a:r>
            <a:r>
              <a:rPr lang="en-US" altLang="zh-CN" dirty="0">
                <a:latin typeface="宋体" panose="02010600030101010101" pitchFamily="2" charset="-122"/>
                <a:cs typeface="Times New Roman" panose="02020603050405020304" pitchFamily="18" charset="0"/>
              </a:rPr>
              <a:t>k</a:t>
            </a:r>
            <a:r>
              <a:rPr lang="en-US" altLang="zh-CN" spc="-300"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个最相似（即特征空间中最邻近）的样本中的大多数属于某一个类别， 则该样本也属于这个类别。符合需建模型要求，故我组采用</a:t>
            </a:r>
            <a:r>
              <a:rPr lang="zh-CN" altLang="zh-CN" spc="-300" dirty="0">
                <a:latin typeface="宋体" panose="02010600030101010101" pitchFamily="2" charset="-122"/>
                <a:cs typeface="Times New Roman" panose="02020603050405020304" pitchFamily="18" charset="0"/>
              </a:rPr>
              <a:t> </a:t>
            </a:r>
            <a:r>
              <a:rPr lang="en-US" altLang="zh-CN" dirty="0" err="1">
                <a:latin typeface="宋体" panose="02010600030101010101" pitchFamily="2" charset="-122"/>
                <a:cs typeface="Times New Roman" panose="02020603050405020304" pitchFamily="18" charset="0"/>
              </a:rPr>
              <a:t>kNN</a:t>
            </a:r>
            <a:r>
              <a:rPr lang="en-US" altLang="zh-CN" spc="-300" dirty="0">
                <a:latin typeface="宋体" panose="02010600030101010101" pitchFamily="2" charset="-122"/>
                <a:cs typeface="Times New Roman" panose="02020603050405020304" pitchFamily="18" charset="0"/>
              </a:rPr>
              <a:t> </a:t>
            </a:r>
            <a:r>
              <a:rPr lang="zh-CN" altLang="zh-CN" dirty="0">
                <a:latin typeface="宋体" panose="02010600030101010101" pitchFamily="2" charset="-122"/>
                <a:cs typeface="Times New Roman" panose="02020603050405020304" pitchFamily="18" charset="0"/>
              </a:rPr>
              <a:t>算法进行建模。</a:t>
            </a:r>
          </a:p>
        </p:txBody>
      </p:sp>
      <p:pic>
        <p:nvPicPr>
          <p:cNvPr id="1026" name="Picture 2" descr="KNN算法的决策过程图例">
            <a:extLst>
              <a:ext uri="{FF2B5EF4-FFF2-40B4-BE49-F238E27FC236}">
                <a16:creationId xmlns:a16="http://schemas.microsoft.com/office/drawing/2014/main" id="{A04193AA-B54C-4D4E-8223-E90A870F9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203598"/>
            <a:ext cx="2786239"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1952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8"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043805" y="334010"/>
            <a:ext cx="4109720" cy="4538980"/>
          </a:xfrm>
          <a:prstGeom prst="rect">
            <a:avLst/>
          </a:prstGeom>
          <a:noFill/>
          <a:ln>
            <a:noFill/>
          </a:ln>
        </p:spPr>
      </p:pic>
      <p:sp>
        <p:nvSpPr>
          <p:cNvPr id="3" name="右箭头 2"/>
          <p:cNvSpPr/>
          <p:nvPr/>
        </p:nvSpPr>
        <p:spPr>
          <a:xfrm>
            <a:off x="4175760" y="2245995"/>
            <a:ext cx="792480" cy="3784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098925" y="1785620"/>
            <a:ext cx="944880" cy="460375"/>
          </a:xfrm>
          <a:prstGeom prst="rect">
            <a:avLst/>
          </a:prstGeom>
          <a:noFill/>
        </p:spPr>
        <p:txBody>
          <a:bodyPr wrap="none" rtlCol="0">
            <a:spAutoFit/>
          </a:bodyPr>
          <a:lstStyle/>
          <a:p>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pcu</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值转</a:t>
            </a:r>
          </a:p>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化为长度值</a:t>
            </a:r>
          </a:p>
        </p:txBody>
      </p:sp>
      <p:sp>
        <p:nvSpPr>
          <p:cNvPr id="2" name="矩形 1">
            <a:extLst>
              <a:ext uri="{FF2B5EF4-FFF2-40B4-BE49-F238E27FC236}">
                <a16:creationId xmlns:a16="http://schemas.microsoft.com/office/drawing/2014/main" id="{8F61ECED-50EC-42F6-BB6E-6C7B8D63CD2C}"/>
              </a:ext>
            </a:extLst>
          </p:cNvPr>
          <p:cNvSpPr/>
          <p:nvPr/>
        </p:nvSpPr>
        <p:spPr>
          <a:xfrm>
            <a:off x="179512" y="138430"/>
            <a:ext cx="6174432" cy="2333972"/>
          </a:xfrm>
          <a:prstGeom prst="rect">
            <a:avLst/>
          </a:prstGeom>
        </p:spPr>
        <p:txBody>
          <a:bodyPr wrap="square">
            <a:spAutoFit/>
          </a:bodyPr>
          <a:lstStyle/>
          <a:p>
            <a:pPr marL="533400">
              <a:spcBef>
                <a:spcPts val="55"/>
              </a:spcBef>
              <a:spcAft>
                <a:spcPts val="0"/>
              </a:spcAft>
            </a:pPr>
            <a:r>
              <a:rPr lang="en-US" altLang="zh-CN" dirty="0">
                <a:latin typeface="黑体" panose="02010609060101010101" pitchFamily="49" charset="-122"/>
                <a:cs typeface="黑体" panose="02010609060101010101" pitchFamily="49" charset="-122"/>
              </a:rPr>
              <a:t>3</a:t>
            </a:r>
            <a:r>
              <a:rPr lang="en-US" altLang="zh-CN" spc="-300" dirty="0">
                <a:latin typeface="黑体" panose="02010609060101010101" pitchFamily="49" charset="-122"/>
                <a:cs typeface="黑体" panose="02010609060101010101" pitchFamily="49" charset="-122"/>
              </a:rPr>
              <a:t> </a:t>
            </a:r>
            <a:r>
              <a:rPr lang="zh-CN" altLang="zh-CN" dirty="0">
                <a:latin typeface="宋体" panose="02010600030101010101" pitchFamily="2" charset="-122"/>
                <a:ea typeface="黑体" panose="02010609060101010101" pitchFamily="49" charset="-122"/>
                <a:cs typeface="黑体" panose="02010609060101010101" pitchFamily="49" charset="-122"/>
              </a:rPr>
              <a:t>数据取样</a:t>
            </a:r>
            <a:endParaRPr lang="en-US" altLang="zh-CN" dirty="0">
              <a:latin typeface="宋体" panose="02010600030101010101" pitchFamily="2" charset="-122"/>
              <a:ea typeface="黑体" panose="02010609060101010101" pitchFamily="49" charset="-122"/>
              <a:cs typeface="Times New Roman" panose="02020603050405020304" pitchFamily="18" charset="0"/>
            </a:endParaRPr>
          </a:p>
          <a:p>
            <a:pPr marL="533400">
              <a:spcBef>
                <a:spcPts val="55"/>
              </a:spcBef>
              <a:spcAft>
                <a:spcPts val="0"/>
              </a:spcAft>
            </a:pPr>
            <a:endParaRPr lang="en-US" altLang="zh-CN" dirty="0">
              <a:latin typeface="宋体" panose="02010600030101010101" pitchFamily="2" charset="-122"/>
              <a:ea typeface="黑体" panose="02010609060101010101" pitchFamily="49" charset="-122"/>
              <a:cs typeface="Times New Roman" panose="02020603050405020304" pitchFamily="18" charset="0"/>
            </a:endParaRPr>
          </a:p>
          <a:p>
            <a:pPr marL="533400">
              <a:spcBef>
                <a:spcPts val="55"/>
              </a:spcBef>
              <a:spcAft>
                <a:spcPts val="0"/>
              </a:spcAft>
            </a:pPr>
            <a:r>
              <a:rPr lang="zh-CN" altLang="zh-CN" dirty="0">
                <a:latin typeface="Calibri" panose="020F0502020204030204" pitchFamily="34" charset="0"/>
                <a:cs typeface="宋体" panose="02010600030101010101" pitchFamily="2" charset="-122"/>
              </a:rPr>
              <a:t>通过视频数车发现，每一信号周期，停在一条车队中的出租车一般</a:t>
            </a:r>
            <a:r>
              <a:rPr lang="zh-CN" altLang="zh-CN" b="1" dirty="0">
                <a:latin typeface="Calibri" panose="020F0502020204030204" pitchFamily="34" charset="0"/>
                <a:cs typeface="宋体" panose="02010600030101010101" pitchFamily="2" charset="-122"/>
              </a:rPr>
              <a:t>不超过</a:t>
            </a:r>
            <a:r>
              <a:rPr lang="zh-CN" altLang="zh-CN" b="1" spc="-315" dirty="0">
                <a:latin typeface="Calibri" panose="020F0502020204030204" pitchFamily="34" charset="0"/>
                <a:cs typeface="宋体" panose="02010600030101010101" pitchFamily="2" charset="-122"/>
              </a:rPr>
              <a:t> </a:t>
            </a:r>
            <a:r>
              <a:rPr lang="en-US" altLang="zh-CN" b="1" dirty="0">
                <a:latin typeface="Calibri" panose="020F0502020204030204" pitchFamily="34" charset="0"/>
                <a:cs typeface="宋体" panose="02010600030101010101" pitchFamily="2" charset="-122"/>
              </a:rPr>
              <a:t>3 </a:t>
            </a:r>
            <a:r>
              <a:rPr lang="zh-CN" altLang="zh-CN" b="1" spc="-15" dirty="0">
                <a:latin typeface="Calibri" panose="020F0502020204030204" pitchFamily="34" charset="0"/>
                <a:cs typeface="宋体" panose="02010600030101010101" pitchFamily="2" charset="-122"/>
              </a:rPr>
              <a:t>辆</a:t>
            </a:r>
            <a:r>
              <a:rPr lang="zh-CN" altLang="zh-CN" spc="-15" dirty="0">
                <a:latin typeface="Calibri" panose="020F0502020204030204" pitchFamily="34" charset="0"/>
                <a:cs typeface="宋体" panose="02010600030101010101" pitchFamily="2" charset="-122"/>
              </a:rPr>
              <a:t>，因此我组只记录</a:t>
            </a:r>
            <a:r>
              <a:rPr lang="zh-CN" altLang="zh-CN" b="1" spc="-15" dirty="0">
                <a:latin typeface="Calibri" panose="020F0502020204030204" pitchFamily="34" charset="0"/>
                <a:cs typeface="宋体" panose="02010600030101010101" pitchFamily="2" charset="-122"/>
              </a:rPr>
              <a:t>每个信号周期内每条车道上末尾出租车在车队中的位置</a:t>
            </a:r>
            <a:r>
              <a:rPr lang="zh-CN" altLang="zh-CN" spc="-15" dirty="0">
                <a:latin typeface="Calibri" panose="020F0502020204030204" pitchFamily="34" charset="0"/>
                <a:cs typeface="宋体" panose="02010600030101010101" pitchFamily="2" charset="-122"/>
              </a:rPr>
              <a:t>。整理得到</a:t>
            </a:r>
            <a:r>
              <a:rPr lang="zh-CN" altLang="zh-CN" b="1" spc="-15" dirty="0">
                <a:latin typeface="Calibri" panose="020F0502020204030204" pitchFamily="34" charset="0"/>
                <a:cs typeface="宋体" panose="02010600030101010101" pitchFamily="2" charset="-122"/>
              </a:rPr>
              <a:t>车队排队车辆数</a:t>
            </a:r>
            <a:r>
              <a:rPr lang="zh-CN" altLang="zh-CN" spc="-15" dirty="0">
                <a:latin typeface="Calibri" panose="020F0502020204030204" pitchFamily="34" charset="0"/>
                <a:cs typeface="宋体" panose="02010600030101010101" pitchFamily="2" charset="-122"/>
              </a:rPr>
              <a:t>与</a:t>
            </a:r>
            <a:r>
              <a:rPr lang="zh-CN" altLang="zh-CN" b="1" spc="-15" dirty="0">
                <a:latin typeface="Calibri" panose="020F0502020204030204" pitchFamily="34" charset="0"/>
                <a:cs typeface="宋体" panose="02010600030101010101" pitchFamily="2" charset="-122"/>
              </a:rPr>
              <a:t>出租车车头位置</a:t>
            </a:r>
            <a:r>
              <a:rPr lang="zh-CN" altLang="zh-CN" spc="-15" dirty="0">
                <a:latin typeface="Calibri" panose="020F0502020204030204" pitchFamily="34" charset="0"/>
                <a:cs typeface="宋体" panose="02010600030101010101" pitchFamily="2" charset="-122"/>
              </a:rPr>
              <a:t>表格如图示。排队车辆数以各类车辆标</a:t>
            </a:r>
            <a:r>
              <a:rPr lang="zh-CN" altLang="zh-CN" spc="-555" dirty="0">
                <a:latin typeface="Calibri" panose="020F0502020204030204" pitchFamily="34" charset="0"/>
                <a:cs typeface="宋体" panose="02010600030101010101" pitchFamily="2" charset="-122"/>
              </a:rPr>
              <a:t> </a:t>
            </a:r>
            <a:r>
              <a:rPr lang="zh-CN" altLang="zh-CN" dirty="0">
                <a:latin typeface="Calibri" panose="020F0502020204030204" pitchFamily="34" charset="0"/>
                <a:cs typeface="宋体" panose="02010600030101010101" pitchFamily="2" charset="-122"/>
              </a:rPr>
              <a:t>准化当量小客车</a:t>
            </a:r>
            <a:r>
              <a:rPr lang="zh-CN" altLang="zh-CN" spc="-300" dirty="0">
                <a:latin typeface="Calibri" panose="020F0502020204030204" pitchFamily="34" charset="0"/>
                <a:cs typeface="宋体" panose="02010600030101010101" pitchFamily="2" charset="-122"/>
              </a:rPr>
              <a:t> </a:t>
            </a:r>
            <a:r>
              <a:rPr lang="en-US" altLang="zh-CN" dirty="0" err="1">
                <a:latin typeface="Calibri" panose="020F0502020204030204" pitchFamily="34" charset="0"/>
                <a:cs typeface="宋体" panose="02010600030101010101" pitchFamily="2" charset="-122"/>
              </a:rPr>
              <a:t>pcu</a:t>
            </a:r>
            <a:r>
              <a:rPr lang="en-US" altLang="zh-CN" spc="-300" dirty="0">
                <a:latin typeface="Calibri" panose="020F0502020204030204" pitchFamily="34" charset="0"/>
                <a:cs typeface="宋体" panose="02010600030101010101" pitchFamily="2" charset="-122"/>
              </a:rPr>
              <a:t> </a:t>
            </a:r>
            <a:r>
              <a:rPr lang="zh-CN" altLang="zh-CN" dirty="0">
                <a:latin typeface="Calibri" panose="020F0502020204030204" pitchFamily="34" charset="0"/>
                <a:cs typeface="宋体" panose="02010600030101010101" pitchFamily="2" charset="-122"/>
              </a:rPr>
              <a:t>表示，出租车头位置以车身所处排队车队第几辆表示。</a:t>
            </a:r>
            <a:endParaRPr lang="zh-CN" altLang="zh-CN"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图片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30480" y="334010"/>
            <a:ext cx="4164965" cy="4671060"/>
          </a:xfrm>
          <a:prstGeom prst="rect">
            <a:avLst/>
          </a:prstGeom>
          <a:noFill/>
          <a:ln>
            <a:noFill/>
          </a:ln>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000"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000" fill="hold">
                                          <p:stCondLst>
                                            <p:cond delay="0"/>
                                          </p:stCondLst>
                                        </p:cTn>
                                        <p:tgtEl>
                                          <p:spTgt spid="3"/>
                                        </p:tgtEl>
                                        <p:attrNameLst>
                                          <p:attrName>style.visibility</p:attrName>
                                        </p:attrNameLst>
                                      </p:cBhvr>
                                      <p:to>
                                        <p:strVal val="visible"/>
                                      </p:to>
                                    </p:set>
                                    <p:anim calcmode="lin" valueType="num">
                                      <p:cBhvr additive="base">
                                        <p:cTn id="24" dur="1000"/>
                                        <p:tgtEl>
                                          <p:spTgt spid="3"/>
                                        </p:tgtEl>
                                        <p:attrNameLst>
                                          <p:attrName>ppt_x</p:attrName>
                                        </p:attrNameLst>
                                      </p:cBhvr>
                                      <p:tavLst>
                                        <p:tav tm="0">
                                          <p:val>
                                            <p:strVal val="#ppt_x-#ppt_w*1.125000"/>
                                          </p:val>
                                        </p:tav>
                                        <p:tav tm="100000">
                                          <p:val>
                                            <p:strVal val="#ppt_x"/>
                                          </p:val>
                                        </p:tav>
                                      </p:tavLst>
                                    </p:anim>
                                    <p:animEffect transition="in" filter="wipe(right)">
                                      <p:cBhvr>
                                        <p:cTn id="25" dur="1000"/>
                                        <p:tgtEl>
                                          <p:spTgt spid="3"/>
                                        </p:tgtEl>
                                      </p:cBhvr>
                                    </p:animEffect>
                                  </p:childTnLst>
                                </p:cTn>
                              </p:par>
                              <p:par>
                                <p:cTn id="26" presetID="12" presetClass="entr" presetSubtype="8" fill="hold" grpId="0" nodeType="withEffect">
                                  <p:stCondLst>
                                    <p:cond delay="0"/>
                                  </p:stCondLst>
                                  <p:childTnLst>
                                    <p:set>
                                      <p:cBhvr>
                                        <p:cTn id="27" dur="1000" fill="hold">
                                          <p:stCondLst>
                                            <p:cond delay="0"/>
                                          </p:stCondLst>
                                        </p:cTn>
                                        <p:tgtEl>
                                          <p:spTgt spid="4"/>
                                        </p:tgtEl>
                                        <p:attrNameLst>
                                          <p:attrName>style.visibility</p:attrName>
                                        </p:attrNameLst>
                                      </p:cBhvr>
                                      <p:to>
                                        <p:strVal val="visible"/>
                                      </p:to>
                                    </p:set>
                                    <p:anim calcmode="lin" valueType="num">
                                      <p:cBhvr additive="base">
                                        <p:cTn id="28" dur="1000"/>
                                        <p:tgtEl>
                                          <p:spTgt spid="4"/>
                                        </p:tgtEl>
                                        <p:attrNameLst>
                                          <p:attrName>ppt_x</p:attrName>
                                        </p:attrNameLst>
                                      </p:cBhvr>
                                      <p:tavLst>
                                        <p:tav tm="0">
                                          <p:val>
                                            <p:strVal val="#ppt_x-#ppt_w*1.125000"/>
                                          </p:val>
                                        </p:tav>
                                        <p:tav tm="100000">
                                          <p:val>
                                            <p:strVal val="#ppt_x"/>
                                          </p:val>
                                        </p:tav>
                                      </p:tavLst>
                                    </p:anim>
                                    <p:animEffect transition="in" filter="wipe(right)">
                                      <p:cBhvr>
                                        <p:cTn id="2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297890" y="1140276"/>
            <a:ext cx="3211195" cy="2935868"/>
          </a:xfrm>
          <a:prstGeom prst="rect">
            <a:avLst/>
          </a:prstGeom>
          <a:noFill/>
          <a:ln w="9525">
            <a:noFill/>
          </a:ln>
        </p:spPr>
        <p:txBody>
          <a:bodyPr wrap="square">
            <a:spAutoFit/>
          </a:bodyPr>
          <a:lstStyle/>
          <a:p>
            <a:pPr indent="0">
              <a:lnSpc>
                <a:spcPct val="150000"/>
              </a:lnSpc>
            </a:pPr>
            <a:r>
              <a:rPr lang="zh-CN" dirty="0">
                <a:latin typeface="宋体" panose="02010600030101010101" pitchFamily="2" charset="-122"/>
                <a:ea typeface="宋体" panose="02010600030101010101" pitchFamily="2" charset="-122"/>
                <a:cs typeface="微软雅黑" panose="020B0503020204020204" pitchFamily="34" charset="-122"/>
              </a:rPr>
              <a:t>确定约束范围：通过确定matlab剔除无效点后数据的范围，拟合出两条边界直线（y=x，y</a:t>
            </a:r>
            <a:r>
              <a:rPr lang="en-US" dirty="0">
                <a:latin typeface="宋体" panose="02010600030101010101" pitchFamily="2" charset="-122"/>
                <a:ea typeface="宋体" panose="02010600030101010101" pitchFamily="2" charset="-122"/>
                <a:cs typeface="微软雅黑" panose="020B0503020204020204" pitchFamily="34" charset="-122"/>
              </a:rPr>
              <a:t>=2*x</a:t>
            </a:r>
            <a:r>
              <a:rPr lang="zh-CN" dirty="0">
                <a:latin typeface="宋体" panose="02010600030101010101" pitchFamily="2" charset="-122"/>
                <a:ea typeface="宋体" panose="02010600030101010101" pitchFamily="2" charset="-122"/>
                <a:cs typeface="微软雅黑" panose="020B0503020204020204" pitchFamily="34" charset="-122"/>
              </a:rPr>
              <a:t>），将这两条边界曲线的表达式代入程序中用以剔除掉训练数据集中不满足末尾出租车定义的点。</a:t>
            </a:r>
            <a:endParaRPr lang="zh-CN" altLang="en-US" dirty="0">
              <a:latin typeface="宋体" panose="02010600030101010101" pitchFamily="2" charset="-122"/>
              <a:ea typeface="宋体" panose="02010600030101010101" pitchFamily="2" charset="-122"/>
              <a:cs typeface="微软雅黑" panose="020B0503020204020204" pitchFamily="34" charset="-122"/>
            </a:endParaRPr>
          </a:p>
        </p:txBody>
      </p:sp>
      <p:pic>
        <p:nvPicPr>
          <p:cNvPr id="14" name="图片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3483610" y="1043940"/>
            <a:ext cx="5086350" cy="3055620"/>
          </a:xfrm>
          <a:prstGeom prst="rect">
            <a:avLst/>
          </a:prstGeom>
          <a:noFill/>
          <a:ln>
            <a:noFill/>
          </a:ln>
        </p:spPr>
      </p:pic>
      <p:sp>
        <p:nvSpPr>
          <p:cNvPr id="100" name="文本框 99"/>
          <p:cNvSpPr txBox="1"/>
          <p:nvPr/>
        </p:nvSpPr>
        <p:spPr>
          <a:xfrm>
            <a:off x="3483610" y="4236085"/>
            <a:ext cx="5080000" cy="275590"/>
          </a:xfrm>
          <a:prstGeom prst="rect">
            <a:avLst/>
          </a:prstGeom>
          <a:noFill/>
          <a:ln w="9525">
            <a:noFill/>
          </a:ln>
        </p:spPr>
        <p:txBody>
          <a:bodyPr>
            <a:spAutoFit/>
          </a:bodyPr>
          <a:lstStyle/>
          <a:p>
            <a:pPr indent="0" algn="ctr"/>
            <a:r>
              <a:rPr lang="zh-CN" sz="1200" b="1">
                <a:ea typeface="黑体" panose="02010609060101010101" charset="-122"/>
              </a:rPr>
              <a:t>约束末尾出租车与排队长度范围图</a:t>
            </a:r>
            <a:endParaRPr lang="zh-CN" altLang="en-US"/>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i$liḋe-Straight Connector 10"/>
          <p:cNvCxnSpPr/>
          <p:nvPr/>
        </p:nvCxnSpPr>
        <p:spPr>
          <a:xfrm>
            <a:off x="538015" y="768246"/>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569595" y="215265"/>
            <a:ext cx="8143875" cy="462884"/>
          </a:xfrm>
          <a:prstGeom prst="rect">
            <a:avLst/>
          </a:prstGeom>
          <a:noFill/>
        </p:spPr>
        <p:txBody>
          <a:bodyPr wrap="square" rtlCol="0">
            <a:spAutoFit/>
          </a:bodyPr>
          <a:lstStyle/>
          <a:p>
            <a:pPr>
              <a:lnSpc>
                <a:spcPct val="150000"/>
              </a:lnSpc>
            </a:pPr>
            <a:r>
              <a:rPr lang="en-US" altLang="zh-CN" dirty="0">
                <a:latin typeface="黑体" panose="02010609060101010101" pitchFamily="49" charset="-122"/>
                <a:cs typeface="黑体" panose="02010609060101010101" pitchFamily="49" charset="-122"/>
              </a:rPr>
              <a:t>4</a:t>
            </a:r>
            <a:r>
              <a:rPr lang="en-US" altLang="zh-CN" spc="-300" dirty="0">
                <a:latin typeface="黑体" panose="02010609060101010101" pitchFamily="49" charset="-122"/>
                <a:cs typeface="黑体" panose="02010609060101010101" pitchFamily="49" charset="-122"/>
              </a:rPr>
              <a:t> </a:t>
            </a:r>
            <a:r>
              <a:rPr lang="zh-CN" altLang="zh-CN" dirty="0">
                <a:ea typeface="黑体" panose="02010609060101010101" pitchFamily="49" charset="-122"/>
                <a:cs typeface="黑体" panose="02010609060101010101" pitchFamily="49" charset="-122"/>
              </a:rPr>
              <a:t>代码编写</a:t>
            </a:r>
            <a:r>
              <a:rPr lang="en-US" altLang="zh-CN" dirty="0">
                <a:ea typeface="黑体" panose="02010609060101010101" pitchFamily="49" charset="-122"/>
                <a:cs typeface="黑体" panose="02010609060101010101" pitchFamily="49" charset="-122"/>
              </a:rPr>
              <a:t>&amp;</a:t>
            </a:r>
            <a:r>
              <a:rPr lang="zh-CN" altLang="zh-CN" dirty="0">
                <a:ea typeface="黑体" panose="02010609060101010101" pitchFamily="49" charset="-122"/>
                <a:cs typeface="黑体" panose="02010609060101010101" pitchFamily="49" charset="-122"/>
              </a:rPr>
              <a:t>模型评价</a:t>
            </a:r>
            <a:endParaRPr lang="zh-CN" altLang="en-US" b="1" dirty="0">
              <a:latin typeface="华文宋体" panose="02010600040101010101" pitchFamily="2" charset="-122"/>
              <a:ea typeface="华文宋体" panose="02010600040101010101" pitchFamily="2" charset="-122"/>
              <a:cs typeface="Times New Roman" panose="02020603050405020304" pitchFamily="18" charset="0"/>
            </a:endParaRPr>
          </a:p>
        </p:txBody>
      </p:sp>
      <p:sp>
        <p:nvSpPr>
          <p:cNvPr id="2" name="文本框 1"/>
          <p:cNvSpPr txBox="1"/>
          <p:nvPr/>
        </p:nvSpPr>
        <p:spPr>
          <a:xfrm>
            <a:off x="638810" y="768350"/>
            <a:ext cx="7931150" cy="737235"/>
          </a:xfrm>
          <a:prstGeom prst="rect">
            <a:avLst/>
          </a:prstGeom>
          <a:noFill/>
          <a:ln w="9525">
            <a:noFill/>
          </a:ln>
        </p:spPr>
        <p:txBody>
          <a:bodyPr wrap="square">
            <a:spAutoFit/>
          </a:bodyPr>
          <a:lstStyle/>
          <a:p>
            <a:pPr indent="0"/>
            <a:r>
              <a:rPr lang="zh-CN" sz="1400" b="0">
                <a:latin typeface="微软雅黑" panose="020B0503020204020204" pitchFamily="34" charset="-122"/>
                <a:ea typeface="微软雅黑" panose="020B0503020204020204" pitchFamily="34" charset="-122"/>
                <a:cs typeface="微软雅黑" panose="020B0503020204020204" pitchFamily="34" charset="-122"/>
              </a:rPr>
              <a:t>使用</a:t>
            </a:r>
            <a:r>
              <a:rPr lang="en-US" sz="1400" b="0">
                <a:latin typeface="微软雅黑" panose="020B0503020204020204" pitchFamily="34" charset="-122"/>
                <a:ea typeface="微软雅黑" panose="020B0503020204020204" pitchFamily="34" charset="-122"/>
                <a:cs typeface="微软雅黑" panose="020B0503020204020204" pitchFamily="34" charset="-122"/>
              </a:rPr>
              <a:t>spyder3</a:t>
            </a:r>
            <a:r>
              <a:rPr lang="zh-CN" sz="1400" b="0">
                <a:latin typeface="微软雅黑" panose="020B0503020204020204" pitchFamily="34" charset="-122"/>
                <a:ea typeface="微软雅黑" panose="020B0503020204020204" pitchFamily="34" charset="-122"/>
                <a:cs typeface="微软雅黑" panose="020B0503020204020204" pitchFamily="34" charset="-122"/>
              </a:rPr>
              <a:t>（</a:t>
            </a:r>
            <a:r>
              <a:rPr lang="en-US" sz="1400" b="0">
                <a:latin typeface="微软雅黑" panose="020B0503020204020204" pitchFamily="34" charset="-122"/>
                <a:ea typeface="微软雅黑" panose="020B0503020204020204" pitchFamily="34" charset="-122"/>
                <a:cs typeface="微软雅黑" panose="020B0503020204020204" pitchFamily="34" charset="-122"/>
              </a:rPr>
              <a:t>python3.7</a:t>
            </a:r>
            <a:r>
              <a:rPr lang="zh-CN" sz="1400" b="0">
                <a:latin typeface="微软雅黑" panose="020B0503020204020204" pitchFamily="34" charset="-122"/>
                <a:ea typeface="微软雅黑" panose="020B0503020204020204" pitchFamily="34" charset="-122"/>
                <a:cs typeface="微软雅黑" panose="020B0503020204020204" pitchFamily="34" charset="-122"/>
              </a:rPr>
              <a:t>）编写</a:t>
            </a:r>
            <a:r>
              <a:rPr lang="en-US" sz="1400" b="0">
                <a:latin typeface="微软雅黑" panose="020B0503020204020204" pitchFamily="34" charset="-122"/>
                <a:ea typeface="微软雅黑" panose="020B0503020204020204" pitchFamily="34" charset="-122"/>
                <a:cs typeface="微软雅黑" panose="020B0503020204020204" pitchFamily="34" charset="-122"/>
              </a:rPr>
              <a:t>kNN</a:t>
            </a:r>
            <a:r>
              <a:rPr lang="zh-CN" sz="1400" b="0">
                <a:latin typeface="微软雅黑" panose="020B0503020204020204" pitchFamily="34" charset="-122"/>
                <a:ea typeface="微软雅黑" panose="020B0503020204020204" pitchFamily="34" charset="-122"/>
                <a:cs typeface="微软雅黑" panose="020B0503020204020204" pitchFamily="34" charset="-122"/>
              </a:rPr>
              <a:t>算法模块，并撰写导入kNN算法模块的小程序。该程序可通过队尾出租车位置实现预测排队长度的功能（程序代码见附录7</a:t>
            </a:r>
            <a:r>
              <a:rPr lang="en-US" sz="1400" b="0">
                <a:latin typeface="微软雅黑" panose="020B0503020204020204" pitchFamily="34" charset="-122"/>
                <a:ea typeface="微软雅黑" panose="020B0503020204020204" pitchFamily="34" charset="-122"/>
                <a:cs typeface="微软雅黑" panose="020B0503020204020204" pitchFamily="34" charset="-122"/>
              </a:rPr>
              <a:t>.1</a:t>
            </a:r>
            <a:r>
              <a:rPr lang="zh-CN" sz="1400" b="0">
                <a:latin typeface="微软雅黑" panose="020B0503020204020204" pitchFamily="34" charset="-122"/>
                <a:ea typeface="微软雅黑" panose="020B0503020204020204" pitchFamily="34" charset="-122"/>
                <a:cs typeface="微软雅黑" panose="020B0503020204020204" pitchFamily="34" charset="-122"/>
              </a:rPr>
              <a:t>），将预测值与实际值进行对比，得到如下偏差曲线。</a:t>
            </a:r>
            <a:endParaRPr lang="zh-CN" altLang="en-US" sz="1400" b="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p:nvPr/>
        </p:nvPicPr>
        <p:blipFill>
          <a:blip r:embed="rId5"/>
          <a:stretch>
            <a:fillRect/>
          </a:stretch>
        </p:blipFill>
        <p:spPr>
          <a:xfrm>
            <a:off x="2230755" y="1410970"/>
            <a:ext cx="4822190" cy="3034030"/>
          </a:xfrm>
          <a:prstGeom prst="rect">
            <a:avLst/>
          </a:prstGeom>
          <a:noFill/>
          <a:ln w="9525">
            <a:noFill/>
          </a:ln>
        </p:spPr>
      </p:pic>
      <p:sp>
        <p:nvSpPr>
          <p:cNvPr id="101" name="文本框 100"/>
          <p:cNvSpPr txBox="1"/>
          <p:nvPr/>
        </p:nvSpPr>
        <p:spPr>
          <a:xfrm>
            <a:off x="2018665" y="4051935"/>
            <a:ext cx="5245735" cy="1014730"/>
          </a:xfrm>
          <a:prstGeom prst="rect">
            <a:avLst/>
          </a:prstGeom>
          <a:noFill/>
          <a:ln w="9525">
            <a:noFill/>
          </a:ln>
        </p:spPr>
        <p:txBody>
          <a:bodyPr wrap="square">
            <a:spAutoFit/>
          </a:bodyPr>
          <a:lstStyle/>
          <a:p>
            <a:pPr indent="0" algn="ctr"/>
            <a:endParaRPr lang="en-US" sz="1200" b="0">
              <a:latin typeface="宋体" panose="02010600030101010101" pitchFamily="2" charset="-122"/>
              <a:cs typeface="Times New Roman" panose="02020603050405020304" pitchFamily="18" charset="0"/>
            </a:endParaRPr>
          </a:p>
          <a:p>
            <a:pPr indent="0" algn="ctr"/>
            <a:r>
              <a:rPr lang="en-US" sz="1200" b="0">
                <a:latin typeface="宋体" panose="02010600030101010101" pitchFamily="2" charset="-122"/>
                <a:cs typeface="Times New Roman" panose="02020603050405020304" pitchFamily="18" charset="0"/>
              </a:rPr>
              <a:t> </a:t>
            </a:r>
            <a:endParaRPr lang="zh-CN" sz="1050" b="1">
              <a:latin typeface="Times New Roman" panose="02020603050405020304" pitchFamily="18" charset="0"/>
              <a:ea typeface="黑体" panose="02010609060101010101" charset="-122"/>
            </a:endParaRPr>
          </a:p>
          <a:p>
            <a:pPr indent="0" algn="ctr"/>
            <a:r>
              <a:rPr lang="zh-CN" sz="1050" b="1">
                <a:latin typeface="Times New Roman" panose="02020603050405020304" pitchFamily="18" charset="0"/>
                <a:ea typeface="黑体" panose="02010609060101010101" charset="-122"/>
              </a:rPr>
              <a:t>图</a:t>
            </a:r>
            <a:r>
              <a:rPr lang="en-US" sz="1050" b="1">
                <a:latin typeface="Times New Roman" panose="02020603050405020304" pitchFamily="18" charset="0"/>
                <a:cs typeface="Times New Roman" panose="02020603050405020304" pitchFamily="18" charset="0"/>
              </a:rPr>
              <a:t>28</a:t>
            </a:r>
            <a:r>
              <a:rPr lang="en-US" sz="1200" b="1">
                <a:latin typeface="黑体" panose="02010609060101010101" charset="-122"/>
                <a:cs typeface="Times New Roman" panose="02020603050405020304" pitchFamily="18" charset="0"/>
              </a:rPr>
              <a:t> </a:t>
            </a:r>
            <a:r>
              <a:rPr lang="zh-CN" sz="1050" b="1">
                <a:ea typeface="黑体" panose="02010609060101010101" charset="-122"/>
                <a:cs typeface="Times New Roman" panose="02020603050405020304" pitchFamily="18" charset="0"/>
              </a:rPr>
              <a:t>kNN算法下拟合出预测值与实际排队长度平均偏差与大偏差趋势曲线</a:t>
            </a:r>
            <a:endParaRPr lang="zh-CN" sz="1200" b="0">
              <a:ea typeface="宋体" panose="02010600030101010101" pitchFamily="2" charset="-122"/>
            </a:endParaRPr>
          </a:p>
          <a:p>
            <a:pPr indent="0" algn="ctr"/>
            <a:r>
              <a:rPr lang="zh-CN" sz="1200" b="0">
                <a:latin typeface="微软雅黑" panose="020B0503020204020204" pitchFamily="34" charset="-122"/>
                <a:ea typeface="微软雅黑" panose="020B0503020204020204" pitchFamily="34" charset="-122"/>
                <a:cs typeface="微软雅黑" panose="020B0503020204020204" pitchFamily="34" charset="-122"/>
              </a:rPr>
              <a:t>注：大偏差指</a:t>
            </a:r>
            <a:r>
              <a:rPr lang="en-US" sz="1200" b="0">
                <a:latin typeface="微软雅黑" panose="020B0503020204020204" pitchFamily="34" charset="-122"/>
                <a:ea typeface="微软雅黑" panose="020B0503020204020204" pitchFamily="34" charset="-122"/>
                <a:cs typeface="微软雅黑" panose="020B0503020204020204" pitchFamily="34" charset="-122"/>
              </a:rPr>
              <a:t> </a:t>
            </a:r>
            <a:r>
              <a:rPr lang="zh-CN" sz="1200" b="0">
                <a:latin typeface="微软雅黑" panose="020B0503020204020204" pitchFamily="34" charset="-122"/>
                <a:ea typeface="微软雅黑" panose="020B0503020204020204" pitchFamily="34" charset="-122"/>
                <a:cs typeface="微软雅黑" panose="020B0503020204020204" pitchFamily="34" charset="-122"/>
              </a:rPr>
              <a:t>（预测值-实际值）&gt;</a:t>
            </a:r>
            <a:r>
              <a:rPr lang="en-US" sz="1200" b="0">
                <a:latin typeface="微软雅黑" panose="020B0503020204020204" pitchFamily="34" charset="-122"/>
                <a:ea typeface="微软雅黑" panose="020B0503020204020204" pitchFamily="34" charset="-122"/>
                <a:cs typeface="微软雅黑" panose="020B0503020204020204" pitchFamily="34" charset="-122"/>
              </a:rPr>
              <a:t>1/2*</a:t>
            </a:r>
            <a:r>
              <a:rPr lang="zh-CN" sz="1200" b="0">
                <a:latin typeface="微软雅黑" panose="020B0503020204020204" pitchFamily="34" charset="-122"/>
                <a:ea typeface="微软雅黑" panose="020B0503020204020204" pitchFamily="34" charset="-122"/>
                <a:cs typeface="微软雅黑" panose="020B0503020204020204" pitchFamily="34" charset="-122"/>
              </a:rPr>
              <a:t>实际值</a:t>
            </a:r>
            <a:r>
              <a:rPr lang="en-US" sz="1200" b="0">
                <a:latin typeface="微软雅黑" panose="020B0503020204020204" pitchFamily="34" charset="-122"/>
                <a:ea typeface="微软雅黑" panose="020B0503020204020204" pitchFamily="34" charset="-122"/>
                <a:cs typeface="微软雅黑" panose="020B0503020204020204" pitchFamily="34" charset="-122"/>
              </a:rPr>
              <a:t> </a:t>
            </a:r>
            <a:r>
              <a:rPr lang="zh-CN" sz="1200" b="0">
                <a:latin typeface="微软雅黑" panose="020B0503020204020204" pitchFamily="34" charset="-122"/>
                <a:ea typeface="微软雅黑" panose="020B0503020204020204" pitchFamily="34" charset="-122"/>
                <a:cs typeface="微软雅黑" panose="020B0503020204020204" pitchFamily="34" charset="-122"/>
              </a:rPr>
              <a:t>的比例。</a:t>
            </a:r>
          </a:p>
          <a:p>
            <a:pPr indent="0" algn="ctr"/>
            <a:r>
              <a:rPr lang="zh-CN" sz="1200" b="0">
                <a:latin typeface="微软雅黑" panose="020B0503020204020204" pitchFamily="34" charset="-122"/>
                <a:ea typeface="微软雅黑" panose="020B0503020204020204" pitchFamily="34" charset="-122"/>
                <a:cs typeface="微软雅黑" panose="020B0503020204020204" pitchFamily="34" charset="-122"/>
              </a:rPr>
              <a:t>可知在k=6时，预测效果最好，但仍有54%的平均偏差和45%的大偏差比例。</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 name="image36.jpeg">
            <a:extLst>
              <a:ext uri="{FF2B5EF4-FFF2-40B4-BE49-F238E27FC236}">
                <a16:creationId xmlns:a16="http://schemas.microsoft.com/office/drawing/2014/main" id="{5952000F-EC93-403A-95C9-2D530E2FE123}"/>
              </a:ext>
            </a:extLst>
          </p:cNvPr>
          <p:cNvPicPr/>
          <p:nvPr/>
        </p:nvPicPr>
        <p:blipFill>
          <a:blip r:embed="rId6" cstate="print"/>
          <a:stretch>
            <a:fillRect/>
          </a:stretch>
        </p:blipFill>
        <p:spPr>
          <a:xfrm>
            <a:off x="22488" y="687442"/>
            <a:ext cx="3110815" cy="3509922"/>
          </a:xfrm>
          <a:prstGeom prst="rect">
            <a:avLst/>
          </a:prstGeom>
        </p:spPr>
      </p:pic>
      <p:pic>
        <p:nvPicPr>
          <p:cNvPr id="8" name="image37.jpeg">
            <a:extLst>
              <a:ext uri="{FF2B5EF4-FFF2-40B4-BE49-F238E27FC236}">
                <a16:creationId xmlns:a16="http://schemas.microsoft.com/office/drawing/2014/main" id="{0FAFE435-6982-4730-814A-2BC599C0E689}"/>
              </a:ext>
            </a:extLst>
          </p:cNvPr>
          <p:cNvPicPr/>
          <p:nvPr/>
        </p:nvPicPr>
        <p:blipFill>
          <a:blip r:embed="rId7" cstate="print"/>
          <a:stretch>
            <a:fillRect/>
          </a:stretch>
        </p:blipFill>
        <p:spPr>
          <a:xfrm>
            <a:off x="2645240" y="658805"/>
            <a:ext cx="3310905" cy="3518373"/>
          </a:xfrm>
          <a:prstGeom prst="rect">
            <a:avLst/>
          </a:prstGeom>
        </p:spPr>
      </p:pic>
      <p:pic>
        <p:nvPicPr>
          <p:cNvPr id="9" name="image38.jpeg">
            <a:extLst>
              <a:ext uri="{FF2B5EF4-FFF2-40B4-BE49-F238E27FC236}">
                <a16:creationId xmlns:a16="http://schemas.microsoft.com/office/drawing/2014/main" id="{CDB20180-B7C0-4A28-878B-6906853129F8}"/>
              </a:ext>
            </a:extLst>
          </p:cNvPr>
          <p:cNvPicPr/>
          <p:nvPr/>
        </p:nvPicPr>
        <p:blipFill>
          <a:blip r:embed="rId8" cstate="print"/>
          <a:stretch>
            <a:fillRect/>
          </a:stretch>
        </p:blipFill>
        <p:spPr>
          <a:xfrm>
            <a:off x="5820289" y="621704"/>
            <a:ext cx="3259723" cy="3641398"/>
          </a:xfrm>
          <a:prstGeom prst="rect">
            <a:avLst/>
          </a:prstGeom>
        </p:spPr>
      </p:pic>
      <p:pic>
        <p:nvPicPr>
          <p:cNvPr id="6" name="图片 5">
            <a:extLst>
              <a:ext uri="{FF2B5EF4-FFF2-40B4-BE49-F238E27FC236}">
                <a16:creationId xmlns:a16="http://schemas.microsoft.com/office/drawing/2014/main" id="{E155B8F5-828E-4AD1-A365-66400471A867}"/>
              </a:ext>
            </a:extLst>
          </p:cNvPr>
          <p:cNvPicPr>
            <a:picLocks noChangeAspect="1"/>
          </p:cNvPicPr>
          <p:nvPr/>
        </p:nvPicPr>
        <p:blipFill>
          <a:blip r:embed="rId9"/>
          <a:stretch>
            <a:fillRect/>
          </a:stretch>
        </p:blipFill>
        <p:spPr>
          <a:xfrm>
            <a:off x="2190750" y="1381125"/>
            <a:ext cx="4762500" cy="2381250"/>
          </a:xfrm>
          <a:prstGeom prst="rect">
            <a:avLst/>
          </a:prstGeom>
        </p:spPr>
      </p:pic>
    </p:spTree>
    <p:custDataLst>
      <p:tags r:id="rId2"/>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9"/>
                                        </p:tgtEl>
                                      </p:cBhvr>
                                    </p:animEffect>
                                    <p:set>
                                      <p:cBhvr>
                                        <p:cTn id="41"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570" y="-69388"/>
            <a:ext cx="7080370" cy="5212889"/>
            <a:chOff x="-44570" y="7938"/>
            <a:chExt cx="7080370" cy="5135563"/>
          </a:xfrm>
        </p:grpSpPr>
        <p:sp>
          <p:nvSpPr>
            <p:cNvPr id="8" name="任意多边形: 形状 7"/>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矩形 34"/>
          <p:cNvSpPr/>
          <p:nvPr/>
        </p:nvSpPr>
        <p:spPr>
          <a:xfrm>
            <a:off x="2101664" y="1491630"/>
            <a:ext cx="2674451" cy="1323439"/>
          </a:xfrm>
          <a:prstGeom prst="rect">
            <a:avLst/>
          </a:prstGeom>
        </p:spPr>
        <p:txBody>
          <a:bodyPr wrap="square">
            <a:spAutoFit/>
          </a:bodyPr>
          <a:lstStyle/>
          <a:p>
            <a:pPr fontAlgn="auto">
              <a:spcBef>
                <a:spcPts val="0"/>
              </a:spcBef>
              <a:spcAft>
                <a:spcPts val="0"/>
              </a:spcAft>
              <a:defRPr/>
            </a:pPr>
            <a:r>
              <a:rPr lang="en-US" altLang="zh-CN" sz="8000" b="1" spc="300" dirty="0">
                <a:solidFill>
                  <a:schemeClr val="bg1"/>
                </a:solidFill>
                <a:latin typeface="+mj-lt"/>
                <a:cs typeface="+mn-ea"/>
                <a:sym typeface="+mn-lt"/>
              </a:rPr>
              <a:t>04</a:t>
            </a:r>
            <a:endParaRPr lang="zh-CN" altLang="en-US" sz="8000" b="1" spc="300" dirty="0">
              <a:solidFill>
                <a:schemeClr val="bg1"/>
              </a:solidFill>
              <a:latin typeface="+mj-lt"/>
              <a:cs typeface="+mn-ea"/>
              <a:sym typeface="+mn-lt"/>
            </a:endParaRPr>
          </a:p>
        </p:txBody>
      </p:sp>
      <p:sp>
        <p:nvSpPr>
          <p:cNvPr id="36" name="TextBox 7"/>
          <p:cNvSpPr>
            <a:spLocks noChangeArrowheads="1"/>
          </p:cNvSpPr>
          <p:nvPr/>
        </p:nvSpPr>
        <p:spPr bwMode="auto">
          <a:xfrm>
            <a:off x="593849" y="2643758"/>
            <a:ext cx="4392488" cy="676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dirty="0">
                <a:solidFill>
                  <a:srgbClr val="FFAD2D"/>
                </a:solidFill>
                <a:latin typeface="微软雅黑" panose="020B0503020204020204" pitchFamily="34" charset="-122"/>
                <a:ea typeface="微软雅黑" panose="020B0503020204020204" pitchFamily="34" charset="-122"/>
                <a:cs typeface="+mn-ea"/>
                <a:sym typeface="+mn-lt"/>
              </a:rPr>
              <a:t>调查结论</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randombar(horizontal)">
                                      <p:cBhvr>
                                        <p:cTn id="14" dur="500"/>
                                        <p:tgtEl>
                                          <p:spTgt spid="35"/>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5" grpId="0"/>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7544" y="123478"/>
            <a:ext cx="8496944" cy="4783169"/>
          </a:xfrm>
          <a:prstGeom prst="rect">
            <a:avLst/>
          </a:prstGeom>
          <a:noFill/>
        </p:spPr>
        <p:txBody>
          <a:bodyPr wrap="square" rtlCol="0" anchor="t">
            <a:spAutoFit/>
          </a:bodyPr>
          <a:lstStyle/>
          <a:p>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结论：</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同一方向不同时间同一个车道排队长度分析</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（1）总体来说，直行和直右车道的排队长度高峰期都比平峰大</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（2）从已有的数据看出掉头车道的排队长度高峰平峰不存在太大差异，甚至出现了平峰大于高峰的情况，着说明掉头车道的排队长度与时间不存在明显的线性关系。</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（3）各个时期的排队长度数据都不是一个定值，而是在一定范围内波动，且高峰时段的波动程度比平峰大。</a:t>
            </a: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、同一方向，同一时间，不同车道排队长度分析</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（1）明显的直行车道排队长度比直右车道大</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（2）直右车道的直行利用率较低，大部分司机会选择内侧两条专用直行车道，分析原因主要是右转车辆的排队大部分时间下会影响直右车道的直行车的通行。</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9552" y="123478"/>
            <a:ext cx="8150525" cy="4752391"/>
          </a:xfrm>
          <a:prstGeom prst="rect">
            <a:avLst/>
          </a:prstGeom>
          <a:noFill/>
        </p:spPr>
        <p:txBody>
          <a:bodyPr wrap="square" rtlCol="0" anchor="t">
            <a:spAutoFit/>
          </a:bodyPr>
          <a:lstStyle/>
          <a:p>
            <a:pPr>
              <a:lnSpc>
                <a:spcPct val="150000"/>
              </a:lnSpc>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结论：</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出租车数量占比与排队长度的关系分析</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（1）直行出租车数量总是比掉头多，掉头车道排队长度比直行大，所以直行出租车数量占比大于掉头。</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（2）出租车占比与排队长度成反比，出租车占比越小，排队长度越大。</a:t>
            </a: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、基于队尾出租车位置数据的排队长度预测</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排队长度与排队车队队尾出租车位置存在很大确定性关系，可以通过队尾的出租车位置大致判断排队长度的范围。</a:t>
            </a: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二次排队概率与排队长度关系拟合</a:t>
            </a: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经一系列运算，在允许误差不超过为 0.5%的前提下，中山大道西进口方向的车队排队长度至少达到了 87m 才会出现二次停车。</a:t>
            </a:r>
          </a:p>
        </p:txBody>
      </p:sp>
    </p:spTree>
    <p:extLst>
      <p:ext uri="{BB962C8B-B14F-4D97-AF65-F5344CB8AC3E}">
        <p14:creationId xmlns:p14="http://schemas.microsoft.com/office/powerpoint/2010/main" val="312096412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31"/>
          <p:cNvSpPr/>
          <p:nvPr/>
        </p:nvSpPr>
        <p:spPr>
          <a:xfrm>
            <a:off x="3004114" y="-69388"/>
            <a:ext cx="6139886" cy="5225588"/>
          </a:xfrm>
          <a:custGeom>
            <a:avLst/>
            <a:gdLst>
              <a:gd name="connsiteX0" fmla="*/ 0 w 6012160"/>
              <a:gd name="connsiteY0" fmla="*/ 0 h 5212888"/>
              <a:gd name="connsiteX1" fmla="*/ 6012160 w 6012160"/>
              <a:gd name="connsiteY1" fmla="*/ 0 h 5212888"/>
              <a:gd name="connsiteX2" fmla="*/ 6012160 w 6012160"/>
              <a:gd name="connsiteY2" fmla="*/ 5212888 h 5212888"/>
              <a:gd name="connsiteX3" fmla="*/ 0 w 6012160"/>
              <a:gd name="connsiteY3" fmla="*/ 5212888 h 5212888"/>
              <a:gd name="connsiteX4" fmla="*/ 0 w 6012160"/>
              <a:gd name="connsiteY4" fmla="*/ 0 h 5212888"/>
              <a:gd name="connsiteX0-1" fmla="*/ 0 w 6012160"/>
              <a:gd name="connsiteY0-2" fmla="*/ 0 h 5238288"/>
              <a:gd name="connsiteX1-3" fmla="*/ 6012160 w 6012160"/>
              <a:gd name="connsiteY1-4" fmla="*/ 0 h 5238288"/>
              <a:gd name="connsiteX2-5" fmla="*/ 6012160 w 6012160"/>
              <a:gd name="connsiteY2-6" fmla="*/ 5212888 h 5238288"/>
              <a:gd name="connsiteX3-7" fmla="*/ 4132560 w 6012160"/>
              <a:gd name="connsiteY3-8" fmla="*/ 5238288 h 5238288"/>
              <a:gd name="connsiteX4-9" fmla="*/ 0 w 6012160"/>
              <a:gd name="connsiteY4-10" fmla="*/ 5212888 h 5238288"/>
              <a:gd name="connsiteX5" fmla="*/ 0 w 6012160"/>
              <a:gd name="connsiteY5" fmla="*/ 0 h 5238288"/>
              <a:gd name="connsiteX0-11" fmla="*/ 0 w 6012160"/>
              <a:gd name="connsiteY0-12" fmla="*/ 0 h 5238288"/>
              <a:gd name="connsiteX1-13" fmla="*/ 6012160 w 6012160"/>
              <a:gd name="connsiteY1-14" fmla="*/ 0 h 5238288"/>
              <a:gd name="connsiteX2-15" fmla="*/ 6012160 w 6012160"/>
              <a:gd name="connsiteY2-16" fmla="*/ 5212888 h 5238288"/>
              <a:gd name="connsiteX3-17" fmla="*/ 4132560 w 6012160"/>
              <a:gd name="connsiteY3-18" fmla="*/ 5238288 h 5238288"/>
              <a:gd name="connsiteX4-19" fmla="*/ 0 w 6012160"/>
              <a:gd name="connsiteY4-20" fmla="*/ 0 h 5238288"/>
              <a:gd name="connsiteX0-21" fmla="*/ 0 w 6012160"/>
              <a:gd name="connsiteY0-22" fmla="*/ 0 h 5225588"/>
              <a:gd name="connsiteX1-23" fmla="*/ 6012160 w 6012160"/>
              <a:gd name="connsiteY1-24" fmla="*/ 0 h 5225588"/>
              <a:gd name="connsiteX2-25" fmla="*/ 6012160 w 6012160"/>
              <a:gd name="connsiteY2-26" fmla="*/ 5212888 h 5225588"/>
              <a:gd name="connsiteX3-27" fmla="*/ 3903960 w 6012160"/>
              <a:gd name="connsiteY3-28" fmla="*/ 5225588 h 5225588"/>
              <a:gd name="connsiteX4-29" fmla="*/ 0 w 6012160"/>
              <a:gd name="connsiteY4-30" fmla="*/ 0 h 52255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5225588">
                <a:moveTo>
                  <a:pt x="0" y="0"/>
                </a:moveTo>
                <a:lnTo>
                  <a:pt x="6012160" y="0"/>
                </a:lnTo>
                <a:lnTo>
                  <a:pt x="6012160" y="5212888"/>
                </a:lnTo>
                <a:lnTo>
                  <a:pt x="3903960" y="5225588"/>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
          <p:cNvSpPr/>
          <p:nvPr/>
        </p:nvSpPr>
        <p:spPr bwMode="auto">
          <a:xfrm>
            <a:off x="5613400" y="3152030"/>
            <a:ext cx="3571909" cy="199147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12" name="Freeform 6"/>
          <p:cNvSpPr/>
          <p:nvPr/>
        </p:nvSpPr>
        <p:spPr bwMode="auto">
          <a:xfrm>
            <a:off x="7226334" y="4051300"/>
            <a:ext cx="1958975" cy="1092200"/>
          </a:xfrm>
          <a:custGeom>
            <a:avLst/>
            <a:gdLst>
              <a:gd name="T0" fmla="*/ 198 w 1234"/>
              <a:gd name="T1" fmla="*/ 688 h 688"/>
              <a:gd name="T2" fmla="*/ 1234 w 1234"/>
              <a:gd name="T3" fmla="*/ 688 h 688"/>
              <a:gd name="T4" fmla="*/ 1234 w 1234"/>
              <a:gd name="T5" fmla="*/ 0 h 688"/>
              <a:gd name="T6" fmla="*/ 0 w 1234"/>
              <a:gd name="T7" fmla="*/ 513 h 688"/>
              <a:gd name="T8" fmla="*/ 198 w 1234"/>
              <a:gd name="T9" fmla="*/ 688 h 688"/>
            </a:gdLst>
            <a:ahLst/>
            <a:cxnLst>
              <a:cxn ang="0">
                <a:pos x="T0" y="T1"/>
              </a:cxn>
              <a:cxn ang="0">
                <a:pos x="T2" y="T3"/>
              </a:cxn>
              <a:cxn ang="0">
                <a:pos x="T4" y="T5"/>
              </a:cxn>
              <a:cxn ang="0">
                <a:pos x="T6" y="T7"/>
              </a:cxn>
              <a:cxn ang="0">
                <a:pos x="T8" y="T9"/>
              </a:cxn>
            </a:cxnLst>
            <a:rect l="0" t="0" r="r" b="b"/>
            <a:pathLst>
              <a:path w="1234" h="688">
                <a:moveTo>
                  <a:pt x="198" y="688"/>
                </a:moveTo>
                <a:lnTo>
                  <a:pt x="1234" y="688"/>
                </a:lnTo>
                <a:lnTo>
                  <a:pt x="1234" y="0"/>
                </a:lnTo>
                <a:lnTo>
                  <a:pt x="0" y="513"/>
                </a:lnTo>
                <a:lnTo>
                  <a:pt x="198" y="688"/>
                </a:lnTo>
                <a:close/>
              </a:path>
            </a:pathLst>
          </a:custGeom>
          <a:solidFill>
            <a:schemeClr val="accent1">
              <a:lumMod val="75000"/>
            </a:schemeClr>
          </a:solidFill>
          <a:ln>
            <a:noFill/>
          </a:ln>
          <a:effectLst>
            <a:outerShdw blurRad="50800" dist="38100" dir="10800000" algn="r" rotWithShape="0">
              <a:prstClr val="black">
                <a:alpha val="40000"/>
              </a:prstClr>
            </a:outerShdw>
          </a:effectLst>
        </p:spPr>
        <p:txBody>
          <a:bodyPr vert="horz" wrap="square" lIns="91440" tIns="45720" rIns="91440" bIns="45720" numCol="1" anchor="t" anchorCtr="0" compatLnSpc="1"/>
          <a:lstStyle/>
          <a:p>
            <a:endParaRPr lang="zh-CN" altLang="en-US" sz="2000"/>
          </a:p>
        </p:txBody>
      </p:sp>
      <p:grpSp>
        <p:nvGrpSpPr>
          <p:cNvPr id="13" name="组合 12"/>
          <p:cNvGrpSpPr/>
          <p:nvPr/>
        </p:nvGrpSpPr>
        <p:grpSpPr>
          <a:xfrm>
            <a:off x="-44570" y="-69388"/>
            <a:ext cx="7080370" cy="5212889"/>
            <a:chOff x="-44570" y="7938"/>
            <a:chExt cx="7080370" cy="5135563"/>
          </a:xfrm>
        </p:grpSpPr>
        <p:sp>
          <p:nvSpPr>
            <p:cNvPr id="14" name="任意多边形: 形状 13"/>
            <p:cNvSpPr/>
            <p:nvPr/>
          </p:nvSpPr>
          <p:spPr bwMode="auto">
            <a:xfrm>
              <a:off x="-44570" y="7938"/>
              <a:ext cx="6977648" cy="5135563"/>
            </a:xfrm>
            <a:custGeom>
              <a:avLst/>
              <a:gdLst>
                <a:gd name="connsiteX0" fmla="*/ 0 w 6977648"/>
                <a:gd name="connsiteY0" fmla="*/ 0 h 5135563"/>
                <a:gd name="connsiteX1" fmla="*/ 3062873 w 6977648"/>
                <a:gd name="connsiteY1" fmla="*/ 0 h 5135563"/>
                <a:gd name="connsiteX2" fmla="*/ 6977648 w 6977648"/>
                <a:gd name="connsiteY2" fmla="*/ 5135563 h 5135563"/>
                <a:gd name="connsiteX3" fmla="*/ 0 w 6977648"/>
                <a:gd name="connsiteY3" fmla="*/ 5135563 h 5135563"/>
              </a:gdLst>
              <a:ahLst/>
              <a:cxnLst>
                <a:cxn ang="0">
                  <a:pos x="connsiteX0" y="connsiteY0"/>
                </a:cxn>
                <a:cxn ang="0">
                  <a:pos x="connsiteX1" y="connsiteY1"/>
                </a:cxn>
                <a:cxn ang="0">
                  <a:pos x="connsiteX2" y="connsiteY2"/>
                </a:cxn>
                <a:cxn ang="0">
                  <a:pos x="connsiteX3" y="connsiteY3"/>
                </a:cxn>
              </a:cxnLst>
              <a:rect l="l" t="t" r="r" b="b"/>
              <a:pathLst>
                <a:path w="6977648" h="5135563">
                  <a:moveTo>
                    <a:pt x="0" y="0"/>
                  </a:moveTo>
                  <a:lnTo>
                    <a:pt x="3062873" y="0"/>
                  </a:lnTo>
                  <a:lnTo>
                    <a:pt x="6977648" y="5135563"/>
                  </a:lnTo>
                  <a:lnTo>
                    <a:pt x="0" y="513556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5" name="Freeform 16"/>
            <p:cNvSpPr/>
            <p:nvPr/>
          </p:nvSpPr>
          <p:spPr bwMode="auto">
            <a:xfrm>
              <a:off x="2936875" y="7938"/>
              <a:ext cx="4098925" cy="5135563"/>
            </a:xfrm>
            <a:custGeom>
              <a:avLst/>
              <a:gdLst>
                <a:gd name="T0" fmla="*/ 2466 w 2582"/>
                <a:gd name="T1" fmla="*/ 3235 h 3235"/>
                <a:gd name="T2" fmla="*/ 0 w 2582"/>
                <a:gd name="T3" fmla="*/ 0 h 3235"/>
                <a:gd name="T4" fmla="*/ 116 w 2582"/>
                <a:gd name="T5" fmla="*/ 0 h 3235"/>
                <a:gd name="T6" fmla="*/ 2582 w 2582"/>
                <a:gd name="T7" fmla="*/ 3235 h 3235"/>
                <a:gd name="T8" fmla="*/ 2466 w 2582"/>
                <a:gd name="T9" fmla="*/ 3235 h 3235"/>
              </a:gdLst>
              <a:ahLst/>
              <a:cxnLst>
                <a:cxn ang="0">
                  <a:pos x="T0" y="T1"/>
                </a:cxn>
                <a:cxn ang="0">
                  <a:pos x="T2" y="T3"/>
                </a:cxn>
                <a:cxn ang="0">
                  <a:pos x="T4" y="T5"/>
                </a:cxn>
                <a:cxn ang="0">
                  <a:pos x="T6" y="T7"/>
                </a:cxn>
                <a:cxn ang="0">
                  <a:pos x="T8" y="T9"/>
                </a:cxn>
              </a:cxnLst>
              <a:rect l="0" t="0" r="r" b="b"/>
              <a:pathLst>
                <a:path w="2582" h="3235">
                  <a:moveTo>
                    <a:pt x="2466" y="3235"/>
                  </a:moveTo>
                  <a:lnTo>
                    <a:pt x="0" y="0"/>
                  </a:lnTo>
                  <a:lnTo>
                    <a:pt x="116" y="0"/>
                  </a:lnTo>
                  <a:lnTo>
                    <a:pt x="2582" y="3235"/>
                  </a:lnTo>
                  <a:lnTo>
                    <a:pt x="2466" y="3235"/>
                  </a:lnTo>
                  <a:close/>
                </a:path>
              </a:pathLst>
            </a:custGeom>
            <a:solidFill>
              <a:srgbClr val="FFBF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13657" y="-92546"/>
            <a:ext cx="2519547" cy="1048276"/>
            <a:chOff x="-666867" y="10706"/>
            <a:chExt cx="3412084" cy="1419623"/>
          </a:xfrm>
          <a:solidFill>
            <a:schemeClr val="accent1">
              <a:lumMod val="75000"/>
            </a:schemeClr>
          </a:solidFill>
        </p:grpSpPr>
        <p:sp>
          <p:nvSpPr>
            <p:cNvPr id="17" name="等腰三角形 16"/>
            <p:cNvSpPr/>
            <p:nvPr/>
          </p:nvSpPr>
          <p:spPr>
            <a:xfrm flipV="1">
              <a:off x="-666867" y="10707"/>
              <a:ext cx="3412084" cy="1419622"/>
            </a:xfrm>
            <a:prstGeom prst="triangle">
              <a:avLst>
                <a:gd name="adj" fmla="val 26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V="1">
              <a:off x="-400766" y="10706"/>
              <a:ext cx="2376264" cy="988661"/>
            </a:xfrm>
            <a:prstGeom prst="triangle">
              <a:avLst>
                <a:gd name="adj" fmla="val 2687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560738" y="2395521"/>
            <a:ext cx="4721889" cy="1614805"/>
          </a:xfrm>
          <a:prstGeom prst="rect">
            <a:avLst/>
          </a:prstGeom>
          <a:noFill/>
        </p:spPr>
        <p:txBody>
          <a:bodyPr wrap="square" rtlCol="0">
            <a:spAutoFit/>
          </a:bodyPr>
          <a:lstStyle/>
          <a:p>
            <a:pPr algn="ctr"/>
            <a:r>
              <a:rPr kumimoji="1" lang="zh-CN" altLang="en-US" sz="3300" b="1" dirty="0">
                <a:solidFill>
                  <a:srgbClr val="FFC000"/>
                </a:solidFill>
                <a:latin typeface="微软雅黑" panose="020B0503020204020204" pitchFamily="34" charset="-122"/>
                <a:ea typeface="微软雅黑" panose="020B0503020204020204" pitchFamily="34" charset="-122"/>
              </a:rPr>
              <a:t>谢谢观看</a:t>
            </a:r>
          </a:p>
          <a:p>
            <a:pPr algn="ctr"/>
            <a:r>
              <a:rPr kumimoji="1" lang="zh-CN" altLang="en-US" sz="3300" b="1" dirty="0">
                <a:solidFill>
                  <a:srgbClr val="FFC000"/>
                </a:solidFill>
                <a:latin typeface="微软雅黑" panose="020B0503020204020204" pitchFamily="34" charset="-122"/>
                <a:ea typeface="微软雅黑" panose="020B0503020204020204" pitchFamily="34" charset="-122"/>
              </a:rPr>
              <a:t>敬请老师及各位师兄</a:t>
            </a:r>
          </a:p>
          <a:p>
            <a:pPr algn="ctr"/>
            <a:r>
              <a:rPr kumimoji="1" lang="zh-CN" altLang="en-US" sz="3300" b="1" dirty="0">
                <a:solidFill>
                  <a:srgbClr val="FFC000"/>
                </a:solidFill>
                <a:latin typeface="微软雅黑" panose="020B0503020204020204" pitchFamily="34" charset="-122"/>
                <a:ea typeface="微软雅黑" panose="020B0503020204020204" pitchFamily="34" charset="-122"/>
              </a:rPr>
              <a:t>批评指正</a:t>
            </a: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2.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3.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4.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5.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6.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7.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8.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9.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10.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11.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12.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13.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ags/tag14.xml><?xml version="1.0" encoding="utf-8"?>
<p:tagLst xmlns:a="http://schemas.openxmlformats.org/drawingml/2006/main" xmlns:r="http://schemas.openxmlformats.org/officeDocument/2006/relationships" xmlns:p="http://schemas.openxmlformats.org/presentationml/2006/main">
  <p:tag name="ISLIDE.DIAGRAM" val="e1b3ef48-933c-4098-af4b-5095112c1e92"/>
</p:tagLst>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3.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4.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5.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6.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7.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8.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9.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0.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1.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2.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3.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4.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5.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6.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7.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8.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19.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0.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1.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2.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3.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4.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5.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6.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7.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8.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29.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ppt/theme/themeOverride30.xml><?xml version="1.0" encoding="utf-8"?>
<a:themeOverride xmlns:a="http://schemas.openxmlformats.org/drawingml/2006/main">
  <a:clrScheme name="自定义 237">
    <a:dk1>
      <a:srgbClr val="000000"/>
    </a:dk1>
    <a:lt1>
      <a:srgbClr val="FFFFFF"/>
    </a:lt1>
    <a:dk2>
      <a:srgbClr val="778495"/>
    </a:dk2>
    <a:lt2>
      <a:srgbClr val="F0F0F0"/>
    </a:lt2>
    <a:accent1>
      <a:srgbClr val="FDAC2D"/>
    </a:accent1>
    <a:accent2>
      <a:srgbClr val="333333"/>
    </a:accent2>
    <a:accent3>
      <a:srgbClr val="FDAC2D"/>
    </a:accent3>
    <a:accent4>
      <a:srgbClr val="333333"/>
    </a:accent4>
    <a:accent5>
      <a:srgbClr val="FDAC2D"/>
    </a:accent5>
    <a:accent6>
      <a:srgbClr val="333333"/>
    </a:accent6>
    <a:hlink>
      <a:srgbClr val="548BB7"/>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84</TotalTime>
  <Words>2592</Words>
  <Application>Microsoft Office PowerPoint</Application>
  <PresentationFormat>全屏显示(16:9)</PresentationFormat>
  <Paragraphs>269</Paragraphs>
  <Slides>34</Slides>
  <Notes>33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黑体</vt:lpstr>
      <vt:lpstr>华文宋体</vt:lpstr>
      <vt:lpstr>宋体</vt:lpstr>
      <vt:lpstr>微软雅黑</vt:lpstr>
      <vt:lpstr>Arial</vt:lpstr>
      <vt:lpstr>Calibri</vt:lpstr>
      <vt:lpstr>Impact</vt:lpstr>
      <vt:lpstr>Times New Roman</vt:lpstr>
      <vt:lpstr>第一PPT，www.1ppt.com</vt:lpstr>
      <vt:lpstr>PowerPoint 演示文稿</vt:lpstr>
      <vt:lpstr>PowerPoint 演示文稿</vt:lpstr>
      <vt:lpstr>PowerPoint 演示文稿</vt:lpstr>
      <vt:lpstr>调查背景：          城市交通拥堵是当今各大城市面临的共同问题。为治理交通拥堵，通过交通控制避免或减少交通堵塞，必须要实施交通信号的智能控制。城市平面交叉路口的车辆排队长度是实现智能交通信号控制的一个重要参数。          车陂路—中山大道交叉口道路情况较为复杂，车流量大，而且电瓶车与行人众多，其中中山大道为双向12车道，包括BRT专线以及掉头专用车道，车陂路为双向10车道；此外，为减少冲突点，提高效率，此路口禁止左转。  调查目的： （1）对比交叉口各方向各车道排队长度的情况，进行排队长度的时空对比（同一方向、不            同时间、同一车道排队长度差异与同一方向、同一时间、不同车道排队长度差异）。 （2）分析排队车队队尾出租车位置和出租车在排队车流中的占比与最大排队长度的关系，            试图为实现智能交通信号控制提供新的参考因素。 （3）通过队尾出租车位置数据对排队长度进行预测。 （4）通过调查统计所得数据，进行二次排队概率与排队长度的关系的探究。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敏毅 吴</cp:lastModifiedBy>
  <cp:revision>211</cp:revision>
  <dcterms:created xsi:type="dcterms:W3CDTF">2015-12-11T17:46:00Z</dcterms:created>
  <dcterms:modified xsi:type="dcterms:W3CDTF">2018-12-10T14:10:26Z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2052-11.1.0.8013</vt:lpwstr>
  </property>
</Properties>
</file>